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embeddedFontLst>
    <p:embeddedFont>
      <p:font typeface="Robot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6.xml"/><Relationship Id="rId55" Type="http://schemas.openxmlformats.org/officeDocument/2006/relationships/font" Target="fonts/Roboto-boldItalic.fntdata"/><Relationship Id="rId10" Type="http://schemas.openxmlformats.org/officeDocument/2006/relationships/slide" Target="slides/slide5.xml"/><Relationship Id="rId54"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975bdc7d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975bdc7d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5a02f45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5a02f45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5a02f45f8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5a02f45f8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5a02f45f8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5a02f45f8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5a02f45f8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5a02f45f8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5a02f45f8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5a02f45f8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5a02f45f8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5a02f45f8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5a02f45f8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5a02f45f8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5a02f45f8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5a02f45f8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5a02f45f8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5a02f45f8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975bdc7d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975bdc7d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5a02f45f8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5a02f45f8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5a02f45f8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5a02f45f8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5a02f45f8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5a02f45f8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5a02f45f8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5a02f45f8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b5a02f45f8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b5a02f45f8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b5a02f45f8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b5a02f45f8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5a02f45f8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5a02f45f8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b5a02f45f8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b5a02f45f8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5a02f45f8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b5a02f45f8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b5a02fac0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b5a02fac0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b975bdc7d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b975bdc7d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b5a02f45f8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b5a02f45f8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b5a02f45f8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b5a02f45f8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5a02fac0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5a02fac0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b5a02fac0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b5a02fac0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b5a02fac0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b5a02fac0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5a02fac0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b5a02fac0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5a02fac0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b5a02fac0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b5a02fac0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b5a02fac0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b5a02fac0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b5a02fac0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b5a02f45f8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b5a02f45f8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b975bdc7d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b975bdc7d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5a02f45f8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b5a02f45f8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b5a02fac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b5a02fac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b5a02fac0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b5a02fac0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b5a02f45f8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b5a02f45f8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b5a02f45f8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b5a02f45f8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b5a02fac0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b5a02fac0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b5a02fac0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b5a02fac0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975bdc7d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975bdc7d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975bdc7d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b975bdc7d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975bdc7d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975bdc7d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975bdc7d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975bdc7d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975bdc7d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975bdc7d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14.png"/><Relationship Id="rId6"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petanikode.com/python-list" TargetMode="External"/><Relationship Id="rId4" Type="http://schemas.openxmlformats.org/officeDocument/2006/relationships/image" Target="../media/image19.png"/><Relationship Id="rId5"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Python Part 1 - Basics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Tasya Amanda Adinegara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3. Creating List dan Tuple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122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a:t>
            </a:r>
            <a:endParaRPr/>
          </a:p>
        </p:txBody>
      </p:sp>
      <p:sp>
        <p:nvSpPr>
          <p:cNvPr id="114" name="Google Shape;114;p23"/>
          <p:cNvSpPr txBox="1"/>
          <p:nvPr>
            <p:ph idx="1" type="body"/>
          </p:nvPr>
        </p:nvSpPr>
        <p:spPr>
          <a:xfrm>
            <a:off x="311700" y="694825"/>
            <a:ext cx="8520600" cy="3416400"/>
          </a:xfrm>
          <a:prstGeom prst="rect">
            <a:avLst/>
          </a:prstGeom>
        </p:spPr>
        <p:txBody>
          <a:bodyPr anchorCtr="0" anchor="t" bIns="91425" lIns="91425" spcFirstLastPara="1" rIns="91425" wrap="square" tIns="91425">
            <a:normAutofit/>
          </a:bodyPr>
          <a:lstStyle/>
          <a:p>
            <a:pPr indent="0" lvl="0" marL="0" marR="5080" rtl="0" algn="l">
              <a:lnSpc>
                <a:spcPct val="125000"/>
              </a:lnSpc>
              <a:spcBef>
                <a:spcPts val="0"/>
              </a:spcBef>
              <a:spcAft>
                <a:spcPts val="0"/>
              </a:spcAft>
              <a:buClr>
                <a:schemeClr val="dk1"/>
              </a:buClr>
              <a:buSzPts val="1100"/>
              <a:buFont typeface="Arial"/>
              <a:buNone/>
            </a:pPr>
            <a:r>
              <a:rPr lang="en" sz="1700">
                <a:solidFill>
                  <a:srgbClr val="262626"/>
                </a:solidFill>
              </a:rPr>
              <a:t>List adalah struktur data pada python yang mampu menyimpan lebih  dari satu data, seperti array. Anda dapat membuat list sebagai  berikut ; [element 1, element2, ..]. Setiap nilai di dalam list disebut  element. Dengan menggunakan list anda dapat mengelola nilai lebih  dari satu tipe data.</a:t>
            </a:r>
            <a:endParaRPr sz="1400"/>
          </a:p>
          <a:p>
            <a:pPr indent="0" lvl="0" marL="0" marR="5080" rtl="0" algn="l">
              <a:lnSpc>
                <a:spcPct val="125000"/>
              </a:lnSpc>
              <a:spcBef>
                <a:spcPts val="0"/>
              </a:spcBef>
              <a:spcAft>
                <a:spcPts val="0"/>
              </a:spcAft>
              <a:buNone/>
            </a:pPr>
            <a:r>
              <a:t/>
            </a:r>
            <a:endParaRPr sz="1700">
              <a:solidFill>
                <a:srgbClr val="262626"/>
              </a:solidFill>
            </a:endParaRPr>
          </a:p>
        </p:txBody>
      </p:sp>
      <p:sp>
        <p:nvSpPr>
          <p:cNvPr id="115" name="Google Shape;115;p23"/>
          <p:cNvSpPr/>
          <p:nvPr/>
        </p:nvSpPr>
        <p:spPr>
          <a:xfrm>
            <a:off x="2911652" y="2146625"/>
            <a:ext cx="3635700" cy="2411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Cara Membuat List</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5080" rtl="0" algn="l">
              <a:lnSpc>
                <a:spcPct val="125000"/>
              </a:lnSpc>
              <a:spcBef>
                <a:spcPts val="0"/>
              </a:spcBef>
              <a:spcAft>
                <a:spcPts val="0"/>
              </a:spcAft>
              <a:buClr>
                <a:schemeClr val="dk1"/>
              </a:buClr>
              <a:buFont typeface="Arial"/>
              <a:buNone/>
            </a:pPr>
            <a:r>
              <a:rPr lang="en" sz="2100">
                <a:solidFill>
                  <a:srgbClr val="262626"/>
                </a:solidFill>
              </a:rPr>
              <a:t>List dapat dibuat dengan menggunakan variabel, kemudian variabel  tersebut didefinisikan dengan tanda kurung siku ([])</a:t>
            </a:r>
            <a:endParaRPr sz="2100">
              <a:solidFill>
                <a:srgbClr val="262626"/>
              </a:solidFill>
            </a:endParaRPr>
          </a:p>
          <a:p>
            <a:pPr indent="0" lvl="0" marL="0" rtl="0" algn="l">
              <a:spcBef>
                <a:spcPts val="0"/>
              </a:spcBef>
              <a:spcAft>
                <a:spcPts val="1200"/>
              </a:spcAft>
              <a:buNone/>
            </a:pPr>
            <a:r>
              <a:t/>
            </a:r>
            <a:endParaRPr/>
          </a:p>
        </p:txBody>
      </p:sp>
      <p:sp>
        <p:nvSpPr>
          <p:cNvPr id="122" name="Google Shape;122;p24"/>
          <p:cNvSpPr/>
          <p:nvPr/>
        </p:nvSpPr>
        <p:spPr>
          <a:xfrm>
            <a:off x="2178451" y="2308525"/>
            <a:ext cx="4787100" cy="1553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Contoh List</a:t>
            </a:r>
            <a:endParaRPr/>
          </a:p>
        </p:txBody>
      </p:sp>
      <p:sp>
        <p:nvSpPr>
          <p:cNvPr id="128" name="Google Shape;128;p25"/>
          <p:cNvSpPr/>
          <p:nvPr/>
        </p:nvSpPr>
        <p:spPr>
          <a:xfrm>
            <a:off x="716950" y="1445250"/>
            <a:ext cx="7627800" cy="73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9" name="Google Shape;129;p25"/>
          <p:cNvSpPr/>
          <p:nvPr/>
        </p:nvSpPr>
        <p:spPr>
          <a:xfrm>
            <a:off x="1824000" y="2802175"/>
            <a:ext cx="5040900" cy="8493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1225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1800"/>
              </a:spcBef>
              <a:spcAft>
                <a:spcPts val="400"/>
              </a:spcAft>
              <a:buNone/>
            </a:pPr>
            <a:r>
              <a:rPr lang="en"/>
              <a:t>Tuple</a:t>
            </a:r>
            <a:endParaRPr/>
          </a:p>
        </p:txBody>
      </p:sp>
      <p:sp>
        <p:nvSpPr>
          <p:cNvPr id="135" name="Google Shape;135;p26"/>
          <p:cNvSpPr txBox="1"/>
          <p:nvPr>
            <p:ph idx="1" type="body"/>
          </p:nvPr>
        </p:nvSpPr>
        <p:spPr>
          <a:xfrm>
            <a:off x="311700" y="695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chemeClr val="dk1"/>
                </a:solidFill>
                <a:highlight>
                  <a:srgbClr val="FFFFFF"/>
                </a:highlight>
                <a:latin typeface="Georgia"/>
                <a:ea typeface="Georgia"/>
                <a:cs typeface="Georgia"/>
                <a:sym typeface="Georgia"/>
              </a:rPr>
              <a:t>Tuple biasanya dibuat dengan tanda kurung seperti ini:</a:t>
            </a:r>
            <a:endParaRPr sz="1350">
              <a:solidFill>
                <a:schemeClr val="dk1"/>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sz="1350">
              <a:solidFill>
                <a:schemeClr val="dk1"/>
              </a:solidFill>
              <a:highlight>
                <a:srgbClr val="FFFFFF"/>
              </a:highlight>
              <a:latin typeface="Georgia"/>
              <a:ea typeface="Georgia"/>
              <a:cs typeface="Georgia"/>
              <a:sym typeface="Georgia"/>
            </a:endParaRPr>
          </a:p>
          <a:p>
            <a:pPr indent="0" lvl="0" marL="0" rtl="0" algn="l">
              <a:spcBef>
                <a:spcPts val="1200"/>
              </a:spcBef>
              <a:spcAft>
                <a:spcPts val="0"/>
              </a:spcAft>
              <a:buNone/>
            </a:pPr>
            <a:r>
              <a:rPr lang="en" sz="1350">
                <a:solidFill>
                  <a:schemeClr val="dk1"/>
                </a:solidFill>
                <a:highlight>
                  <a:srgbClr val="FFFFFF"/>
                </a:highlight>
                <a:latin typeface="Georgia"/>
                <a:ea typeface="Georgia"/>
                <a:cs typeface="Georgia"/>
                <a:sym typeface="Georgia"/>
              </a:rPr>
              <a:t>atau bisa juga tanpa tanda kurung:</a:t>
            </a:r>
            <a:endParaRPr sz="1350">
              <a:solidFill>
                <a:schemeClr val="dk1"/>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sz="1350">
              <a:solidFill>
                <a:schemeClr val="dk1"/>
              </a:solidFill>
              <a:highlight>
                <a:srgbClr val="FFFFFF"/>
              </a:highlight>
              <a:latin typeface="Georgia"/>
              <a:ea typeface="Georgia"/>
              <a:cs typeface="Georgia"/>
              <a:sym typeface="Georgia"/>
            </a:endParaRPr>
          </a:p>
          <a:p>
            <a:pPr indent="0" lvl="0" marL="0" rtl="0" algn="l">
              <a:spcBef>
                <a:spcPts val="1200"/>
              </a:spcBef>
              <a:spcAft>
                <a:spcPts val="0"/>
              </a:spcAft>
              <a:buNone/>
            </a:pPr>
            <a:r>
              <a:rPr lang="en" sz="1350">
                <a:solidFill>
                  <a:schemeClr val="dk1"/>
                </a:solidFill>
                <a:highlight>
                  <a:srgbClr val="FFFFFF"/>
                </a:highlight>
                <a:latin typeface="Georgia"/>
                <a:ea typeface="Georgia"/>
                <a:cs typeface="Georgia"/>
                <a:sym typeface="Georgia"/>
              </a:rPr>
              <a:t>Apabila kita ingin membuat sebuah tuple tanpa isi, kita bisa menuliskannya seperti ini:</a:t>
            </a:r>
            <a:endParaRPr sz="1350">
              <a:solidFill>
                <a:schemeClr val="dk1"/>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sz="1350">
              <a:solidFill>
                <a:schemeClr val="dk1"/>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sz="1350">
              <a:solidFill>
                <a:schemeClr val="dk1"/>
              </a:solidFill>
              <a:highlight>
                <a:srgbClr val="FFFFFF"/>
              </a:highlight>
              <a:latin typeface="Georgia"/>
              <a:ea typeface="Georgia"/>
              <a:cs typeface="Georgia"/>
              <a:sym typeface="Georgia"/>
            </a:endParaRPr>
          </a:p>
          <a:p>
            <a:pPr indent="0" lvl="0" marL="0" rtl="0" algn="l">
              <a:spcBef>
                <a:spcPts val="1200"/>
              </a:spcBef>
              <a:spcAft>
                <a:spcPts val="1200"/>
              </a:spcAft>
              <a:buNone/>
            </a:pPr>
            <a:r>
              <a:rPr lang="en" sz="1350">
                <a:solidFill>
                  <a:schemeClr val="dk1"/>
                </a:solidFill>
                <a:highlight>
                  <a:srgbClr val="FFFFFF"/>
                </a:highlight>
                <a:latin typeface="Georgia"/>
                <a:ea typeface="Georgia"/>
                <a:cs typeface="Georgia"/>
                <a:sym typeface="Georgia"/>
              </a:rPr>
              <a:t>Lalu untuk membuat Tuple yang hanya berisi satu </a:t>
            </a:r>
            <a:r>
              <a:rPr i="1" lang="en" sz="1350">
                <a:solidFill>
                  <a:schemeClr val="dk1"/>
                </a:solidFill>
                <a:highlight>
                  <a:srgbClr val="FFFFFF"/>
                </a:highlight>
                <a:latin typeface="Georgia"/>
                <a:ea typeface="Georgia"/>
                <a:cs typeface="Georgia"/>
                <a:sym typeface="Georgia"/>
              </a:rPr>
              <a:t>(singleton)</a:t>
            </a:r>
            <a:r>
              <a:rPr lang="en" sz="1350">
                <a:solidFill>
                  <a:schemeClr val="dk1"/>
                </a:solidFill>
                <a:highlight>
                  <a:srgbClr val="FFFFFF"/>
                </a:highlight>
                <a:latin typeface="Georgia"/>
                <a:ea typeface="Georgia"/>
                <a:cs typeface="Georgia"/>
                <a:sym typeface="Georgia"/>
              </a:rPr>
              <a:t>, maka kita harus </a:t>
            </a:r>
            <a:r>
              <a:rPr lang="en" sz="1350">
                <a:solidFill>
                  <a:schemeClr val="dk1"/>
                </a:solidFill>
                <a:highlight>
                  <a:srgbClr val="FFFFFF"/>
                </a:highlight>
                <a:latin typeface="Georgia"/>
                <a:ea typeface="Georgia"/>
                <a:cs typeface="Georgia"/>
                <a:sym typeface="Georgia"/>
              </a:rPr>
              <a:t>menambahkan</a:t>
            </a:r>
            <a:r>
              <a:rPr lang="en" sz="1350">
                <a:solidFill>
                  <a:schemeClr val="dk1"/>
                </a:solidFill>
                <a:highlight>
                  <a:srgbClr val="FFFFFF"/>
                </a:highlight>
                <a:latin typeface="Georgia"/>
                <a:ea typeface="Georgia"/>
                <a:cs typeface="Georgia"/>
                <a:sym typeface="Georgia"/>
              </a:rPr>
              <a:t> tanda koma di </a:t>
            </a:r>
            <a:r>
              <a:rPr lang="en" sz="1350">
                <a:solidFill>
                  <a:schemeClr val="dk1"/>
                </a:solidFill>
                <a:highlight>
                  <a:srgbClr val="FFFFFF"/>
                </a:highlight>
                <a:latin typeface="Georgia"/>
                <a:ea typeface="Georgia"/>
                <a:cs typeface="Georgia"/>
                <a:sym typeface="Georgia"/>
              </a:rPr>
              <a:t>belakangnya</a:t>
            </a:r>
            <a:r>
              <a:rPr lang="en" sz="1350">
                <a:solidFill>
                  <a:schemeClr val="dk1"/>
                </a:solidFill>
                <a:highlight>
                  <a:srgbClr val="FFFFFF"/>
                </a:highlight>
                <a:latin typeface="Georgia"/>
                <a:ea typeface="Georgia"/>
                <a:cs typeface="Georgia"/>
                <a:sym typeface="Georgia"/>
              </a:rPr>
              <a:t>.</a:t>
            </a:r>
            <a:endParaRPr sz="1350">
              <a:solidFill>
                <a:schemeClr val="dk1"/>
              </a:solidFill>
              <a:highlight>
                <a:srgbClr val="FFFFFF"/>
              </a:highlight>
              <a:latin typeface="Georgia"/>
              <a:ea typeface="Georgia"/>
              <a:cs typeface="Georgia"/>
              <a:sym typeface="Georgia"/>
            </a:endParaRPr>
          </a:p>
        </p:txBody>
      </p:sp>
      <p:pic>
        <p:nvPicPr>
          <p:cNvPr id="136" name="Google Shape;136;p26"/>
          <p:cNvPicPr preferRelativeResize="0"/>
          <p:nvPr/>
        </p:nvPicPr>
        <p:blipFill>
          <a:blip r:embed="rId3">
            <a:alphaModFix/>
          </a:blip>
          <a:stretch>
            <a:fillRect/>
          </a:stretch>
        </p:blipFill>
        <p:spPr>
          <a:xfrm>
            <a:off x="1555225" y="1061050"/>
            <a:ext cx="5896501" cy="417575"/>
          </a:xfrm>
          <a:prstGeom prst="rect">
            <a:avLst/>
          </a:prstGeom>
          <a:noFill/>
          <a:ln>
            <a:noFill/>
          </a:ln>
        </p:spPr>
      </p:pic>
      <p:pic>
        <p:nvPicPr>
          <p:cNvPr id="137" name="Google Shape;137;p26"/>
          <p:cNvPicPr preferRelativeResize="0"/>
          <p:nvPr/>
        </p:nvPicPr>
        <p:blipFill>
          <a:blip r:embed="rId4">
            <a:alphaModFix/>
          </a:blip>
          <a:stretch>
            <a:fillRect/>
          </a:stretch>
        </p:blipFill>
        <p:spPr>
          <a:xfrm>
            <a:off x="1555225" y="1865450"/>
            <a:ext cx="5896499" cy="417575"/>
          </a:xfrm>
          <a:prstGeom prst="rect">
            <a:avLst/>
          </a:prstGeom>
          <a:noFill/>
          <a:ln>
            <a:noFill/>
          </a:ln>
        </p:spPr>
      </p:pic>
      <p:pic>
        <p:nvPicPr>
          <p:cNvPr id="138" name="Google Shape;138;p26"/>
          <p:cNvPicPr preferRelativeResize="0"/>
          <p:nvPr/>
        </p:nvPicPr>
        <p:blipFill>
          <a:blip r:embed="rId5">
            <a:alphaModFix/>
          </a:blip>
          <a:stretch>
            <a:fillRect/>
          </a:stretch>
        </p:blipFill>
        <p:spPr>
          <a:xfrm>
            <a:off x="1555225" y="2746046"/>
            <a:ext cx="5896499" cy="654432"/>
          </a:xfrm>
          <a:prstGeom prst="rect">
            <a:avLst/>
          </a:prstGeom>
          <a:noFill/>
          <a:ln>
            <a:noFill/>
          </a:ln>
        </p:spPr>
      </p:pic>
      <p:pic>
        <p:nvPicPr>
          <p:cNvPr id="139" name="Google Shape;139;p26"/>
          <p:cNvPicPr preferRelativeResize="0"/>
          <p:nvPr/>
        </p:nvPicPr>
        <p:blipFill>
          <a:blip r:embed="rId6">
            <a:alphaModFix/>
          </a:blip>
          <a:stretch>
            <a:fillRect/>
          </a:stretch>
        </p:blipFill>
        <p:spPr>
          <a:xfrm>
            <a:off x="1555225" y="4026450"/>
            <a:ext cx="5896501" cy="827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Memotong Tuple</a:t>
            </a:r>
            <a:endParaRPr/>
          </a:p>
        </p:txBody>
      </p:sp>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100">
                <a:solidFill>
                  <a:schemeClr val="dk1"/>
                </a:solidFill>
                <a:highlight>
                  <a:srgbClr val="FFFFFF"/>
                </a:highlight>
                <a:latin typeface="Georgia"/>
                <a:ea typeface="Georgia"/>
                <a:cs typeface="Georgia"/>
                <a:sym typeface="Georgia"/>
              </a:rPr>
              <a:t>Sama seperti </a:t>
            </a:r>
            <a:r>
              <a:rPr i="1" lang="en" sz="1100">
                <a:solidFill>
                  <a:schemeClr val="dk1"/>
                </a:solidFill>
                <a:highlight>
                  <a:srgbClr val="FFFFFF"/>
                </a:highlight>
                <a:latin typeface="Georgia"/>
                <a:ea typeface="Georgia"/>
                <a:cs typeface="Georgia"/>
                <a:sym typeface="Georgia"/>
              </a:rPr>
              <a:t>list</a:t>
            </a:r>
            <a:r>
              <a:rPr lang="en" sz="1100">
                <a:solidFill>
                  <a:schemeClr val="dk1"/>
                </a:solidFill>
                <a:highlight>
                  <a:srgbClr val="FFFFFF"/>
                </a:highlight>
                <a:latin typeface="Georgia"/>
                <a:ea typeface="Georgia"/>
                <a:cs typeface="Georgia"/>
                <a:sym typeface="Georgia"/>
              </a:rPr>
              <a:t>, di Tuple juga kita bisa melakukan slicing.</a:t>
            </a:r>
            <a:endParaRPr sz="1100">
              <a:solidFill>
                <a:schemeClr val="dk1"/>
              </a:solidFill>
              <a:highlight>
                <a:srgbClr val="FFFFFF"/>
              </a:highlight>
              <a:latin typeface="Georgia"/>
              <a:ea typeface="Georgia"/>
              <a:cs typeface="Georgia"/>
              <a:sym typeface="Georgia"/>
            </a:endParaRPr>
          </a:p>
          <a:p>
            <a:pPr indent="0" lvl="0" marL="0" rtl="0" algn="l">
              <a:spcBef>
                <a:spcPts val="1200"/>
              </a:spcBef>
              <a:spcAft>
                <a:spcPts val="0"/>
              </a:spcAft>
              <a:buClr>
                <a:schemeClr val="dk1"/>
              </a:buClr>
              <a:buSzPts val="1100"/>
              <a:buFont typeface="Arial"/>
              <a:buNone/>
            </a:pPr>
            <a:r>
              <a:rPr lang="en" sz="1100">
                <a:solidFill>
                  <a:schemeClr val="dk1"/>
                </a:solidFill>
                <a:highlight>
                  <a:srgbClr val="FFFFFF"/>
                </a:highlight>
                <a:latin typeface="Georgia"/>
                <a:ea typeface="Georgia"/>
                <a:cs typeface="Georgia"/>
                <a:sym typeface="Georgia"/>
              </a:rPr>
              <a:t>Contoh:</a:t>
            </a:r>
            <a:endParaRPr sz="1100">
              <a:solidFill>
                <a:schemeClr val="dk1"/>
              </a:solidFill>
              <a:highlight>
                <a:srgbClr val="FFFFFF"/>
              </a:highlight>
              <a:latin typeface="Georgia"/>
              <a:ea typeface="Georgia"/>
              <a:cs typeface="Georgia"/>
              <a:sym typeface="Georgia"/>
            </a:endParaRPr>
          </a:p>
          <a:p>
            <a:pPr indent="0" lvl="0" marL="0" rtl="0" algn="l">
              <a:spcBef>
                <a:spcPts val="1200"/>
              </a:spcBef>
              <a:spcAft>
                <a:spcPts val="1200"/>
              </a:spcAft>
              <a:buNone/>
            </a:pPr>
            <a:r>
              <a:t/>
            </a:r>
            <a:endParaRPr/>
          </a:p>
        </p:txBody>
      </p:sp>
      <p:pic>
        <p:nvPicPr>
          <p:cNvPr id="146" name="Google Shape;146;p27"/>
          <p:cNvPicPr preferRelativeResize="0"/>
          <p:nvPr/>
        </p:nvPicPr>
        <p:blipFill>
          <a:blip r:embed="rId3">
            <a:alphaModFix/>
          </a:blip>
          <a:stretch>
            <a:fillRect/>
          </a:stretch>
        </p:blipFill>
        <p:spPr>
          <a:xfrm>
            <a:off x="937675" y="1946075"/>
            <a:ext cx="6351975" cy="1664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Mengakses Nilai Tuple</a:t>
            </a:r>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chemeClr val="dk1"/>
                </a:solidFill>
                <a:highlight>
                  <a:srgbClr val="FFFFFF"/>
                </a:highlight>
                <a:latin typeface="Georgia"/>
                <a:ea typeface="Georgia"/>
                <a:cs typeface="Georgia"/>
                <a:sym typeface="Georgia"/>
              </a:rPr>
              <a:t>Sama seperti </a:t>
            </a:r>
            <a:r>
              <a:rPr lang="en" sz="1350">
                <a:solidFill>
                  <a:srgbClr val="00C7B7"/>
                </a:solidFill>
                <a:highlight>
                  <a:srgbClr val="FFFFFF"/>
                </a:highlight>
                <a:uFill>
                  <a:noFill/>
                </a:uFill>
                <a:latin typeface="Georgia"/>
                <a:ea typeface="Georgia"/>
                <a:cs typeface="Georgia"/>
                <a:sym typeface="Georgia"/>
                <a:hlinkClick r:id="rId3">
                  <a:extLst>
                    <a:ext uri="{A12FA001-AC4F-418D-AE19-62706E023703}">
                      <ahyp:hlinkClr val="tx"/>
                    </a:ext>
                  </a:extLst>
                </a:hlinkClick>
              </a:rPr>
              <a:t>list</a:t>
            </a:r>
            <a:r>
              <a:rPr lang="en" sz="1350">
                <a:solidFill>
                  <a:schemeClr val="dk1"/>
                </a:solidFill>
                <a:highlight>
                  <a:srgbClr val="FFFFFF"/>
                </a:highlight>
                <a:latin typeface="Georgia"/>
                <a:ea typeface="Georgia"/>
                <a:cs typeface="Georgia"/>
                <a:sym typeface="Georgia"/>
              </a:rPr>
              <a:t>, Tuple juga memiliki indeks untuk Mengakses item di dalamnya. Indeks Tuple dan list selalu dimulai dari nol 0.</a:t>
            </a:r>
            <a:endParaRPr sz="1350">
              <a:solidFill>
                <a:schemeClr val="dk1"/>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sz="1350">
              <a:solidFill>
                <a:schemeClr val="dk1"/>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sz="1350">
              <a:solidFill>
                <a:schemeClr val="dk1"/>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sz="1350">
              <a:solidFill>
                <a:schemeClr val="dk1"/>
              </a:solidFill>
              <a:highlight>
                <a:srgbClr val="FFFFFF"/>
              </a:highlight>
              <a:latin typeface="Georgia"/>
              <a:ea typeface="Georgia"/>
              <a:cs typeface="Georgia"/>
              <a:sym typeface="Georgia"/>
            </a:endParaRPr>
          </a:p>
          <a:p>
            <a:pPr indent="0" lvl="0" marL="0" rtl="0" algn="l">
              <a:spcBef>
                <a:spcPts val="1200"/>
              </a:spcBef>
              <a:spcAft>
                <a:spcPts val="1200"/>
              </a:spcAft>
              <a:buNone/>
            </a:pPr>
            <a:r>
              <a:rPr lang="en" sz="1350">
                <a:solidFill>
                  <a:schemeClr val="dk1"/>
                </a:solidFill>
                <a:highlight>
                  <a:srgbClr val="FFFFFF"/>
                </a:highlight>
                <a:latin typeface="Georgia"/>
                <a:ea typeface="Georgia"/>
                <a:cs typeface="Georgia"/>
                <a:sym typeface="Georgia"/>
              </a:rPr>
              <a:t>Maka hasilnya:</a:t>
            </a:r>
            <a:endParaRPr sz="1350">
              <a:solidFill>
                <a:schemeClr val="dk1"/>
              </a:solidFill>
              <a:highlight>
                <a:srgbClr val="FFFFFF"/>
              </a:highlight>
              <a:latin typeface="Georgia"/>
              <a:ea typeface="Georgia"/>
              <a:cs typeface="Georgia"/>
              <a:sym typeface="Georgia"/>
            </a:endParaRPr>
          </a:p>
        </p:txBody>
      </p:sp>
      <p:pic>
        <p:nvPicPr>
          <p:cNvPr id="153" name="Google Shape;153;p28"/>
          <p:cNvPicPr preferRelativeResize="0"/>
          <p:nvPr/>
        </p:nvPicPr>
        <p:blipFill>
          <a:blip r:embed="rId4">
            <a:alphaModFix/>
          </a:blip>
          <a:stretch>
            <a:fillRect/>
          </a:stretch>
        </p:blipFill>
        <p:spPr>
          <a:xfrm>
            <a:off x="2349991" y="1819724"/>
            <a:ext cx="4444025" cy="979500"/>
          </a:xfrm>
          <a:prstGeom prst="rect">
            <a:avLst/>
          </a:prstGeom>
          <a:noFill/>
          <a:ln>
            <a:noFill/>
          </a:ln>
        </p:spPr>
      </p:pic>
      <p:pic>
        <p:nvPicPr>
          <p:cNvPr id="154" name="Google Shape;154;p28"/>
          <p:cNvPicPr preferRelativeResize="0"/>
          <p:nvPr/>
        </p:nvPicPr>
        <p:blipFill>
          <a:blip r:embed="rId5">
            <a:alphaModFix/>
          </a:blip>
          <a:stretch>
            <a:fillRect/>
          </a:stretch>
        </p:blipFill>
        <p:spPr>
          <a:xfrm>
            <a:off x="2349988" y="3242275"/>
            <a:ext cx="4444024" cy="31324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idx="1" type="body"/>
          </p:nvPr>
        </p:nvSpPr>
        <p:spPr>
          <a:xfrm>
            <a:off x="311700" y="423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50">
                <a:solidFill>
                  <a:schemeClr val="dk1"/>
                </a:solidFill>
                <a:highlight>
                  <a:srgbClr val="FFFFFF"/>
                </a:highlight>
                <a:latin typeface="Georgia"/>
                <a:ea typeface="Georgia"/>
                <a:cs typeface="Georgia"/>
                <a:sym typeface="Georgia"/>
              </a:rPr>
              <a:t>Logikanya sama seperti di list.</a:t>
            </a:r>
            <a:endParaRPr/>
          </a:p>
        </p:txBody>
      </p:sp>
      <p:pic>
        <p:nvPicPr>
          <p:cNvPr id="160" name="Google Shape;160;p29"/>
          <p:cNvPicPr preferRelativeResize="0"/>
          <p:nvPr/>
        </p:nvPicPr>
        <p:blipFill>
          <a:blip r:embed="rId3">
            <a:alphaModFix/>
          </a:blip>
          <a:stretch>
            <a:fillRect/>
          </a:stretch>
        </p:blipFill>
        <p:spPr>
          <a:xfrm>
            <a:off x="1333538" y="837113"/>
            <a:ext cx="6476926" cy="34692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Tuple Nested</a:t>
            </a:r>
            <a:endParaRPr/>
          </a:p>
        </p:txBody>
      </p:sp>
      <p:sp>
        <p:nvSpPr>
          <p:cNvPr id="166" name="Google Shape;16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100">
                <a:solidFill>
                  <a:schemeClr val="dk1"/>
                </a:solidFill>
                <a:highlight>
                  <a:srgbClr val="FFFFFF"/>
                </a:highlight>
                <a:latin typeface="Georgia"/>
                <a:ea typeface="Georgia"/>
                <a:cs typeface="Georgia"/>
                <a:sym typeface="Georgia"/>
              </a:rPr>
              <a:t>Tuple juga bisa </a:t>
            </a:r>
            <a:r>
              <a:rPr i="1" lang="en" sz="1100">
                <a:solidFill>
                  <a:schemeClr val="dk1"/>
                </a:solidFill>
                <a:highlight>
                  <a:srgbClr val="FFFFFF"/>
                </a:highlight>
                <a:latin typeface="Georgia"/>
                <a:ea typeface="Georgia"/>
                <a:cs typeface="Georgia"/>
                <a:sym typeface="Georgia"/>
              </a:rPr>
              <a:t>nested</a:t>
            </a:r>
            <a:r>
              <a:rPr lang="en" sz="1100">
                <a:solidFill>
                  <a:schemeClr val="dk1"/>
                </a:solidFill>
                <a:highlight>
                  <a:srgbClr val="FFFFFF"/>
                </a:highlight>
                <a:latin typeface="Georgia"/>
                <a:ea typeface="Georgia"/>
                <a:cs typeface="Georgia"/>
                <a:sym typeface="Georgia"/>
              </a:rPr>
              <a:t>, artinya Tuple bisa diisi dengan Tuple.</a:t>
            </a:r>
            <a:endParaRPr sz="1100">
              <a:solidFill>
                <a:schemeClr val="dk1"/>
              </a:solidFill>
              <a:highlight>
                <a:srgbClr val="FFFFFF"/>
              </a:highlight>
              <a:latin typeface="Georgia"/>
              <a:ea typeface="Georgia"/>
              <a:cs typeface="Georgia"/>
              <a:sym typeface="Georgia"/>
            </a:endParaRPr>
          </a:p>
          <a:p>
            <a:pPr indent="0" lvl="0" marL="0" rtl="0" algn="l">
              <a:spcBef>
                <a:spcPts val="1200"/>
              </a:spcBef>
              <a:spcAft>
                <a:spcPts val="0"/>
              </a:spcAft>
              <a:buClr>
                <a:schemeClr val="dk1"/>
              </a:buClr>
              <a:buSzPts val="1100"/>
              <a:buFont typeface="Arial"/>
              <a:buNone/>
            </a:pPr>
            <a:r>
              <a:rPr lang="en" sz="1100">
                <a:solidFill>
                  <a:schemeClr val="dk1"/>
                </a:solidFill>
                <a:highlight>
                  <a:srgbClr val="FFFFFF"/>
                </a:highlight>
                <a:latin typeface="Georgia"/>
                <a:ea typeface="Georgia"/>
                <a:cs typeface="Georgia"/>
                <a:sym typeface="Georgia"/>
              </a:rPr>
              <a:t>Contoh:</a:t>
            </a:r>
            <a:endParaRPr sz="1100">
              <a:solidFill>
                <a:schemeClr val="dk1"/>
              </a:solidFill>
              <a:highlight>
                <a:srgbClr val="FFFFFF"/>
              </a:highlight>
              <a:latin typeface="Georgia"/>
              <a:ea typeface="Georgia"/>
              <a:cs typeface="Georgia"/>
              <a:sym typeface="Georgia"/>
            </a:endParaRPr>
          </a:p>
          <a:p>
            <a:pPr indent="0" lvl="0" marL="0" rtl="0" algn="l">
              <a:spcBef>
                <a:spcPts val="1200"/>
              </a:spcBef>
              <a:spcAft>
                <a:spcPts val="1200"/>
              </a:spcAft>
              <a:buNone/>
            </a:pPr>
            <a:r>
              <a:t/>
            </a:r>
            <a:endParaRPr/>
          </a:p>
        </p:txBody>
      </p:sp>
      <p:pic>
        <p:nvPicPr>
          <p:cNvPr id="167" name="Google Shape;167;p30"/>
          <p:cNvPicPr preferRelativeResize="0"/>
          <p:nvPr/>
        </p:nvPicPr>
        <p:blipFill>
          <a:blip r:embed="rId3">
            <a:alphaModFix/>
          </a:blip>
          <a:stretch>
            <a:fillRect/>
          </a:stretch>
        </p:blipFill>
        <p:spPr>
          <a:xfrm>
            <a:off x="1278522" y="1902550"/>
            <a:ext cx="6586949" cy="881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4. Subset, Calculate, Slicing, Dicing List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457200" lvl="0" marL="457200" rtl="0" algn="ctr">
              <a:spcBef>
                <a:spcPts val="0"/>
              </a:spcBef>
              <a:spcAft>
                <a:spcPts val="0"/>
              </a:spcAft>
              <a:buSzPts val="3600"/>
              <a:buAutoNum type="arabicPeriod"/>
            </a:pPr>
            <a:r>
              <a:rPr lang="en"/>
              <a:t>Variabel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8" name="Google Shape;178;p32"/>
          <p:cNvSpPr txBox="1"/>
          <p:nvPr>
            <p:ph idx="1" type="body"/>
          </p:nvPr>
        </p:nvSpPr>
        <p:spPr>
          <a:xfrm>
            <a:off x="311700" y="2481075"/>
            <a:ext cx="8520600" cy="208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75"/>
              <a:buFont typeface="Arial"/>
              <a:buNone/>
            </a:pPr>
            <a:r>
              <a:rPr lang="en" sz="1162">
                <a:solidFill>
                  <a:srgbClr val="333333"/>
                </a:solidFill>
              </a:rPr>
              <a:t>Untuk mengakses elemen dengan indeksnya kita perlu menggunakan tanda kurung siku:</a:t>
            </a:r>
            <a:endParaRPr sz="1162">
              <a:solidFill>
                <a:srgbClr val="333333"/>
              </a:solidFill>
            </a:endParaRPr>
          </a:p>
          <a:p>
            <a:pPr indent="0" lvl="0" marL="101600" rtl="0" algn="l">
              <a:lnSpc>
                <a:spcPct val="100000"/>
              </a:lnSpc>
              <a:spcBef>
                <a:spcPts val="1000"/>
              </a:spcBef>
              <a:spcAft>
                <a:spcPts val="0"/>
              </a:spcAft>
              <a:buClr>
                <a:schemeClr val="dk1"/>
              </a:buClr>
              <a:buSzPts val="275"/>
              <a:buFont typeface="Arial"/>
              <a:buNone/>
            </a:pPr>
            <a:r>
              <a:rPr lang="en" sz="1025">
                <a:solidFill>
                  <a:srgbClr val="333333"/>
                </a:solidFill>
                <a:latin typeface="Courier New"/>
                <a:ea typeface="Courier New"/>
                <a:cs typeface="Courier New"/>
                <a:sym typeface="Courier New"/>
              </a:rPr>
              <a:t>&gt;&gt;&gt; warna = [ 'merah' , 'hijau' , 'biru' , 'kuning' , 'putih' , 'hitam' ]</a:t>
            </a:r>
            <a:endParaRPr sz="1025">
              <a:solidFill>
                <a:srgbClr val="333333"/>
              </a:solidFill>
              <a:latin typeface="Courier New"/>
              <a:ea typeface="Courier New"/>
              <a:cs typeface="Courier New"/>
              <a:sym typeface="Courier New"/>
            </a:endParaRPr>
          </a:p>
          <a:p>
            <a:pPr indent="0" lvl="0" marL="101600" rtl="0" algn="l">
              <a:lnSpc>
                <a:spcPct val="100000"/>
              </a:lnSpc>
              <a:spcBef>
                <a:spcPts val="500"/>
              </a:spcBef>
              <a:spcAft>
                <a:spcPts val="0"/>
              </a:spcAft>
              <a:buClr>
                <a:schemeClr val="dk1"/>
              </a:buClr>
              <a:buSzPts val="275"/>
              <a:buFont typeface="Arial"/>
              <a:buNone/>
            </a:pPr>
            <a:r>
              <a:rPr lang="en" sz="1025">
                <a:solidFill>
                  <a:srgbClr val="333333"/>
                </a:solidFill>
                <a:latin typeface="Courier New"/>
                <a:ea typeface="Courier New"/>
                <a:cs typeface="Courier New"/>
                <a:sym typeface="Courier New"/>
              </a:rPr>
              <a:t>&gt;&gt;&gt; warna [ 0 ]</a:t>
            </a:r>
            <a:endParaRPr sz="1025">
              <a:solidFill>
                <a:srgbClr val="333333"/>
              </a:solidFill>
              <a:latin typeface="Courier New"/>
              <a:ea typeface="Courier New"/>
              <a:cs typeface="Courier New"/>
              <a:sym typeface="Courier New"/>
            </a:endParaRPr>
          </a:p>
          <a:p>
            <a:pPr indent="0" lvl="0" marL="101600" rtl="0" algn="l">
              <a:lnSpc>
                <a:spcPct val="100000"/>
              </a:lnSpc>
              <a:spcBef>
                <a:spcPts val="500"/>
              </a:spcBef>
              <a:spcAft>
                <a:spcPts val="0"/>
              </a:spcAft>
              <a:buClr>
                <a:schemeClr val="dk1"/>
              </a:buClr>
              <a:buSzPts val="275"/>
              <a:buFont typeface="Arial"/>
              <a:buNone/>
            </a:pPr>
            <a:r>
              <a:rPr lang="en" sz="1025">
                <a:solidFill>
                  <a:srgbClr val="333333"/>
                </a:solidFill>
                <a:latin typeface="Courier New"/>
                <a:ea typeface="Courier New"/>
                <a:cs typeface="Courier New"/>
                <a:sym typeface="Courier New"/>
              </a:rPr>
              <a:t>'merah'</a:t>
            </a:r>
            <a:endParaRPr sz="1025">
              <a:solidFill>
                <a:srgbClr val="333333"/>
              </a:solidFill>
              <a:latin typeface="Courier New"/>
              <a:ea typeface="Courier New"/>
              <a:cs typeface="Courier New"/>
              <a:sym typeface="Courier New"/>
            </a:endParaRPr>
          </a:p>
          <a:p>
            <a:pPr indent="0" lvl="0" marL="101600" rtl="0" algn="l">
              <a:lnSpc>
                <a:spcPct val="100000"/>
              </a:lnSpc>
              <a:spcBef>
                <a:spcPts val="500"/>
              </a:spcBef>
              <a:spcAft>
                <a:spcPts val="0"/>
              </a:spcAft>
              <a:buClr>
                <a:schemeClr val="dk1"/>
              </a:buClr>
              <a:buSzPts val="275"/>
              <a:buFont typeface="Arial"/>
              <a:buNone/>
            </a:pPr>
            <a:r>
              <a:rPr lang="en" sz="1025">
                <a:solidFill>
                  <a:srgbClr val="333333"/>
                </a:solidFill>
                <a:latin typeface="Courier New"/>
                <a:ea typeface="Courier New"/>
                <a:cs typeface="Courier New"/>
                <a:sym typeface="Courier New"/>
              </a:rPr>
              <a:t>&gt;&gt;&gt; warna [ 1 ]</a:t>
            </a:r>
            <a:endParaRPr sz="1025">
              <a:solidFill>
                <a:srgbClr val="333333"/>
              </a:solidFill>
              <a:latin typeface="Courier New"/>
              <a:ea typeface="Courier New"/>
              <a:cs typeface="Courier New"/>
              <a:sym typeface="Courier New"/>
            </a:endParaRPr>
          </a:p>
          <a:p>
            <a:pPr indent="0" lvl="0" marL="101600" rtl="0" algn="l">
              <a:lnSpc>
                <a:spcPct val="100000"/>
              </a:lnSpc>
              <a:spcBef>
                <a:spcPts val="500"/>
              </a:spcBef>
              <a:spcAft>
                <a:spcPts val="0"/>
              </a:spcAft>
              <a:buClr>
                <a:schemeClr val="dk1"/>
              </a:buClr>
              <a:buSzPts val="275"/>
              <a:buFont typeface="Arial"/>
              <a:buNone/>
            </a:pPr>
            <a:r>
              <a:rPr lang="en" sz="1025">
                <a:solidFill>
                  <a:srgbClr val="333333"/>
                </a:solidFill>
                <a:latin typeface="Courier New"/>
                <a:ea typeface="Courier New"/>
                <a:cs typeface="Courier New"/>
                <a:sym typeface="Courier New"/>
              </a:rPr>
              <a:t>'hijau'</a:t>
            </a:r>
            <a:endParaRPr sz="1025">
              <a:solidFill>
                <a:srgbClr val="333333"/>
              </a:solidFill>
              <a:latin typeface="Courier New"/>
              <a:ea typeface="Courier New"/>
              <a:cs typeface="Courier New"/>
              <a:sym typeface="Courier New"/>
            </a:endParaRPr>
          </a:p>
          <a:p>
            <a:pPr indent="0" lvl="0" marL="101600" rtl="0" algn="l">
              <a:lnSpc>
                <a:spcPct val="100000"/>
              </a:lnSpc>
              <a:spcBef>
                <a:spcPts val="500"/>
              </a:spcBef>
              <a:spcAft>
                <a:spcPts val="0"/>
              </a:spcAft>
              <a:buClr>
                <a:schemeClr val="dk1"/>
              </a:buClr>
              <a:buSzPts val="275"/>
              <a:buFont typeface="Arial"/>
              <a:buNone/>
            </a:pPr>
            <a:r>
              <a:rPr lang="en" sz="1025">
                <a:solidFill>
                  <a:srgbClr val="333333"/>
                </a:solidFill>
                <a:latin typeface="Courier New"/>
                <a:ea typeface="Courier New"/>
                <a:cs typeface="Courier New"/>
                <a:sym typeface="Courier New"/>
              </a:rPr>
              <a:t>&gt;&gt;&gt; warna [ 5 ]</a:t>
            </a:r>
            <a:endParaRPr sz="1025">
              <a:solidFill>
                <a:srgbClr val="333333"/>
              </a:solidFill>
              <a:latin typeface="Courier New"/>
              <a:ea typeface="Courier New"/>
              <a:cs typeface="Courier New"/>
              <a:sym typeface="Courier New"/>
            </a:endParaRPr>
          </a:p>
          <a:p>
            <a:pPr indent="0" lvl="0" marL="101600" rtl="0" algn="l">
              <a:lnSpc>
                <a:spcPct val="100000"/>
              </a:lnSpc>
              <a:spcBef>
                <a:spcPts val="500"/>
              </a:spcBef>
              <a:spcAft>
                <a:spcPts val="0"/>
              </a:spcAft>
              <a:buClr>
                <a:schemeClr val="dk1"/>
              </a:buClr>
              <a:buSzPts val="275"/>
              <a:buFont typeface="Arial"/>
              <a:buNone/>
            </a:pPr>
            <a:r>
              <a:rPr lang="en" sz="1025">
                <a:solidFill>
                  <a:srgbClr val="333333"/>
                </a:solidFill>
                <a:latin typeface="Courier New"/>
                <a:ea typeface="Courier New"/>
                <a:cs typeface="Courier New"/>
                <a:sym typeface="Courier New"/>
              </a:rPr>
              <a:t>'hitam'</a:t>
            </a:r>
            <a:endParaRPr sz="1025">
              <a:solidFill>
                <a:srgbClr val="333333"/>
              </a:solidFill>
              <a:latin typeface="Courier New"/>
              <a:ea typeface="Courier New"/>
              <a:cs typeface="Courier New"/>
              <a:sym typeface="Courier New"/>
            </a:endParaRPr>
          </a:p>
          <a:p>
            <a:pPr indent="0" lvl="0" marL="0" rtl="0" algn="l">
              <a:lnSpc>
                <a:spcPct val="100000"/>
              </a:lnSpc>
              <a:spcBef>
                <a:spcPts val="500"/>
              </a:spcBef>
              <a:spcAft>
                <a:spcPts val="1200"/>
              </a:spcAft>
              <a:buSzPts val="275"/>
              <a:buNone/>
            </a:pPr>
            <a:r>
              <a:t/>
            </a:r>
            <a:endParaRPr sz="1250"/>
          </a:p>
        </p:txBody>
      </p:sp>
      <p:pic>
        <p:nvPicPr>
          <p:cNvPr id="179" name="Google Shape;179;p32"/>
          <p:cNvPicPr preferRelativeResize="0"/>
          <p:nvPr/>
        </p:nvPicPr>
        <p:blipFill>
          <a:blip r:embed="rId3">
            <a:alphaModFix/>
          </a:blip>
          <a:stretch>
            <a:fillRect/>
          </a:stretch>
        </p:blipFill>
        <p:spPr>
          <a:xfrm>
            <a:off x="0" y="-9"/>
            <a:ext cx="9144002" cy="252516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Indeks Negatif</a:t>
            </a:r>
            <a:endParaRPr/>
          </a:p>
        </p:txBody>
      </p:sp>
      <p:sp>
        <p:nvSpPr>
          <p:cNvPr id="185" name="Google Shape;185;p33"/>
          <p:cNvSpPr txBox="1"/>
          <p:nvPr>
            <p:ph idx="1" type="body"/>
          </p:nvPr>
        </p:nvSpPr>
        <p:spPr>
          <a:xfrm>
            <a:off x="286050" y="2978975"/>
            <a:ext cx="8520600" cy="1461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1162">
                <a:solidFill>
                  <a:srgbClr val="333333"/>
                </a:solidFill>
              </a:rPr>
              <a:t>Dalam sistem pengindeksan negatif -1 berhubungan dengan elemen terakhir dari </a:t>
            </a:r>
            <a:r>
              <a:rPr lang="en" sz="1162">
                <a:solidFill>
                  <a:srgbClr val="333333"/>
                </a:solidFill>
              </a:rPr>
              <a:t>list</a:t>
            </a:r>
            <a:r>
              <a:rPr lang="en" sz="1162">
                <a:solidFill>
                  <a:srgbClr val="333333"/>
                </a:solidFill>
              </a:rPr>
              <a:t> (nilai 'hitam'), -2 ke belakang (nilai 'putih'), dan seterusnya.</a:t>
            </a:r>
            <a:endParaRPr sz="1162">
              <a:solidFill>
                <a:srgbClr val="333333"/>
              </a:solidFill>
            </a:endParaRPr>
          </a:p>
          <a:p>
            <a:pPr indent="0" lvl="0" marL="101600" rtl="0" algn="l">
              <a:lnSpc>
                <a:spcPct val="95000"/>
              </a:lnSpc>
              <a:spcBef>
                <a:spcPts val="1000"/>
              </a:spcBef>
              <a:spcAft>
                <a:spcPts val="0"/>
              </a:spcAft>
              <a:buClr>
                <a:schemeClr val="dk1"/>
              </a:buClr>
              <a:buSzPts val="275"/>
              <a:buFont typeface="Arial"/>
              <a:buNone/>
            </a:pPr>
            <a:r>
              <a:rPr lang="en" sz="1025">
                <a:solidFill>
                  <a:srgbClr val="333333"/>
                </a:solidFill>
                <a:latin typeface="Courier New"/>
                <a:ea typeface="Courier New"/>
                <a:cs typeface="Courier New"/>
                <a:sym typeface="Courier New"/>
              </a:rPr>
              <a:t>&gt;&gt;&gt; warna = [ 'merah' , 'hijau' , 'biru' , 'kuning' , 'putih' , 'hitam' ]</a:t>
            </a:r>
            <a:endParaRPr sz="1025">
              <a:solidFill>
                <a:srgbClr val="333333"/>
              </a:solidFill>
              <a:latin typeface="Courier New"/>
              <a:ea typeface="Courier New"/>
              <a:cs typeface="Courier New"/>
              <a:sym typeface="Courier New"/>
            </a:endParaRPr>
          </a:p>
          <a:p>
            <a:pPr indent="0" lvl="0" marL="101600" rtl="0" algn="l">
              <a:lnSpc>
                <a:spcPct val="95000"/>
              </a:lnSpc>
              <a:spcBef>
                <a:spcPts val="300"/>
              </a:spcBef>
              <a:spcAft>
                <a:spcPts val="0"/>
              </a:spcAft>
              <a:buClr>
                <a:schemeClr val="dk1"/>
              </a:buClr>
              <a:buSzPts val="275"/>
              <a:buFont typeface="Arial"/>
              <a:buNone/>
            </a:pPr>
            <a:r>
              <a:rPr lang="en" sz="1025">
                <a:solidFill>
                  <a:srgbClr val="333333"/>
                </a:solidFill>
                <a:latin typeface="Courier New"/>
                <a:ea typeface="Courier New"/>
                <a:cs typeface="Courier New"/>
                <a:sym typeface="Courier New"/>
              </a:rPr>
              <a:t>&gt;&gt;&gt; warna [ -1 ]</a:t>
            </a:r>
            <a:endParaRPr sz="1025">
              <a:solidFill>
                <a:srgbClr val="333333"/>
              </a:solidFill>
              <a:latin typeface="Courier New"/>
              <a:ea typeface="Courier New"/>
              <a:cs typeface="Courier New"/>
              <a:sym typeface="Courier New"/>
            </a:endParaRPr>
          </a:p>
          <a:p>
            <a:pPr indent="0" lvl="0" marL="101600" rtl="0" algn="l">
              <a:lnSpc>
                <a:spcPct val="95000"/>
              </a:lnSpc>
              <a:spcBef>
                <a:spcPts val="300"/>
              </a:spcBef>
              <a:spcAft>
                <a:spcPts val="0"/>
              </a:spcAft>
              <a:buClr>
                <a:schemeClr val="dk1"/>
              </a:buClr>
              <a:buSzPts val="275"/>
              <a:buFont typeface="Arial"/>
              <a:buNone/>
            </a:pPr>
            <a:r>
              <a:rPr lang="en" sz="1025">
                <a:solidFill>
                  <a:srgbClr val="333333"/>
                </a:solidFill>
                <a:latin typeface="Courier New"/>
                <a:ea typeface="Courier New"/>
                <a:cs typeface="Courier New"/>
                <a:sym typeface="Courier New"/>
              </a:rPr>
              <a:t>'hitam'</a:t>
            </a:r>
            <a:endParaRPr sz="1025">
              <a:solidFill>
                <a:srgbClr val="333333"/>
              </a:solidFill>
              <a:latin typeface="Courier New"/>
              <a:ea typeface="Courier New"/>
              <a:cs typeface="Courier New"/>
              <a:sym typeface="Courier New"/>
            </a:endParaRPr>
          </a:p>
          <a:p>
            <a:pPr indent="0" lvl="0" marL="101600" rtl="0" algn="l">
              <a:lnSpc>
                <a:spcPct val="95000"/>
              </a:lnSpc>
              <a:spcBef>
                <a:spcPts val="300"/>
              </a:spcBef>
              <a:spcAft>
                <a:spcPts val="0"/>
              </a:spcAft>
              <a:buClr>
                <a:schemeClr val="dk1"/>
              </a:buClr>
              <a:buSzPts val="275"/>
              <a:buFont typeface="Arial"/>
              <a:buNone/>
            </a:pPr>
            <a:r>
              <a:rPr lang="en" sz="1025">
                <a:solidFill>
                  <a:srgbClr val="333333"/>
                </a:solidFill>
                <a:latin typeface="Courier New"/>
                <a:ea typeface="Courier New"/>
                <a:cs typeface="Courier New"/>
                <a:sym typeface="Courier New"/>
              </a:rPr>
              <a:t>&gt;&gt;&gt; warna [ -2 ]</a:t>
            </a:r>
            <a:endParaRPr sz="1025">
              <a:solidFill>
                <a:srgbClr val="333333"/>
              </a:solidFill>
              <a:latin typeface="Courier New"/>
              <a:ea typeface="Courier New"/>
              <a:cs typeface="Courier New"/>
              <a:sym typeface="Courier New"/>
            </a:endParaRPr>
          </a:p>
          <a:p>
            <a:pPr indent="0" lvl="0" marL="101600" rtl="0" algn="l">
              <a:lnSpc>
                <a:spcPct val="95000"/>
              </a:lnSpc>
              <a:spcBef>
                <a:spcPts val="300"/>
              </a:spcBef>
              <a:spcAft>
                <a:spcPts val="0"/>
              </a:spcAft>
              <a:buClr>
                <a:schemeClr val="dk1"/>
              </a:buClr>
              <a:buSzPts val="275"/>
              <a:buFont typeface="Arial"/>
              <a:buNone/>
            </a:pPr>
            <a:r>
              <a:rPr lang="en" sz="1025">
                <a:solidFill>
                  <a:srgbClr val="333333"/>
                </a:solidFill>
                <a:latin typeface="Courier New"/>
                <a:ea typeface="Courier New"/>
                <a:cs typeface="Courier New"/>
                <a:sym typeface="Courier New"/>
              </a:rPr>
              <a:t>'putih'</a:t>
            </a:r>
            <a:endParaRPr sz="1025">
              <a:solidFill>
                <a:srgbClr val="333333"/>
              </a:solidFill>
              <a:latin typeface="Courier New"/>
              <a:ea typeface="Courier New"/>
              <a:cs typeface="Courier New"/>
              <a:sym typeface="Courier New"/>
            </a:endParaRPr>
          </a:p>
          <a:p>
            <a:pPr indent="0" lvl="0" marL="101600" rtl="0" algn="l">
              <a:lnSpc>
                <a:spcPct val="95000"/>
              </a:lnSpc>
              <a:spcBef>
                <a:spcPts val="300"/>
              </a:spcBef>
              <a:spcAft>
                <a:spcPts val="0"/>
              </a:spcAft>
              <a:buClr>
                <a:schemeClr val="dk1"/>
              </a:buClr>
              <a:buSzPts val="275"/>
              <a:buFont typeface="Arial"/>
              <a:buNone/>
            </a:pPr>
            <a:r>
              <a:rPr lang="en" sz="1025">
                <a:solidFill>
                  <a:srgbClr val="333333"/>
                </a:solidFill>
                <a:latin typeface="Courier New"/>
                <a:ea typeface="Courier New"/>
                <a:cs typeface="Courier New"/>
                <a:sym typeface="Courier New"/>
              </a:rPr>
              <a:t>&gt;&gt;&gt; warna [ -6 ]</a:t>
            </a:r>
            <a:endParaRPr sz="1025">
              <a:solidFill>
                <a:srgbClr val="333333"/>
              </a:solidFill>
              <a:latin typeface="Courier New"/>
              <a:ea typeface="Courier New"/>
              <a:cs typeface="Courier New"/>
              <a:sym typeface="Courier New"/>
            </a:endParaRPr>
          </a:p>
          <a:p>
            <a:pPr indent="0" lvl="0" marL="101600" rtl="0" algn="l">
              <a:lnSpc>
                <a:spcPct val="95000"/>
              </a:lnSpc>
              <a:spcBef>
                <a:spcPts val="300"/>
              </a:spcBef>
              <a:spcAft>
                <a:spcPts val="0"/>
              </a:spcAft>
              <a:buClr>
                <a:schemeClr val="dk1"/>
              </a:buClr>
              <a:buSzPts val="275"/>
              <a:buFont typeface="Arial"/>
              <a:buNone/>
            </a:pPr>
            <a:r>
              <a:rPr lang="en" sz="1025">
                <a:solidFill>
                  <a:srgbClr val="333333"/>
                </a:solidFill>
                <a:latin typeface="Courier New"/>
                <a:ea typeface="Courier New"/>
                <a:cs typeface="Courier New"/>
                <a:sym typeface="Courier New"/>
              </a:rPr>
              <a:t>'merah'</a:t>
            </a:r>
            <a:endParaRPr sz="1025">
              <a:solidFill>
                <a:srgbClr val="333333"/>
              </a:solidFill>
              <a:latin typeface="Courier New"/>
              <a:ea typeface="Courier New"/>
              <a:cs typeface="Courier New"/>
              <a:sym typeface="Courier New"/>
            </a:endParaRPr>
          </a:p>
          <a:p>
            <a:pPr indent="0" lvl="0" marL="0" rtl="0" algn="l">
              <a:lnSpc>
                <a:spcPct val="95000"/>
              </a:lnSpc>
              <a:spcBef>
                <a:spcPts val="300"/>
              </a:spcBef>
              <a:spcAft>
                <a:spcPts val="1200"/>
              </a:spcAft>
              <a:buSzPts val="275"/>
              <a:buNone/>
            </a:pPr>
            <a:r>
              <a:t/>
            </a:r>
            <a:endParaRPr sz="1250"/>
          </a:p>
        </p:txBody>
      </p:sp>
      <p:pic>
        <p:nvPicPr>
          <p:cNvPr id="186" name="Google Shape;186;p33"/>
          <p:cNvPicPr preferRelativeResize="0"/>
          <p:nvPr/>
        </p:nvPicPr>
        <p:blipFill>
          <a:blip r:embed="rId3">
            <a:alphaModFix/>
          </a:blip>
          <a:stretch>
            <a:fillRect/>
          </a:stretch>
        </p:blipFill>
        <p:spPr>
          <a:xfrm>
            <a:off x="-25650" y="448907"/>
            <a:ext cx="9144002" cy="260303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Penggunaan Dasar Irisan</a:t>
            </a:r>
            <a:endParaRPr/>
          </a:p>
        </p:txBody>
      </p:sp>
      <p:sp>
        <p:nvSpPr>
          <p:cNvPr id="192" name="Google Shape;192;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275"/>
              <a:buFont typeface="Arial"/>
              <a:buNone/>
            </a:pPr>
            <a:r>
              <a:rPr lang="en" sz="1262">
                <a:solidFill>
                  <a:srgbClr val="333333"/>
                </a:solidFill>
              </a:rPr>
              <a:t>Mari buat list dasar:</a:t>
            </a:r>
            <a:endParaRPr sz="1262">
              <a:solidFill>
                <a:srgbClr val="333333"/>
              </a:solidFill>
            </a:endParaRPr>
          </a:p>
          <a:p>
            <a:pPr indent="0" lvl="0" marL="101600" rtl="0" algn="l">
              <a:lnSpc>
                <a:spcPct val="105000"/>
              </a:lnSpc>
              <a:spcBef>
                <a:spcPts val="1000"/>
              </a:spcBef>
              <a:spcAft>
                <a:spcPts val="0"/>
              </a:spcAft>
              <a:buClr>
                <a:schemeClr val="dk1"/>
              </a:buClr>
              <a:buSzPts val="275"/>
              <a:buFont typeface="Arial"/>
              <a:buNone/>
            </a:pPr>
            <a:r>
              <a:rPr lang="en" sz="1125">
                <a:solidFill>
                  <a:srgbClr val="333333"/>
                </a:solidFill>
                <a:latin typeface="Courier New"/>
                <a:ea typeface="Courier New"/>
                <a:cs typeface="Courier New"/>
                <a:sym typeface="Courier New"/>
              </a:rPr>
              <a:t>&gt;&gt;&gt; nums = [ 10 , 20 , 30 , 40 , 50 , 60 , 70 , 80 , 90 ]</a:t>
            </a:r>
            <a:endParaRPr sz="1125">
              <a:solidFill>
                <a:srgbClr val="333333"/>
              </a:solidFill>
              <a:latin typeface="Courier New"/>
              <a:ea typeface="Courier New"/>
              <a:cs typeface="Courier New"/>
              <a:sym typeface="Courier New"/>
            </a:endParaRPr>
          </a:p>
          <a:p>
            <a:pPr indent="0" lvl="0" marL="0" rtl="0" algn="l">
              <a:lnSpc>
                <a:spcPct val="105000"/>
              </a:lnSpc>
              <a:spcBef>
                <a:spcPts val="1000"/>
              </a:spcBef>
              <a:spcAft>
                <a:spcPts val="0"/>
              </a:spcAft>
              <a:buClr>
                <a:schemeClr val="dk1"/>
              </a:buClr>
              <a:buSzPts val="275"/>
              <a:buFont typeface="Arial"/>
              <a:buNone/>
            </a:pPr>
            <a:r>
              <a:rPr lang="en" sz="1262">
                <a:solidFill>
                  <a:srgbClr val="333333"/>
                </a:solidFill>
              </a:rPr>
              <a:t>Bagaimana jika kita ingin mengambil sublist dari </a:t>
            </a:r>
            <a:r>
              <a:rPr lang="en" sz="1262">
                <a:solidFill>
                  <a:srgbClr val="333333"/>
                </a:solidFill>
                <a:latin typeface="Courier New"/>
                <a:ea typeface="Courier New"/>
                <a:cs typeface="Courier New"/>
                <a:sym typeface="Courier New"/>
              </a:rPr>
              <a:t>nums </a:t>
            </a:r>
            <a:r>
              <a:rPr lang="en" sz="1262">
                <a:solidFill>
                  <a:srgbClr val="333333"/>
                </a:solidFill>
              </a:rPr>
              <a:t>list? Ini sangat mudah saat menggunakan slice:</a:t>
            </a:r>
            <a:endParaRPr sz="1262">
              <a:solidFill>
                <a:srgbClr val="333333"/>
              </a:solidFill>
            </a:endParaRPr>
          </a:p>
          <a:p>
            <a:pPr indent="0" lvl="0" marL="101600" rtl="0" algn="l">
              <a:lnSpc>
                <a:spcPct val="105000"/>
              </a:lnSpc>
              <a:spcBef>
                <a:spcPts val="1000"/>
              </a:spcBef>
              <a:spcAft>
                <a:spcPts val="0"/>
              </a:spcAft>
              <a:buClr>
                <a:schemeClr val="dk1"/>
              </a:buClr>
              <a:buSzPts val="275"/>
              <a:buFont typeface="Arial"/>
              <a:buNone/>
            </a:pPr>
            <a:r>
              <a:rPr lang="en" sz="1125">
                <a:solidFill>
                  <a:srgbClr val="333333"/>
                </a:solidFill>
                <a:latin typeface="Courier New"/>
                <a:ea typeface="Courier New"/>
                <a:cs typeface="Courier New"/>
                <a:sym typeface="Courier New"/>
              </a:rPr>
              <a:t>&gt;&gt;&gt; nums = [ 10 , 20 , 30 , 40 , 50 , 60 , 70 , 80 , 90 ]</a:t>
            </a:r>
            <a:endParaRPr sz="1125">
              <a:solidFill>
                <a:srgbClr val="333333"/>
              </a:solidFill>
              <a:latin typeface="Courier New"/>
              <a:ea typeface="Courier New"/>
              <a:cs typeface="Courier New"/>
              <a:sym typeface="Courier New"/>
            </a:endParaRPr>
          </a:p>
          <a:p>
            <a:pPr indent="0" lvl="0" marL="101600" rtl="0" algn="l">
              <a:lnSpc>
                <a:spcPct val="105000"/>
              </a:lnSpc>
              <a:spcBef>
                <a:spcPts val="1000"/>
              </a:spcBef>
              <a:spcAft>
                <a:spcPts val="0"/>
              </a:spcAft>
              <a:buClr>
                <a:schemeClr val="dk1"/>
              </a:buClr>
              <a:buSzPts val="275"/>
              <a:buFont typeface="Arial"/>
              <a:buNone/>
            </a:pPr>
            <a:r>
              <a:rPr lang="en" sz="1125">
                <a:solidFill>
                  <a:srgbClr val="333333"/>
                </a:solidFill>
                <a:latin typeface="Courier New"/>
                <a:ea typeface="Courier New"/>
                <a:cs typeface="Courier New"/>
                <a:sym typeface="Courier New"/>
              </a:rPr>
              <a:t>&gt;&gt;&gt; some_nums = angka [ 2 : 7 ]</a:t>
            </a:r>
            <a:endParaRPr sz="1125">
              <a:solidFill>
                <a:srgbClr val="333333"/>
              </a:solidFill>
              <a:latin typeface="Courier New"/>
              <a:ea typeface="Courier New"/>
              <a:cs typeface="Courier New"/>
              <a:sym typeface="Courier New"/>
            </a:endParaRPr>
          </a:p>
          <a:p>
            <a:pPr indent="0" lvl="0" marL="101600" rtl="0" algn="l">
              <a:lnSpc>
                <a:spcPct val="105000"/>
              </a:lnSpc>
              <a:spcBef>
                <a:spcPts val="1500"/>
              </a:spcBef>
              <a:spcAft>
                <a:spcPts val="0"/>
              </a:spcAft>
              <a:buClr>
                <a:schemeClr val="dk1"/>
              </a:buClr>
              <a:buSzPts val="275"/>
              <a:buFont typeface="Arial"/>
              <a:buNone/>
            </a:pPr>
            <a:r>
              <a:rPr lang="en" sz="1125">
                <a:solidFill>
                  <a:srgbClr val="333333"/>
                </a:solidFill>
                <a:latin typeface="Courier New"/>
                <a:ea typeface="Courier New"/>
                <a:cs typeface="Courier New"/>
                <a:sym typeface="Courier New"/>
              </a:rPr>
              <a:t>&gt;&gt;&gt; some_nums</a:t>
            </a:r>
            <a:endParaRPr sz="1125">
              <a:solidFill>
                <a:srgbClr val="333333"/>
              </a:solidFill>
              <a:latin typeface="Courier New"/>
              <a:ea typeface="Courier New"/>
              <a:cs typeface="Courier New"/>
              <a:sym typeface="Courier New"/>
            </a:endParaRPr>
          </a:p>
          <a:p>
            <a:pPr indent="0" lvl="0" marL="101600" rtl="0" algn="l">
              <a:lnSpc>
                <a:spcPct val="105000"/>
              </a:lnSpc>
              <a:spcBef>
                <a:spcPts val="1500"/>
              </a:spcBef>
              <a:spcAft>
                <a:spcPts val="0"/>
              </a:spcAft>
              <a:buClr>
                <a:schemeClr val="dk1"/>
              </a:buClr>
              <a:buSzPts val="275"/>
              <a:buFont typeface="Arial"/>
              <a:buNone/>
            </a:pPr>
            <a:r>
              <a:rPr lang="en" sz="1125">
                <a:solidFill>
                  <a:srgbClr val="333333"/>
                </a:solidFill>
                <a:latin typeface="Courier New"/>
                <a:ea typeface="Courier New"/>
                <a:cs typeface="Courier New"/>
                <a:sym typeface="Courier New"/>
              </a:rPr>
              <a:t>[ 30 , 40 , 50 , 60 , 70 ]</a:t>
            </a:r>
            <a:endParaRPr sz="1125">
              <a:solidFill>
                <a:srgbClr val="333333"/>
              </a:solidFill>
              <a:latin typeface="Courier New"/>
              <a:ea typeface="Courier New"/>
              <a:cs typeface="Courier New"/>
              <a:sym typeface="Courier New"/>
            </a:endParaRPr>
          </a:p>
          <a:p>
            <a:pPr indent="0" lvl="0" marL="0" rtl="0" algn="l">
              <a:lnSpc>
                <a:spcPct val="105000"/>
              </a:lnSpc>
              <a:spcBef>
                <a:spcPts val="1500"/>
              </a:spcBef>
              <a:spcAft>
                <a:spcPts val="0"/>
              </a:spcAft>
              <a:buClr>
                <a:schemeClr val="dk1"/>
              </a:buClr>
              <a:buSzPts val="275"/>
              <a:buFont typeface="Arial"/>
              <a:buNone/>
            </a:pPr>
            <a:r>
              <a:rPr lang="en" sz="1262">
                <a:solidFill>
                  <a:srgbClr val="333333"/>
                </a:solidFill>
              </a:rPr>
              <a:t>Jadi, inilah contoh pertama potongan kami: </a:t>
            </a:r>
            <a:r>
              <a:rPr i="1" lang="en" sz="1262">
                <a:solidFill>
                  <a:srgbClr val="333333"/>
                </a:solidFill>
              </a:rPr>
              <a:t>2:7</a:t>
            </a:r>
            <a:r>
              <a:rPr lang="en" sz="1262">
                <a:solidFill>
                  <a:srgbClr val="333333"/>
                </a:solidFill>
              </a:rPr>
              <a:t> . Sintaks slice lengkapnya adalah: </a:t>
            </a:r>
            <a:r>
              <a:rPr i="1" lang="en" sz="1262">
                <a:solidFill>
                  <a:srgbClr val="333333"/>
                </a:solidFill>
              </a:rPr>
              <a:t>start: stop: step</a:t>
            </a:r>
            <a:r>
              <a:rPr lang="en" sz="1262">
                <a:solidFill>
                  <a:srgbClr val="333333"/>
                </a:solidFill>
              </a:rPr>
              <a:t> . </a:t>
            </a:r>
            <a:r>
              <a:rPr lang="en" sz="1262">
                <a:solidFill>
                  <a:srgbClr val="333333"/>
                </a:solidFill>
                <a:latin typeface="Courier New"/>
                <a:ea typeface="Courier New"/>
                <a:cs typeface="Courier New"/>
                <a:sym typeface="Courier New"/>
              </a:rPr>
              <a:t>start </a:t>
            </a:r>
            <a:r>
              <a:rPr lang="en" sz="1262">
                <a:solidFill>
                  <a:srgbClr val="333333"/>
                </a:solidFill>
              </a:rPr>
              <a:t>mengacu pada indeks elemen yang digunakan sebagai awal potongan kami. </a:t>
            </a:r>
            <a:r>
              <a:rPr lang="en" sz="1262">
                <a:solidFill>
                  <a:srgbClr val="333333"/>
                </a:solidFill>
                <a:latin typeface="Courier New"/>
                <a:ea typeface="Courier New"/>
                <a:cs typeface="Courier New"/>
                <a:sym typeface="Courier New"/>
              </a:rPr>
              <a:t>Stop </a:t>
            </a:r>
            <a:r>
              <a:rPr lang="en" sz="1262">
                <a:solidFill>
                  <a:srgbClr val="333333"/>
                </a:solidFill>
              </a:rPr>
              <a:t>mengacu pada indeks elemen yang harus kita hentikan sebelum menyelesaikan potongan kita. </a:t>
            </a:r>
            <a:r>
              <a:rPr lang="en" sz="1262">
                <a:solidFill>
                  <a:srgbClr val="333333"/>
                </a:solidFill>
                <a:latin typeface="Courier New"/>
                <a:ea typeface="Courier New"/>
                <a:cs typeface="Courier New"/>
                <a:sym typeface="Courier New"/>
              </a:rPr>
              <a:t>Step </a:t>
            </a:r>
            <a:r>
              <a:rPr lang="en" sz="1262">
                <a:solidFill>
                  <a:srgbClr val="333333"/>
                </a:solidFill>
              </a:rPr>
              <a:t>memungkinkan Anda untuk mengambil setiap elemen ke-n dalam rentang </a:t>
            </a:r>
            <a:r>
              <a:rPr i="1" lang="en" sz="1262">
                <a:solidFill>
                  <a:srgbClr val="333333"/>
                </a:solidFill>
              </a:rPr>
              <a:t>start:stop</a:t>
            </a:r>
            <a:r>
              <a:rPr lang="en" sz="1262">
                <a:solidFill>
                  <a:srgbClr val="333333"/>
                </a:solidFill>
              </a:rPr>
              <a:t> .</a:t>
            </a:r>
            <a:endParaRPr sz="1262">
              <a:solidFill>
                <a:srgbClr val="333333"/>
              </a:solidFill>
            </a:endParaRPr>
          </a:p>
          <a:p>
            <a:pPr indent="0" lvl="0" marL="0" rtl="0" algn="l">
              <a:lnSpc>
                <a:spcPct val="105000"/>
              </a:lnSpc>
              <a:spcBef>
                <a:spcPts val="4800"/>
              </a:spcBef>
              <a:spcAft>
                <a:spcPts val="1200"/>
              </a:spcAft>
              <a:buSzPts val="275"/>
              <a:buNone/>
            </a:pPr>
            <a:r>
              <a:t/>
            </a:r>
            <a:endParaRPr sz="135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idx="1" type="body"/>
          </p:nvPr>
        </p:nvSpPr>
        <p:spPr>
          <a:xfrm>
            <a:off x="311700" y="432900"/>
            <a:ext cx="8520600" cy="413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50">
                <a:solidFill>
                  <a:srgbClr val="333333"/>
                </a:solidFill>
              </a:rPr>
              <a:t>Dalam contoh kita </a:t>
            </a:r>
            <a:r>
              <a:rPr lang="en" sz="1450">
                <a:solidFill>
                  <a:srgbClr val="333333"/>
                </a:solidFill>
                <a:latin typeface="Courier New"/>
                <a:ea typeface="Courier New"/>
                <a:cs typeface="Courier New"/>
                <a:sym typeface="Courier New"/>
              </a:rPr>
              <a:t>start </a:t>
            </a:r>
            <a:r>
              <a:rPr lang="en" sz="1450">
                <a:solidFill>
                  <a:srgbClr val="333333"/>
                </a:solidFill>
              </a:rPr>
              <a:t>sama </a:t>
            </a:r>
            <a:r>
              <a:rPr lang="en" sz="1450">
                <a:solidFill>
                  <a:srgbClr val="333333"/>
                </a:solidFill>
                <a:latin typeface="Courier New"/>
                <a:ea typeface="Courier New"/>
                <a:cs typeface="Courier New"/>
                <a:sym typeface="Courier New"/>
              </a:rPr>
              <a:t>2</a:t>
            </a:r>
            <a:r>
              <a:rPr lang="en" sz="1450">
                <a:solidFill>
                  <a:srgbClr val="333333"/>
                </a:solidFill>
              </a:rPr>
              <a:t>, jadi potongan kita dimulai dari nilai </a:t>
            </a:r>
            <a:r>
              <a:rPr lang="en" sz="1450">
                <a:solidFill>
                  <a:srgbClr val="333333"/>
                </a:solidFill>
                <a:latin typeface="Courier New"/>
                <a:ea typeface="Courier New"/>
                <a:cs typeface="Courier New"/>
                <a:sym typeface="Courier New"/>
              </a:rPr>
              <a:t>30</a:t>
            </a:r>
            <a:r>
              <a:rPr lang="en" sz="1450">
                <a:solidFill>
                  <a:srgbClr val="333333"/>
                </a:solidFill>
              </a:rPr>
              <a:t>. </a:t>
            </a:r>
            <a:r>
              <a:rPr lang="en" sz="1450">
                <a:solidFill>
                  <a:srgbClr val="333333"/>
                </a:solidFill>
                <a:latin typeface="Courier New"/>
                <a:ea typeface="Courier New"/>
                <a:cs typeface="Courier New"/>
                <a:sym typeface="Courier New"/>
              </a:rPr>
              <a:t>Stop </a:t>
            </a:r>
            <a:r>
              <a:rPr lang="en" sz="1450">
                <a:solidFill>
                  <a:srgbClr val="333333"/>
                </a:solidFill>
              </a:rPr>
              <a:t>adalah </a:t>
            </a:r>
            <a:r>
              <a:rPr lang="en" sz="1450">
                <a:solidFill>
                  <a:srgbClr val="333333"/>
                </a:solidFill>
                <a:latin typeface="Courier New"/>
                <a:ea typeface="Courier New"/>
                <a:cs typeface="Courier New"/>
                <a:sym typeface="Courier New"/>
              </a:rPr>
              <a:t>7</a:t>
            </a:r>
            <a:r>
              <a:rPr lang="en" sz="1450">
                <a:solidFill>
                  <a:srgbClr val="333333"/>
                </a:solidFill>
              </a:rPr>
              <a:t>, jadi elemen terakhir dari potongan tersebut adalah </a:t>
            </a:r>
            <a:r>
              <a:rPr lang="en" sz="1450">
                <a:solidFill>
                  <a:srgbClr val="333333"/>
                </a:solidFill>
                <a:latin typeface="Courier New"/>
                <a:ea typeface="Courier New"/>
                <a:cs typeface="Courier New"/>
                <a:sym typeface="Courier New"/>
              </a:rPr>
              <a:t>70 </a:t>
            </a:r>
            <a:r>
              <a:rPr lang="en" sz="1450">
                <a:solidFill>
                  <a:srgbClr val="333333"/>
                </a:solidFill>
              </a:rPr>
              <a:t>dengan indeks </a:t>
            </a:r>
            <a:r>
              <a:rPr lang="en" sz="1450">
                <a:solidFill>
                  <a:srgbClr val="333333"/>
                </a:solidFill>
                <a:latin typeface="Courier New"/>
                <a:ea typeface="Courier New"/>
                <a:cs typeface="Courier New"/>
                <a:sym typeface="Courier New"/>
              </a:rPr>
              <a:t>6</a:t>
            </a:r>
            <a:r>
              <a:rPr lang="en" sz="1450">
                <a:solidFill>
                  <a:srgbClr val="333333"/>
                </a:solidFill>
              </a:rPr>
              <a:t>. Pada akhirnya, slice membuat list baru (kami menamakannya </a:t>
            </a:r>
            <a:r>
              <a:rPr lang="en" sz="1450">
                <a:solidFill>
                  <a:srgbClr val="333333"/>
                </a:solidFill>
                <a:latin typeface="Courier New"/>
                <a:ea typeface="Courier New"/>
                <a:cs typeface="Courier New"/>
                <a:sym typeface="Courier New"/>
              </a:rPr>
              <a:t>some_nums</a:t>
            </a:r>
            <a:r>
              <a:rPr lang="en" sz="1450">
                <a:solidFill>
                  <a:srgbClr val="333333"/>
                </a:solidFill>
              </a:rPr>
              <a:t>) dengan elemen yang dipilih.</a:t>
            </a:r>
            <a:endParaRPr sz="1450">
              <a:solidFill>
                <a:srgbClr val="333333"/>
              </a:solidFill>
            </a:endParaRPr>
          </a:p>
          <a:p>
            <a:pPr indent="0" lvl="0" marL="0" rtl="0" algn="l">
              <a:spcBef>
                <a:spcPts val="1200"/>
              </a:spcBef>
              <a:spcAft>
                <a:spcPts val="1200"/>
              </a:spcAft>
              <a:buNone/>
            </a:pPr>
            <a:r>
              <a:t/>
            </a:r>
            <a:endParaRPr sz="1450">
              <a:solidFill>
                <a:srgbClr val="333333"/>
              </a:solidFill>
            </a:endParaRPr>
          </a:p>
        </p:txBody>
      </p:sp>
      <p:pic>
        <p:nvPicPr>
          <p:cNvPr id="198" name="Google Shape;198;p35"/>
          <p:cNvPicPr preferRelativeResize="0"/>
          <p:nvPr/>
        </p:nvPicPr>
        <p:blipFill>
          <a:blip r:embed="rId3">
            <a:alphaModFix/>
          </a:blip>
          <a:stretch>
            <a:fillRect/>
          </a:stretch>
        </p:blipFill>
        <p:spPr>
          <a:xfrm>
            <a:off x="1433888" y="1443178"/>
            <a:ext cx="6276227" cy="31258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Mengambil N-Elemen Pertama dari List</a:t>
            </a:r>
            <a:endParaRPr/>
          </a:p>
        </p:txBody>
      </p:sp>
      <p:sp>
        <p:nvSpPr>
          <p:cNvPr id="204" name="Google Shape;204;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lang="en" sz="1450">
                <a:solidFill>
                  <a:srgbClr val="333333"/>
                </a:solidFill>
              </a:rPr>
              <a:t>Notasi slice memungkinkan Anda melewati elemen apa pun dari sintaks lengkap. Jika kita melewatkan </a:t>
            </a:r>
            <a:r>
              <a:rPr lang="en" sz="1450">
                <a:solidFill>
                  <a:srgbClr val="333333"/>
                </a:solidFill>
                <a:latin typeface="Courier New"/>
                <a:ea typeface="Courier New"/>
                <a:cs typeface="Courier New"/>
                <a:sym typeface="Courier New"/>
              </a:rPr>
              <a:t>start </a:t>
            </a:r>
            <a:r>
              <a:rPr lang="en" sz="1450">
                <a:solidFill>
                  <a:srgbClr val="333333"/>
                </a:solidFill>
              </a:rPr>
              <a:t>nomornya maka itu dimulai dari </a:t>
            </a:r>
            <a:r>
              <a:rPr lang="en" sz="1450">
                <a:solidFill>
                  <a:srgbClr val="333333"/>
                </a:solidFill>
                <a:latin typeface="Courier New"/>
                <a:ea typeface="Courier New"/>
                <a:cs typeface="Courier New"/>
                <a:sym typeface="Courier New"/>
              </a:rPr>
              <a:t>0 </a:t>
            </a:r>
            <a:r>
              <a:rPr lang="en" sz="1450">
                <a:solidFill>
                  <a:srgbClr val="333333"/>
                </a:solidFill>
              </a:rPr>
              <a:t>indeks:</a:t>
            </a:r>
            <a:endParaRPr sz="1450">
              <a:solidFill>
                <a:srgbClr val="333333"/>
              </a:solidFill>
            </a:endParaRPr>
          </a:p>
          <a:p>
            <a:pPr indent="0" lvl="0" marL="0" rtl="0" algn="l">
              <a:lnSpc>
                <a:spcPct val="115000"/>
              </a:lnSpc>
              <a:spcBef>
                <a:spcPts val="0"/>
              </a:spcBef>
              <a:spcAft>
                <a:spcPts val="0"/>
              </a:spcAft>
              <a:buNone/>
            </a:pPr>
            <a:r>
              <a:t/>
            </a:r>
            <a:endParaRPr sz="1450">
              <a:solidFill>
                <a:srgbClr val="333333"/>
              </a:solidFill>
            </a:endParaRPr>
          </a:p>
          <a:p>
            <a:pPr indent="0" lvl="0" marL="101600" rtl="0" algn="l">
              <a:lnSpc>
                <a:spcPct val="115000"/>
              </a:lnSpc>
              <a:spcBef>
                <a:spcPts val="0"/>
              </a:spcBef>
              <a:spcAft>
                <a:spcPts val="0"/>
              </a:spcAft>
              <a:buNone/>
            </a:pPr>
            <a:r>
              <a:rPr lang="en" sz="1316">
                <a:solidFill>
                  <a:srgbClr val="333333"/>
                </a:solidFill>
                <a:latin typeface="Courier New"/>
                <a:ea typeface="Courier New"/>
                <a:cs typeface="Courier New"/>
                <a:sym typeface="Courier New"/>
              </a:rPr>
              <a:t>&gt;&gt;&gt; nums = [ 10 , 20 , 30 , 40 , 50 , 60 , 70 , 80 , 90 ]</a:t>
            </a:r>
            <a:endParaRPr sz="1316">
              <a:solidFill>
                <a:srgbClr val="333333"/>
              </a:solidFill>
              <a:latin typeface="Courier New"/>
              <a:ea typeface="Courier New"/>
              <a:cs typeface="Courier New"/>
              <a:sym typeface="Courier New"/>
            </a:endParaRPr>
          </a:p>
          <a:p>
            <a:pPr indent="0" lvl="0" marL="101600" rtl="0" algn="l">
              <a:lnSpc>
                <a:spcPct val="115000"/>
              </a:lnSpc>
              <a:spcBef>
                <a:spcPts val="1500"/>
              </a:spcBef>
              <a:spcAft>
                <a:spcPts val="0"/>
              </a:spcAft>
              <a:buNone/>
            </a:pPr>
            <a:r>
              <a:rPr lang="en" sz="1316">
                <a:solidFill>
                  <a:srgbClr val="333333"/>
                </a:solidFill>
                <a:latin typeface="Courier New"/>
                <a:ea typeface="Courier New"/>
                <a:cs typeface="Courier New"/>
                <a:sym typeface="Courier New"/>
              </a:rPr>
              <a:t>&gt;&gt;&gt; nums [ : 5 ]</a:t>
            </a:r>
            <a:endParaRPr sz="1316">
              <a:solidFill>
                <a:srgbClr val="333333"/>
              </a:solidFill>
              <a:latin typeface="Courier New"/>
              <a:ea typeface="Courier New"/>
              <a:cs typeface="Courier New"/>
              <a:sym typeface="Courier New"/>
            </a:endParaRPr>
          </a:p>
          <a:p>
            <a:pPr indent="0" lvl="0" marL="101600" rtl="0" algn="l">
              <a:lnSpc>
                <a:spcPct val="115000"/>
              </a:lnSpc>
              <a:spcBef>
                <a:spcPts val="1500"/>
              </a:spcBef>
              <a:spcAft>
                <a:spcPts val="0"/>
              </a:spcAft>
              <a:buNone/>
            </a:pPr>
            <a:r>
              <a:rPr lang="en" sz="1316">
                <a:solidFill>
                  <a:srgbClr val="333333"/>
                </a:solidFill>
                <a:latin typeface="Courier New"/>
                <a:ea typeface="Courier New"/>
                <a:cs typeface="Courier New"/>
                <a:sym typeface="Courier New"/>
              </a:rPr>
              <a:t>[ 10 , 20 , 30 , 40 , 50 ]</a:t>
            </a:r>
            <a:endParaRPr sz="1316">
              <a:solidFill>
                <a:srgbClr val="333333"/>
              </a:solidFill>
              <a:latin typeface="Courier New"/>
              <a:ea typeface="Courier New"/>
              <a:cs typeface="Courier New"/>
              <a:sym typeface="Courier New"/>
            </a:endParaRPr>
          </a:p>
          <a:p>
            <a:pPr indent="0" lvl="0" marL="0" rtl="0" algn="l">
              <a:lnSpc>
                <a:spcPct val="115000"/>
              </a:lnSpc>
              <a:spcBef>
                <a:spcPts val="1500"/>
              </a:spcBef>
              <a:spcAft>
                <a:spcPts val="0"/>
              </a:spcAft>
              <a:buNone/>
            </a:pPr>
            <a:r>
              <a:rPr lang="en" sz="1450">
                <a:solidFill>
                  <a:srgbClr val="333333"/>
                </a:solidFill>
              </a:rPr>
              <a:t>Jadi, </a:t>
            </a:r>
            <a:r>
              <a:rPr i="1" lang="en" sz="1450">
                <a:solidFill>
                  <a:srgbClr val="333333"/>
                </a:solidFill>
              </a:rPr>
              <a:t>angka [: 5]</a:t>
            </a:r>
            <a:r>
              <a:rPr lang="en" sz="1450">
                <a:solidFill>
                  <a:srgbClr val="333333"/>
                </a:solidFill>
              </a:rPr>
              <a:t> sama dengan </a:t>
            </a:r>
            <a:r>
              <a:rPr i="1" lang="en" sz="1450">
                <a:solidFill>
                  <a:srgbClr val="333333"/>
                </a:solidFill>
              </a:rPr>
              <a:t>angka [0: 5]</a:t>
            </a:r>
            <a:r>
              <a:rPr lang="en" sz="1450">
                <a:solidFill>
                  <a:srgbClr val="333333"/>
                </a:solidFill>
              </a:rPr>
              <a:t> . Kombinasi ini adalah jalan pintas yang berguna untuk mengambil n elemen pertama dari List.</a:t>
            </a:r>
            <a:endParaRPr sz="1450">
              <a:solidFill>
                <a:srgbClr val="333333"/>
              </a:solidFill>
            </a:endParaRPr>
          </a:p>
          <a:p>
            <a:pPr indent="0" lvl="0" marL="0" rtl="0" algn="l">
              <a:spcBef>
                <a:spcPts val="48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Mengambil N-Elemen Terakhir dari List</a:t>
            </a:r>
            <a:endParaRPr/>
          </a:p>
        </p:txBody>
      </p:sp>
      <p:sp>
        <p:nvSpPr>
          <p:cNvPr id="210" name="Google Shape;210;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1162">
                <a:solidFill>
                  <a:srgbClr val="333333"/>
                </a:solidFill>
              </a:rPr>
              <a:t>Indeks negatif memungkinkan kita untuk dengan mudah mengambil n-elemen terakhir dari list:</a:t>
            </a:r>
            <a:endParaRPr sz="1162">
              <a:solidFill>
                <a:srgbClr val="333333"/>
              </a:solidFill>
            </a:endParaRPr>
          </a:p>
          <a:p>
            <a:pPr indent="0" lvl="0" marL="101600" rtl="0" algn="l">
              <a:lnSpc>
                <a:spcPct val="95000"/>
              </a:lnSpc>
              <a:spcBef>
                <a:spcPts val="1000"/>
              </a:spcBef>
              <a:spcAft>
                <a:spcPts val="0"/>
              </a:spcAft>
              <a:buClr>
                <a:schemeClr val="dk1"/>
              </a:buClr>
              <a:buSzPts val="275"/>
              <a:buFont typeface="Arial"/>
              <a:buNone/>
            </a:pPr>
            <a:r>
              <a:rPr lang="en" sz="1025">
                <a:solidFill>
                  <a:srgbClr val="333333"/>
                </a:solidFill>
                <a:latin typeface="Courier New"/>
                <a:ea typeface="Courier New"/>
                <a:cs typeface="Courier New"/>
                <a:sym typeface="Courier New"/>
              </a:rPr>
              <a:t>&gt;&gt;&gt; nums = [ 10 , 20 , 30 , 40 , 50 , 60 , 70 , 80 , 90 ]</a:t>
            </a:r>
            <a:endParaRPr sz="1025">
              <a:solidFill>
                <a:srgbClr val="333333"/>
              </a:solidFill>
              <a:latin typeface="Courier New"/>
              <a:ea typeface="Courier New"/>
              <a:cs typeface="Courier New"/>
              <a:sym typeface="Courier New"/>
            </a:endParaRPr>
          </a:p>
          <a:p>
            <a:pPr indent="0" lvl="0" marL="101600" rtl="0" algn="l">
              <a:lnSpc>
                <a:spcPct val="95000"/>
              </a:lnSpc>
              <a:spcBef>
                <a:spcPts val="300"/>
              </a:spcBef>
              <a:spcAft>
                <a:spcPts val="0"/>
              </a:spcAft>
              <a:buClr>
                <a:schemeClr val="dk1"/>
              </a:buClr>
              <a:buSzPts val="275"/>
              <a:buFont typeface="Arial"/>
              <a:buNone/>
            </a:pPr>
            <a:r>
              <a:rPr lang="en" sz="1025">
                <a:solidFill>
                  <a:srgbClr val="333333"/>
                </a:solidFill>
                <a:latin typeface="Courier New"/>
                <a:ea typeface="Courier New"/>
                <a:cs typeface="Courier New"/>
                <a:sym typeface="Courier New"/>
              </a:rPr>
              <a:t>&gt;&gt;&gt; nums [ -3 : ]</a:t>
            </a:r>
            <a:endParaRPr sz="1025">
              <a:solidFill>
                <a:srgbClr val="333333"/>
              </a:solidFill>
              <a:latin typeface="Courier New"/>
              <a:ea typeface="Courier New"/>
              <a:cs typeface="Courier New"/>
              <a:sym typeface="Courier New"/>
            </a:endParaRPr>
          </a:p>
          <a:p>
            <a:pPr indent="0" lvl="0" marL="101600" rtl="0" algn="l">
              <a:lnSpc>
                <a:spcPct val="95000"/>
              </a:lnSpc>
              <a:spcBef>
                <a:spcPts val="300"/>
              </a:spcBef>
              <a:spcAft>
                <a:spcPts val="0"/>
              </a:spcAft>
              <a:buSzPts val="275"/>
              <a:buNone/>
            </a:pPr>
            <a:r>
              <a:rPr lang="en" sz="1025">
                <a:solidFill>
                  <a:srgbClr val="333333"/>
                </a:solidFill>
                <a:latin typeface="Courier New"/>
                <a:ea typeface="Courier New"/>
                <a:cs typeface="Courier New"/>
                <a:sym typeface="Courier New"/>
              </a:rPr>
              <a:t>[ 70 , 80 , 90 ]</a:t>
            </a:r>
            <a:endParaRPr sz="1025">
              <a:solidFill>
                <a:srgbClr val="333333"/>
              </a:solidFill>
              <a:latin typeface="Courier New"/>
              <a:ea typeface="Courier New"/>
              <a:cs typeface="Courier New"/>
              <a:sym typeface="Courier New"/>
            </a:endParaRPr>
          </a:p>
          <a:p>
            <a:pPr indent="0" lvl="0" marL="101600" rtl="0" algn="l">
              <a:lnSpc>
                <a:spcPct val="95000"/>
              </a:lnSpc>
              <a:spcBef>
                <a:spcPts val="300"/>
              </a:spcBef>
              <a:spcAft>
                <a:spcPts val="0"/>
              </a:spcAft>
              <a:buClr>
                <a:schemeClr val="dk1"/>
              </a:buClr>
              <a:buSzPts val="275"/>
              <a:buFont typeface="Arial"/>
              <a:buNone/>
            </a:pPr>
            <a:r>
              <a:t/>
            </a:r>
            <a:endParaRPr sz="1025">
              <a:solidFill>
                <a:srgbClr val="333333"/>
              </a:solidFill>
              <a:latin typeface="Courier New"/>
              <a:ea typeface="Courier New"/>
              <a:cs typeface="Courier New"/>
              <a:sym typeface="Courier New"/>
            </a:endParaRPr>
          </a:p>
          <a:p>
            <a:pPr indent="0" lvl="0" marL="0" rtl="0" algn="l">
              <a:lnSpc>
                <a:spcPct val="95000"/>
              </a:lnSpc>
              <a:spcBef>
                <a:spcPts val="300"/>
              </a:spcBef>
              <a:spcAft>
                <a:spcPts val="0"/>
              </a:spcAft>
              <a:buClr>
                <a:schemeClr val="dk1"/>
              </a:buClr>
              <a:buSzPts val="275"/>
              <a:buFont typeface="Arial"/>
              <a:buNone/>
            </a:pPr>
            <a:r>
              <a:rPr lang="en" sz="1162">
                <a:solidFill>
                  <a:srgbClr val="333333"/>
                </a:solidFill>
              </a:rPr>
              <a:t>Di sini, </a:t>
            </a:r>
            <a:r>
              <a:rPr lang="en" sz="1162">
                <a:solidFill>
                  <a:srgbClr val="333333"/>
                </a:solidFill>
                <a:latin typeface="Courier New"/>
                <a:ea typeface="Courier New"/>
                <a:cs typeface="Courier New"/>
                <a:sym typeface="Courier New"/>
              </a:rPr>
              <a:t>stop </a:t>
            </a:r>
            <a:r>
              <a:rPr lang="en" sz="1162">
                <a:solidFill>
                  <a:srgbClr val="333333"/>
                </a:solidFill>
              </a:rPr>
              <a:t>parameter dilewati. Itu artinya Anda mengambil dari </a:t>
            </a:r>
            <a:r>
              <a:rPr lang="en" sz="1162">
                <a:solidFill>
                  <a:srgbClr val="333333"/>
                </a:solidFill>
                <a:latin typeface="Courier New"/>
                <a:ea typeface="Courier New"/>
                <a:cs typeface="Courier New"/>
                <a:sym typeface="Courier New"/>
              </a:rPr>
              <a:t>start </a:t>
            </a:r>
            <a:r>
              <a:rPr lang="en" sz="1162">
                <a:solidFill>
                  <a:srgbClr val="333333"/>
                </a:solidFill>
              </a:rPr>
              <a:t>posisi, sampai akhir List. Kami mulai dari elemen ketiga dari akhir (nilai </a:t>
            </a:r>
            <a:r>
              <a:rPr lang="en" sz="1162">
                <a:solidFill>
                  <a:srgbClr val="333333"/>
                </a:solidFill>
                <a:latin typeface="Courier New"/>
                <a:ea typeface="Courier New"/>
                <a:cs typeface="Courier New"/>
                <a:sym typeface="Courier New"/>
              </a:rPr>
              <a:t>70 </a:t>
            </a:r>
            <a:r>
              <a:rPr lang="en" sz="1162">
                <a:solidFill>
                  <a:srgbClr val="333333"/>
                </a:solidFill>
              </a:rPr>
              <a:t>dengan indeks </a:t>
            </a:r>
            <a:r>
              <a:rPr lang="en" sz="1162">
                <a:solidFill>
                  <a:srgbClr val="333333"/>
                </a:solidFill>
                <a:latin typeface="Courier New"/>
                <a:ea typeface="Courier New"/>
                <a:cs typeface="Courier New"/>
                <a:sym typeface="Courier New"/>
              </a:rPr>
              <a:t>-3</a:t>
            </a:r>
            <a:r>
              <a:rPr lang="en" sz="1162">
                <a:solidFill>
                  <a:srgbClr val="333333"/>
                </a:solidFill>
              </a:rPr>
              <a:t>) dan mengambil semuanya sampai akhir.</a:t>
            </a:r>
            <a:endParaRPr sz="1162">
              <a:solidFill>
                <a:srgbClr val="333333"/>
              </a:solidFill>
            </a:endParaRPr>
          </a:p>
          <a:p>
            <a:pPr indent="0" lvl="0" marL="0" rtl="0" algn="l">
              <a:lnSpc>
                <a:spcPct val="95000"/>
              </a:lnSpc>
              <a:spcBef>
                <a:spcPts val="300"/>
              </a:spcBef>
              <a:spcAft>
                <a:spcPts val="0"/>
              </a:spcAft>
              <a:buSzPts val="275"/>
              <a:buNone/>
            </a:pPr>
            <a:r>
              <a:rPr lang="en" sz="1162">
                <a:solidFill>
                  <a:srgbClr val="333333"/>
                </a:solidFill>
              </a:rPr>
              <a:t>Kami dapat dengan bebas mencampur indeks negatif dan positif dalam </a:t>
            </a:r>
            <a:r>
              <a:rPr lang="en" sz="1162">
                <a:solidFill>
                  <a:srgbClr val="333333"/>
                </a:solidFill>
                <a:latin typeface="Courier New"/>
                <a:ea typeface="Courier New"/>
                <a:cs typeface="Courier New"/>
                <a:sym typeface="Courier New"/>
              </a:rPr>
              <a:t>start </a:t>
            </a:r>
            <a:r>
              <a:rPr lang="en" sz="1162">
                <a:solidFill>
                  <a:srgbClr val="333333"/>
                </a:solidFill>
              </a:rPr>
              <a:t>dan </a:t>
            </a:r>
            <a:r>
              <a:rPr lang="en" sz="1162">
                <a:solidFill>
                  <a:srgbClr val="333333"/>
                </a:solidFill>
                <a:latin typeface="Courier New"/>
                <a:ea typeface="Courier New"/>
                <a:cs typeface="Courier New"/>
                <a:sym typeface="Courier New"/>
              </a:rPr>
              <a:t>stop </a:t>
            </a:r>
            <a:r>
              <a:rPr lang="en" sz="1162">
                <a:solidFill>
                  <a:srgbClr val="333333"/>
                </a:solidFill>
              </a:rPr>
              <a:t>posisi:</a:t>
            </a:r>
            <a:endParaRPr sz="1162">
              <a:solidFill>
                <a:srgbClr val="333333"/>
              </a:solidFill>
            </a:endParaRPr>
          </a:p>
          <a:p>
            <a:pPr indent="0" lvl="0" marL="0" rtl="0" algn="l">
              <a:lnSpc>
                <a:spcPct val="95000"/>
              </a:lnSpc>
              <a:spcBef>
                <a:spcPts val="300"/>
              </a:spcBef>
              <a:spcAft>
                <a:spcPts val="0"/>
              </a:spcAft>
              <a:buClr>
                <a:schemeClr val="dk1"/>
              </a:buClr>
              <a:buSzPts val="275"/>
              <a:buFont typeface="Arial"/>
              <a:buNone/>
            </a:pPr>
            <a:r>
              <a:t/>
            </a:r>
            <a:endParaRPr sz="1162">
              <a:solidFill>
                <a:srgbClr val="333333"/>
              </a:solidFill>
            </a:endParaRPr>
          </a:p>
          <a:p>
            <a:pPr indent="0" lvl="0" marL="0" rtl="0" algn="l">
              <a:lnSpc>
                <a:spcPct val="95000"/>
              </a:lnSpc>
              <a:spcBef>
                <a:spcPts val="0"/>
              </a:spcBef>
              <a:spcAft>
                <a:spcPts val="0"/>
              </a:spcAft>
              <a:buNone/>
            </a:pPr>
            <a:r>
              <a:rPr lang="en" sz="1025">
                <a:solidFill>
                  <a:srgbClr val="333333"/>
                </a:solidFill>
                <a:latin typeface="Courier New"/>
                <a:ea typeface="Courier New"/>
                <a:cs typeface="Courier New"/>
                <a:sym typeface="Courier New"/>
              </a:rPr>
              <a:t>&gt;&gt;&gt; nums = [ 10 , 20 , 30 , 40 , 50 , 60 , 70 , 80 , 90 ]</a:t>
            </a:r>
            <a:endParaRPr sz="1025">
              <a:solidFill>
                <a:srgbClr val="333333"/>
              </a:solidFill>
              <a:latin typeface="Courier New"/>
              <a:ea typeface="Courier New"/>
              <a:cs typeface="Courier New"/>
              <a:sym typeface="Courier New"/>
            </a:endParaRPr>
          </a:p>
          <a:p>
            <a:pPr indent="0" lvl="0" marL="0" rtl="0" algn="l">
              <a:lnSpc>
                <a:spcPct val="95000"/>
              </a:lnSpc>
              <a:spcBef>
                <a:spcPts val="300"/>
              </a:spcBef>
              <a:spcAft>
                <a:spcPts val="0"/>
              </a:spcAft>
              <a:buNone/>
            </a:pPr>
            <a:r>
              <a:rPr lang="en" sz="1025">
                <a:solidFill>
                  <a:srgbClr val="333333"/>
                </a:solidFill>
                <a:latin typeface="Courier New"/>
                <a:ea typeface="Courier New"/>
                <a:cs typeface="Courier New"/>
                <a:sym typeface="Courier New"/>
              </a:rPr>
              <a:t>&gt;&gt;&gt; nums [ 1 : -1 ]</a:t>
            </a:r>
            <a:endParaRPr sz="1025">
              <a:solidFill>
                <a:srgbClr val="333333"/>
              </a:solidFill>
              <a:latin typeface="Courier New"/>
              <a:ea typeface="Courier New"/>
              <a:cs typeface="Courier New"/>
              <a:sym typeface="Courier New"/>
            </a:endParaRPr>
          </a:p>
          <a:p>
            <a:pPr indent="0" lvl="0" marL="0" rtl="0" algn="l">
              <a:lnSpc>
                <a:spcPct val="95000"/>
              </a:lnSpc>
              <a:spcBef>
                <a:spcPts val="300"/>
              </a:spcBef>
              <a:spcAft>
                <a:spcPts val="0"/>
              </a:spcAft>
              <a:buNone/>
            </a:pPr>
            <a:r>
              <a:rPr lang="en" sz="1025">
                <a:solidFill>
                  <a:srgbClr val="333333"/>
                </a:solidFill>
                <a:latin typeface="Courier New"/>
                <a:ea typeface="Courier New"/>
                <a:cs typeface="Courier New"/>
                <a:sym typeface="Courier New"/>
              </a:rPr>
              <a:t>[ 20 , 30 , 40 , 50 , 60 , 70 , 80 ]</a:t>
            </a:r>
            <a:endParaRPr sz="1025">
              <a:solidFill>
                <a:srgbClr val="333333"/>
              </a:solidFill>
              <a:latin typeface="Courier New"/>
              <a:ea typeface="Courier New"/>
              <a:cs typeface="Courier New"/>
              <a:sym typeface="Courier New"/>
            </a:endParaRPr>
          </a:p>
          <a:p>
            <a:pPr indent="0" lvl="0" marL="0" rtl="0" algn="l">
              <a:lnSpc>
                <a:spcPct val="95000"/>
              </a:lnSpc>
              <a:spcBef>
                <a:spcPts val="300"/>
              </a:spcBef>
              <a:spcAft>
                <a:spcPts val="0"/>
              </a:spcAft>
              <a:buNone/>
            </a:pPr>
            <a:r>
              <a:rPr lang="en" sz="1025">
                <a:solidFill>
                  <a:srgbClr val="333333"/>
                </a:solidFill>
                <a:latin typeface="Courier New"/>
                <a:ea typeface="Courier New"/>
                <a:cs typeface="Courier New"/>
                <a:sym typeface="Courier New"/>
              </a:rPr>
              <a:t>&gt;&gt;&gt; nums [ -3 : 8 ]</a:t>
            </a:r>
            <a:endParaRPr sz="1025">
              <a:solidFill>
                <a:srgbClr val="333333"/>
              </a:solidFill>
              <a:latin typeface="Courier New"/>
              <a:ea typeface="Courier New"/>
              <a:cs typeface="Courier New"/>
              <a:sym typeface="Courier New"/>
            </a:endParaRPr>
          </a:p>
          <a:p>
            <a:pPr indent="0" lvl="0" marL="0" rtl="0" algn="l">
              <a:lnSpc>
                <a:spcPct val="95000"/>
              </a:lnSpc>
              <a:spcBef>
                <a:spcPts val="300"/>
              </a:spcBef>
              <a:spcAft>
                <a:spcPts val="0"/>
              </a:spcAft>
              <a:buNone/>
            </a:pPr>
            <a:r>
              <a:rPr lang="en" sz="1025">
                <a:solidFill>
                  <a:srgbClr val="333333"/>
                </a:solidFill>
                <a:latin typeface="Courier New"/>
                <a:ea typeface="Courier New"/>
                <a:cs typeface="Courier New"/>
                <a:sym typeface="Courier New"/>
              </a:rPr>
              <a:t>[ 70 , 80 ]</a:t>
            </a:r>
            <a:endParaRPr sz="1025">
              <a:solidFill>
                <a:srgbClr val="333333"/>
              </a:solidFill>
              <a:latin typeface="Courier New"/>
              <a:ea typeface="Courier New"/>
              <a:cs typeface="Courier New"/>
              <a:sym typeface="Courier New"/>
            </a:endParaRPr>
          </a:p>
          <a:p>
            <a:pPr indent="0" lvl="0" marL="0" rtl="0" algn="l">
              <a:lnSpc>
                <a:spcPct val="95000"/>
              </a:lnSpc>
              <a:spcBef>
                <a:spcPts val="300"/>
              </a:spcBef>
              <a:spcAft>
                <a:spcPts val="0"/>
              </a:spcAft>
              <a:buNone/>
            </a:pPr>
            <a:r>
              <a:rPr lang="en" sz="1025">
                <a:solidFill>
                  <a:srgbClr val="333333"/>
                </a:solidFill>
                <a:latin typeface="Courier New"/>
                <a:ea typeface="Courier New"/>
                <a:cs typeface="Courier New"/>
                <a:sym typeface="Courier New"/>
              </a:rPr>
              <a:t>&gt;&gt;&gt; nums [ -5 : -1 ]</a:t>
            </a:r>
            <a:endParaRPr sz="1025">
              <a:solidFill>
                <a:srgbClr val="333333"/>
              </a:solidFill>
              <a:latin typeface="Courier New"/>
              <a:ea typeface="Courier New"/>
              <a:cs typeface="Courier New"/>
              <a:sym typeface="Courier New"/>
            </a:endParaRPr>
          </a:p>
          <a:p>
            <a:pPr indent="0" lvl="0" marL="0" rtl="0" algn="l">
              <a:lnSpc>
                <a:spcPct val="95000"/>
              </a:lnSpc>
              <a:spcBef>
                <a:spcPts val="300"/>
              </a:spcBef>
              <a:spcAft>
                <a:spcPts val="0"/>
              </a:spcAft>
              <a:buNone/>
            </a:pPr>
            <a:r>
              <a:rPr lang="en" sz="1025">
                <a:solidFill>
                  <a:srgbClr val="333333"/>
                </a:solidFill>
                <a:latin typeface="Courier New"/>
                <a:ea typeface="Courier New"/>
                <a:cs typeface="Courier New"/>
                <a:sym typeface="Courier New"/>
              </a:rPr>
              <a:t>[ 50 , 60 , 70 , 80 ]</a:t>
            </a:r>
            <a:endParaRPr sz="1025">
              <a:solidFill>
                <a:srgbClr val="333333"/>
              </a:solidFill>
              <a:latin typeface="Courier New"/>
              <a:ea typeface="Courier New"/>
              <a:cs typeface="Courier New"/>
              <a:sym typeface="Courier New"/>
            </a:endParaRPr>
          </a:p>
          <a:p>
            <a:pPr indent="0" lvl="0" marL="0" rtl="0" algn="l">
              <a:lnSpc>
                <a:spcPct val="95000"/>
              </a:lnSpc>
              <a:spcBef>
                <a:spcPts val="300"/>
              </a:spcBef>
              <a:spcAft>
                <a:spcPts val="1200"/>
              </a:spcAft>
              <a:buSzPts val="275"/>
              <a:buNone/>
            </a:pPr>
            <a:r>
              <a:t/>
            </a:r>
            <a:endParaRPr sz="1162">
              <a:solidFill>
                <a:srgbClr val="333333"/>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Mengambil Semua Kecuali N Elemen Terakhir Dari </a:t>
            </a:r>
            <a:r>
              <a:rPr lang="en"/>
              <a:t>list</a:t>
            </a:r>
            <a:endParaRPr/>
          </a:p>
        </p:txBody>
      </p:sp>
      <p:sp>
        <p:nvSpPr>
          <p:cNvPr id="216" name="Google Shape;216;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50">
                <a:solidFill>
                  <a:srgbClr val="333333"/>
                </a:solidFill>
              </a:rPr>
              <a:t>Penggunaan bagus lainnya dari indeks negatif:</a:t>
            </a:r>
            <a:endParaRPr sz="1450">
              <a:solidFill>
                <a:srgbClr val="333333"/>
              </a:solidFill>
            </a:endParaRPr>
          </a:p>
          <a:p>
            <a:pPr indent="0" lvl="0" marL="0" rtl="0" algn="l">
              <a:spcBef>
                <a:spcPts val="0"/>
              </a:spcBef>
              <a:spcAft>
                <a:spcPts val="0"/>
              </a:spcAft>
              <a:buClr>
                <a:schemeClr val="dk1"/>
              </a:buClr>
              <a:buSzPts val="1100"/>
              <a:buFont typeface="Arial"/>
              <a:buNone/>
            </a:pPr>
            <a:r>
              <a:t/>
            </a:r>
            <a:endParaRPr sz="1450">
              <a:solidFill>
                <a:srgbClr val="333333"/>
              </a:solidFill>
            </a:endParaRPr>
          </a:p>
          <a:p>
            <a:pPr indent="0" lvl="0" marL="101600" rtl="0" algn="l">
              <a:spcBef>
                <a:spcPts val="0"/>
              </a:spcBef>
              <a:spcAft>
                <a:spcPts val="0"/>
              </a:spcAft>
              <a:buClr>
                <a:schemeClr val="dk1"/>
              </a:buClr>
              <a:buSzPts val="1100"/>
              <a:buFont typeface="Arial"/>
              <a:buNone/>
            </a:pPr>
            <a:r>
              <a:rPr lang="en" sz="1000">
                <a:solidFill>
                  <a:srgbClr val="333333"/>
                </a:solidFill>
                <a:latin typeface="Courier New"/>
                <a:ea typeface="Courier New"/>
                <a:cs typeface="Courier New"/>
                <a:sym typeface="Courier New"/>
              </a:rPr>
              <a:t>&gt;&gt;&gt; nums = [ 10 , 20 , 30 , 40 , 50 , 60 , 70 , 80 , 90 ]</a:t>
            </a:r>
            <a:endParaRPr sz="1000">
              <a:solidFill>
                <a:srgbClr val="333333"/>
              </a:solidFill>
              <a:latin typeface="Courier New"/>
              <a:ea typeface="Courier New"/>
              <a:cs typeface="Courier New"/>
              <a:sym typeface="Courier New"/>
            </a:endParaRPr>
          </a:p>
          <a:p>
            <a:pPr indent="0" lvl="0" marL="101600" rtl="0" algn="l">
              <a:spcBef>
                <a:spcPts val="1500"/>
              </a:spcBef>
              <a:spcAft>
                <a:spcPts val="0"/>
              </a:spcAft>
              <a:buClr>
                <a:schemeClr val="dk1"/>
              </a:buClr>
              <a:buSzPts val="1100"/>
              <a:buFont typeface="Arial"/>
              <a:buNone/>
            </a:pPr>
            <a:r>
              <a:rPr lang="en" sz="1000">
                <a:solidFill>
                  <a:srgbClr val="333333"/>
                </a:solidFill>
                <a:latin typeface="Courier New"/>
                <a:ea typeface="Courier New"/>
                <a:cs typeface="Courier New"/>
                <a:sym typeface="Courier New"/>
              </a:rPr>
              <a:t>&gt;&gt;&gt; nums [ : -2 ]</a:t>
            </a:r>
            <a:endParaRPr sz="1000">
              <a:solidFill>
                <a:srgbClr val="333333"/>
              </a:solidFill>
              <a:latin typeface="Courier New"/>
              <a:ea typeface="Courier New"/>
              <a:cs typeface="Courier New"/>
              <a:sym typeface="Courier New"/>
            </a:endParaRPr>
          </a:p>
          <a:p>
            <a:pPr indent="0" lvl="0" marL="101600" rtl="0" algn="l">
              <a:spcBef>
                <a:spcPts val="1500"/>
              </a:spcBef>
              <a:spcAft>
                <a:spcPts val="0"/>
              </a:spcAft>
              <a:buClr>
                <a:schemeClr val="dk1"/>
              </a:buClr>
              <a:buSzPts val="1100"/>
              <a:buFont typeface="Arial"/>
              <a:buNone/>
            </a:pPr>
            <a:r>
              <a:rPr lang="en" sz="1000">
                <a:solidFill>
                  <a:srgbClr val="333333"/>
                </a:solidFill>
                <a:latin typeface="Courier New"/>
                <a:ea typeface="Courier New"/>
                <a:cs typeface="Courier New"/>
                <a:sym typeface="Courier New"/>
              </a:rPr>
              <a:t>[ 10 , 20 , 30 , 40 , 50 , 60 , 70 ]</a:t>
            </a:r>
            <a:endParaRPr sz="1450">
              <a:solidFill>
                <a:srgbClr val="333333"/>
              </a:solidFill>
            </a:endParaRPr>
          </a:p>
          <a:p>
            <a:pPr indent="0" lvl="0" marL="0" rtl="0" algn="l">
              <a:spcBef>
                <a:spcPts val="15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Mengambil Setiap Elemen Ke N dari List</a:t>
            </a:r>
            <a:endParaRPr/>
          </a:p>
        </p:txBody>
      </p:sp>
      <p:sp>
        <p:nvSpPr>
          <p:cNvPr id="222" name="Google Shape;222;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a:bodyPr>
          <a:lstStyle/>
          <a:p>
            <a:pPr indent="0" lvl="0" marL="0" rtl="0" algn="l">
              <a:lnSpc>
                <a:spcPct val="105000"/>
              </a:lnSpc>
              <a:spcBef>
                <a:spcPts val="0"/>
              </a:spcBef>
              <a:spcAft>
                <a:spcPts val="0"/>
              </a:spcAft>
              <a:buClr>
                <a:schemeClr val="dk1"/>
              </a:buClr>
              <a:buSzPct val="75862"/>
              <a:buFont typeface="Arial"/>
              <a:buNone/>
            </a:pPr>
            <a:r>
              <a:rPr lang="en" sz="1450">
                <a:solidFill>
                  <a:srgbClr val="333333"/>
                </a:solidFill>
              </a:rPr>
              <a:t>Bagaimana jika kita hanya ingin memiliki setiap elemen 2-nd </a:t>
            </a:r>
            <a:r>
              <a:rPr lang="en" sz="1450">
                <a:solidFill>
                  <a:srgbClr val="333333"/>
                </a:solidFill>
                <a:latin typeface="Courier New"/>
                <a:ea typeface="Courier New"/>
                <a:cs typeface="Courier New"/>
                <a:sym typeface="Courier New"/>
              </a:rPr>
              <a:t>nums</a:t>
            </a:r>
            <a:r>
              <a:rPr lang="en" sz="1450">
                <a:solidFill>
                  <a:srgbClr val="333333"/>
                </a:solidFill>
              </a:rPr>
              <a:t>? Di sinilah </a:t>
            </a:r>
            <a:r>
              <a:rPr lang="en" sz="1450">
                <a:solidFill>
                  <a:srgbClr val="333333"/>
                </a:solidFill>
                <a:latin typeface="Courier New"/>
                <a:ea typeface="Courier New"/>
                <a:cs typeface="Courier New"/>
                <a:sym typeface="Courier New"/>
              </a:rPr>
              <a:t>step </a:t>
            </a:r>
            <a:r>
              <a:rPr lang="en" sz="1450">
                <a:solidFill>
                  <a:srgbClr val="333333"/>
                </a:solidFill>
              </a:rPr>
              <a:t>parameter berperan:</a:t>
            </a:r>
            <a:endParaRPr sz="1450">
              <a:solidFill>
                <a:srgbClr val="333333"/>
              </a:solidFill>
            </a:endParaRPr>
          </a:p>
          <a:p>
            <a:pPr indent="0" lvl="0" marL="101600" rtl="0" algn="l">
              <a:spcBef>
                <a:spcPts val="1000"/>
              </a:spcBef>
              <a:spcAft>
                <a:spcPts val="0"/>
              </a:spcAft>
              <a:buClr>
                <a:schemeClr val="dk1"/>
              </a:buClr>
              <a:buSzPct val="93865"/>
              <a:buFont typeface="Arial"/>
              <a:buNone/>
            </a:pPr>
            <a:r>
              <a:rPr lang="en" sz="1171">
                <a:solidFill>
                  <a:srgbClr val="333333"/>
                </a:solidFill>
                <a:latin typeface="Courier New"/>
                <a:ea typeface="Courier New"/>
                <a:cs typeface="Courier New"/>
                <a:sym typeface="Courier New"/>
              </a:rPr>
              <a:t>&gt;&gt;&gt; nums = [ 10 , 20 , 30 , 40 , 50 , 60 , 70 , 80 , 90 ]</a:t>
            </a:r>
            <a:endParaRPr sz="1171">
              <a:solidFill>
                <a:srgbClr val="333333"/>
              </a:solidFill>
              <a:latin typeface="Courier New"/>
              <a:ea typeface="Courier New"/>
              <a:cs typeface="Courier New"/>
              <a:sym typeface="Courier New"/>
            </a:endParaRPr>
          </a:p>
          <a:p>
            <a:pPr indent="0" lvl="0" marL="101600" rtl="0" algn="l">
              <a:spcBef>
                <a:spcPts val="1500"/>
              </a:spcBef>
              <a:spcAft>
                <a:spcPts val="0"/>
              </a:spcAft>
              <a:buClr>
                <a:schemeClr val="dk1"/>
              </a:buClr>
              <a:buSzPct val="93865"/>
              <a:buFont typeface="Arial"/>
              <a:buNone/>
            </a:pPr>
            <a:r>
              <a:rPr lang="en" sz="1171">
                <a:solidFill>
                  <a:srgbClr val="333333"/>
                </a:solidFill>
                <a:latin typeface="Courier New"/>
                <a:ea typeface="Courier New"/>
                <a:cs typeface="Courier New"/>
                <a:sym typeface="Courier New"/>
              </a:rPr>
              <a:t>&gt;&gt;&gt; nums[ :: 2 ]</a:t>
            </a:r>
            <a:endParaRPr sz="1171">
              <a:solidFill>
                <a:srgbClr val="333333"/>
              </a:solidFill>
              <a:latin typeface="Courier New"/>
              <a:ea typeface="Courier New"/>
              <a:cs typeface="Courier New"/>
              <a:sym typeface="Courier New"/>
            </a:endParaRPr>
          </a:p>
          <a:p>
            <a:pPr indent="0" lvl="0" marL="101600" rtl="0" algn="l">
              <a:spcBef>
                <a:spcPts val="1500"/>
              </a:spcBef>
              <a:spcAft>
                <a:spcPts val="0"/>
              </a:spcAft>
              <a:buClr>
                <a:schemeClr val="dk1"/>
              </a:buClr>
              <a:buSzPct val="93865"/>
              <a:buFont typeface="Arial"/>
              <a:buNone/>
            </a:pPr>
            <a:r>
              <a:rPr lang="en" sz="1171">
                <a:solidFill>
                  <a:srgbClr val="333333"/>
                </a:solidFill>
                <a:latin typeface="Courier New"/>
                <a:ea typeface="Courier New"/>
                <a:cs typeface="Courier New"/>
                <a:sym typeface="Courier New"/>
              </a:rPr>
              <a:t>[ 10 , 30 , 50 , 70 , 90 ]</a:t>
            </a:r>
            <a:endParaRPr sz="1171">
              <a:solidFill>
                <a:srgbClr val="333333"/>
              </a:solidFill>
              <a:latin typeface="Courier New"/>
              <a:ea typeface="Courier New"/>
              <a:cs typeface="Courier New"/>
              <a:sym typeface="Courier New"/>
            </a:endParaRPr>
          </a:p>
          <a:p>
            <a:pPr indent="0" lvl="0" marL="0" rtl="0" algn="l">
              <a:spcBef>
                <a:spcPts val="1500"/>
              </a:spcBef>
              <a:spcAft>
                <a:spcPts val="0"/>
              </a:spcAft>
              <a:buClr>
                <a:schemeClr val="dk1"/>
              </a:buClr>
              <a:buSzPct val="75862"/>
              <a:buFont typeface="Arial"/>
              <a:buNone/>
            </a:pPr>
            <a:r>
              <a:rPr lang="en" sz="1450">
                <a:solidFill>
                  <a:srgbClr val="333333"/>
                </a:solidFill>
              </a:rPr>
              <a:t>Di sini kami menghilangkan </a:t>
            </a:r>
            <a:r>
              <a:rPr lang="en" sz="1450">
                <a:solidFill>
                  <a:srgbClr val="333333"/>
                </a:solidFill>
                <a:latin typeface="Courier New"/>
                <a:ea typeface="Courier New"/>
                <a:cs typeface="Courier New"/>
                <a:sym typeface="Courier New"/>
              </a:rPr>
              <a:t>start</a:t>
            </a:r>
            <a:r>
              <a:rPr lang="en" sz="1450">
                <a:solidFill>
                  <a:srgbClr val="333333"/>
                </a:solidFill>
              </a:rPr>
              <a:t>/ </a:t>
            </a:r>
            <a:r>
              <a:rPr lang="en" sz="1450">
                <a:solidFill>
                  <a:srgbClr val="333333"/>
                </a:solidFill>
                <a:latin typeface="Courier New"/>
                <a:ea typeface="Courier New"/>
                <a:cs typeface="Courier New"/>
                <a:sym typeface="Courier New"/>
              </a:rPr>
              <a:t>stop </a:t>
            </a:r>
            <a:r>
              <a:rPr lang="en" sz="1450">
                <a:solidFill>
                  <a:srgbClr val="333333"/>
                </a:solidFill>
              </a:rPr>
              <a:t>parameter dan hanya menggunakan </a:t>
            </a:r>
            <a:r>
              <a:rPr lang="en" sz="1450">
                <a:solidFill>
                  <a:srgbClr val="333333"/>
                </a:solidFill>
                <a:latin typeface="Courier New"/>
                <a:ea typeface="Courier New"/>
                <a:cs typeface="Courier New"/>
                <a:sym typeface="Courier New"/>
              </a:rPr>
              <a:t>step</a:t>
            </a:r>
            <a:r>
              <a:rPr lang="en" sz="1450">
                <a:solidFill>
                  <a:srgbClr val="333333"/>
                </a:solidFill>
              </a:rPr>
              <a:t>. Dengan menyediakan </a:t>
            </a:r>
            <a:r>
              <a:rPr lang="en" sz="1450">
                <a:solidFill>
                  <a:srgbClr val="333333"/>
                </a:solidFill>
                <a:latin typeface="Courier New"/>
                <a:ea typeface="Courier New"/>
                <a:cs typeface="Courier New"/>
                <a:sym typeface="Courier New"/>
              </a:rPr>
              <a:t>start </a:t>
            </a:r>
            <a:r>
              <a:rPr lang="en" sz="1450">
                <a:solidFill>
                  <a:srgbClr val="333333"/>
                </a:solidFill>
              </a:rPr>
              <a:t>kita dapat melewati beberapa elemen:</a:t>
            </a:r>
            <a:endParaRPr sz="1450">
              <a:solidFill>
                <a:srgbClr val="333333"/>
              </a:solidFill>
            </a:endParaRPr>
          </a:p>
          <a:p>
            <a:pPr indent="0" lvl="0" marL="101600" rtl="0" algn="l">
              <a:spcBef>
                <a:spcPts val="1000"/>
              </a:spcBef>
              <a:spcAft>
                <a:spcPts val="0"/>
              </a:spcAft>
              <a:buClr>
                <a:schemeClr val="dk1"/>
              </a:buClr>
              <a:buSzPct val="82795"/>
              <a:buFont typeface="Arial"/>
              <a:buNone/>
            </a:pPr>
            <a:r>
              <a:rPr lang="en" sz="1328">
                <a:solidFill>
                  <a:srgbClr val="333333"/>
                </a:solidFill>
                <a:latin typeface="Courier New"/>
                <a:ea typeface="Courier New"/>
                <a:cs typeface="Courier New"/>
                <a:sym typeface="Courier New"/>
              </a:rPr>
              <a:t>&gt;&gt;&gt; nums [ 1 :: 2 ]</a:t>
            </a:r>
            <a:endParaRPr sz="1328">
              <a:solidFill>
                <a:srgbClr val="333333"/>
              </a:solidFill>
              <a:latin typeface="Courier New"/>
              <a:ea typeface="Courier New"/>
              <a:cs typeface="Courier New"/>
              <a:sym typeface="Courier New"/>
            </a:endParaRPr>
          </a:p>
          <a:p>
            <a:pPr indent="0" lvl="0" marL="101600" rtl="0" algn="l">
              <a:spcBef>
                <a:spcPts val="1500"/>
              </a:spcBef>
              <a:spcAft>
                <a:spcPts val="0"/>
              </a:spcAft>
              <a:buClr>
                <a:schemeClr val="dk1"/>
              </a:buClr>
              <a:buSzPct val="82795"/>
              <a:buFont typeface="Arial"/>
              <a:buNone/>
            </a:pPr>
            <a:r>
              <a:rPr lang="en" sz="1328">
                <a:solidFill>
                  <a:srgbClr val="333333"/>
                </a:solidFill>
                <a:latin typeface="Courier New"/>
                <a:ea typeface="Courier New"/>
                <a:cs typeface="Courier New"/>
                <a:sym typeface="Courier New"/>
              </a:rPr>
              <a:t>[ 20 , 40 , 60 , 80 ]</a:t>
            </a:r>
            <a:endParaRPr sz="1328">
              <a:solidFill>
                <a:srgbClr val="333333"/>
              </a:solidFill>
              <a:latin typeface="Courier New"/>
              <a:ea typeface="Courier New"/>
              <a:cs typeface="Courier New"/>
              <a:sym typeface="Courier New"/>
            </a:endParaRPr>
          </a:p>
          <a:p>
            <a:pPr indent="0" lvl="0" marL="0" rtl="0" algn="l">
              <a:spcBef>
                <a:spcPts val="1500"/>
              </a:spcBef>
              <a:spcAft>
                <a:spcPts val="0"/>
              </a:spcAft>
              <a:buClr>
                <a:schemeClr val="dk1"/>
              </a:buClr>
              <a:buSzPct val="75862"/>
              <a:buFont typeface="Arial"/>
              <a:buNone/>
            </a:pPr>
            <a:r>
              <a:rPr lang="en" sz="1450">
                <a:solidFill>
                  <a:srgbClr val="333333"/>
                </a:solidFill>
              </a:rPr>
              <a:t>Dan jika kita tidak ingin memasukkan beberapa elemen pada akhirnya, kita juga bisa menambahkan </a:t>
            </a:r>
            <a:r>
              <a:rPr lang="en" sz="1450">
                <a:solidFill>
                  <a:srgbClr val="333333"/>
                </a:solidFill>
                <a:latin typeface="Courier New"/>
                <a:ea typeface="Courier New"/>
                <a:cs typeface="Courier New"/>
                <a:sym typeface="Courier New"/>
              </a:rPr>
              <a:t>stop </a:t>
            </a:r>
            <a:r>
              <a:rPr lang="en" sz="1450">
                <a:solidFill>
                  <a:srgbClr val="333333"/>
                </a:solidFill>
              </a:rPr>
              <a:t>parameter:</a:t>
            </a:r>
            <a:endParaRPr sz="1450">
              <a:solidFill>
                <a:srgbClr val="333333"/>
              </a:solidFill>
            </a:endParaRPr>
          </a:p>
          <a:p>
            <a:pPr indent="0" lvl="0" marL="101600" rtl="0" algn="l">
              <a:spcBef>
                <a:spcPts val="1000"/>
              </a:spcBef>
              <a:spcAft>
                <a:spcPts val="0"/>
              </a:spcAft>
              <a:buNone/>
            </a:pPr>
            <a:r>
              <a:rPr lang="en" sz="1202">
                <a:solidFill>
                  <a:srgbClr val="333333"/>
                </a:solidFill>
                <a:latin typeface="Courier New"/>
                <a:ea typeface="Courier New"/>
                <a:cs typeface="Courier New"/>
                <a:sym typeface="Courier New"/>
              </a:rPr>
              <a:t>&gt;&gt;&gt; nums [ 1 : -3 : 2 ]</a:t>
            </a:r>
            <a:endParaRPr sz="1202">
              <a:solidFill>
                <a:srgbClr val="333333"/>
              </a:solidFill>
              <a:latin typeface="Courier New"/>
              <a:ea typeface="Courier New"/>
              <a:cs typeface="Courier New"/>
              <a:sym typeface="Courier New"/>
            </a:endParaRPr>
          </a:p>
          <a:p>
            <a:pPr indent="0" lvl="0" marL="101600" rtl="0" algn="l">
              <a:spcBef>
                <a:spcPts val="1000"/>
              </a:spcBef>
              <a:spcAft>
                <a:spcPts val="0"/>
              </a:spcAft>
              <a:buClr>
                <a:schemeClr val="dk1"/>
              </a:buClr>
              <a:buSzPct val="91448"/>
              <a:buFont typeface="Arial"/>
              <a:buNone/>
            </a:pPr>
            <a:r>
              <a:rPr lang="en" sz="1202">
                <a:solidFill>
                  <a:srgbClr val="333333"/>
                </a:solidFill>
                <a:latin typeface="Courier New"/>
                <a:ea typeface="Courier New"/>
                <a:cs typeface="Courier New"/>
                <a:sym typeface="Courier New"/>
              </a:rPr>
              <a:t>[ 20 , 40 , 60 ]</a:t>
            </a:r>
            <a:endParaRPr sz="1202">
              <a:solidFill>
                <a:srgbClr val="333333"/>
              </a:solidFill>
              <a:latin typeface="Courier New"/>
              <a:ea typeface="Courier New"/>
              <a:cs typeface="Courier New"/>
              <a:sym typeface="Courier New"/>
            </a:endParaRPr>
          </a:p>
          <a:p>
            <a:pPr indent="0" lvl="0" marL="0" rtl="0" algn="l">
              <a:spcBef>
                <a:spcPts val="15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Menggunakan Langkah Negatif dan List Terbaik</a:t>
            </a:r>
            <a:endParaRPr/>
          </a:p>
        </p:txBody>
      </p:sp>
      <p:sp>
        <p:nvSpPr>
          <p:cNvPr id="228" name="Google Shape;228;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333333"/>
                </a:solidFill>
              </a:rPr>
              <a:t>Kita dapat menggunakan negatif </a:t>
            </a:r>
            <a:r>
              <a:rPr lang="en" sz="1000">
                <a:solidFill>
                  <a:srgbClr val="333333"/>
                </a:solidFill>
                <a:latin typeface="Courier New"/>
                <a:ea typeface="Courier New"/>
                <a:cs typeface="Courier New"/>
                <a:sym typeface="Courier New"/>
              </a:rPr>
              <a:t>step </a:t>
            </a:r>
            <a:r>
              <a:rPr lang="en" sz="1000">
                <a:solidFill>
                  <a:srgbClr val="333333"/>
                </a:solidFill>
              </a:rPr>
              <a:t>untuk mendapatkan List terbalik:</a:t>
            </a:r>
            <a:endParaRPr sz="1000">
              <a:solidFill>
                <a:srgbClr val="333333"/>
              </a:solidFill>
            </a:endParaRPr>
          </a:p>
          <a:p>
            <a:pPr indent="0" lvl="0" marL="101600" rtl="0" algn="l">
              <a:spcBef>
                <a:spcPts val="1000"/>
              </a:spcBef>
              <a:spcAft>
                <a:spcPts val="0"/>
              </a:spcAft>
              <a:buNone/>
            </a:pPr>
            <a:r>
              <a:rPr lang="en" sz="900">
                <a:solidFill>
                  <a:srgbClr val="333333"/>
                </a:solidFill>
                <a:latin typeface="Courier New"/>
                <a:ea typeface="Courier New"/>
                <a:cs typeface="Courier New"/>
                <a:sym typeface="Courier New"/>
              </a:rPr>
              <a:t>&gt;&gt;&gt; nums = [10, 20, 30, 40, 50, 60, 70, 80, 90]</a:t>
            </a:r>
            <a:endParaRPr sz="900">
              <a:solidFill>
                <a:srgbClr val="333333"/>
              </a:solidFill>
              <a:latin typeface="Courier New"/>
              <a:ea typeface="Courier New"/>
              <a:cs typeface="Courier New"/>
              <a:sym typeface="Courier New"/>
            </a:endParaRPr>
          </a:p>
          <a:p>
            <a:pPr indent="0" lvl="0" marL="101600" rtl="0" algn="l">
              <a:spcBef>
                <a:spcPts val="0"/>
              </a:spcBef>
              <a:spcAft>
                <a:spcPts val="0"/>
              </a:spcAft>
              <a:buNone/>
            </a:pPr>
            <a:r>
              <a:rPr lang="en" sz="900">
                <a:solidFill>
                  <a:srgbClr val="333333"/>
                </a:solidFill>
                <a:latin typeface="Courier New"/>
                <a:ea typeface="Courier New"/>
                <a:cs typeface="Courier New"/>
                <a:sym typeface="Courier New"/>
              </a:rPr>
              <a:t>&gt;&gt;&gt; nums[-2::-1]</a:t>
            </a:r>
            <a:endParaRPr sz="900">
              <a:solidFill>
                <a:srgbClr val="333333"/>
              </a:solidFill>
              <a:latin typeface="Courier New"/>
              <a:ea typeface="Courier New"/>
              <a:cs typeface="Courier New"/>
              <a:sym typeface="Courier New"/>
            </a:endParaRPr>
          </a:p>
          <a:p>
            <a:pPr indent="0" lvl="0" marL="101600" rtl="0" algn="l">
              <a:spcBef>
                <a:spcPts val="0"/>
              </a:spcBef>
              <a:spcAft>
                <a:spcPts val="0"/>
              </a:spcAft>
              <a:buNone/>
            </a:pPr>
            <a:r>
              <a:rPr lang="en" sz="900">
                <a:solidFill>
                  <a:srgbClr val="333333"/>
                </a:solidFill>
                <a:latin typeface="Courier New"/>
                <a:ea typeface="Courier New"/>
                <a:cs typeface="Courier New"/>
                <a:sym typeface="Courier New"/>
              </a:rPr>
              <a:t>[80, 70, 60, 50, 40, 30, 20, 10]</a:t>
            </a:r>
            <a:endParaRPr sz="900">
              <a:solidFill>
                <a:srgbClr val="333333"/>
              </a:solidFill>
              <a:latin typeface="Courier New"/>
              <a:ea typeface="Courier New"/>
              <a:cs typeface="Courier New"/>
              <a:sym typeface="Courier New"/>
            </a:endParaRPr>
          </a:p>
          <a:p>
            <a:pPr indent="0" lvl="0" marL="101600" rtl="0" algn="l">
              <a:spcBef>
                <a:spcPts val="0"/>
              </a:spcBef>
              <a:spcAft>
                <a:spcPts val="0"/>
              </a:spcAft>
              <a:buClr>
                <a:schemeClr val="dk1"/>
              </a:buClr>
              <a:buSzPts val="1100"/>
              <a:buFont typeface="Arial"/>
              <a:buNone/>
            </a:pPr>
            <a:r>
              <a:t/>
            </a:r>
            <a:endParaRPr sz="900">
              <a:solidFill>
                <a:srgbClr val="33333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333333"/>
                </a:solidFill>
              </a:rPr>
              <a:t>Negatif </a:t>
            </a:r>
            <a:r>
              <a:rPr lang="en" sz="1000">
                <a:solidFill>
                  <a:srgbClr val="333333"/>
                </a:solidFill>
                <a:latin typeface="Courier New"/>
                <a:ea typeface="Courier New"/>
                <a:cs typeface="Courier New"/>
                <a:sym typeface="Courier New"/>
              </a:rPr>
              <a:t>step </a:t>
            </a:r>
            <a:r>
              <a:rPr lang="en" sz="1000">
                <a:solidFill>
                  <a:srgbClr val="333333"/>
                </a:solidFill>
              </a:rPr>
              <a:t>mengubah cara, notasi irisan berfungsi. Itu membuat slice dibangun dari List terbelakang. Jadi, ini berpindah dari elemen terakhir ke elemen pertama. Itu sebabnya kami mendapatkan List terbalik dengan langkah negatif.</a:t>
            </a:r>
            <a:endParaRPr sz="1000">
              <a:solidFill>
                <a:srgbClr val="333333"/>
              </a:solidFill>
            </a:endParaRPr>
          </a:p>
          <a:p>
            <a:pPr indent="0" lvl="0" marL="0" rtl="0" algn="l">
              <a:spcBef>
                <a:spcPts val="1000"/>
              </a:spcBef>
              <a:spcAft>
                <a:spcPts val="0"/>
              </a:spcAft>
              <a:buClr>
                <a:schemeClr val="dk1"/>
              </a:buClr>
              <a:buSzPts val="1100"/>
              <a:buFont typeface="Arial"/>
              <a:buNone/>
            </a:pPr>
            <a:r>
              <a:rPr lang="en" sz="1000">
                <a:solidFill>
                  <a:srgbClr val="333333"/>
                </a:solidFill>
              </a:rPr>
              <a:t>Karena keanehan ini, </a:t>
            </a:r>
            <a:r>
              <a:rPr lang="en" sz="1000">
                <a:solidFill>
                  <a:srgbClr val="333333"/>
                </a:solidFill>
                <a:latin typeface="Courier New"/>
                <a:ea typeface="Courier New"/>
                <a:cs typeface="Courier New"/>
                <a:sym typeface="Courier New"/>
              </a:rPr>
              <a:t>start </a:t>
            </a:r>
            <a:r>
              <a:rPr lang="en" sz="1000">
                <a:solidFill>
                  <a:srgbClr val="333333"/>
                </a:solidFill>
              </a:rPr>
              <a:t>dan </a:t>
            </a:r>
            <a:r>
              <a:rPr lang="en" sz="1000">
                <a:solidFill>
                  <a:srgbClr val="333333"/>
                </a:solidFill>
                <a:latin typeface="Courier New"/>
                <a:ea typeface="Courier New"/>
                <a:cs typeface="Courier New"/>
                <a:sym typeface="Courier New"/>
              </a:rPr>
              <a:t>stop </a:t>
            </a:r>
            <a:r>
              <a:rPr lang="en" sz="1000">
                <a:solidFill>
                  <a:srgbClr val="333333"/>
                </a:solidFill>
              </a:rPr>
              <a:t>harus disediakan dari kanan ke kiri juga. Misalnya, jika Anda ingin memiliki List terbalik yang dimulai dari </a:t>
            </a:r>
            <a:r>
              <a:rPr lang="en" sz="1000">
                <a:solidFill>
                  <a:srgbClr val="333333"/>
                </a:solidFill>
                <a:latin typeface="Courier New"/>
                <a:ea typeface="Courier New"/>
                <a:cs typeface="Courier New"/>
                <a:sym typeface="Courier New"/>
              </a:rPr>
              <a:t>80</a:t>
            </a:r>
            <a:r>
              <a:rPr lang="en" sz="1000">
                <a:solidFill>
                  <a:srgbClr val="333333"/>
                </a:solidFill>
              </a:rPr>
              <a:t>:</a:t>
            </a:r>
            <a:endParaRPr sz="1000">
              <a:solidFill>
                <a:srgbClr val="333333"/>
              </a:solidFill>
            </a:endParaRPr>
          </a:p>
          <a:p>
            <a:pPr indent="0" lvl="0" marL="101600" rtl="0" algn="l">
              <a:spcBef>
                <a:spcPts val="1000"/>
              </a:spcBef>
              <a:spcAft>
                <a:spcPts val="0"/>
              </a:spcAft>
              <a:buNone/>
            </a:pPr>
            <a:r>
              <a:rPr lang="en" sz="900">
                <a:solidFill>
                  <a:srgbClr val="333333"/>
                </a:solidFill>
                <a:latin typeface="Courier New"/>
                <a:ea typeface="Courier New"/>
                <a:cs typeface="Courier New"/>
                <a:sym typeface="Courier New"/>
              </a:rPr>
              <a:t>&gt;&gt;&gt; nums = [10, 20, 30, 40, 50, 60, 70, 80, 90]</a:t>
            </a:r>
            <a:endParaRPr sz="900">
              <a:solidFill>
                <a:srgbClr val="333333"/>
              </a:solidFill>
              <a:latin typeface="Courier New"/>
              <a:ea typeface="Courier New"/>
              <a:cs typeface="Courier New"/>
              <a:sym typeface="Courier New"/>
            </a:endParaRPr>
          </a:p>
          <a:p>
            <a:pPr indent="0" lvl="0" marL="101600" rtl="0" algn="l">
              <a:spcBef>
                <a:spcPts val="0"/>
              </a:spcBef>
              <a:spcAft>
                <a:spcPts val="0"/>
              </a:spcAft>
              <a:buNone/>
            </a:pPr>
            <a:r>
              <a:rPr lang="en" sz="900">
                <a:solidFill>
                  <a:srgbClr val="333333"/>
                </a:solidFill>
                <a:latin typeface="Courier New"/>
                <a:ea typeface="Courier New"/>
                <a:cs typeface="Courier New"/>
                <a:sym typeface="Courier New"/>
              </a:rPr>
              <a:t>&gt;&gt;&gt; nums[-2:1:-1]</a:t>
            </a:r>
            <a:endParaRPr sz="900">
              <a:solidFill>
                <a:srgbClr val="333333"/>
              </a:solidFill>
              <a:latin typeface="Courier New"/>
              <a:ea typeface="Courier New"/>
              <a:cs typeface="Courier New"/>
              <a:sym typeface="Courier New"/>
            </a:endParaRPr>
          </a:p>
          <a:p>
            <a:pPr indent="0" lvl="0" marL="101600" rtl="0" algn="l">
              <a:spcBef>
                <a:spcPts val="0"/>
              </a:spcBef>
              <a:spcAft>
                <a:spcPts val="0"/>
              </a:spcAft>
              <a:buNone/>
            </a:pPr>
            <a:r>
              <a:rPr lang="en" sz="900">
                <a:solidFill>
                  <a:srgbClr val="333333"/>
                </a:solidFill>
                <a:latin typeface="Courier New"/>
                <a:ea typeface="Courier New"/>
                <a:cs typeface="Courier New"/>
                <a:sym typeface="Courier New"/>
              </a:rPr>
              <a:t>[80, 70, 60, 50, 40, 30]</a:t>
            </a:r>
            <a:endParaRPr sz="900">
              <a:solidFill>
                <a:srgbClr val="333333"/>
              </a:solidFill>
              <a:latin typeface="Courier New"/>
              <a:ea typeface="Courier New"/>
              <a:cs typeface="Courier New"/>
              <a:sym typeface="Courier New"/>
            </a:endParaRPr>
          </a:p>
          <a:p>
            <a:pPr indent="0" lvl="0" marL="101600" rtl="0" algn="l">
              <a:spcBef>
                <a:spcPts val="0"/>
              </a:spcBef>
              <a:spcAft>
                <a:spcPts val="0"/>
              </a:spcAft>
              <a:buClr>
                <a:schemeClr val="dk1"/>
              </a:buClr>
              <a:buSzPts val="1100"/>
              <a:buFont typeface="Arial"/>
              <a:buNone/>
            </a:pPr>
            <a:r>
              <a:t/>
            </a:r>
            <a:endParaRPr sz="900">
              <a:solidFill>
                <a:srgbClr val="333333"/>
              </a:solidFill>
              <a:latin typeface="Courier New"/>
              <a:ea typeface="Courier New"/>
              <a:cs typeface="Courier New"/>
              <a:sym typeface="Courier New"/>
            </a:endParaRPr>
          </a:p>
          <a:p>
            <a:pPr indent="0" lvl="0" marL="0" rtl="0" algn="l">
              <a:lnSpc>
                <a:spcPct val="105000"/>
              </a:lnSpc>
              <a:spcBef>
                <a:spcPts val="0"/>
              </a:spcBef>
              <a:spcAft>
                <a:spcPts val="0"/>
              </a:spcAft>
              <a:buClr>
                <a:schemeClr val="dk1"/>
              </a:buClr>
              <a:buSzPts val="1100"/>
              <a:buFont typeface="Arial"/>
              <a:buNone/>
            </a:pPr>
            <a:r>
              <a:rPr lang="en" sz="1000">
                <a:solidFill>
                  <a:srgbClr val="333333"/>
                </a:solidFill>
              </a:rPr>
              <a:t>Jadi, kita mulai dari </a:t>
            </a:r>
            <a:r>
              <a:rPr lang="en" sz="1000">
                <a:solidFill>
                  <a:srgbClr val="333333"/>
                </a:solidFill>
                <a:latin typeface="Courier New"/>
                <a:ea typeface="Courier New"/>
                <a:cs typeface="Courier New"/>
                <a:sym typeface="Courier New"/>
              </a:rPr>
              <a:t>-2 </a:t>
            </a:r>
            <a:r>
              <a:rPr lang="en" sz="1000">
                <a:solidFill>
                  <a:srgbClr val="333333"/>
                </a:solidFill>
              </a:rPr>
              <a:t>elemen (nilai </a:t>
            </a:r>
            <a:r>
              <a:rPr lang="en" sz="1000">
                <a:solidFill>
                  <a:srgbClr val="333333"/>
                </a:solidFill>
                <a:latin typeface="Courier New"/>
                <a:ea typeface="Courier New"/>
                <a:cs typeface="Courier New"/>
                <a:sym typeface="Courier New"/>
              </a:rPr>
              <a:t>80</a:t>
            </a:r>
            <a:r>
              <a:rPr lang="en" sz="1000">
                <a:solidFill>
                  <a:srgbClr val="333333"/>
                </a:solidFill>
              </a:rPr>
              <a:t>) dan pergi dari kanan ke kiri mengumpulkan semua elemen dalam List terbalik.</a:t>
            </a:r>
            <a:endParaRPr sz="1000">
              <a:solidFill>
                <a:srgbClr val="333333"/>
              </a:solidFill>
            </a:endParaRPr>
          </a:p>
          <a:p>
            <a:pPr indent="0" lvl="0" marL="0" rtl="0" algn="l">
              <a:spcBef>
                <a:spcPts val="1000"/>
              </a:spcBef>
              <a:spcAft>
                <a:spcPts val="1200"/>
              </a:spcAft>
              <a:buNone/>
            </a:pPr>
            <a:r>
              <a:t/>
            </a:r>
            <a:endParaRPr sz="1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Terimakasih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311700" y="456125"/>
            <a:ext cx="8520600" cy="3416400"/>
          </a:xfrm>
          <a:prstGeom prst="rect">
            <a:avLst/>
          </a:prstGeom>
        </p:spPr>
        <p:txBody>
          <a:bodyPr anchorCtr="0" anchor="t" bIns="91425" lIns="91425" spcFirstLastPara="1" rIns="91425" wrap="square" tIns="91425">
            <a:normAutofit/>
          </a:bodyPr>
          <a:lstStyle/>
          <a:p>
            <a:pPr indent="0" lvl="0" marL="0" marR="5080" rtl="0" algn="l">
              <a:lnSpc>
                <a:spcPct val="125000"/>
              </a:lnSpc>
              <a:spcBef>
                <a:spcPts val="0"/>
              </a:spcBef>
              <a:spcAft>
                <a:spcPts val="0"/>
              </a:spcAft>
              <a:buClr>
                <a:schemeClr val="dk1"/>
              </a:buClr>
              <a:buFont typeface="Arial"/>
              <a:buNone/>
            </a:pPr>
            <a:r>
              <a:rPr lang="en" sz="2100">
                <a:solidFill>
                  <a:srgbClr val="262626"/>
                </a:solidFill>
              </a:rPr>
              <a:t>Variabel adalah nama yang digunakan untuk menyimpan nilai. Anda  dapat membuat variabel dengan format seperti berikut :  nama_variabel = nilai. Operator "=" dalam python digunakan untuk  menetapkan nilai variabel yang berada di sebelah kiri. Nama  variabel tidak menggunakan tanda petik.</a:t>
            </a:r>
            <a:endParaRPr sz="2100">
              <a:solidFill>
                <a:srgbClr val="262626"/>
              </a:solidFill>
            </a:endParaRPr>
          </a:p>
          <a:p>
            <a:pPr indent="0" lvl="0" marL="0" rtl="0" algn="l">
              <a:spcBef>
                <a:spcPts val="0"/>
              </a:spcBef>
              <a:spcAft>
                <a:spcPts val="1200"/>
              </a:spcAft>
              <a:buNone/>
            </a:pPr>
            <a:r>
              <a:t/>
            </a:r>
            <a:endParaRPr/>
          </a:p>
        </p:txBody>
      </p:sp>
      <p:sp>
        <p:nvSpPr>
          <p:cNvPr id="66" name="Google Shape;66;p15"/>
          <p:cNvSpPr/>
          <p:nvPr/>
        </p:nvSpPr>
        <p:spPr>
          <a:xfrm>
            <a:off x="5125900" y="2338752"/>
            <a:ext cx="3484800" cy="2449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Objek Slice</a:t>
            </a:r>
            <a:endParaRPr/>
          </a:p>
        </p:txBody>
      </p:sp>
      <p:sp>
        <p:nvSpPr>
          <p:cNvPr id="239" name="Google Shape;239;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50">
                <a:solidFill>
                  <a:srgbClr val="333333"/>
                </a:solidFill>
              </a:rPr>
              <a:t>Tetapi bagaimana jika kita ingin menggunakan potongan yang sama berulang kali. Apakah ada cara untuk membuat objek irisan daripada hanya menggunakan bentuk sintaksis?</a:t>
            </a:r>
            <a:endParaRPr sz="1450">
              <a:solidFill>
                <a:srgbClr val="333333"/>
              </a:solidFill>
            </a:endParaRPr>
          </a:p>
          <a:p>
            <a:pPr indent="0" lvl="0" marL="0" rtl="0" algn="l">
              <a:spcBef>
                <a:spcPts val="1000"/>
              </a:spcBef>
              <a:spcAft>
                <a:spcPts val="0"/>
              </a:spcAft>
              <a:buClr>
                <a:schemeClr val="dk1"/>
              </a:buClr>
              <a:buSzPts val="1100"/>
              <a:buFont typeface="Arial"/>
              <a:buNone/>
            </a:pPr>
            <a:r>
              <a:rPr lang="en" sz="1450">
                <a:solidFill>
                  <a:srgbClr val="333333"/>
                </a:solidFill>
              </a:rPr>
              <a:t>Ini dapat dilakukan dengan menggunakan </a:t>
            </a:r>
            <a:r>
              <a:rPr lang="en" sz="1450">
                <a:solidFill>
                  <a:srgbClr val="333333"/>
                </a:solidFill>
                <a:latin typeface="Courier New"/>
                <a:ea typeface="Courier New"/>
                <a:cs typeface="Courier New"/>
                <a:sym typeface="Courier New"/>
              </a:rPr>
              <a:t>slice </a:t>
            </a:r>
            <a:r>
              <a:rPr lang="en" sz="1450">
                <a:solidFill>
                  <a:srgbClr val="333333"/>
                </a:solidFill>
              </a:rPr>
              <a:t>fungsi:</a:t>
            </a:r>
            <a:endParaRPr sz="1450">
              <a:solidFill>
                <a:srgbClr val="333333"/>
              </a:solidFill>
            </a:endParaRPr>
          </a:p>
          <a:p>
            <a:pPr indent="0" lvl="0" marL="101600" rtl="0" algn="l">
              <a:spcBef>
                <a:spcPts val="1000"/>
              </a:spcBef>
              <a:spcAft>
                <a:spcPts val="0"/>
              </a:spcAft>
              <a:buNone/>
            </a:pPr>
            <a:r>
              <a:rPr lang="en" sz="900">
                <a:solidFill>
                  <a:srgbClr val="333333"/>
                </a:solidFill>
                <a:latin typeface="Courier New"/>
                <a:ea typeface="Courier New"/>
                <a:cs typeface="Courier New"/>
                <a:sym typeface="Courier New"/>
              </a:rPr>
              <a:t>&gt;&gt;&gt; five_items_after_second = slice(2, 2 + 5)</a:t>
            </a:r>
            <a:endParaRPr sz="900">
              <a:solidFill>
                <a:srgbClr val="333333"/>
              </a:solidFill>
              <a:latin typeface="Courier New"/>
              <a:ea typeface="Courier New"/>
              <a:cs typeface="Courier New"/>
              <a:sym typeface="Courier New"/>
            </a:endParaRPr>
          </a:p>
          <a:p>
            <a:pPr indent="0" lvl="0" marL="101600" rtl="0" algn="l">
              <a:spcBef>
                <a:spcPts val="0"/>
              </a:spcBef>
              <a:spcAft>
                <a:spcPts val="0"/>
              </a:spcAft>
              <a:buNone/>
            </a:pPr>
            <a:r>
              <a:rPr lang="en" sz="900">
                <a:solidFill>
                  <a:srgbClr val="333333"/>
                </a:solidFill>
                <a:latin typeface="Courier New"/>
                <a:ea typeface="Courier New"/>
                <a:cs typeface="Courier New"/>
                <a:sym typeface="Courier New"/>
              </a:rPr>
              <a:t>&gt;&gt;&gt; nums = [10, 20, 30, 40, 50, 60, 70, 80, 90]</a:t>
            </a:r>
            <a:endParaRPr sz="900">
              <a:solidFill>
                <a:srgbClr val="333333"/>
              </a:solidFill>
              <a:latin typeface="Courier New"/>
              <a:ea typeface="Courier New"/>
              <a:cs typeface="Courier New"/>
              <a:sym typeface="Courier New"/>
            </a:endParaRPr>
          </a:p>
          <a:p>
            <a:pPr indent="0" lvl="0" marL="101600" rtl="0" algn="l">
              <a:spcBef>
                <a:spcPts val="0"/>
              </a:spcBef>
              <a:spcAft>
                <a:spcPts val="0"/>
              </a:spcAft>
              <a:buNone/>
            </a:pPr>
            <a:r>
              <a:rPr lang="en" sz="900">
                <a:solidFill>
                  <a:srgbClr val="333333"/>
                </a:solidFill>
                <a:latin typeface="Courier New"/>
                <a:ea typeface="Courier New"/>
                <a:cs typeface="Courier New"/>
                <a:sym typeface="Courier New"/>
              </a:rPr>
              <a:t>&gt;&gt;&gt; colors = ['red', 'green', 'blue', 'yellow', 'white', 'black', 'silver']</a:t>
            </a:r>
            <a:endParaRPr sz="900">
              <a:solidFill>
                <a:srgbClr val="333333"/>
              </a:solidFill>
              <a:latin typeface="Courier New"/>
              <a:ea typeface="Courier New"/>
              <a:cs typeface="Courier New"/>
              <a:sym typeface="Courier New"/>
            </a:endParaRPr>
          </a:p>
          <a:p>
            <a:pPr indent="0" lvl="0" marL="101600" rtl="0" algn="l">
              <a:spcBef>
                <a:spcPts val="0"/>
              </a:spcBef>
              <a:spcAft>
                <a:spcPts val="0"/>
              </a:spcAft>
              <a:buNone/>
            </a:pPr>
            <a:r>
              <a:rPr lang="en" sz="900">
                <a:solidFill>
                  <a:srgbClr val="333333"/>
                </a:solidFill>
                <a:latin typeface="Courier New"/>
                <a:ea typeface="Courier New"/>
                <a:cs typeface="Courier New"/>
                <a:sym typeface="Courier New"/>
              </a:rPr>
              <a:t>&gt;&gt;&gt; nums[five_items_after_second]</a:t>
            </a:r>
            <a:endParaRPr sz="900">
              <a:solidFill>
                <a:srgbClr val="333333"/>
              </a:solidFill>
              <a:latin typeface="Courier New"/>
              <a:ea typeface="Courier New"/>
              <a:cs typeface="Courier New"/>
              <a:sym typeface="Courier New"/>
            </a:endParaRPr>
          </a:p>
          <a:p>
            <a:pPr indent="0" lvl="0" marL="101600" rtl="0" algn="l">
              <a:spcBef>
                <a:spcPts val="0"/>
              </a:spcBef>
              <a:spcAft>
                <a:spcPts val="0"/>
              </a:spcAft>
              <a:buNone/>
            </a:pPr>
            <a:r>
              <a:rPr lang="en" sz="900">
                <a:solidFill>
                  <a:srgbClr val="333333"/>
                </a:solidFill>
                <a:latin typeface="Courier New"/>
                <a:ea typeface="Courier New"/>
                <a:cs typeface="Courier New"/>
                <a:sym typeface="Courier New"/>
              </a:rPr>
              <a:t>[30, 40, 50, 60, 70]</a:t>
            </a:r>
            <a:endParaRPr sz="900">
              <a:solidFill>
                <a:srgbClr val="333333"/>
              </a:solidFill>
              <a:latin typeface="Courier New"/>
              <a:ea typeface="Courier New"/>
              <a:cs typeface="Courier New"/>
              <a:sym typeface="Courier New"/>
            </a:endParaRPr>
          </a:p>
          <a:p>
            <a:pPr indent="0" lvl="0" marL="101600" rtl="0" algn="l">
              <a:spcBef>
                <a:spcPts val="0"/>
              </a:spcBef>
              <a:spcAft>
                <a:spcPts val="0"/>
              </a:spcAft>
              <a:buNone/>
            </a:pPr>
            <a:r>
              <a:rPr lang="en" sz="900">
                <a:solidFill>
                  <a:srgbClr val="333333"/>
                </a:solidFill>
                <a:latin typeface="Courier New"/>
                <a:ea typeface="Courier New"/>
                <a:cs typeface="Courier New"/>
                <a:sym typeface="Courier New"/>
              </a:rPr>
              <a:t>&gt;&gt;&gt; colors[five_items_after_second]</a:t>
            </a:r>
            <a:endParaRPr sz="900">
              <a:solidFill>
                <a:srgbClr val="333333"/>
              </a:solidFill>
              <a:latin typeface="Courier New"/>
              <a:ea typeface="Courier New"/>
              <a:cs typeface="Courier New"/>
              <a:sym typeface="Courier New"/>
            </a:endParaRPr>
          </a:p>
          <a:p>
            <a:pPr indent="0" lvl="0" marL="101600" rtl="0" algn="l">
              <a:spcBef>
                <a:spcPts val="0"/>
              </a:spcBef>
              <a:spcAft>
                <a:spcPts val="0"/>
              </a:spcAft>
              <a:buNone/>
            </a:pPr>
            <a:r>
              <a:rPr lang="en" sz="900">
                <a:solidFill>
                  <a:srgbClr val="333333"/>
                </a:solidFill>
                <a:latin typeface="Courier New"/>
                <a:ea typeface="Courier New"/>
                <a:cs typeface="Courier New"/>
                <a:sym typeface="Courier New"/>
              </a:rPr>
              <a:t>['blue', 'yellow', 'white', 'black', 'silver']</a:t>
            </a:r>
            <a:endParaRPr sz="900">
              <a:solidFill>
                <a:srgbClr val="333333"/>
              </a:solidFill>
              <a:latin typeface="Courier New"/>
              <a:ea typeface="Courier New"/>
              <a:cs typeface="Courier New"/>
              <a:sym typeface="Courier New"/>
            </a:endParaRPr>
          </a:p>
          <a:p>
            <a:pPr indent="0" lvl="0" marL="101600" rtl="0" algn="l">
              <a:spcBef>
                <a:spcPts val="0"/>
              </a:spcBef>
              <a:spcAft>
                <a:spcPts val="0"/>
              </a:spcAft>
              <a:buClr>
                <a:schemeClr val="dk1"/>
              </a:buClr>
              <a:buSzPts val="1100"/>
              <a:buFont typeface="Arial"/>
              <a:buNone/>
            </a:pPr>
            <a:r>
              <a:t/>
            </a:r>
            <a:endParaRPr sz="1135">
              <a:solidFill>
                <a:srgbClr val="333333"/>
              </a:solidFill>
              <a:latin typeface="Courier New"/>
              <a:ea typeface="Courier New"/>
              <a:cs typeface="Courier New"/>
              <a:sym typeface="Courier New"/>
            </a:endParaRPr>
          </a:p>
          <a:p>
            <a:pPr indent="0" lvl="0" marL="0" rtl="0" algn="l">
              <a:spcBef>
                <a:spcPts val="15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5. Manipulate Lists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44"/>
          <p:cNvPicPr preferRelativeResize="0"/>
          <p:nvPr/>
        </p:nvPicPr>
        <p:blipFill>
          <a:blip r:embed="rId3">
            <a:alphaModFix/>
          </a:blip>
          <a:stretch>
            <a:fillRect/>
          </a:stretch>
        </p:blipFill>
        <p:spPr>
          <a:xfrm>
            <a:off x="2234329" y="0"/>
            <a:ext cx="4675342" cy="514350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45"/>
          <p:cNvPicPr preferRelativeResize="0"/>
          <p:nvPr/>
        </p:nvPicPr>
        <p:blipFill>
          <a:blip r:embed="rId3">
            <a:alphaModFix/>
          </a:blip>
          <a:stretch>
            <a:fillRect/>
          </a:stretch>
        </p:blipFill>
        <p:spPr>
          <a:xfrm>
            <a:off x="2310025" y="152400"/>
            <a:ext cx="4071521" cy="48386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46"/>
          <p:cNvPicPr preferRelativeResize="0"/>
          <p:nvPr/>
        </p:nvPicPr>
        <p:blipFill>
          <a:blip r:embed="rId3">
            <a:alphaModFix/>
          </a:blip>
          <a:stretch>
            <a:fillRect/>
          </a:stretch>
        </p:blipFill>
        <p:spPr>
          <a:xfrm>
            <a:off x="2535088" y="152400"/>
            <a:ext cx="4073820" cy="483870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47"/>
          <p:cNvPicPr preferRelativeResize="0"/>
          <p:nvPr/>
        </p:nvPicPr>
        <p:blipFill rotWithShape="1">
          <a:blip r:embed="rId3">
            <a:alphaModFix/>
          </a:blip>
          <a:srcRect b="13606" l="0" r="0" t="0"/>
          <a:stretch/>
        </p:blipFill>
        <p:spPr>
          <a:xfrm>
            <a:off x="2058050" y="152400"/>
            <a:ext cx="5027900" cy="41804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48"/>
          <p:cNvPicPr preferRelativeResize="0"/>
          <p:nvPr/>
        </p:nvPicPr>
        <p:blipFill>
          <a:blip r:embed="rId3">
            <a:alphaModFix/>
          </a:blip>
          <a:stretch>
            <a:fillRect/>
          </a:stretch>
        </p:blipFill>
        <p:spPr>
          <a:xfrm>
            <a:off x="2340363" y="152400"/>
            <a:ext cx="4463284" cy="48387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49"/>
          <p:cNvPicPr preferRelativeResize="0"/>
          <p:nvPr/>
        </p:nvPicPr>
        <p:blipFill>
          <a:blip r:embed="rId3">
            <a:alphaModFix/>
          </a:blip>
          <a:stretch>
            <a:fillRect/>
          </a:stretch>
        </p:blipFill>
        <p:spPr>
          <a:xfrm>
            <a:off x="2018238" y="152400"/>
            <a:ext cx="5107516" cy="48387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50"/>
          <p:cNvPicPr preferRelativeResize="0"/>
          <p:nvPr/>
        </p:nvPicPr>
        <p:blipFill>
          <a:blip r:embed="rId3">
            <a:alphaModFix/>
          </a:blip>
          <a:stretch>
            <a:fillRect/>
          </a:stretch>
        </p:blipFill>
        <p:spPr>
          <a:xfrm>
            <a:off x="1881188" y="285750"/>
            <a:ext cx="5381625" cy="45720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6. Replace List Elements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Variabel</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73" name="Google Shape;73;p16"/>
          <p:cNvSpPr/>
          <p:nvPr/>
        </p:nvSpPr>
        <p:spPr>
          <a:xfrm>
            <a:off x="2203350" y="1387749"/>
            <a:ext cx="4737300" cy="2683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Ganti Bagian dari List</a:t>
            </a:r>
            <a:endParaRPr/>
          </a:p>
        </p:txBody>
      </p:sp>
      <p:sp>
        <p:nvSpPr>
          <p:cNvPr id="290" name="Google Shape;290;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Clr>
                <a:schemeClr val="dk1"/>
              </a:buClr>
              <a:buSzPts val="1100"/>
              <a:buFont typeface="Arial"/>
              <a:buNone/>
            </a:pPr>
            <a:r>
              <a:rPr lang="en" sz="1450">
                <a:solidFill>
                  <a:srgbClr val="333333"/>
                </a:solidFill>
              </a:rPr>
              <a:t>Penetapan slice memungkinkan Anda memperbarui bagian dari </a:t>
            </a:r>
            <a:r>
              <a:rPr lang="en" sz="1450">
                <a:solidFill>
                  <a:srgbClr val="333333"/>
                </a:solidFill>
              </a:rPr>
              <a:t>list</a:t>
            </a:r>
            <a:r>
              <a:rPr lang="en" sz="1450">
                <a:solidFill>
                  <a:srgbClr val="333333"/>
                </a:solidFill>
              </a:rPr>
              <a:t> dengan nilai baru:</a:t>
            </a:r>
            <a:endParaRPr sz="1450">
              <a:solidFill>
                <a:srgbClr val="333333"/>
              </a:solidFill>
            </a:endParaRPr>
          </a:p>
          <a:p>
            <a:pPr indent="0" lvl="0" marL="101600" rtl="0" algn="l">
              <a:spcBef>
                <a:spcPts val="1000"/>
              </a:spcBef>
              <a:spcAft>
                <a:spcPts val="0"/>
              </a:spcAft>
              <a:buNone/>
            </a:pPr>
            <a:r>
              <a:rPr lang="en" sz="900">
                <a:solidFill>
                  <a:srgbClr val="333333"/>
                </a:solidFill>
                <a:latin typeface="Courier New"/>
                <a:ea typeface="Courier New"/>
                <a:cs typeface="Courier New"/>
                <a:sym typeface="Courier New"/>
              </a:rPr>
              <a:t>&gt;&gt;&gt; nums = [10, 20, 30, 40, 50, 60, 70, 80, 90]</a:t>
            </a:r>
            <a:endParaRPr sz="900">
              <a:solidFill>
                <a:srgbClr val="333333"/>
              </a:solidFill>
              <a:latin typeface="Courier New"/>
              <a:ea typeface="Courier New"/>
              <a:cs typeface="Courier New"/>
              <a:sym typeface="Courier New"/>
            </a:endParaRPr>
          </a:p>
          <a:p>
            <a:pPr indent="0" lvl="0" marL="101600" rtl="0" algn="l">
              <a:spcBef>
                <a:spcPts val="0"/>
              </a:spcBef>
              <a:spcAft>
                <a:spcPts val="0"/>
              </a:spcAft>
              <a:buNone/>
            </a:pPr>
            <a:r>
              <a:rPr lang="en" sz="900">
                <a:solidFill>
                  <a:srgbClr val="333333"/>
                </a:solidFill>
                <a:latin typeface="Courier New"/>
                <a:ea typeface="Courier New"/>
                <a:cs typeface="Courier New"/>
                <a:sym typeface="Courier New"/>
              </a:rPr>
              <a:t>&gt;&gt;&gt; nums[:4] = [1,2,3,4]</a:t>
            </a:r>
            <a:endParaRPr sz="900">
              <a:solidFill>
                <a:srgbClr val="333333"/>
              </a:solidFill>
              <a:latin typeface="Courier New"/>
              <a:ea typeface="Courier New"/>
              <a:cs typeface="Courier New"/>
              <a:sym typeface="Courier New"/>
            </a:endParaRPr>
          </a:p>
          <a:p>
            <a:pPr indent="0" lvl="0" marL="101600" rtl="0" algn="l">
              <a:spcBef>
                <a:spcPts val="0"/>
              </a:spcBef>
              <a:spcAft>
                <a:spcPts val="0"/>
              </a:spcAft>
              <a:buNone/>
            </a:pPr>
            <a:r>
              <a:rPr lang="en" sz="900">
                <a:solidFill>
                  <a:srgbClr val="333333"/>
                </a:solidFill>
                <a:latin typeface="Courier New"/>
                <a:ea typeface="Courier New"/>
                <a:cs typeface="Courier New"/>
                <a:sym typeface="Courier New"/>
              </a:rPr>
              <a:t>&gt;&gt;&gt; nums</a:t>
            </a:r>
            <a:endParaRPr sz="900">
              <a:solidFill>
                <a:srgbClr val="333333"/>
              </a:solidFill>
              <a:latin typeface="Courier New"/>
              <a:ea typeface="Courier New"/>
              <a:cs typeface="Courier New"/>
              <a:sym typeface="Courier New"/>
            </a:endParaRPr>
          </a:p>
          <a:p>
            <a:pPr indent="0" lvl="0" marL="101600" rtl="0" algn="l">
              <a:spcBef>
                <a:spcPts val="0"/>
              </a:spcBef>
              <a:spcAft>
                <a:spcPts val="0"/>
              </a:spcAft>
              <a:buNone/>
            </a:pPr>
            <a:r>
              <a:rPr lang="en" sz="900">
                <a:solidFill>
                  <a:srgbClr val="333333"/>
                </a:solidFill>
                <a:latin typeface="Courier New"/>
                <a:ea typeface="Courier New"/>
                <a:cs typeface="Courier New"/>
                <a:sym typeface="Courier New"/>
              </a:rPr>
              <a:t>[1, 2, 3, 4, 50, 60, 70, 80, 90]</a:t>
            </a:r>
            <a:endParaRPr sz="900">
              <a:solidFill>
                <a:srgbClr val="333333"/>
              </a:solidFill>
              <a:latin typeface="Courier New"/>
              <a:ea typeface="Courier New"/>
              <a:cs typeface="Courier New"/>
              <a:sym typeface="Courier New"/>
            </a:endParaRPr>
          </a:p>
          <a:p>
            <a:pPr indent="0" lvl="0" marL="101600" rtl="0" algn="l">
              <a:spcBef>
                <a:spcPts val="0"/>
              </a:spcBef>
              <a:spcAft>
                <a:spcPts val="0"/>
              </a:spcAft>
              <a:buClr>
                <a:schemeClr val="dk1"/>
              </a:buClr>
              <a:buSzPts val="1100"/>
              <a:buFont typeface="Arial"/>
              <a:buNone/>
            </a:pPr>
            <a:r>
              <a:t/>
            </a:r>
            <a:endParaRPr sz="900">
              <a:solidFill>
                <a:srgbClr val="333333"/>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450">
                <a:solidFill>
                  <a:srgbClr val="333333"/>
                </a:solidFill>
              </a:rPr>
              <a:t>Di sini kami tidak mengubah jumlah elemen dalam </a:t>
            </a:r>
            <a:r>
              <a:rPr lang="en" sz="1450">
                <a:solidFill>
                  <a:srgbClr val="333333"/>
                </a:solidFill>
              </a:rPr>
              <a:t>list</a:t>
            </a:r>
            <a:r>
              <a:rPr lang="en" sz="1450">
                <a:solidFill>
                  <a:srgbClr val="333333"/>
                </a:solidFill>
              </a:rPr>
              <a:t>. Hanya beberapa nilai </a:t>
            </a:r>
            <a:r>
              <a:rPr lang="en" sz="1450">
                <a:solidFill>
                  <a:srgbClr val="333333"/>
                </a:solidFill>
              </a:rPr>
              <a:t>list</a:t>
            </a:r>
            <a:r>
              <a:rPr lang="en" sz="1450">
                <a:solidFill>
                  <a:srgbClr val="333333"/>
                </a:solidFill>
              </a:rPr>
              <a:t> yang diperbarui.</a:t>
            </a:r>
            <a:endParaRPr sz="1450">
              <a:solidFill>
                <a:srgbClr val="333333"/>
              </a:solidFill>
            </a:endParaRPr>
          </a:p>
          <a:p>
            <a:pPr indent="0" lvl="0" marL="0" rtl="0" algn="l">
              <a:spcBef>
                <a:spcPts val="48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Ganti dan Ubah Ukuran Bagian dari </a:t>
            </a:r>
            <a:r>
              <a:rPr lang="en"/>
              <a:t>list</a:t>
            </a:r>
            <a:endParaRPr/>
          </a:p>
        </p:txBody>
      </p:sp>
      <p:sp>
        <p:nvSpPr>
          <p:cNvPr id="296" name="Google Shape;296;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1062">
                <a:solidFill>
                  <a:srgbClr val="333333"/>
                </a:solidFill>
              </a:rPr>
              <a:t>Kita dapat mengganti bagian dari </a:t>
            </a:r>
            <a:r>
              <a:rPr lang="en" sz="1062">
                <a:solidFill>
                  <a:srgbClr val="333333"/>
                </a:solidFill>
              </a:rPr>
              <a:t>list</a:t>
            </a:r>
            <a:r>
              <a:rPr lang="en" sz="1062">
                <a:solidFill>
                  <a:srgbClr val="333333"/>
                </a:solidFill>
              </a:rPr>
              <a:t> dengan potongan yang lebih besar:</a:t>
            </a:r>
            <a:endParaRPr sz="1062">
              <a:solidFill>
                <a:srgbClr val="333333"/>
              </a:solidFill>
            </a:endParaRPr>
          </a:p>
          <a:p>
            <a:pPr indent="0" lvl="0" marL="101600" rtl="0" algn="l">
              <a:lnSpc>
                <a:spcPct val="95000"/>
              </a:lnSpc>
              <a:spcBef>
                <a:spcPts val="1000"/>
              </a:spcBef>
              <a:spcAft>
                <a:spcPts val="0"/>
              </a:spcAft>
              <a:buClr>
                <a:schemeClr val="dk1"/>
              </a:buClr>
              <a:buSzPts val="275"/>
              <a:buFont typeface="Arial"/>
              <a:buNone/>
            </a:pPr>
            <a:r>
              <a:rPr lang="en" sz="925">
                <a:solidFill>
                  <a:srgbClr val="333333"/>
                </a:solidFill>
                <a:latin typeface="Courier New"/>
                <a:ea typeface="Courier New"/>
                <a:cs typeface="Courier New"/>
                <a:sym typeface="Courier New"/>
              </a:rPr>
              <a:t>&gt;&gt;&gt; nums = [ 10 , 20 , 30 , 40 , 50 , 60 , 70 , 80 , 90 ]</a:t>
            </a:r>
            <a:endParaRPr sz="925">
              <a:solidFill>
                <a:srgbClr val="333333"/>
              </a:solidFill>
              <a:latin typeface="Courier New"/>
              <a:ea typeface="Courier New"/>
              <a:cs typeface="Courier New"/>
              <a:sym typeface="Courier New"/>
            </a:endParaRPr>
          </a:p>
          <a:p>
            <a:pPr indent="0" lvl="0" marL="101600" rtl="0" algn="l">
              <a:lnSpc>
                <a:spcPct val="95000"/>
              </a:lnSpc>
              <a:spcBef>
                <a:spcPts val="1500"/>
              </a:spcBef>
              <a:spcAft>
                <a:spcPts val="0"/>
              </a:spcAft>
              <a:buClr>
                <a:schemeClr val="dk1"/>
              </a:buClr>
              <a:buSzPts val="275"/>
              <a:buFont typeface="Arial"/>
              <a:buNone/>
            </a:pPr>
            <a:r>
              <a:rPr lang="en" sz="925">
                <a:solidFill>
                  <a:srgbClr val="333333"/>
                </a:solidFill>
                <a:latin typeface="Courier New"/>
                <a:ea typeface="Courier New"/>
                <a:cs typeface="Courier New"/>
                <a:sym typeface="Courier New"/>
              </a:rPr>
              <a:t>&gt;&gt;&gt; nums [ : 4 ] = [ 1 , 2 , 3 , 4 , 5 , 6 , 7 ]</a:t>
            </a:r>
            <a:endParaRPr sz="925">
              <a:solidFill>
                <a:srgbClr val="333333"/>
              </a:solidFill>
              <a:latin typeface="Courier New"/>
              <a:ea typeface="Courier New"/>
              <a:cs typeface="Courier New"/>
              <a:sym typeface="Courier New"/>
            </a:endParaRPr>
          </a:p>
          <a:p>
            <a:pPr indent="0" lvl="0" marL="101600" rtl="0" algn="l">
              <a:lnSpc>
                <a:spcPct val="95000"/>
              </a:lnSpc>
              <a:spcBef>
                <a:spcPts val="1500"/>
              </a:spcBef>
              <a:spcAft>
                <a:spcPts val="0"/>
              </a:spcAft>
              <a:buClr>
                <a:schemeClr val="dk1"/>
              </a:buClr>
              <a:buSzPts val="275"/>
              <a:buFont typeface="Arial"/>
              <a:buNone/>
            </a:pPr>
            <a:r>
              <a:rPr lang="en" sz="925">
                <a:solidFill>
                  <a:srgbClr val="333333"/>
                </a:solidFill>
                <a:latin typeface="Courier New"/>
                <a:ea typeface="Courier New"/>
                <a:cs typeface="Courier New"/>
                <a:sym typeface="Courier New"/>
              </a:rPr>
              <a:t>&gt;&gt;&gt; nums</a:t>
            </a:r>
            <a:endParaRPr sz="925">
              <a:solidFill>
                <a:srgbClr val="333333"/>
              </a:solidFill>
              <a:latin typeface="Courier New"/>
              <a:ea typeface="Courier New"/>
              <a:cs typeface="Courier New"/>
              <a:sym typeface="Courier New"/>
            </a:endParaRPr>
          </a:p>
          <a:p>
            <a:pPr indent="0" lvl="0" marL="101600" rtl="0" algn="l">
              <a:lnSpc>
                <a:spcPct val="95000"/>
              </a:lnSpc>
              <a:spcBef>
                <a:spcPts val="1500"/>
              </a:spcBef>
              <a:spcAft>
                <a:spcPts val="0"/>
              </a:spcAft>
              <a:buClr>
                <a:schemeClr val="dk1"/>
              </a:buClr>
              <a:buSzPts val="275"/>
              <a:buFont typeface="Arial"/>
              <a:buNone/>
            </a:pPr>
            <a:r>
              <a:rPr lang="en" sz="925">
                <a:solidFill>
                  <a:srgbClr val="333333"/>
                </a:solidFill>
                <a:latin typeface="Courier New"/>
                <a:ea typeface="Courier New"/>
                <a:cs typeface="Courier New"/>
                <a:sym typeface="Courier New"/>
              </a:rPr>
              <a:t>[ 1 , 2 , 3 , 4 , 5 , 6 , 7 , 50 , 60 , 70 , 80 , 90 ]</a:t>
            </a:r>
            <a:endParaRPr sz="925">
              <a:solidFill>
                <a:srgbClr val="333333"/>
              </a:solidFill>
              <a:latin typeface="Courier New"/>
              <a:ea typeface="Courier New"/>
              <a:cs typeface="Courier New"/>
              <a:sym typeface="Courier New"/>
            </a:endParaRPr>
          </a:p>
          <a:p>
            <a:pPr indent="0" lvl="0" marL="0" rtl="0" algn="l">
              <a:lnSpc>
                <a:spcPct val="95000"/>
              </a:lnSpc>
              <a:spcBef>
                <a:spcPts val="1500"/>
              </a:spcBef>
              <a:spcAft>
                <a:spcPts val="0"/>
              </a:spcAft>
              <a:buClr>
                <a:schemeClr val="dk1"/>
              </a:buClr>
              <a:buSzPts val="275"/>
              <a:buFont typeface="Arial"/>
              <a:buNone/>
            </a:pPr>
            <a:r>
              <a:rPr lang="en" sz="1062">
                <a:solidFill>
                  <a:srgbClr val="333333"/>
                </a:solidFill>
              </a:rPr>
              <a:t>Dalam hal ini kami memperluas </a:t>
            </a:r>
            <a:r>
              <a:rPr lang="en" sz="1062">
                <a:solidFill>
                  <a:srgbClr val="333333"/>
                </a:solidFill>
              </a:rPr>
              <a:t>list</a:t>
            </a:r>
            <a:r>
              <a:rPr lang="en" sz="1062">
                <a:solidFill>
                  <a:srgbClr val="333333"/>
                </a:solidFill>
              </a:rPr>
              <a:t> asli.</a:t>
            </a:r>
            <a:endParaRPr sz="1062">
              <a:solidFill>
                <a:srgbClr val="333333"/>
              </a:solidFill>
            </a:endParaRPr>
          </a:p>
          <a:p>
            <a:pPr indent="0" lvl="0" marL="0" rtl="0" algn="l">
              <a:lnSpc>
                <a:spcPct val="95000"/>
              </a:lnSpc>
              <a:spcBef>
                <a:spcPts val="1000"/>
              </a:spcBef>
              <a:spcAft>
                <a:spcPts val="0"/>
              </a:spcAft>
              <a:buClr>
                <a:schemeClr val="dk1"/>
              </a:buClr>
              <a:buSzPts val="275"/>
              <a:buFont typeface="Arial"/>
              <a:buNone/>
            </a:pPr>
            <a:r>
              <a:rPr lang="en" sz="1062">
                <a:solidFill>
                  <a:srgbClr val="333333"/>
                </a:solidFill>
              </a:rPr>
              <a:t>Anda juga dapat mengganti bagian yang lebih besar dengan jumlah barang yang lebih sedikit:</a:t>
            </a:r>
            <a:endParaRPr sz="1062">
              <a:solidFill>
                <a:srgbClr val="333333"/>
              </a:solidFill>
            </a:endParaRPr>
          </a:p>
          <a:p>
            <a:pPr indent="0" lvl="0" marL="101600" rtl="0" algn="l">
              <a:lnSpc>
                <a:spcPct val="95000"/>
              </a:lnSpc>
              <a:spcBef>
                <a:spcPts val="1000"/>
              </a:spcBef>
              <a:spcAft>
                <a:spcPts val="0"/>
              </a:spcAft>
              <a:buClr>
                <a:schemeClr val="dk1"/>
              </a:buClr>
              <a:buSzPts val="275"/>
              <a:buFont typeface="Arial"/>
              <a:buNone/>
            </a:pPr>
            <a:r>
              <a:rPr lang="en" sz="925">
                <a:solidFill>
                  <a:srgbClr val="333333"/>
                </a:solidFill>
                <a:latin typeface="Courier New"/>
                <a:ea typeface="Courier New"/>
                <a:cs typeface="Courier New"/>
                <a:sym typeface="Courier New"/>
              </a:rPr>
              <a:t>&gt;&gt;&gt; nums = [ 10 , 20 , 30 , 40 , 50 , 60 , 70 , 80 , 90 ]</a:t>
            </a:r>
            <a:endParaRPr sz="925">
              <a:solidFill>
                <a:srgbClr val="333333"/>
              </a:solidFill>
              <a:latin typeface="Courier New"/>
              <a:ea typeface="Courier New"/>
              <a:cs typeface="Courier New"/>
              <a:sym typeface="Courier New"/>
            </a:endParaRPr>
          </a:p>
          <a:p>
            <a:pPr indent="0" lvl="0" marL="101600" rtl="0" algn="l">
              <a:lnSpc>
                <a:spcPct val="95000"/>
              </a:lnSpc>
              <a:spcBef>
                <a:spcPts val="1500"/>
              </a:spcBef>
              <a:spcAft>
                <a:spcPts val="0"/>
              </a:spcAft>
              <a:buClr>
                <a:schemeClr val="dk1"/>
              </a:buClr>
              <a:buSzPts val="275"/>
              <a:buFont typeface="Arial"/>
              <a:buNone/>
            </a:pPr>
            <a:r>
              <a:rPr lang="en" sz="925">
                <a:solidFill>
                  <a:srgbClr val="333333"/>
                </a:solidFill>
                <a:latin typeface="Courier New"/>
                <a:ea typeface="Courier New"/>
                <a:cs typeface="Courier New"/>
                <a:sym typeface="Courier New"/>
              </a:rPr>
              <a:t>&gt;&gt;&gt; nums [ : 4 ] = [ 1 ]</a:t>
            </a:r>
            <a:endParaRPr sz="925">
              <a:solidFill>
                <a:srgbClr val="333333"/>
              </a:solidFill>
              <a:latin typeface="Courier New"/>
              <a:ea typeface="Courier New"/>
              <a:cs typeface="Courier New"/>
              <a:sym typeface="Courier New"/>
            </a:endParaRPr>
          </a:p>
          <a:p>
            <a:pPr indent="0" lvl="0" marL="101600" rtl="0" algn="l">
              <a:lnSpc>
                <a:spcPct val="95000"/>
              </a:lnSpc>
              <a:spcBef>
                <a:spcPts val="1500"/>
              </a:spcBef>
              <a:spcAft>
                <a:spcPts val="0"/>
              </a:spcAft>
              <a:buClr>
                <a:schemeClr val="dk1"/>
              </a:buClr>
              <a:buSzPts val="275"/>
              <a:buFont typeface="Arial"/>
              <a:buNone/>
            </a:pPr>
            <a:r>
              <a:rPr lang="en" sz="925">
                <a:solidFill>
                  <a:srgbClr val="333333"/>
                </a:solidFill>
                <a:latin typeface="Courier New"/>
                <a:ea typeface="Courier New"/>
                <a:cs typeface="Courier New"/>
                <a:sym typeface="Courier New"/>
              </a:rPr>
              <a:t>&gt;&gt;&gt; nums</a:t>
            </a:r>
            <a:endParaRPr sz="925">
              <a:solidFill>
                <a:srgbClr val="333333"/>
              </a:solidFill>
              <a:latin typeface="Courier New"/>
              <a:ea typeface="Courier New"/>
              <a:cs typeface="Courier New"/>
              <a:sym typeface="Courier New"/>
            </a:endParaRPr>
          </a:p>
          <a:p>
            <a:pPr indent="0" lvl="0" marL="101600" rtl="0" algn="l">
              <a:lnSpc>
                <a:spcPct val="95000"/>
              </a:lnSpc>
              <a:spcBef>
                <a:spcPts val="1500"/>
              </a:spcBef>
              <a:spcAft>
                <a:spcPts val="0"/>
              </a:spcAft>
              <a:buClr>
                <a:schemeClr val="dk1"/>
              </a:buClr>
              <a:buSzPts val="275"/>
              <a:buFont typeface="Arial"/>
              <a:buNone/>
            </a:pPr>
            <a:r>
              <a:rPr lang="en" sz="925">
                <a:solidFill>
                  <a:srgbClr val="333333"/>
                </a:solidFill>
                <a:latin typeface="Courier New"/>
                <a:ea typeface="Courier New"/>
                <a:cs typeface="Courier New"/>
                <a:sym typeface="Courier New"/>
              </a:rPr>
              <a:t>[ 1 , 50 , 60 , 70 , 80 , 90 ]</a:t>
            </a:r>
            <a:endParaRPr sz="925">
              <a:solidFill>
                <a:srgbClr val="333333"/>
              </a:solidFill>
              <a:latin typeface="Courier New"/>
              <a:ea typeface="Courier New"/>
              <a:cs typeface="Courier New"/>
              <a:sym typeface="Courier New"/>
            </a:endParaRPr>
          </a:p>
          <a:p>
            <a:pPr indent="0" lvl="0" marL="0" rtl="0" algn="l">
              <a:lnSpc>
                <a:spcPct val="95000"/>
              </a:lnSpc>
              <a:spcBef>
                <a:spcPts val="1500"/>
              </a:spcBef>
              <a:spcAft>
                <a:spcPts val="1200"/>
              </a:spcAft>
              <a:buSzPts val="275"/>
              <a:buNone/>
            </a:pPr>
            <a:r>
              <a:t/>
            </a:r>
            <a:endParaRPr sz="115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4"/>
          <p:cNvSpPr txBox="1"/>
          <p:nvPr>
            <p:ph type="title"/>
          </p:nvPr>
        </p:nvSpPr>
        <p:spPr>
          <a:xfrm>
            <a:off x="311700" y="28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Ganti Setiap Elemen ke N</a:t>
            </a:r>
            <a:endParaRPr/>
          </a:p>
        </p:txBody>
      </p:sp>
      <p:sp>
        <p:nvSpPr>
          <p:cNvPr id="302" name="Google Shape;302;p54"/>
          <p:cNvSpPr txBox="1"/>
          <p:nvPr>
            <p:ph idx="1" type="body"/>
          </p:nvPr>
        </p:nvSpPr>
        <p:spPr>
          <a:xfrm>
            <a:off x="248400" y="600975"/>
            <a:ext cx="8520600" cy="4486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762">
                <a:solidFill>
                  <a:srgbClr val="333333"/>
                </a:solidFill>
              </a:rPr>
              <a:t>Menambahkan </a:t>
            </a:r>
            <a:r>
              <a:rPr lang="en" sz="762">
                <a:solidFill>
                  <a:srgbClr val="333333"/>
                </a:solidFill>
                <a:latin typeface="Courier New"/>
                <a:ea typeface="Courier New"/>
                <a:cs typeface="Courier New"/>
                <a:sym typeface="Courier New"/>
              </a:rPr>
              <a:t>step </a:t>
            </a:r>
            <a:r>
              <a:rPr lang="en" sz="762">
                <a:solidFill>
                  <a:srgbClr val="333333"/>
                </a:solidFill>
              </a:rPr>
              <a:t>memungkinkan untuk mengganti setiap elemen ke-n dengan nilai baru:</a:t>
            </a:r>
            <a:endParaRPr sz="762">
              <a:solidFill>
                <a:srgbClr val="333333"/>
              </a:solidFill>
            </a:endParaRPr>
          </a:p>
          <a:p>
            <a:pPr indent="0" lvl="0" marL="101600" rtl="0" algn="l">
              <a:lnSpc>
                <a:spcPct val="95000"/>
              </a:lnSpc>
              <a:spcBef>
                <a:spcPts val="1000"/>
              </a:spcBef>
              <a:spcAft>
                <a:spcPts val="0"/>
              </a:spcAft>
              <a:buClr>
                <a:schemeClr val="dk1"/>
              </a:buClr>
              <a:buSzPts val="275"/>
              <a:buFont typeface="Arial"/>
              <a:buNone/>
            </a:pPr>
            <a:r>
              <a:rPr lang="en" sz="625">
                <a:solidFill>
                  <a:srgbClr val="333333"/>
                </a:solidFill>
                <a:latin typeface="Courier New"/>
                <a:ea typeface="Courier New"/>
                <a:cs typeface="Courier New"/>
                <a:sym typeface="Courier New"/>
              </a:rPr>
              <a:t>&gt;&gt;&gt; nums = [ 10 , 20 , 30 , 40 , 50 , 60 , 70 , 80 , 90 ]</a:t>
            </a:r>
            <a:endParaRPr sz="625">
              <a:solidFill>
                <a:srgbClr val="333333"/>
              </a:solidFill>
              <a:latin typeface="Courier New"/>
              <a:ea typeface="Courier New"/>
              <a:cs typeface="Courier New"/>
              <a:sym typeface="Courier New"/>
            </a:endParaRPr>
          </a:p>
          <a:p>
            <a:pPr indent="0" lvl="0" marL="101600" rtl="0" algn="l">
              <a:lnSpc>
                <a:spcPct val="95000"/>
              </a:lnSpc>
              <a:spcBef>
                <a:spcPts val="1500"/>
              </a:spcBef>
              <a:spcAft>
                <a:spcPts val="0"/>
              </a:spcAft>
              <a:buClr>
                <a:schemeClr val="dk1"/>
              </a:buClr>
              <a:buSzPts val="275"/>
              <a:buFont typeface="Arial"/>
              <a:buNone/>
            </a:pPr>
            <a:r>
              <a:rPr lang="en" sz="625">
                <a:solidFill>
                  <a:srgbClr val="333333"/>
                </a:solidFill>
                <a:latin typeface="Courier New"/>
                <a:ea typeface="Courier New"/>
                <a:cs typeface="Courier New"/>
                <a:sym typeface="Courier New"/>
              </a:rPr>
              <a:t>&gt;&gt;&gt; nums [ :: 2 ] = [ 1 , 1 , 1 , 1 , 1 ]</a:t>
            </a:r>
            <a:endParaRPr sz="625">
              <a:solidFill>
                <a:srgbClr val="333333"/>
              </a:solidFill>
              <a:latin typeface="Courier New"/>
              <a:ea typeface="Courier New"/>
              <a:cs typeface="Courier New"/>
              <a:sym typeface="Courier New"/>
            </a:endParaRPr>
          </a:p>
          <a:p>
            <a:pPr indent="0" lvl="0" marL="101600" rtl="0" algn="l">
              <a:lnSpc>
                <a:spcPct val="95000"/>
              </a:lnSpc>
              <a:spcBef>
                <a:spcPts val="1500"/>
              </a:spcBef>
              <a:spcAft>
                <a:spcPts val="0"/>
              </a:spcAft>
              <a:buClr>
                <a:schemeClr val="dk1"/>
              </a:buClr>
              <a:buSzPts val="275"/>
              <a:buFont typeface="Arial"/>
              <a:buNone/>
            </a:pPr>
            <a:r>
              <a:rPr lang="en" sz="625">
                <a:solidFill>
                  <a:srgbClr val="333333"/>
                </a:solidFill>
                <a:latin typeface="Courier New"/>
                <a:ea typeface="Courier New"/>
                <a:cs typeface="Courier New"/>
                <a:sym typeface="Courier New"/>
              </a:rPr>
              <a:t>&gt;&gt;&gt; nums</a:t>
            </a:r>
            <a:endParaRPr sz="625">
              <a:solidFill>
                <a:srgbClr val="333333"/>
              </a:solidFill>
              <a:latin typeface="Courier New"/>
              <a:ea typeface="Courier New"/>
              <a:cs typeface="Courier New"/>
              <a:sym typeface="Courier New"/>
            </a:endParaRPr>
          </a:p>
          <a:p>
            <a:pPr indent="0" lvl="0" marL="101600" rtl="0" algn="l">
              <a:lnSpc>
                <a:spcPct val="95000"/>
              </a:lnSpc>
              <a:spcBef>
                <a:spcPts val="1500"/>
              </a:spcBef>
              <a:spcAft>
                <a:spcPts val="0"/>
              </a:spcAft>
              <a:buSzPts val="275"/>
              <a:buNone/>
            </a:pPr>
            <a:r>
              <a:rPr lang="en" sz="625">
                <a:solidFill>
                  <a:srgbClr val="333333"/>
                </a:solidFill>
                <a:latin typeface="Courier New"/>
                <a:ea typeface="Courier New"/>
                <a:cs typeface="Courier New"/>
                <a:sym typeface="Courier New"/>
              </a:rPr>
              <a:t>[ 1 , 20 , 1 , 40 , 1 , 60 , 1 , 80 , 1 ]</a:t>
            </a:r>
            <a:endParaRPr sz="625">
              <a:solidFill>
                <a:srgbClr val="333333"/>
              </a:solidFill>
              <a:latin typeface="Courier New"/>
              <a:ea typeface="Courier New"/>
              <a:cs typeface="Courier New"/>
              <a:sym typeface="Courier New"/>
            </a:endParaRPr>
          </a:p>
          <a:p>
            <a:pPr indent="0" lvl="0" marL="0" rtl="0" algn="l">
              <a:lnSpc>
                <a:spcPct val="95000"/>
              </a:lnSpc>
              <a:spcBef>
                <a:spcPts val="1500"/>
              </a:spcBef>
              <a:spcAft>
                <a:spcPts val="0"/>
              </a:spcAft>
              <a:buSzPts val="275"/>
              <a:buNone/>
            </a:pPr>
            <a:r>
              <a:rPr lang="en" sz="762">
                <a:solidFill>
                  <a:srgbClr val="333333"/>
                </a:solidFill>
              </a:rPr>
              <a:t>Kami juga dapat menggunakan negatif step : </a:t>
            </a:r>
            <a:endParaRPr sz="762">
              <a:solidFill>
                <a:srgbClr val="333333"/>
              </a:solidFill>
              <a:highlight>
                <a:srgbClr val="C9D7F1"/>
              </a:highlight>
            </a:endParaRPr>
          </a:p>
          <a:p>
            <a:pPr indent="0" lvl="0" marL="101600" rtl="0" algn="l">
              <a:lnSpc>
                <a:spcPct val="95000"/>
              </a:lnSpc>
              <a:spcBef>
                <a:spcPts val="1000"/>
              </a:spcBef>
              <a:spcAft>
                <a:spcPts val="0"/>
              </a:spcAft>
              <a:buSzPts val="275"/>
              <a:buNone/>
            </a:pPr>
            <a:r>
              <a:rPr lang="en" sz="625">
                <a:solidFill>
                  <a:srgbClr val="333333"/>
                </a:solidFill>
                <a:latin typeface="Courier New"/>
                <a:ea typeface="Courier New"/>
                <a:cs typeface="Courier New"/>
                <a:sym typeface="Courier New"/>
              </a:rPr>
              <a:t>&gt;&gt;&gt; nums = [ 10 , 20 , 30 , 40 , 50 , 60 , 70 , 80 , 90 ]</a:t>
            </a:r>
            <a:endParaRPr sz="625">
              <a:solidFill>
                <a:srgbClr val="333333"/>
              </a:solidFill>
              <a:latin typeface="Courier New"/>
              <a:ea typeface="Courier New"/>
              <a:cs typeface="Courier New"/>
              <a:sym typeface="Courier New"/>
            </a:endParaRPr>
          </a:p>
          <a:p>
            <a:pPr indent="0" lvl="0" marL="101600" rtl="0" algn="l">
              <a:lnSpc>
                <a:spcPct val="95000"/>
              </a:lnSpc>
              <a:spcBef>
                <a:spcPts val="1500"/>
              </a:spcBef>
              <a:spcAft>
                <a:spcPts val="0"/>
              </a:spcAft>
              <a:buSzPts val="275"/>
              <a:buNone/>
            </a:pPr>
            <a:r>
              <a:rPr lang="en" sz="625">
                <a:solidFill>
                  <a:srgbClr val="333333"/>
                </a:solidFill>
                <a:latin typeface="Courier New"/>
                <a:ea typeface="Courier New"/>
                <a:cs typeface="Courier New"/>
                <a:sym typeface="Courier New"/>
              </a:rPr>
              <a:t>&gt;&gt;&gt; nums [ :: -2 ] = [ 1 , 2 , 3 , 4 , 5 ]</a:t>
            </a:r>
            <a:endParaRPr sz="625">
              <a:solidFill>
                <a:srgbClr val="333333"/>
              </a:solidFill>
              <a:latin typeface="Courier New"/>
              <a:ea typeface="Courier New"/>
              <a:cs typeface="Courier New"/>
              <a:sym typeface="Courier New"/>
            </a:endParaRPr>
          </a:p>
          <a:p>
            <a:pPr indent="0" lvl="0" marL="101600" rtl="0" algn="l">
              <a:lnSpc>
                <a:spcPct val="95000"/>
              </a:lnSpc>
              <a:spcBef>
                <a:spcPts val="1500"/>
              </a:spcBef>
              <a:spcAft>
                <a:spcPts val="0"/>
              </a:spcAft>
              <a:buSzPts val="275"/>
              <a:buNone/>
            </a:pPr>
            <a:r>
              <a:rPr lang="en" sz="625">
                <a:solidFill>
                  <a:srgbClr val="333333"/>
                </a:solidFill>
                <a:latin typeface="Courier New"/>
                <a:ea typeface="Courier New"/>
                <a:cs typeface="Courier New"/>
                <a:sym typeface="Courier New"/>
              </a:rPr>
              <a:t>&gt;&gt;&gt; nums</a:t>
            </a:r>
            <a:endParaRPr sz="625">
              <a:solidFill>
                <a:srgbClr val="333333"/>
              </a:solidFill>
              <a:latin typeface="Courier New"/>
              <a:ea typeface="Courier New"/>
              <a:cs typeface="Courier New"/>
              <a:sym typeface="Courier New"/>
            </a:endParaRPr>
          </a:p>
          <a:p>
            <a:pPr indent="0" lvl="0" marL="101600" rtl="0" algn="l">
              <a:lnSpc>
                <a:spcPct val="95000"/>
              </a:lnSpc>
              <a:spcBef>
                <a:spcPts val="1500"/>
              </a:spcBef>
              <a:spcAft>
                <a:spcPts val="0"/>
              </a:spcAft>
              <a:buSzPts val="275"/>
              <a:buNone/>
            </a:pPr>
            <a:r>
              <a:rPr lang="en" sz="625">
                <a:solidFill>
                  <a:srgbClr val="333333"/>
                </a:solidFill>
                <a:latin typeface="Courier New"/>
                <a:ea typeface="Courier New"/>
                <a:cs typeface="Courier New"/>
                <a:sym typeface="Courier New"/>
              </a:rPr>
              <a:t>[ 5 , 20 , 4 , 40 , 3 , 60 , 2 , 80 , 1 ]</a:t>
            </a:r>
            <a:endParaRPr sz="625">
              <a:solidFill>
                <a:srgbClr val="333333"/>
              </a:solidFill>
              <a:latin typeface="Courier New"/>
              <a:ea typeface="Courier New"/>
              <a:cs typeface="Courier New"/>
              <a:sym typeface="Courier New"/>
            </a:endParaRPr>
          </a:p>
          <a:p>
            <a:pPr indent="0" lvl="0" marL="0" rtl="0" algn="l">
              <a:lnSpc>
                <a:spcPct val="95000"/>
              </a:lnSpc>
              <a:spcBef>
                <a:spcPts val="1500"/>
              </a:spcBef>
              <a:spcAft>
                <a:spcPts val="0"/>
              </a:spcAft>
              <a:buSzPts val="275"/>
              <a:buNone/>
            </a:pPr>
            <a:r>
              <a:rPr lang="en" sz="762">
                <a:solidFill>
                  <a:srgbClr val="333333"/>
                </a:solidFill>
              </a:rPr>
              <a:t>Dengan memberikan </a:t>
            </a:r>
            <a:r>
              <a:rPr lang="en" sz="762">
                <a:solidFill>
                  <a:srgbClr val="333333"/>
                </a:solidFill>
                <a:latin typeface="Courier New"/>
                <a:ea typeface="Courier New"/>
                <a:cs typeface="Courier New"/>
                <a:sym typeface="Courier New"/>
              </a:rPr>
              <a:t>start </a:t>
            </a:r>
            <a:r>
              <a:rPr lang="en" sz="762">
                <a:solidFill>
                  <a:srgbClr val="333333"/>
                </a:solidFill>
              </a:rPr>
              <a:t>dan </a:t>
            </a:r>
            <a:r>
              <a:rPr lang="en" sz="762">
                <a:solidFill>
                  <a:srgbClr val="333333"/>
                </a:solidFill>
                <a:latin typeface="Courier New"/>
                <a:ea typeface="Courier New"/>
                <a:cs typeface="Courier New"/>
                <a:sym typeface="Courier New"/>
              </a:rPr>
              <a:t>stop </a:t>
            </a:r>
            <a:r>
              <a:rPr lang="en" sz="762">
                <a:solidFill>
                  <a:srgbClr val="333333"/>
                </a:solidFill>
              </a:rPr>
              <a:t>nilai, kita dapat mempersempit area penggantian:</a:t>
            </a:r>
            <a:endParaRPr sz="762">
              <a:solidFill>
                <a:srgbClr val="333333"/>
              </a:solidFill>
            </a:endParaRPr>
          </a:p>
          <a:p>
            <a:pPr indent="0" lvl="0" marL="101600" rtl="0" algn="l">
              <a:lnSpc>
                <a:spcPct val="95000"/>
              </a:lnSpc>
              <a:spcBef>
                <a:spcPts val="1000"/>
              </a:spcBef>
              <a:spcAft>
                <a:spcPts val="0"/>
              </a:spcAft>
              <a:buSzPts val="275"/>
              <a:buNone/>
            </a:pPr>
            <a:r>
              <a:rPr lang="en" sz="625">
                <a:solidFill>
                  <a:srgbClr val="333333"/>
                </a:solidFill>
                <a:latin typeface="Courier New"/>
                <a:ea typeface="Courier New"/>
                <a:cs typeface="Courier New"/>
                <a:sym typeface="Courier New"/>
              </a:rPr>
              <a:t>&gt;&gt;&gt; nums = [ 10 , 20 , 30 , 40 , 50 , 60 , 70 , 80 , 90 ]</a:t>
            </a:r>
            <a:endParaRPr sz="625">
              <a:solidFill>
                <a:srgbClr val="333333"/>
              </a:solidFill>
              <a:latin typeface="Courier New"/>
              <a:ea typeface="Courier New"/>
              <a:cs typeface="Courier New"/>
              <a:sym typeface="Courier New"/>
            </a:endParaRPr>
          </a:p>
          <a:p>
            <a:pPr indent="0" lvl="0" marL="101600" rtl="0" algn="l">
              <a:lnSpc>
                <a:spcPct val="95000"/>
              </a:lnSpc>
              <a:spcBef>
                <a:spcPts val="1500"/>
              </a:spcBef>
              <a:spcAft>
                <a:spcPts val="0"/>
              </a:spcAft>
              <a:buSzPts val="275"/>
              <a:buNone/>
            </a:pPr>
            <a:r>
              <a:rPr lang="en" sz="625">
                <a:solidFill>
                  <a:srgbClr val="333333"/>
                </a:solidFill>
                <a:latin typeface="Courier New"/>
                <a:ea typeface="Courier New"/>
                <a:cs typeface="Courier New"/>
                <a:sym typeface="Courier New"/>
              </a:rPr>
              <a:t>&gt;&gt;&gt; nums [ 1 : 5 : 2 ] = [ 2 , 4 ]</a:t>
            </a:r>
            <a:endParaRPr sz="625">
              <a:solidFill>
                <a:srgbClr val="333333"/>
              </a:solidFill>
              <a:latin typeface="Courier New"/>
              <a:ea typeface="Courier New"/>
              <a:cs typeface="Courier New"/>
              <a:sym typeface="Courier New"/>
            </a:endParaRPr>
          </a:p>
          <a:p>
            <a:pPr indent="0" lvl="0" marL="101600" rtl="0" algn="l">
              <a:lnSpc>
                <a:spcPct val="95000"/>
              </a:lnSpc>
              <a:spcBef>
                <a:spcPts val="1500"/>
              </a:spcBef>
              <a:spcAft>
                <a:spcPts val="0"/>
              </a:spcAft>
              <a:buSzPts val="275"/>
              <a:buNone/>
            </a:pPr>
            <a:r>
              <a:rPr lang="en" sz="625">
                <a:solidFill>
                  <a:srgbClr val="333333"/>
                </a:solidFill>
                <a:latin typeface="Courier New"/>
                <a:ea typeface="Courier New"/>
                <a:cs typeface="Courier New"/>
                <a:sym typeface="Courier New"/>
              </a:rPr>
              <a:t>&gt;&gt;&gt; nums</a:t>
            </a:r>
            <a:endParaRPr sz="625">
              <a:solidFill>
                <a:srgbClr val="333333"/>
              </a:solidFill>
              <a:latin typeface="Courier New"/>
              <a:ea typeface="Courier New"/>
              <a:cs typeface="Courier New"/>
              <a:sym typeface="Courier New"/>
            </a:endParaRPr>
          </a:p>
          <a:p>
            <a:pPr indent="0" lvl="0" marL="101600" rtl="0" algn="l">
              <a:lnSpc>
                <a:spcPct val="95000"/>
              </a:lnSpc>
              <a:spcBef>
                <a:spcPts val="1500"/>
              </a:spcBef>
              <a:spcAft>
                <a:spcPts val="0"/>
              </a:spcAft>
              <a:buSzPts val="275"/>
              <a:buNone/>
            </a:pPr>
            <a:r>
              <a:rPr lang="en" sz="625">
                <a:solidFill>
                  <a:srgbClr val="333333"/>
                </a:solidFill>
                <a:latin typeface="Courier New"/>
                <a:ea typeface="Courier New"/>
                <a:cs typeface="Courier New"/>
                <a:sym typeface="Courier New"/>
              </a:rPr>
              <a:t>[ 10 , 2 , 30 , 4 , 50 , 60 , 70 , 80 , 90 ]</a:t>
            </a:r>
            <a:endParaRPr sz="625">
              <a:solidFill>
                <a:srgbClr val="333333"/>
              </a:solidFill>
              <a:latin typeface="Courier New"/>
              <a:ea typeface="Courier New"/>
              <a:cs typeface="Courier New"/>
              <a:sym typeface="Courier New"/>
            </a:endParaRPr>
          </a:p>
          <a:p>
            <a:pPr indent="0" lvl="0" marL="101600" rtl="0" algn="l">
              <a:lnSpc>
                <a:spcPct val="95000"/>
              </a:lnSpc>
              <a:spcBef>
                <a:spcPts val="1500"/>
              </a:spcBef>
              <a:spcAft>
                <a:spcPts val="0"/>
              </a:spcAft>
              <a:buClr>
                <a:schemeClr val="dk1"/>
              </a:buClr>
              <a:buSzPts val="275"/>
              <a:buFont typeface="Arial"/>
              <a:buNone/>
            </a:pPr>
            <a:r>
              <a:t/>
            </a:r>
            <a:endParaRPr sz="625">
              <a:solidFill>
                <a:srgbClr val="333333"/>
              </a:solidFill>
              <a:latin typeface="Courier New"/>
              <a:ea typeface="Courier New"/>
              <a:cs typeface="Courier New"/>
              <a:sym typeface="Courier New"/>
            </a:endParaRPr>
          </a:p>
          <a:p>
            <a:pPr indent="0" lvl="0" marL="0" rtl="0" algn="l">
              <a:lnSpc>
                <a:spcPct val="95000"/>
              </a:lnSpc>
              <a:spcBef>
                <a:spcPts val="1500"/>
              </a:spcBef>
              <a:spcAft>
                <a:spcPts val="1200"/>
              </a:spcAft>
              <a:buSzPts val="275"/>
              <a:buNone/>
            </a:pPr>
            <a:r>
              <a:t/>
            </a:r>
            <a:endParaRPr sz="85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7. Extend and Delete List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Hapus List</a:t>
            </a:r>
            <a:endParaRPr/>
          </a:p>
        </p:txBody>
      </p:sp>
      <p:sp>
        <p:nvSpPr>
          <p:cNvPr id="313" name="Google Shape;313;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lnSpc>
                <a:spcPct val="105000"/>
              </a:lnSpc>
              <a:spcBef>
                <a:spcPts val="0"/>
              </a:spcBef>
              <a:spcAft>
                <a:spcPts val="0"/>
              </a:spcAft>
              <a:buClr>
                <a:schemeClr val="dk1"/>
              </a:buClr>
              <a:buSzPct val="33409"/>
              <a:buFont typeface="Arial"/>
              <a:buNone/>
            </a:pPr>
            <a:r>
              <a:rPr lang="en" sz="3292">
                <a:solidFill>
                  <a:srgbClr val="333333"/>
                </a:solidFill>
              </a:rPr>
              <a:t>Kami juga dapat dengan mudah menghapus elemen apa pun dari List dengan menggunakan pengindeksan dan </a:t>
            </a:r>
            <a:r>
              <a:rPr lang="en" sz="3292">
                <a:solidFill>
                  <a:srgbClr val="333333"/>
                </a:solidFill>
                <a:latin typeface="Courier New"/>
                <a:ea typeface="Courier New"/>
                <a:cs typeface="Courier New"/>
                <a:sym typeface="Courier New"/>
              </a:rPr>
              <a:t>del </a:t>
            </a:r>
            <a:r>
              <a:rPr lang="en" sz="3292">
                <a:solidFill>
                  <a:srgbClr val="333333"/>
                </a:solidFill>
              </a:rPr>
              <a:t>pernyataan:</a:t>
            </a:r>
            <a:endParaRPr sz="3292">
              <a:solidFill>
                <a:srgbClr val="333333"/>
              </a:solidFill>
            </a:endParaRPr>
          </a:p>
          <a:p>
            <a:pPr indent="0" lvl="0" marL="101600" rtl="0" algn="l">
              <a:lnSpc>
                <a:spcPct val="105000"/>
              </a:lnSpc>
              <a:spcBef>
                <a:spcPts val="1000"/>
              </a:spcBef>
              <a:spcAft>
                <a:spcPts val="0"/>
              </a:spcAft>
              <a:buClr>
                <a:schemeClr val="dk1"/>
              </a:buClr>
              <a:buSzPct val="40110"/>
              <a:buFont typeface="Arial"/>
              <a:buNone/>
            </a:pPr>
            <a:r>
              <a:rPr lang="en" sz="2742">
                <a:solidFill>
                  <a:srgbClr val="333333"/>
                </a:solidFill>
                <a:latin typeface="Courier New"/>
                <a:ea typeface="Courier New"/>
                <a:cs typeface="Courier New"/>
                <a:sym typeface="Courier New"/>
              </a:rPr>
              <a:t>&gt;&gt;&gt; keranjang = [ 'roti' , 'mentega' , 'susu' ]</a:t>
            </a:r>
            <a:endParaRPr sz="2742">
              <a:solidFill>
                <a:srgbClr val="333333"/>
              </a:solidFill>
              <a:latin typeface="Courier New"/>
              <a:ea typeface="Courier New"/>
              <a:cs typeface="Courier New"/>
              <a:sym typeface="Courier New"/>
            </a:endParaRPr>
          </a:p>
          <a:p>
            <a:pPr indent="0" lvl="0" marL="101600" rtl="0" algn="l">
              <a:spcBef>
                <a:spcPts val="1000"/>
              </a:spcBef>
              <a:spcAft>
                <a:spcPts val="0"/>
              </a:spcAft>
              <a:buClr>
                <a:schemeClr val="dk1"/>
              </a:buClr>
              <a:buSzPct val="40110"/>
              <a:buFont typeface="Arial"/>
              <a:buNone/>
            </a:pPr>
            <a:r>
              <a:rPr lang="en" sz="2742">
                <a:solidFill>
                  <a:srgbClr val="333333"/>
                </a:solidFill>
                <a:latin typeface="Courier New"/>
                <a:ea typeface="Courier New"/>
                <a:cs typeface="Courier New"/>
                <a:sym typeface="Courier New"/>
              </a:rPr>
              <a:t>&gt;&gt;&gt; keranjang del [ 0 ]</a:t>
            </a:r>
            <a:endParaRPr sz="2742">
              <a:solidFill>
                <a:srgbClr val="333333"/>
              </a:solidFill>
              <a:latin typeface="Courier New"/>
              <a:ea typeface="Courier New"/>
              <a:cs typeface="Courier New"/>
              <a:sym typeface="Courier New"/>
            </a:endParaRPr>
          </a:p>
          <a:p>
            <a:pPr indent="0" lvl="0" marL="101600" rtl="0" algn="l">
              <a:spcBef>
                <a:spcPts val="1500"/>
              </a:spcBef>
              <a:spcAft>
                <a:spcPts val="0"/>
              </a:spcAft>
              <a:buClr>
                <a:schemeClr val="dk1"/>
              </a:buClr>
              <a:buSzPct val="40110"/>
              <a:buFont typeface="Arial"/>
              <a:buNone/>
            </a:pPr>
            <a:r>
              <a:rPr lang="en" sz="2742">
                <a:solidFill>
                  <a:srgbClr val="333333"/>
                </a:solidFill>
                <a:latin typeface="Courier New"/>
                <a:ea typeface="Courier New"/>
                <a:cs typeface="Courier New"/>
                <a:sym typeface="Courier New"/>
              </a:rPr>
              <a:t>&gt;&gt;&gt; keranjang</a:t>
            </a:r>
            <a:endParaRPr sz="2742">
              <a:solidFill>
                <a:srgbClr val="333333"/>
              </a:solidFill>
              <a:latin typeface="Courier New"/>
              <a:ea typeface="Courier New"/>
              <a:cs typeface="Courier New"/>
              <a:sym typeface="Courier New"/>
            </a:endParaRPr>
          </a:p>
          <a:p>
            <a:pPr indent="0" lvl="0" marL="101600" rtl="0" algn="l">
              <a:spcBef>
                <a:spcPts val="1500"/>
              </a:spcBef>
              <a:spcAft>
                <a:spcPts val="0"/>
              </a:spcAft>
              <a:buClr>
                <a:schemeClr val="dk1"/>
              </a:buClr>
              <a:buSzPct val="40110"/>
              <a:buFont typeface="Arial"/>
              <a:buNone/>
            </a:pPr>
            <a:r>
              <a:rPr lang="en" sz="2742">
                <a:solidFill>
                  <a:srgbClr val="333333"/>
                </a:solidFill>
                <a:latin typeface="Courier New"/>
                <a:ea typeface="Courier New"/>
                <a:cs typeface="Courier New"/>
                <a:sym typeface="Courier New"/>
              </a:rPr>
              <a:t>[ 'mentega' , 'susu' ]</a:t>
            </a:r>
            <a:endParaRPr sz="2742">
              <a:solidFill>
                <a:srgbClr val="333333"/>
              </a:solidFill>
              <a:latin typeface="Courier New"/>
              <a:ea typeface="Courier New"/>
              <a:cs typeface="Courier New"/>
              <a:sym typeface="Courier New"/>
            </a:endParaRPr>
          </a:p>
          <a:p>
            <a:pPr indent="0" lvl="0" marL="101600" rtl="0" algn="l">
              <a:spcBef>
                <a:spcPts val="1500"/>
              </a:spcBef>
              <a:spcAft>
                <a:spcPts val="0"/>
              </a:spcAft>
              <a:buClr>
                <a:schemeClr val="dk1"/>
              </a:buClr>
              <a:buSzPct val="40110"/>
              <a:buFont typeface="Arial"/>
              <a:buNone/>
            </a:pPr>
            <a:r>
              <a:rPr lang="en" sz="2742">
                <a:solidFill>
                  <a:srgbClr val="333333"/>
                </a:solidFill>
                <a:latin typeface="Courier New"/>
                <a:ea typeface="Courier New"/>
                <a:cs typeface="Courier New"/>
                <a:sym typeface="Courier New"/>
              </a:rPr>
              <a:t>&gt;&gt;&gt; keranjang del [ 1 ]</a:t>
            </a:r>
            <a:endParaRPr sz="2742">
              <a:solidFill>
                <a:srgbClr val="333333"/>
              </a:solidFill>
              <a:latin typeface="Courier New"/>
              <a:ea typeface="Courier New"/>
              <a:cs typeface="Courier New"/>
              <a:sym typeface="Courier New"/>
            </a:endParaRPr>
          </a:p>
          <a:p>
            <a:pPr indent="0" lvl="0" marL="101600" rtl="0" algn="l">
              <a:spcBef>
                <a:spcPts val="1500"/>
              </a:spcBef>
              <a:spcAft>
                <a:spcPts val="0"/>
              </a:spcAft>
              <a:buClr>
                <a:schemeClr val="dk1"/>
              </a:buClr>
              <a:buSzPct val="40110"/>
              <a:buFont typeface="Arial"/>
              <a:buNone/>
            </a:pPr>
            <a:r>
              <a:rPr lang="en" sz="2742">
                <a:solidFill>
                  <a:srgbClr val="333333"/>
                </a:solidFill>
                <a:latin typeface="Courier New"/>
                <a:ea typeface="Courier New"/>
                <a:cs typeface="Courier New"/>
                <a:sym typeface="Courier New"/>
              </a:rPr>
              <a:t>&gt;&gt;&gt; keranjang</a:t>
            </a:r>
            <a:endParaRPr sz="2742">
              <a:solidFill>
                <a:srgbClr val="333333"/>
              </a:solidFill>
              <a:latin typeface="Courier New"/>
              <a:ea typeface="Courier New"/>
              <a:cs typeface="Courier New"/>
              <a:sym typeface="Courier New"/>
            </a:endParaRPr>
          </a:p>
          <a:p>
            <a:pPr indent="0" lvl="0" marL="101600" rtl="0" algn="l">
              <a:spcBef>
                <a:spcPts val="1500"/>
              </a:spcBef>
              <a:spcAft>
                <a:spcPts val="0"/>
              </a:spcAft>
              <a:buClr>
                <a:schemeClr val="dk1"/>
              </a:buClr>
              <a:buSzPct val="40110"/>
              <a:buFont typeface="Arial"/>
              <a:buNone/>
            </a:pPr>
            <a:r>
              <a:rPr lang="en" sz="2742">
                <a:solidFill>
                  <a:srgbClr val="333333"/>
                </a:solidFill>
                <a:latin typeface="Courier New"/>
                <a:ea typeface="Courier New"/>
                <a:cs typeface="Courier New"/>
                <a:sym typeface="Courier New"/>
              </a:rPr>
              <a:t>[ 'mentega' ]</a:t>
            </a:r>
            <a:endParaRPr sz="2742">
              <a:solidFill>
                <a:srgbClr val="333333"/>
              </a:solidFill>
              <a:latin typeface="Courier New"/>
              <a:ea typeface="Courier New"/>
              <a:cs typeface="Courier New"/>
              <a:sym typeface="Courier New"/>
            </a:endParaRPr>
          </a:p>
          <a:p>
            <a:pPr indent="0" lvl="0" marL="0" rtl="0" algn="l">
              <a:spcBef>
                <a:spcPts val="1500"/>
              </a:spcBef>
              <a:spcAft>
                <a:spcPts val="12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7"/>
          <p:cNvSpPr txBox="1"/>
          <p:nvPr>
            <p:ph idx="1" type="body"/>
          </p:nvPr>
        </p:nvSpPr>
        <p:spPr>
          <a:xfrm>
            <a:off x="264250" y="-61550"/>
            <a:ext cx="8264400" cy="3091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962">
                <a:solidFill>
                  <a:srgbClr val="333333"/>
                </a:solidFill>
              </a:rPr>
              <a:t>Kami juga dapat menggunakan </a:t>
            </a:r>
            <a:r>
              <a:rPr lang="en" sz="962">
                <a:solidFill>
                  <a:srgbClr val="333333"/>
                </a:solidFill>
                <a:latin typeface="Courier New"/>
                <a:ea typeface="Courier New"/>
                <a:cs typeface="Courier New"/>
                <a:sym typeface="Courier New"/>
              </a:rPr>
              <a:t>del </a:t>
            </a:r>
            <a:r>
              <a:rPr lang="en" sz="962">
                <a:solidFill>
                  <a:srgbClr val="333333"/>
                </a:solidFill>
              </a:rPr>
              <a:t>pernyataan untuk menghapus potongan dari </a:t>
            </a:r>
            <a:r>
              <a:rPr lang="en" sz="962">
                <a:solidFill>
                  <a:srgbClr val="333333"/>
                </a:solidFill>
              </a:rPr>
              <a:t>list</a:t>
            </a:r>
            <a:r>
              <a:rPr lang="en" sz="962">
                <a:solidFill>
                  <a:srgbClr val="333333"/>
                </a:solidFill>
              </a:rPr>
              <a:t>:</a:t>
            </a:r>
            <a:endParaRPr sz="962">
              <a:solidFill>
                <a:srgbClr val="333333"/>
              </a:solidFill>
            </a:endParaRPr>
          </a:p>
          <a:p>
            <a:pPr indent="0" lvl="0" marL="101600" rtl="0" algn="l">
              <a:lnSpc>
                <a:spcPct val="95000"/>
              </a:lnSpc>
              <a:spcBef>
                <a:spcPts val="1000"/>
              </a:spcBef>
              <a:spcAft>
                <a:spcPts val="0"/>
              </a:spcAft>
              <a:buClr>
                <a:schemeClr val="dk1"/>
              </a:buClr>
              <a:buSzPts val="275"/>
              <a:buFont typeface="Arial"/>
              <a:buNone/>
            </a:pPr>
            <a:r>
              <a:rPr lang="en" sz="825">
                <a:solidFill>
                  <a:srgbClr val="333333"/>
                </a:solidFill>
                <a:latin typeface="Courier New"/>
                <a:ea typeface="Courier New"/>
                <a:cs typeface="Courier New"/>
                <a:sym typeface="Courier New"/>
              </a:rPr>
              <a:t>&gt;&gt;&gt; nums = [ 10 , 20 , 30 , 40 , 50 , 60 , 70 , 80 , 90 ]</a:t>
            </a:r>
            <a:endParaRPr sz="825">
              <a:solidFill>
                <a:srgbClr val="333333"/>
              </a:solidFill>
              <a:latin typeface="Courier New"/>
              <a:ea typeface="Courier New"/>
              <a:cs typeface="Courier New"/>
              <a:sym typeface="Courier New"/>
            </a:endParaRPr>
          </a:p>
          <a:p>
            <a:pPr indent="0" lvl="0" marL="101600" rtl="0" algn="l">
              <a:lnSpc>
                <a:spcPct val="95000"/>
              </a:lnSpc>
              <a:spcBef>
                <a:spcPts val="1500"/>
              </a:spcBef>
              <a:spcAft>
                <a:spcPts val="0"/>
              </a:spcAft>
              <a:buClr>
                <a:schemeClr val="dk1"/>
              </a:buClr>
              <a:buSzPts val="275"/>
              <a:buFont typeface="Arial"/>
              <a:buNone/>
            </a:pPr>
            <a:r>
              <a:rPr lang="en" sz="825">
                <a:solidFill>
                  <a:srgbClr val="333333"/>
                </a:solidFill>
                <a:latin typeface="Courier New"/>
                <a:ea typeface="Courier New"/>
                <a:cs typeface="Courier New"/>
                <a:sym typeface="Courier New"/>
              </a:rPr>
              <a:t>&gt;&gt;&gt; del nums [ 3 : 7 ]</a:t>
            </a:r>
            <a:endParaRPr sz="825">
              <a:solidFill>
                <a:srgbClr val="333333"/>
              </a:solidFill>
              <a:latin typeface="Courier New"/>
              <a:ea typeface="Courier New"/>
              <a:cs typeface="Courier New"/>
              <a:sym typeface="Courier New"/>
            </a:endParaRPr>
          </a:p>
          <a:p>
            <a:pPr indent="0" lvl="0" marL="101600" rtl="0" algn="l">
              <a:lnSpc>
                <a:spcPct val="95000"/>
              </a:lnSpc>
              <a:spcBef>
                <a:spcPts val="1500"/>
              </a:spcBef>
              <a:spcAft>
                <a:spcPts val="0"/>
              </a:spcAft>
              <a:buClr>
                <a:schemeClr val="dk1"/>
              </a:buClr>
              <a:buSzPts val="275"/>
              <a:buFont typeface="Arial"/>
              <a:buNone/>
            </a:pPr>
            <a:r>
              <a:rPr lang="en" sz="825">
                <a:solidFill>
                  <a:srgbClr val="333333"/>
                </a:solidFill>
                <a:latin typeface="Courier New"/>
                <a:ea typeface="Courier New"/>
                <a:cs typeface="Courier New"/>
                <a:sym typeface="Courier New"/>
              </a:rPr>
              <a:t>&gt;&gt;&gt; nums</a:t>
            </a:r>
            <a:endParaRPr sz="825">
              <a:solidFill>
                <a:srgbClr val="333333"/>
              </a:solidFill>
              <a:latin typeface="Courier New"/>
              <a:ea typeface="Courier New"/>
              <a:cs typeface="Courier New"/>
              <a:sym typeface="Courier New"/>
            </a:endParaRPr>
          </a:p>
          <a:p>
            <a:pPr indent="0" lvl="0" marL="101600" rtl="0" algn="l">
              <a:lnSpc>
                <a:spcPct val="95000"/>
              </a:lnSpc>
              <a:spcBef>
                <a:spcPts val="1500"/>
              </a:spcBef>
              <a:spcAft>
                <a:spcPts val="0"/>
              </a:spcAft>
              <a:buClr>
                <a:schemeClr val="dk1"/>
              </a:buClr>
              <a:buSzPts val="275"/>
              <a:buFont typeface="Arial"/>
              <a:buNone/>
            </a:pPr>
            <a:r>
              <a:rPr lang="en" sz="825">
                <a:solidFill>
                  <a:srgbClr val="333333"/>
                </a:solidFill>
                <a:latin typeface="Courier New"/>
                <a:ea typeface="Courier New"/>
                <a:cs typeface="Courier New"/>
                <a:sym typeface="Courier New"/>
              </a:rPr>
              <a:t>[ 10 , 20 , 30 , 80 , 90 ]</a:t>
            </a:r>
            <a:endParaRPr sz="825">
              <a:solidFill>
                <a:srgbClr val="333333"/>
              </a:solidFill>
              <a:latin typeface="Courier New"/>
              <a:ea typeface="Courier New"/>
              <a:cs typeface="Courier New"/>
              <a:sym typeface="Courier New"/>
            </a:endParaRPr>
          </a:p>
          <a:p>
            <a:pPr indent="0" lvl="0" marL="0" rtl="0" algn="l">
              <a:lnSpc>
                <a:spcPct val="95000"/>
              </a:lnSpc>
              <a:spcBef>
                <a:spcPts val="1500"/>
              </a:spcBef>
              <a:spcAft>
                <a:spcPts val="0"/>
              </a:spcAft>
              <a:buClr>
                <a:schemeClr val="dk1"/>
              </a:buClr>
              <a:buSzPts val="275"/>
              <a:buFont typeface="Arial"/>
              <a:buNone/>
            </a:pPr>
            <a:r>
              <a:rPr lang="en" sz="962">
                <a:solidFill>
                  <a:srgbClr val="333333"/>
                </a:solidFill>
              </a:rPr>
              <a:t>Di sini kami telah menghapus banyak elemen di tengah </a:t>
            </a:r>
            <a:r>
              <a:rPr lang="en" sz="962">
                <a:solidFill>
                  <a:srgbClr val="333333"/>
                </a:solidFill>
                <a:latin typeface="Courier New"/>
                <a:ea typeface="Courier New"/>
                <a:cs typeface="Courier New"/>
                <a:sym typeface="Courier New"/>
              </a:rPr>
              <a:t>nums </a:t>
            </a:r>
            <a:r>
              <a:rPr lang="en" sz="962">
                <a:solidFill>
                  <a:srgbClr val="333333"/>
                </a:solidFill>
              </a:rPr>
              <a:t>list</a:t>
            </a:r>
            <a:r>
              <a:rPr lang="en" sz="962">
                <a:solidFill>
                  <a:srgbClr val="333333"/>
                </a:solidFill>
              </a:rPr>
              <a:t>.</a:t>
            </a:r>
            <a:endParaRPr sz="962">
              <a:solidFill>
                <a:srgbClr val="333333"/>
              </a:solidFill>
            </a:endParaRPr>
          </a:p>
          <a:p>
            <a:pPr indent="0" lvl="0" marL="0" rtl="0" algn="l">
              <a:lnSpc>
                <a:spcPct val="95000"/>
              </a:lnSpc>
              <a:spcBef>
                <a:spcPts val="1000"/>
              </a:spcBef>
              <a:spcAft>
                <a:spcPts val="0"/>
              </a:spcAft>
              <a:buClr>
                <a:schemeClr val="dk1"/>
              </a:buClr>
              <a:buSzPts val="275"/>
              <a:buFont typeface="Arial"/>
              <a:buNone/>
            </a:pPr>
            <a:r>
              <a:rPr lang="en" sz="962">
                <a:solidFill>
                  <a:srgbClr val="333333"/>
                </a:solidFill>
              </a:rPr>
              <a:t>Kami juga dapat memberikan </a:t>
            </a:r>
            <a:r>
              <a:rPr lang="en" sz="962">
                <a:solidFill>
                  <a:srgbClr val="333333"/>
                </a:solidFill>
                <a:latin typeface="Courier New"/>
                <a:ea typeface="Courier New"/>
                <a:cs typeface="Courier New"/>
                <a:sym typeface="Courier New"/>
              </a:rPr>
              <a:t>step </a:t>
            </a:r>
            <a:r>
              <a:rPr lang="en" sz="962">
                <a:solidFill>
                  <a:srgbClr val="333333"/>
                </a:solidFill>
              </a:rPr>
              <a:t>parameter untuk memotong dan menghapus setiap elemen ke-n:</a:t>
            </a:r>
            <a:endParaRPr sz="962">
              <a:solidFill>
                <a:srgbClr val="333333"/>
              </a:solidFill>
            </a:endParaRPr>
          </a:p>
          <a:p>
            <a:pPr indent="0" lvl="0" marL="101600" rtl="0" algn="l">
              <a:lnSpc>
                <a:spcPct val="95000"/>
              </a:lnSpc>
              <a:spcBef>
                <a:spcPts val="1000"/>
              </a:spcBef>
              <a:spcAft>
                <a:spcPts val="0"/>
              </a:spcAft>
              <a:buClr>
                <a:schemeClr val="dk1"/>
              </a:buClr>
              <a:buSzPts val="275"/>
              <a:buFont typeface="Arial"/>
              <a:buNone/>
            </a:pPr>
            <a:r>
              <a:rPr lang="en" sz="825">
                <a:solidFill>
                  <a:srgbClr val="333333"/>
                </a:solidFill>
                <a:latin typeface="Courier New"/>
                <a:ea typeface="Courier New"/>
                <a:cs typeface="Courier New"/>
                <a:sym typeface="Courier New"/>
              </a:rPr>
              <a:t>&gt;&gt;&gt; nums = [ 10 , 20 , 30 , 40 , 50 , 60 , 70 , 80 , 90 ]</a:t>
            </a:r>
            <a:endParaRPr sz="825">
              <a:solidFill>
                <a:srgbClr val="333333"/>
              </a:solidFill>
              <a:latin typeface="Courier New"/>
              <a:ea typeface="Courier New"/>
              <a:cs typeface="Courier New"/>
              <a:sym typeface="Courier New"/>
            </a:endParaRPr>
          </a:p>
          <a:p>
            <a:pPr indent="0" lvl="0" marL="101600" rtl="0" algn="l">
              <a:lnSpc>
                <a:spcPct val="95000"/>
              </a:lnSpc>
              <a:spcBef>
                <a:spcPts val="1500"/>
              </a:spcBef>
              <a:spcAft>
                <a:spcPts val="0"/>
              </a:spcAft>
              <a:buClr>
                <a:schemeClr val="dk1"/>
              </a:buClr>
              <a:buSzPts val="275"/>
              <a:buFont typeface="Arial"/>
              <a:buNone/>
            </a:pPr>
            <a:r>
              <a:rPr lang="en" sz="825">
                <a:solidFill>
                  <a:srgbClr val="333333"/>
                </a:solidFill>
                <a:latin typeface="Courier New"/>
                <a:ea typeface="Courier New"/>
                <a:cs typeface="Courier New"/>
                <a:sym typeface="Courier New"/>
              </a:rPr>
              <a:t>&gt;&gt;&gt; del nums [ :: 2 ]</a:t>
            </a:r>
            <a:endParaRPr sz="825">
              <a:solidFill>
                <a:srgbClr val="333333"/>
              </a:solidFill>
              <a:latin typeface="Courier New"/>
              <a:ea typeface="Courier New"/>
              <a:cs typeface="Courier New"/>
              <a:sym typeface="Courier New"/>
            </a:endParaRPr>
          </a:p>
          <a:p>
            <a:pPr indent="0" lvl="0" marL="101600" rtl="0" algn="l">
              <a:lnSpc>
                <a:spcPct val="95000"/>
              </a:lnSpc>
              <a:spcBef>
                <a:spcPts val="1500"/>
              </a:spcBef>
              <a:spcAft>
                <a:spcPts val="0"/>
              </a:spcAft>
              <a:buClr>
                <a:schemeClr val="dk1"/>
              </a:buClr>
              <a:buSzPts val="275"/>
              <a:buFont typeface="Arial"/>
              <a:buNone/>
            </a:pPr>
            <a:r>
              <a:rPr lang="en" sz="825">
                <a:solidFill>
                  <a:srgbClr val="333333"/>
                </a:solidFill>
                <a:latin typeface="Courier New"/>
                <a:ea typeface="Courier New"/>
                <a:cs typeface="Courier New"/>
                <a:sym typeface="Courier New"/>
              </a:rPr>
              <a:t>&gt;&gt;&gt; nums</a:t>
            </a:r>
            <a:endParaRPr sz="825">
              <a:solidFill>
                <a:srgbClr val="333333"/>
              </a:solidFill>
              <a:latin typeface="Courier New"/>
              <a:ea typeface="Courier New"/>
              <a:cs typeface="Courier New"/>
              <a:sym typeface="Courier New"/>
            </a:endParaRPr>
          </a:p>
          <a:p>
            <a:pPr indent="0" lvl="0" marL="101600" rtl="0" algn="l">
              <a:lnSpc>
                <a:spcPct val="95000"/>
              </a:lnSpc>
              <a:spcBef>
                <a:spcPts val="1500"/>
              </a:spcBef>
              <a:spcAft>
                <a:spcPts val="0"/>
              </a:spcAft>
              <a:buClr>
                <a:schemeClr val="dk1"/>
              </a:buClr>
              <a:buSzPts val="275"/>
              <a:buFont typeface="Arial"/>
              <a:buNone/>
            </a:pPr>
            <a:r>
              <a:rPr lang="en" sz="825">
                <a:solidFill>
                  <a:srgbClr val="333333"/>
                </a:solidFill>
                <a:latin typeface="Courier New"/>
                <a:ea typeface="Courier New"/>
                <a:cs typeface="Courier New"/>
                <a:sym typeface="Courier New"/>
              </a:rPr>
              <a:t>[ 20 , 40 , 60 , 80 ]</a:t>
            </a:r>
            <a:endParaRPr sz="825">
              <a:solidFill>
                <a:srgbClr val="333333"/>
              </a:solidFill>
              <a:latin typeface="Courier New"/>
              <a:ea typeface="Courier New"/>
              <a:cs typeface="Courier New"/>
              <a:sym typeface="Courier New"/>
            </a:endParaRPr>
          </a:p>
          <a:p>
            <a:pPr indent="0" lvl="0" marL="0" rtl="0" algn="l">
              <a:lnSpc>
                <a:spcPct val="95000"/>
              </a:lnSpc>
              <a:spcBef>
                <a:spcPts val="1500"/>
              </a:spcBef>
              <a:spcAft>
                <a:spcPts val="0"/>
              </a:spcAft>
              <a:buClr>
                <a:schemeClr val="dk1"/>
              </a:buClr>
              <a:buSzPts val="275"/>
              <a:buFont typeface="Arial"/>
              <a:buNone/>
            </a:pPr>
            <a:r>
              <a:rPr lang="en" sz="962">
                <a:solidFill>
                  <a:srgbClr val="333333"/>
                </a:solidFill>
              </a:rPr>
              <a:t>Dengan sintaks lengkap, kita dapat mengatur batasan untuk elemen yang akan dihapus:</a:t>
            </a:r>
            <a:endParaRPr sz="962">
              <a:solidFill>
                <a:srgbClr val="333333"/>
              </a:solidFill>
            </a:endParaRPr>
          </a:p>
          <a:p>
            <a:pPr indent="0" lvl="0" marL="101600" rtl="0" algn="l">
              <a:lnSpc>
                <a:spcPct val="95000"/>
              </a:lnSpc>
              <a:spcBef>
                <a:spcPts val="1000"/>
              </a:spcBef>
              <a:spcAft>
                <a:spcPts val="0"/>
              </a:spcAft>
              <a:buClr>
                <a:schemeClr val="dk1"/>
              </a:buClr>
              <a:buSzPts val="275"/>
              <a:buFont typeface="Arial"/>
              <a:buNone/>
            </a:pPr>
            <a:r>
              <a:rPr lang="en" sz="825">
                <a:solidFill>
                  <a:srgbClr val="333333"/>
                </a:solidFill>
                <a:latin typeface="Courier New"/>
                <a:ea typeface="Courier New"/>
                <a:cs typeface="Courier New"/>
                <a:sym typeface="Courier New"/>
              </a:rPr>
              <a:t>&gt;&gt;&gt; nums = [ 10 , 20 , 30 , 40 , 50 , 60 , 70 , 80 , 90 ]</a:t>
            </a:r>
            <a:endParaRPr sz="825">
              <a:solidFill>
                <a:srgbClr val="333333"/>
              </a:solidFill>
              <a:latin typeface="Courier New"/>
              <a:ea typeface="Courier New"/>
              <a:cs typeface="Courier New"/>
              <a:sym typeface="Courier New"/>
            </a:endParaRPr>
          </a:p>
          <a:p>
            <a:pPr indent="0" lvl="0" marL="101600" rtl="0" algn="l">
              <a:lnSpc>
                <a:spcPct val="95000"/>
              </a:lnSpc>
              <a:spcBef>
                <a:spcPts val="1500"/>
              </a:spcBef>
              <a:spcAft>
                <a:spcPts val="0"/>
              </a:spcAft>
              <a:buClr>
                <a:schemeClr val="dk1"/>
              </a:buClr>
              <a:buSzPts val="275"/>
              <a:buFont typeface="Arial"/>
              <a:buNone/>
            </a:pPr>
            <a:r>
              <a:rPr lang="en" sz="825">
                <a:solidFill>
                  <a:srgbClr val="333333"/>
                </a:solidFill>
                <a:latin typeface="Courier New"/>
                <a:ea typeface="Courier New"/>
                <a:cs typeface="Courier New"/>
                <a:sym typeface="Courier New"/>
              </a:rPr>
              <a:t>&gt;&gt;&gt; del nums [ 1 : 7 : 2 ]</a:t>
            </a:r>
            <a:endParaRPr sz="825">
              <a:solidFill>
                <a:srgbClr val="333333"/>
              </a:solidFill>
              <a:latin typeface="Courier New"/>
              <a:ea typeface="Courier New"/>
              <a:cs typeface="Courier New"/>
              <a:sym typeface="Courier New"/>
            </a:endParaRPr>
          </a:p>
          <a:p>
            <a:pPr indent="0" lvl="0" marL="101600" rtl="0" algn="l">
              <a:lnSpc>
                <a:spcPct val="95000"/>
              </a:lnSpc>
              <a:spcBef>
                <a:spcPts val="1500"/>
              </a:spcBef>
              <a:spcAft>
                <a:spcPts val="0"/>
              </a:spcAft>
              <a:buClr>
                <a:schemeClr val="dk1"/>
              </a:buClr>
              <a:buSzPts val="275"/>
              <a:buFont typeface="Arial"/>
              <a:buNone/>
            </a:pPr>
            <a:r>
              <a:rPr lang="en" sz="825">
                <a:solidFill>
                  <a:srgbClr val="333333"/>
                </a:solidFill>
                <a:latin typeface="Courier New"/>
                <a:ea typeface="Courier New"/>
                <a:cs typeface="Courier New"/>
                <a:sym typeface="Courier New"/>
              </a:rPr>
              <a:t>&gt;&gt;&gt; nums</a:t>
            </a:r>
            <a:endParaRPr sz="825">
              <a:solidFill>
                <a:srgbClr val="333333"/>
              </a:solidFill>
              <a:latin typeface="Courier New"/>
              <a:ea typeface="Courier New"/>
              <a:cs typeface="Courier New"/>
              <a:sym typeface="Courier New"/>
            </a:endParaRPr>
          </a:p>
          <a:p>
            <a:pPr indent="0" lvl="0" marL="101600" rtl="0" algn="l">
              <a:lnSpc>
                <a:spcPct val="95000"/>
              </a:lnSpc>
              <a:spcBef>
                <a:spcPts val="1500"/>
              </a:spcBef>
              <a:spcAft>
                <a:spcPts val="0"/>
              </a:spcAft>
              <a:buClr>
                <a:schemeClr val="dk1"/>
              </a:buClr>
              <a:buSzPts val="275"/>
              <a:buFont typeface="Arial"/>
              <a:buNone/>
            </a:pPr>
            <a:r>
              <a:rPr lang="en" sz="825">
                <a:solidFill>
                  <a:srgbClr val="333333"/>
                </a:solidFill>
                <a:latin typeface="Courier New"/>
                <a:ea typeface="Courier New"/>
                <a:cs typeface="Courier New"/>
                <a:sym typeface="Courier New"/>
              </a:rPr>
              <a:t>[ 10 , 30 , 50 , 70 , 80 , 90 ]</a:t>
            </a:r>
            <a:endParaRPr sz="825">
              <a:solidFill>
                <a:srgbClr val="333333"/>
              </a:solidFill>
              <a:latin typeface="Courier New"/>
              <a:ea typeface="Courier New"/>
              <a:cs typeface="Courier New"/>
              <a:sym typeface="Courier New"/>
            </a:endParaRPr>
          </a:p>
          <a:p>
            <a:pPr indent="0" lvl="0" marL="0" rtl="0" algn="l">
              <a:lnSpc>
                <a:spcPct val="95000"/>
              </a:lnSpc>
              <a:spcBef>
                <a:spcPts val="1500"/>
              </a:spcBef>
              <a:spcAft>
                <a:spcPts val="0"/>
              </a:spcAft>
              <a:buClr>
                <a:schemeClr val="dk1"/>
              </a:buClr>
              <a:buSzPts val="275"/>
              <a:buFont typeface="Arial"/>
              <a:buNone/>
            </a:pPr>
            <a:r>
              <a:rPr lang="en" sz="962">
                <a:solidFill>
                  <a:srgbClr val="333333"/>
                </a:solidFill>
              </a:rPr>
              <a:t>Jadi, kami mulai menghapus dari 20 (indeks 1) dan menghapus setiap elemen 2-nd sampai nilai 80 (indeks 7).</a:t>
            </a:r>
            <a:endParaRPr sz="962">
              <a:solidFill>
                <a:srgbClr val="333333"/>
              </a:solidFill>
            </a:endParaRPr>
          </a:p>
          <a:p>
            <a:pPr indent="0" lvl="0" marL="0" rtl="0" algn="l">
              <a:lnSpc>
                <a:spcPct val="95000"/>
              </a:lnSpc>
              <a:spcBef>
                <a:spcPts val="4800"/>
              </a:spcBef>
              <a:spcAft>
                <a:spcPts val="1200"/>
              </a:spcAft>
              <a:buSzPts val="275"/>
              <a:buNone/>
            </a:pPr>
            <a:r>
              <a:t/>
            </a:r>
            <a:endParaRPr sz="105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p58"/>
          <p:cNvPicPr preferRelativeResize="0"/>
          <p:nvPr/>
        </p:nvPicPr>
        <p:blipFill>
          <a:blip r:embed="rId3">
            <a:alphaModFix/>
          </a:blip>
          <a:stretch>
            <a:fillRect/>
          </a:stretch>
        </p:blipFill>
        <p:spPr>
          <a:xfrm>
            <a:off x="2977088" y="152400"/>
            <a:ext cx="3189824" cy="4838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2. Data Types &amp; Conversion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Tipe Data</a:t>
            </a:r>
            <a:endParaRPr/>
          </a:p>
        </p:txBody>
      </p:sp>
      <p:sp>
        <p:nvSpPr>
          <p:cNvPr id="84" name="Google Shape;84;p18"/>
          <p:cNvSpPr txBox="1"/>
          <p:nvPr>
            <p:ph idx="1" type="body"/>
          </p:nvPr>
        </p:nvSpPr>
        <p:spPr>
          <a:xfrm>
            <a:off x="311700" y="1168300"/>
            <a:ext cx="3759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200">
                <a:solidFill>
                  <a:srgbClr val="212529"/>
                </a:solidFill>
                <a:highlight>
                  <a:srgbClr val="FFFFFF"/>
                </a:highlight>
                <a:latin typeface="Roboto"/>
                <a:ea typeface="Roboto"/>
                <a:cs typeface="Roboto"/>
                <a:sym typeface="Roboto"/>
              </a:rPr>
              <a:t>Tipe data adalah suatu media atau memori pada komputer yang digunakan untuk menampung informasi.</a:t>
            </a:r>
            <a:endParaRPr sz="12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1200">
                <a:solidFill>
                  <a:srgbClr val="212529"/>
                </a:solidFill>
                <a:highlight>
                  <a:srgbClr val="FFFFFF"/>
                </a:highlight>
                <a:latin typeface="Roboto"/>
                <a:ea typeface="Roboto"/>
                <a:cs typeface="Roboto"/>
                <a:sym typeface="Roboto"/>
              </a:rPr>
              <a:t>Python sendiri mempunyai tipe data yang cukup unik bila kita bandingkan dengan bahasa pemrograman yang lain.</a:t>
            </a:r>
            <a:endParaRPr sz="12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1200">
                <a:solidFill>
                  <a:srgbClr val="212529"/>
                </a:solidFill>
                <a:highlight>
                  <a:srgbClr val="FFFFFF"/>
                </a:highlight>
                <a:latin typeface="Roboto"/>
                <a:ea typeface="Roboto"/>
                <a:cs typeface="Roboto"/>
                <a:sym typeface="Roboto"/>
              </a:rPr>
              <a:t>Berikut adalah tipe data dari bahasa pemrograman Python </a:t>
            </a:r>
            <a:endParaRPr sz="1200">
              <a:solidFill>
                <a:srgbClr val="212529"/>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pic>
        <p:nvPicPr>
          <p:cNvPr id="85" name="Google Shape;85;p18"/>
          <p:cNvPicPr preferRelativeResize="0"/>
          <p:nvPr/>
        </p:nvPicPr>
        <p:blipFill>
          <a:blip r:embed="rId3">
            <a:alphaModFix/>
          </a:blip>
          <a:stretch>
            <a:fillRect/>
          </a:stretch>
        </p:blipFill>
        <p:spPr>
          <a:xfrm>
            <a:off x="4134349" y="1097675"/>
            <a:ext cx="4251775" cy="3681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Konversi</a:t>
            </a:r>
            <a:endParaRPr/>
          </a:p>
        </p:txBody>
      </p:sp>
      <p:sp>
        <p:nvSpPr>
          <p:cNvPr id="91" name="Google Shape;91;p19"/>
          <p:cNvSpPr txBox="1"/>
          <p:nvPr>
            <p:ph idx="1" type="body"/>
          </p:nvPr>
        </p:nvSpPr>
        <p:spPr>
          <a:xfrm>
            <a:off x="311700" y="1152475"/>
            <a:ext cx="8520600" cy="341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300">
                <a:solidFill>
                  <a:srgbClr val="40424E"/>
                </a:solidFill>
                <a:highlight>
                  <a:srgbClr val="FFFFFF"/>
                </a:highlight>
              </a:rPr>
              <a:t>Python mendefinisikan fungsi konversi tipe untuk secara langsung mengonversi satu tipe data ke tipe lain yang berguna dalam pemrograman sehari-hari dan kompetitif. Artikel ini ditujukan untuk memberikan informasi tentang fungsi konversi tertentu.</a:t>
            </a:r>
            <a:endParaRPr sz="1300">
              <a:solidFill>
                <a:srgbClr val="40424E"/>
              </a:solidFill>
              <a:highlight>
                <a:srgbClr val="FFFFFF"/>
              </a:highlight>
            </a:endParaRPr>
          </a:p>
          <a:p>
            <a:pPr indent="0" lvl="0" marL="0" rtl="0" algn="l">
              <a:spcBef>
                <a:spcPts val="800"/>
              </a:spcBef>
              <a:spcAft>
                <a:spcPts val="0"/>
              </a:spcAft>
              <a:buClr>
                <a:schemeClr val="dk1"/>
              </a:buClr>
              <a:buSzPts val="1100"/>
              <a:buFont typeface="Arial"/>
              <a:buNone/>
            </a:pPr>
            <a:r>
              <a:rPr lang="en" sz="1300">
                <a:solidFill>
                  <a:srgbClr val="40424E"/>
                </a:solidFill>
                <a:highlight>
                  <a:srgbClr val="FFFFFF"/>
                </a:highlight>
              </a:rPr>
              <a:t>Ada dua jenis Jenis Konversi dengan Python:</a:t>
            </a:r>
            <a:endParaRPr sz="1300">
              <a:solidFill>
                <a:srgbClr val="40424E"/>
              </a:solidFill>
              <a:highlight>
                <a:srgbClr val="FFFFFF"/>
              </a:highlight>
            </a:endParaRPr>
          </a:p>
          <a:p>
            <a:pPr indent="-311150" lvl="1" marL="914400" rtl="0" algn="l">
              <a:lnSpc>
                <a:spcPct val="158000"/>
              </a:lnSpc>
              <a:spcBef>
                <a:spcPts val="800"/>
              </a:spcBef>
              <a:spcAft>
                <a:spcPts val="0"/>
              </a:spcAft>
              <a:buClr>
                <a:srgbClr val="40424E"/>
              </a:buClr>
              <a:buSzPts val="1300"/>
              <a:buChar char="○"/>
            </a:pPr>
            <a:r>
              <a:rPr lang="en" sz="1300">
                <a:solidFill>
                  <a:srgbClr val="40424E"/>
                </a:solidFill>
                <a:highlight>
                  <a:srgbClr val="FFFFFF"/>
                </a:highlight>
              </a:rPr>
              <a:t>Jenis Konversi Implisit</a:t>
            </a:r>
            <a:endParaRPr sz="1300">
              <a:solidFill>
                <a:srgbClr val="40424E"/>
              </a:solidFill>
              <a:highlight>
                <a:srgbClr val="FFFFFF"/>
              </a:highlight>
            </a:endParaRPr>
          </a:p>
          <a:p>
            <a:pPr indent="-311150" lvl="1" marL="914400" rtl="0" algn="l">
              <a:lnSpc>
                <a:spcPct val="158000"/>
              </a:lnSpc>
              <a:spcBef>
                <a:spcPts val="0"/>
              </a:spcBef>
              <a:spcAft>
                <a:spcPts val="0"/>
              </a:spcAft>
              <a:buClr>
                <a:srgbClr val="40424E"/>
              </a:buClr>
              <a:buSzPts val="1300"/>
              <a:buChar char="○"/>
            </a:pPr>
            <a:r>
              <a:rPr lang="en" sz="1300">
                <a:solidFill>
                  <a:srgbClr val="40424E"/>
                </a:solidFill>
                <a:highlight>
                  <a:srgbClr val="FFFFFF"/>
                </a:highlight>
              </a:rPr>
              <a:t>Konversi Jenis Eksplisit</a:t>
            </a:r>
            <a:endParaRPr sz="1300">
              <a:solidFill>
                <a:srgbClr val="40424E"/>
              </a:solidFill>
              <a:highlight>
                <a:srgbClr val="FFFFFF"/>
              </a:highlight>
            </a:endParaRPr>
          </a:p>
          <a:p>
            <a:pPr indent="0" lvl="0" marL="0" rtl="0" algn="l">
              <a:spcBef>
                <a:spcPts val="3600"/>
              </a:spcBef>
              <a:spcAft>
                <a:spcPts val="0"/>
              </a:spcAft>
              <a:buNone/>
            </a:pPr>
            <a:r>
              <a:t/>
            </a:r>
            <a:endParaRPr sz="1300">
              <a:solidFill>
                <a:srgbClr val="40424E"/>
              </a:solidFill>
              <a:highlight>
                <a:srgbClr val="FFFFFF"/>
              </a:highlight>
            </a:endParaRPr>
          </a:p>
          <a:p>
            <a:pPr indent="0" lvl="0" marL="0" rtl="0" algn="l">
              <a:spcBef>
                <a:spcPts val="8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idx="1" type="body"/>
          </p:nvPr>
        </p:nvSpPr>
        <p:spPr>
          <a:xfrm>
            <a:off x="311700" y="1923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00">
                <a:solidFill>
                  <a:srgbClr val="40424E"/>
                </a:solidFill>
                <a:highlight>
                  <a:srgbClr val="FFFFFF"/>
                </a:highlight>
              </a:rPr>
              <a:t>Jenis Konversi Implisit</a:t>
            </a:r>
            <a:endParaRPr sz="1300">
              <a:solidFill>
                <a:srgbClr val="40424E"/>
              </a:solidFill>
              <a:highlight>
                <a:srgbClr val="FFFFFF"/>
              </a:highlight>
            </a:endParaRPr>
          </a:p>
          <a:p>
            <a:pPr indent="0" lvl="0" marL="0" rtl="0" algn="l">
              <a:spcBef>
                <a:spcPts val="0"/>
              </a:spcBef>
              <a:spcAft>
                <a:spcPts val="0"/>
              </a:spcAft>
              <a:buNone/>
            </a:pPr>
            <a:r>
              <a:rPr lang="en" sz="1300">
                <a:solidFill>
                  <a:srgbClr val="40424E"/>
                </a:solidFill>
                <a:highlight>
                  <a:srgbClr val="FFFFFF"/>
                </a:highlight>
              </a:rPr>
              <a:t>Dalam konversi tipe implisit dari tipe data dengan Python, interpreter Python secara otomatis mengonversi satu tipe data ke tipe data lainnya tanpa keterlibatan pengguna. Untuk mendapatkan pandangan yang lebih jelas tentang topik, lihat contoh di bawah ini.</a:t>
            </a:r>
            <a:endParaRPr sz="1300">
              <a:solidFill>
                <a:srgbClr val="40424E"/>
              </a:solidFill>
              <a:highlight>
                <a:srgbClr val="FFFFFF"/>
              </a:highlight>
            </a:endParaRPr>
          </a:p>
          <a:p>
            <a:pPr indent="0" lvl="0" marL="0" rtl="0" algn="l">
              <a:spcBef>
                <a:spcPts val="800"/>
              </a:spcBef>
              <a:spcAft>
                <a:spcPts val="800"/>
              </a:spcAft>
              <a:buClr>
                <a:schemeClr val="dk1"/>
              </a:buClr>
              <a:buSzPts val="1100"/>
              <a:buFont typeface="Arial"/>
              <a:buNone/>
            </a:pPr>
            <a:r>
              <a:t/>
            </a:r>
            <a:endParaRPr sz="1300">
              <a:solidFill>
                <a:srgbClr val="40424E"/>
              </a:solidFill>
              <a:highlight>
                <a:srgbClr val="FFFFFF"/>
              </a:highlight>
            </a:endParaRPr>
          </a:p>
        </p:txBody>
      </p:sp>
      <p:pic>
        <p:nvPicPr>
          <p:cNvPr id="97" name="Google Shape;97;p20"/>
          <p:cNvPicPr preferRelativeResize="0"/>
          <p:nvPr/>
        </p:nvPicPr>
        <p:blipFill>
          <a:blip r:embed="rId3">
            <a:alphaModFix/>
          </a:blip>
          <a:stretch>
            <a:fillRect/>
          </a:stretch>
        </p:blipFill>
        <p:spPr>
          <a:xfrm>
            <a:off x="2604300" y="1225200"/>
            <a:ext cx="4923526" cy="36516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idx="1" type="body"/>
          </p:nvPr>
        </p:nvSpPr>
        <p:spPr>
          <a:xfrm>
            <a:off x="311700" y="207500"/>
            <a:ext cx="8520600" cy="43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300">
                <a:solidFill>
                  <a:srgbClr val="40424E"/>
                </a:solidFill>
                <a:highlight>
                  <a:srgbClr val="FFFFFF"/>
                </a:highlight>
              </a:rPr>
              <a:t>Konversi Jenis Eksplisit</a:t>
            </a:r>
            <a:endParaRPr b="1" sz="1300">
              <a:solidFill>
                <a:srgbClr val="40424E"/>
              </a:solidFill>
              <a:highlight>
                <a:srgbClr val="FFFFFF"/>
              </a:highlight>
            </a:endParaRPr>
          </a:p>
          <a:p>
            <a:pPr indent="0" lvl="0" marL="0" rtl="0" algn="l">
              <a:spcBef>
                <a:spcPts val="0"/>
              </a:spcBef>
              <a:spcAft>
                <a:spcPts val="0"/>
              </a:spcAft>
              <a:buClr>
                <a:schemeClr val="dk1"/>
              </a:buClr>
              <a:buSzPts val="1100"/>
              <a:buFont typeface="Arial"/>
              <a:buNone/>
            </a:pPr>
            <a:r>
              <a:rPr lang="en" sz="1300">
                <a:solidFill>
                  <a:srgbClr val="40424E"/>
                </a:solidFill>
                <a:highlight>
                  <a:srgbClr val="FFFFFF"/>
                </a:highlight>
              </a:rPr>
              <a:t>Dalam Konversi Tipe Eksplisit dengan Python, tipe data diubah secara manual oleh pengguna sesuai kebutuhan mereka. Berbagai bentuk konversi tipe eksplisit dijelaskan di bawah ini:</a:t>
            </a:r>
            <a:endParaRPr sz="1300">
              <a:solidFill>
                <a:srgbClr val="40424E"/>
              </a:solidFill>
              <a:highlight>
                <a:srgbClr val="FFFFFF"/>
              </a:highlight>
            </a:endParaRPr>
          </a:p>
          <a:p>
            <a:pPr indent="0" lvl="0" marL="0" rtl="0" algn="l">
              <a:spcBef>
                <a:spcPts val="800"/>
              </a:spcBef>
              <a:spcAft>
                <a:spcPts val="1200"/>
              </a:spcAft>
              <a:buNone/>
            </a:pPr>
            <a:r>
              <a:t/>
            </a:r>
            <a:endParaRPr/>
          </a:p>
        </p:txBody>
      </p:sp>
      <p:pic>
        <p:nvPicPr>
          <p:cNvPr id="103" name="Google Shape;103;p21"/>
          <p:cNvPicPr preferRelativeResize="0"/>
          <p:nvPr/>
        </p:nvPicPr>
        <p:blipFill>
          <a:blip r:embed="rId3">
            <a:alphaModFix/>
          </a:blip>
          <a:stretch>
            <a:fillRect/>
          </a:stretch>
        </p:blipFill>
        <p:spPr>
          <a:xfrm>
            <a:off x="2000224" y="1135725"/>
            <a:ext cx="5067051" cy="3433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