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embeddedFontLst>
    <p:embeddedFont>
      <p:font typeface="Montserra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7.xml"/><Relationship Id="rId55" Type="http://schemas.openxmlformats.org/officeDocument/2006/relationships/font" Target="fonts/Montserrat-boldItalic.fntdata"/><Relationship Id="rId10" Type="http://schemas.openxmlformats.org/officeDocument/2006/relationships/slide" Target="slides/slide6.xml"/><Relationship Id="rId54" Type="http://schemas.openxmlformats.org/officeDocument/2006/relationships/font" Target="fonts/Montserrat-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Google Shape;65;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
        <p:nvSpPr>
          <p:cNvPr id="11" name="Google Shape;11;p1"/>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ontserrat"/>
              <a:buNone/>
              <a:defRPr b="1" i="0" sz="4400" u="none" cap="none" strike="noStrik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26.png"/><Relationship Id="rId6"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27.png"/><Relationship Id="rId6"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jp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jp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jp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38.png"/><Relationship Id="rId8"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4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descr="Image result for city" id="85" name="Google Shape;85;p13"/>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86" name="Google Shape;86;p13"/>
          <p:cNvSpPr/>
          <p:nvPr/>
        </p:nvSpPr>
        <p:spPr>
          <a:xfrm>
            <a:off x="77998"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Calibri"/>
              <a:buNone/>
            </a:pPr>
            <a:r>
              <a:rPr b="0" i="0" lang="en-ID" sz="1800" u="none" cap="none" strike="noStrike">
                <a:solidFill>
                  <a:schemeClr val="lt1"/>
                </a:solidFill>
                <a:latin typeface="Calibri"/>
                <a:ea typeface="Calibri"/>
                <a:cs typeface="Calibri"/>
                <a:sym typeface="Calibri"/>
              </a:rPr>
              <a:t>Tasya Amanda Adinegara</a:t>
            </a:r>
            <a:endParaRPr b="0" i="0" sz="1800" u="none" cap="none" strike="noStrike">
              <a:solidFill>
                <a:schemeClr val="lt1"/>
              </a:solidFill>
              <a:latin typeface="Calibri"/>
              <a:ea typeface="Calibri"/>
              <a:cs typeface="Calibri"/>
              <a:sym typeface="Calibri"/>
            </a:endParaRPr>
          </a:p>
        </p:txBody>
      </p:sp>
      <p:pic>
        <p:nvPicPr>
          <p:cNvPr id="87" name="Google Shape;87;p13"/>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88" name="Google Shape;88;p13"/>
          <p:cNvSpPr/>
          <p:nvPr/>
        </p:nvSpPr>
        <p:spPr>
          <a:xfrm>
            <a:off x="6096000" y="132577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 result for coworking event" id="89" name="Google Shape;89;p13"/>
          <p:cNvPicPr preferRelativeResize="0"/>
          <p:nvPr/>
        </p:nvPicPr>
        <p:blipFill rotWithShape="1">
          <a:blip r:embed="rId5">
            <a:alphaModFix/>
          </a:blip>
          <a:srcRect b="5607" l="0" r="0" t="8879"/>
          <a:stretch/>
        </p:blipFill>
        <p:spPr>
          <a:xfrm>
            <a:off x="379231" y="1840848"/>
            <a:ext cx="6549597" cy="3735706"/>
          </a:xfrm>
          <a:prstGeom prst="rect">
            <a:avLst/>
          </a:prstGeom>
          <a:noFill/>
          <a:ln>
            <a:noFill/>
          </a:ln>
        </p:spPr>
      </p:pic>
      <p:sp>
        <p:nvSpPr>
          <p:cNvPr id="90" name="Google Shape;90;p13"/>
          <p:cNvSpPr txBox="1"/>
          <p:nvPr/>
        </p:nvSpPr>
        <p:spPr>
          <a:xfrm>
            <a:off x="7308058" y="1840847"/>
            <a:ext cx="456310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D" sz="3600" u="none" cap="none" strike="noStrike">
                <a:solidFill>
                  <a:schemeClr val="dk1"/>
                </a:solidFill>
                <a:latin typeface="Montserrat"/>
                <a:ea typeface="Montserrat"/>
                <a:cs typeface="Montserrat"/>
                <a:sym typeface="Montserrat"/>
              </a:rPr>
              <a:t>Python Part 2 </a:t>
            </a:r>
            <a:endParaRPr/>
          </a:p>
          <a:p>
            <a:pPr indent="-571500" lvl="0" marL="571500" marR="0" rtl="0" algn="l">
              <a:spcBef>
                <a:spcPts val="0"/>
              </a:spcBef>
              <a:spcAft>
                <a:spcPts val="0"/>
              </a:spcAft>
              <a:buClr>
                <a:schemeClr val="dk1"/>
              </a:buClr>
              <a:buSzPts val="3600"/>
              <a:buFont typeface="Montserrat"/>
              <a:buChar char="-"/>
            </a:pPr>
            <a:r>
              <a:rPr b="1" lang="en-ID" sz="3600">
                <a:solidFill>
                  <a:schemeClr val="dk1"/>
                </a:solidFill>
                <a:latin typeface="Montserrat"/>
                <a:ea typeface="Montserrat"/>
                <a:cs typeface="Montserrat"/>
                <a:sym typeface="Montserrat"/>
              </a:rPr>
              <a:t>Logic</a:t>
            </a:r>
            <a:endParaRPr/>
          </a:p>
          <a:p>
            <a:pPr indent="-571500" lvl="0" marL="571500" marR="0" rtl="0" algn="l">
              <a:spcBef>
                <a:spcPts val="0"/>
              </a:spcBef>
              <a:spcAft>
                <a:spcPts val="0"/>
              </a:spcAft>
              <a:buClr>
                <a:schemeClr val="dk1"/>
              </a:buClr>
              <a:buSzPts val="3600"/>
              <a:buFont typeface="Montserrat"/>
              <a:buChar char="-"/>
            </a:pPr>
            <a:r>
              <a:rPr b="1" lang="en-ID" sz="3600">
                <a:solidFill>
                  <a:schemeClr val="dk1"/>
                </a:solidFill>
                <a:latin typeface="Montserrat"/>
                <a:ea typeface="Montserrat"/>
                <a:cs typeface="Montserrat"/>
                <a:sym typeface="Montserrat"/>
              </a:rPr>
              <a:t>Conditional </a:t>
            </a:r>
            <a:endParaRPr/>
          </a:p>
          <a:p>
            <a:pPr indent="-571500" lvl="0" marL="571500" marR="0" rtl="0" algn="l">
              <a:spcBef>
                <a:spcPts val="0"/>
              </a:spcBef>
              <a:spcAft>
                <a:spcPts val="0"/>
              </a:spcAft>
              <a:buClr>
                <a:schemeClr val="dk1"/>
              </a:buClr>
              <a:buSzPts val="3600"/>
              <a:buFont typeface="Montserrat"/>
              <a:buChar char="-"/>
            </a:pPr>
            <a:r>
              <a:rPr b="1" lang="en-ID" sz="3600">
                <a:solidFill>
                  <a:schemeClr val="dk1"/>
                </a:solidFill>
                <a:latin typeface="Montserrat"/>
                <a:ea typeface="Montserrat"/>
                <a:cs typeface="Montserrat"/>
                <a:sym typeface="Montserrat"/>
              </a:rPr>
              <a:t>Loops</a:t>
            </a:r>
            <a:endParaRPr b="1" sz="3600">
              <a:solidFill>
                <a:srgbClr val="262626"/>
              </a:solidFill>
              <a:latin typeface="Montserrat"/>
              <a:ea typeface="Montserrat"/>
              <a:cs typeface="Montserrat"/>
              <a:sym typeface="Montserrat"/>
            </a:endParaRPr>
          </a:p>
        </p:txBody>
      </p:sp>
      <p:sp>
        <p:nvSpPr>
          <p:cNvPr id="91" name="Google Shape;91;p13"/>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13"/>
          <p:cNvSpPr txBox="1"/>
          <p:nvPr/>
        </p:nvSpPr>
        <p:spPr>
          <a:xfrm>
            <a:off x="9204167" y="6185725"/>
            <a:ext cx="2667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D" sz="1800">
                <a:solidFill>
                  <a:schemeClr val="dk1"/>
                </a:solidFill>
                <a:latin typeface="Montserrat"/>
                <a:ea typeface="Montserrat"/>
                <a:cs typeface="Montserrat"/>
                <a:sym typeface="Montserrat"/>
              </a:rPr>
              <a:t>Tasya Amanda Adinegara</a:t>
            </a:r>
            <a:endParaRPr sz="1800">
              <a:solidFill>
                <a:schemeClr val="dk1"/>
              </a:solidFill>
              <a:latin typeface="Montserrat"/>
              <a:ea typeface="Montserrat"/>
              <a:cs typeface="Montserrat"/>
              <a:sym typeface="Montserrat"/>
            </a:endParaRPr>
          </a:p>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Image result for city" id="186" name="Google Shape;186;p22"/>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87" name="Google Shape;187;p22"/>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22"/>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22"/>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190" name="Google Shape;190;p22"/>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91" name="Google Shape;191;p22"/>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rPr b="1" lang="en-ID" sz="2800">
                <a:solidFill>
                  <a:schemeClr val="dk1"/>
                </a:solidFill>
                <a:highlight>
                  <a:srgbClr val="F9FAFC"/>
                </a:highlight>
                <a:latin typeface="Montserrat"/>
                <a:ea typeface="Montserrat"/>
                <a:cs typeface="Montserrat"/>
                <a:sym typeface="Montserrat"/>
              </a:rPr>
              <a:t>Assignment Operators</a:t>
            </a:r>
            <a:endParaRPr/>
          </a:p>
          <a:p>
            <a:pPr indent="0" lvl="0" marL="0" marR="0" rtl="0" algn="l">
              <a:lnSpc>
                <a:spcPct val="100000"/>
              </a:lnSpc>
              <a:spcBef>
                <a:spcPts val="0"/>
              </a:spcBef>
              <a:spcAft>
                <a:spcPts val="0"/>
              </a:spcAft>
              <a:buClr>
                <a:schemeClr val="dk1"/>
              </a:buClr>
              <a:buSzPts val="1100"/>
              <a:buFont typeface="Arial"/>
              <a:buNone/>
            </a:pPr>
            <a:r>
              <a:rPr lang="en-ID" sz="2000">
                <a:solidFill>
                  <a:schemeClr val="dk1"/>
                </a:solidFill>
                <a:latin typeface="Montserrat"/>
                <a:ea typeface="Montserrat"/>
                <a:cs typeface="Montserrat"/>
                <a:sym typeface="Montserrat"/>
              </a:rPr>
              <a:t>Operator penugasan digunakan dengan Python untuk menetapkan nilai ke variabel.</a:t>
            </a:r>
            <a:endParaRPr/>
          </a:p>
          <a:p>
            <a:pPr indent="0" lvl="0" marL="0" marR="0" rtl="0" algn="l">
              <a:lnSpc>
                <a:spcPct val="100000"/>
              </a:lnSpc>
              <a:spcBef>
                <a:spcPts val="0"/>
              </a:spcBef>
              <a:spcAft>
                <a:spcPts val="0"/>
              </a:spcAft>
              <a:buClr>
                <a:schemeClr val="dk1"/>
              </a:buClr>
              <a:buSzPts val="1100"/>
              <a:buFont typeface="Arial"/>
              <a:buNone/>
            </a:pPr>
            <a:r>
              <a:rPr lang="en-ID" sz="2000">
                <a:solidFill>
                  <a:schemeClr val="dk1"/>
                </a:solidFill>
                <a:latin typeface="Montserrat"/>
                <a:ea typeface="Montserrat"/>
                <a:cs typeface="Montserrat"/>
                <a:sym typeface="Montserrat"/>
              </a:rPr>
              <a:t>a = 5 adalah operator tugas sederhana yang memberikan nilai 5 di sebelah kanan ke variabel a di sebelah kiri.</a:t>
            </a:r>
            <a:endParaRPr/>
          </a:p>
          <a:p>
            <a:pPr indent="0" lvl="0" marL="0" marR="0" rtl="0" algn="l">
              <a:lnSpc>
                <a:spcPct val="100000"/>
              </a:lnSpc>
              <a:spcBef>
                <a:spcPts val="0"/>
              </a:spcBef>
              <a:spcAft>
                <a:spcPts val="0"/>
              </a:spcAft>
              <a:buClr>
                <a:schemeClr val="dk1"/>
              </a:buClr>
              <a:buSzPts val="1100"/>
              <a:buFont typeface="Arial"/>
              <a:buNone/>
            </a:pPr>
            <a:r>
              <a:rPr lang="en-ID" sz="2000">
                <a:solidFill>
                  <a:schemeClr val="dk1"/>
                </a:solidFill>
                <a:latin typeface="Montserrat"/>
                <a:ea typeface="Montserrat"/>
                <a:cs typeface="Montserrat"/>
                <a:sym typeface="Montserrat"/>
              </a:rPr>
              <a:t>Ada berbagai operator gabungan dalam Python seperti a + = 5 yang menambahkan variabel dan kemudian memberikan nilai yang sama. Ini setara dengan a = a + 5.</a:t>
            </a:r>
            <a:endParaRPr/>
          </a:p>
          <a:p>
            <a:pPr indent="0" lvl="0" marL="0" marR="0" rtl="0" algn="l">
              <a:lnSpc>
                <a:spcPct val="90000"/>
              </a:lnSpc>
              <a:spcBef>
                <a:spcPts val="1200"/>
              </a:spcBef>
              <a:spcAft>
                <a:spcPts val="120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192" name="Google Shape;192;p22"/>
          <p:cNvPicPr preferRelativeResize="0"/>
          <p:nvPr/>
        </p:nvPicPr>
        <p:blipFill rotWithShape="1">
          <a:blip r:embed="rId5">
            <a:alphaModFix/>
          </a:blip>
          <a:srcRect b="0" l="0" r="0" t="0"/>
          <a:stretch/>
        </p:blipFill>
        <p:spPr>
          <a:xfrm>
            <a:off x="2163074" y="2342923"/>
            <a:ext cx="7865852" cy="42864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Image result for city" id="197" name="Google Shape;197;p23"/>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98" name="Google Shape;198;p23"/>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3"/>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3"/>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201" name="Google Shape;201;p23"/>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02" name="Google Shape;202;p23"/>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rPr b="1" lang="en-ID" sz="2800">
                <a:solidFill>
                  <a:schemeClr val="dk1"/>
                </a:solidFill>
                <a:highlight>
                  <a:srgbClr val="F9FAFC"/>
                </a:highlight>
                <a:latin typeface="Montserrat"/>
                <a:ea typeface="Montserrat"/>
                <a:cs typeface="Montserrat"/>
                <a:sym typeface="Montserrat"/>
              </a:rPr>
              <a:t>Special Operators</a:t>
            </a:r>
            <a:endParaRPr/>
          </a:p>
          <a:p>
            <a:pPr indent="0" lvl="0" marL="0" marR="0" rtl="0" algn="just">
              <a:lnSpc>
                <a:spcPct val="90000"/>
              </a:lnSpc>
              <a:spcBef>
                <a:spcPts val="1200"/>
              </a:spcBef>
              <a:spcAft>
                <a:spcPts val="0"/>
              </a:spcAft>
              <a:buClr>
                <a:schemeClr val="dk1"/>
              </a:buClr>
              <a:buSzPts val="2400"/>
              <a:buFont typeface="Arial"/>
              <a:buNone/>
            </a:pPr>
            <a:r>
              <a:rPr lang="en-ID" sz="2400">
                <a:solidFill>
                  <a:schemeClr val="dk1"/>
                </a:solidFill>
                <a:latin typeface="Montserrat"/>
                <a:ea typeface="Montserrat"/>
                <a:cs typeface="Montserrat"/>
                <a:sym typeface="Montserrat"/>
              </a:rPr>
              <a:t>Bahasa Python menawarkan beberapa jenis operator khusus seperti operator identita. Special Operators dijelaskan di bawah dengan contoh. Operator identitas adalah dan bukan merupakan operator identitas di Python. Mereka digunakan untuk memeriksa apakah dua nilai (atau variabel) ditempatkan di bagian memori yang sama. Dua variabel yang sama tidak berarti bahwa keduanya identik.</a:t>
            </a:r>
            <a:endParaRPr/>
          </a:p>
          <a:p>
            <a:pPr indent="0" lvl="0" marL="0" marR="0" rtl="0" algn="l">
              <a:lnSpc>
                <a:spcPct val="90000"/>
              </a:lnSpc>
              <a:spcBef>
                <a:spcPts val="2400"/>
              </a:spcBef>
              <a:spcAft>
                <a:spcPts val="0"/>
              </a:spcAft>
              <a:buClr>
                <a:schemeClr val="dk1"/>
              </a:buClr>
              <a:buSzPts val="2400"/>
              <a:buFont typeface="Arial"/>
              <a:buNone/>
            </a:pPr>
            <a:r>
              <a:rPr lang="en-ID" sz="2400">
                <a:solidFill>
                  <a:schemeClr val="dk1"/>
                </a:solidFill>
                <a:latin typeface="Montserrat"/>
                <a:ea typeface="Montserrat"/>
                <a:cs typeface="Montserrat"/>
                <a:sym typeface="Montserrat"/>
              </a:rPr>
              <a:t>.</a:t>
            </a:r>
            <a:endParaRPr/>
          </a:p>
          <a:p>
            <a:pPr indent="0" lvl="0" marL="0" marR="0" rtl="0" algn="l">
              <a:lnSpc>
                <a:spcPct val="90000"/>
              </a:lnSpc>
              <a:spcBef>
                <a:spcPts val="24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203" name="Google Shape;203;p23"/>
          <p:cNvPicPr preferRelativeResize="0"/>
          <p:nvPr/>
        </p:nvPicPr>
        <p:blipFill rotWithShape="1">
          <a:blip r:embed="rId5">
            <a:alphaModFix/>
          </a:blip>
          <a:srcRect b="0" l="0" r="0" t="0"/>
          <a:stretch/>
        </p:blipFill>
        <p:spPr>
          <a:xfrm>
            <a:off x="76200" y="2835158"/>
            <a:ext cx="12036004" cy="268934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Image result for city" id="208" name="Google Shape;208;p24"/>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09" name="Google Shape;209;p24"/>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4"/>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4"/>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212" name="Google Shape;212;p24"/>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13" name="Google Shape;213;p24"/>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214" name="Google Shape;214;p24"/>
          <p:cNvPicPr preferRelativeResize="0"/>
          <p:nvPr/>
        </p:nvPicPr>
        <p:blipFill rotWithShape="1">
          <a:blip r:embed="rId5">
            <a:alphaModFix/>
          </a:blip>
          <a:srcRect b="0" l="0" r="0" t="0"/>
          <a:stretch/>
        </p:blipFill>
        <p:spPr>
          <a:xfrm>
            <a:off x="737474" y="152399"/>
            <a:ext cx="9686901" cy="6476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Image result for city" id="219" name="Google Shape;219;p25"/>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20" name="Google Shape;220;p25"/>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25"/>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25"/>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223" name="Google Shape;223;p25"/>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24" name="Google Shape;224;p25"/>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rPr b="1" lang="en-ID" sz="2800">
                <a:solidFill>
                  <a:schemeClr val="dk1"/>
                </a:solidFill>
                <a:highlight>
                  <a:srgbClr val="F9FAFC"/>
                </a:highlight>
                <a:latin typeface="Montserrat"/>
                <a:ea typeface="Montserrat"/>
                <a:cs typeface="Montserrat"/>
                <a:sym typeface="Montserrat"/>
              </a:rPr>
              <a:t>Membership Operators</a:t>
            </a:r>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highlight>
                <a:srgbClr val="F9FAFC"/>
              </a:highlight>
              <a:latin typeface="Montserrat"/>
              <a:ea typeface="Montserrat"/>
              <a:cs typeface="Montserrat"/>
              <a:sym typeface="Montserrat"/>
            </a:endParaRPr>
          </a:p>
          <a:p>
            <a:pPr indent="0" lvl="0" marL="0" marR="0" rtl="0" algn="just">
              <a:lnSpc>
                <a:spcPct val="100000"/>
              </a:lnSpc>
              <a:spcBef>
                <a:spcPts val="0"/>
              </a:spcBef>
              <a:spcAft>
                <a:spcPts val="0"/>
              </a:spcAft>
              <a:buClr>
                <a:schemeClr val="dk1"/>
              </a:buClr>
              <a:buSzPts val="2400"/>
              <a:buFont typeface="Arial"/>
              <a:buNone/>
            </a:pPr>
            <a:r>
              <a:rPr lang="en-ID" sz="2400">
                <a:solidFill>
                  <a:schemeClr val="dk1"/>
                </a:solidFill>
                <a:latin typeface="Montserrat"/>
                <a:ea typeface="Montserrat"/>
                <a:cs typeface="Montserrat"/>
                <a:sym typeface="Montserrat"/>
              </a:rPr>
              <a:t>in dan not in adalah operator keanggotaan dengan Python. Mereka digunakan untuk menguji apakah nilai atau variabel ditemukan dalam suatu urutan (string, list, tuple, set dan kamus). Dalam kamus kita hanya bisa menguji keberadaan kunci, bukan nilainya.</a:t>
            </a:r>
            <a:endParaRPr sz="2400">
              <a:solidFill>
                <a:schemeClr val="dk1"/>
              </a:solidFill>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225" name="Google Shape;225;p25"/>
          <p:cNvPicPr preferRelativeResize="0"/>
          <p:nvPr/>
        </p:nvPicPr>
        <p:blipFill rotWithShape="1">
          <a:blip r:embed="rId5">
            <a:alphaModFix/>
          </a:blip>
          <a:srcRect b="0" l="0" r="0" t="0"/>
          <a:stretch/>
        </p:blipFill>
        <p:spPr>
          <a:xfrm>
            <a:off x="77998" y="2629013"/>
            <a:ext cx="10723352" cy="21523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Image result for city" id="230" name="Google Shape;230;p26"/>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31" name="Google Shape;231;p26"/>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6"/>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26"/>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234" name="Google Shape;234;p26"/>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35" name="Google Shape;235;p26"/>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236" name="Google Shape;236;p26"/>
          <p:cNvPicPr preferRelativeResize="0"/>
          <p:nvPr/>
        </p:nvPicPr>
        <p:blipFill rotWithShape="1">
          <a:blip r:embed="rId5">
            <a:alphaModFix/>
          </a:blip>
          <a:srcRect b="0" l="0" r="0" t="0"/>
          <a:stretch/>
        </p:blipFill>
        <p:spPr>
          <a:xfrm>
            <a:off x="755738" y="152399"/>
            <a:ext cx="10178962" cy="64769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Image result for city" id="241" name="Google Shape;241;p27"/>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42" name="Google Shape;242;p27"/>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7"/>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27"/>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245" name="Google Shape;245;p27"/>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46" name="Google Shape;246;p27"/>
          <p:cNvSpPr txBox="1"/>
          <p:nvPr/>
        </p:nvSpPr>
        <p:spPr>
          <a:xfrm>
            <a:off x="328718" y="1178342"/>
            <a:ext cx="6472132" cy="5451057"/>
          </a:xfrm>
          <a:prstGeom prst="rect">
            <a:avLst/>
          </a:prstGeom>
          <a:noFill/>
          <a:ln>
            <a:noFill/>
          </a:ln>
        </p:spPr>
        <p:txBody>
          <a:bodyPr anchorCtr="0" anchor="t" bIns="91425" lIns="91425" spcFirstLastPara="1" rIns="91425" wrap="square" tIns="91425">
            <a:noAutofit/>
          </a:bodyPr>
          <a:lstStyle/>
          <a:p>
            <a:pPr indent="0" lvl="0" marL="0" marR="0" rtl="0" algn="l">
              <a:lnSpc>
                <a:spcPct val="70000"/>
              </a:lnSpc>
              <a:spcBef>
                <a:spcPts val="0"/>
              </a:spcBef>
              <a:spcAft>
                <a:spcPts val="0"/>
              </a:spcAft>
              <a:buClr>
                <a:schemeClr val="dk1"/>
              </a:buClr>
              <a:buSzPts val="2062"/>
              <a:buFont typeface="Arial"/>
              <a:buNone/>
            </a:pPr>
            <a:r>
              <a:t/>
            </a:r>
            <a:endParaRPr b="1" sz="2062">
              <a:solidFill>
                <a:srgbClr val="25265E"/>
              </a:solidFill>
              <a:highlight>
                <a:srgbClr val="F9FAFC"/>
              </a:highlight>
              <a:latin typeface="Montserrat"/>
              <a:ea typeface="Montserrat"/>
              <a:cs typeface="Montserrat"/>
              <a:sym typeface="Montserrat"/>
            </a:endParaRPr>
          </a:p>
          <a:p>
            <a:pPr indent="0" lvl="0" marL="0" marR="0" rtl="0" algn="l">
              <a:lnSpc>
                <a:spcPct val="70000"/>
              </a:lnSpc>
              <a:spcBef>
                <a:spcPts val="0"/>
              </a:spcBef>
              <a:spcAft>
                <a:spcPts val="0"/>
              </a:spcAft>
              <a:buClr>
                <a:schemeClr val="dk1"/>
              </a:buClr>
              <a:buSzPts val="2062"/>
              <a:buFont typeface="Arial"/>
              <a:buNone/>
            </a:pPr>
            <a:r>
              <a:t/>
            </a:r>
            <a:endParaRPr b="1" sz="2062">
              <a:solidFill>
                <a:srgbClr val="25265E"/>
              </a:solidFill>
              <a:highlight>
                <a:srgbClr val="F9FAFC"/>
              </a:highlight>
              <a:latin typeface="Montserrat"/>
              <a:ea typeface="Montserrat"/>
              <a:cs typeface="Montserrat"/>
              <a:sym typeface="Montserrat"/>
            </a:endParaRPr>
          </a:p>
          <a:p>
            <a:pPr indent="0" lvl="0" marL="0" marR="0" rtl="0" algn="l">
              <a:lnSpc>
                <a:spcPct val="70000"/>
              </a:lnSpc>
              <a:spcBef>
                <a:spcPts val="0"/>
              </a:spcBef>
              <a:spcAft>
                <a:spcPts val="0"/>
              </a:spcAft>
              <a:buClr>
                <a:schemeClr val="dk1"/>
              </a:buClr>
              <a:buSzPts val="2062"/>
              <a:buFont typeface="Arial"/>
              <a:buNone/>
            </a:pPr>
            <a:r>
              <a:rPr b="1" lang="en-ID" sz="2062">
                <a:solidFill>
                  <a:schemeClr val="dk1"/>
                </a:solidFill>
                <a:highlight>
                  <a:srgbClr val="F9FAFC"/>
                </a:highlight>
                <a:latin typeface="Montserrat"/>
                <a:ea typeface="Montserrat"/>
                <a:cs typeface="Montserrat"/>
                <a:sym typeface="Montserrat"/>
              </a:rPr>
              <a:t>Python if...else Statement</a:t>
            </a:r>
            <a:endParaRPr b="1" sz="2062">
              <a:solidFill>
                <a:schemeClr val="dk1"/>
              </a:solidFill>
              <a:latin typeface="Montserrat"/>
              <a:ea typeface="Montserrat"/>
              <a:cs typeface="Montserrat"/>
              <a:sym typeface="Montserrat"/>
            </a:endParaRPr>
          </a:p>
          <a:p>
            <a:pPr indent="0" lvl="0" marL="0" marR="0" rtl="0" algn="l">
              <a:lnSpc>
                <a:spcPct val="7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0" marR="0" rtl="0" algn="l">
              <a:lnSpc>
                <a:spcPct val="70000"/>
              </a:lnSpc>
              <a:spcBef>
                <a:spcPts val="1200"/>
              </a:spcBef>
              <a:spcAft>
                <a:spcPts val="0"/>
              </a:spcAft>
              <a:buClr>
                <a:schemeClr val="dk1"/>
              </a:buClr>
              <a:buSzPts val="1500"/>
              <a:buFont typeface="Arial"/>
              <a:buNone/>
            </a:pPr>
            <a:r>
              <a:t/>
            </a:r>
            <a:endParaRPr sz="1500">
              <a:solidFill>
                <a:schemeClr val="dk1"/>
              </a:solidFill>
              <a:latin typeface="Montserrat"/>
              <a:ea typeface="Montserrat"/>
              <a:cs typeface="Montserrat"/>
              <a:sym typeface="Montserrat"/>
            </a:endParaRPr>
          </a:p>
          <a:p>
            <a:pPr indent="0" lvl="0" marL="0" marR="0" rtl="0" algn="just">
              <a:lnSpc>
                <a:spcPct val="70000"/>
              </a:lnSpc>
              <a:spcBef>
                <a:spcPts val="1200"/>
              </a:spcBef>
              <a:spcAft>
                <a:spcPts val="0"/>
              </a:spcAft>
              <a:buClr>
                <a:schemeClr val="dk1"/>
              </a:buClr>
              <a:buSzPts val="917"/>
              <a:buFont typeface="Arial"/>
              <a:buNone/>
            </a:pPr>
            <a:r>
              <a:rPr lang="en-ID" sz="1500">
                <a:solidFill>
                  <a:schemeClr val="dk1"/>
                </a:solidFill>
                <a:latin typeface="Montserrat"/>
                <a:ea typeface="Montserrat"/>
                <a:cs typeface="Montserrat"/>
                <a:sym typeface="Montserrat"/>
              </a:rPr>
              <a:t>Pengambilan keputusan diperlukan ketika kita ingin mengeksekusi kode hanya jika kondisi tertentu terpenuhi.</a:t>
            </a:r>
            <a:endParaRPr/>
          </a:p>
          <a:p>
            <a:pPr indent="0" lvl="0" marL="0" marR="0" rtl="0" algn="just">
              <a:lnSpc>
                <a:spcPct val="70000"/>
              </a:lnSpc>
              <a:spcBef>
                <a:spcPts val="1200"/>
              </a:spcBef>
              <a:spcAft>
                <a:spcPts val="0"/>
              </a:spcAft>
              <a:buClr>
                <a:schemeClr val="dk1"/>
              </a:buClr>
              <a:buSzPts val="917"/>
              <a:buFont typeface="Arial"/>
              <a:buNone/>
            </a:pPr>
            <a:r>
              <a:rPr lang="en-ID" sz="1500">
                <a:solidFill>
                  <a:schemeClr val="dk1"/>
                </a:solidFill>
                <a:latin typeface="Montserrat"/>
                <a:ea typeface="Montserrat"/>
                <a:cs typeface="Montserrat"/>
                <a:sym typeface="Montserrat"/>
              </a:rPr>
              <a:t>Pernyataan if… elif… else digunakan dengan Python untuk pengambilan keputusan.</a:t>
            </a:r>
            <a:endParaRPr/>
          </a:p>
          <a:p>
            <a:pPr indent="0" lvl="0" marL="0" marR="0" rtl="0" algn="just">
              <a:lnSpc>
                <a:spcPct val="70000"/>
              </a:lnSpc>
              <a:spcBef>
                <a:spcPts val="1200"/>
              </a:spcBef>
              <a:spcAft>
                <a:spcPts val="0"/>
              </a:spcAft>
              <a:buClr>
                <a:schemeClr val="dk1"/>
              </a:buClr>
              <a:buSzPts val="917"/>
              <a:buFont typeface="Arial"/>
              <a:buNone/>
            </a:pPr>
            <a:r>
              <a:rPr lang="en-ID" sz="1500">
                <a:solidFill>
                  <a:schemeClr val="dk1"/>
                </a:solidFill>
                <a:latin typeface="Montserrat"/>
                <a:ea typeface="Montserrat"/>
                <a:cs typeface="Montserrat"/>
                <a:sym typeface="Montserrat"/>
              </a:rPr>
              <a:t>Python jika Pernyataan Sintaks</a:t>
            </a:r>
            <a:endParaRPr sz="1500">
              <a:solidFill>
                <a:schemeClr val="dk1"/>
              </a:solidFill>
              <a:latin typeface="Montserrat"/>
              <a:ea typeface="Montserrat"/>
              <a:cs typeface="Montserrat"/>
              <a:sym typeface="Montserrat"/>
            </a:endParaRPr>
          </a:p>
          <a:p>
            <a:pPr indent="0" lvl="0" marL="0" marR="0" rtl="0" algn="just">
              <a:lnSpc>
                <a:spcPct val="70000"/>
              </a:lnSpc>
              <a:spcBef>
                <a:spcPts val="1200"/>
              </a:spcBef>
              <a:spcAft>
                <a:spcPts val="0"/>
              </a:spcAft>
              <a:buClr>
                <a:schemeClr val="dk1"/>
              </a:buClr>
              <a:buSzPts val="1500"/>
              <a:buFont typeface="Arial"/>
              <a:buNone/>
            </a:pPr>
            <a:r>
              <a:rPr lang="en-ID" sz="1500">
                <a:solidFill>
                  <a:schemeClr val="dk1"/>
                </a:solidFill>
                <a:latin typeface="Montserrat"/>
                <a:ea typeface="Montserrat"/>
                <a:cs typeface="Montserrat"/>
                <a:sym typeface="Montserrat"/>
              </a:rPr>
              <a:t>if test expression:</a:t>
            </a:r>
            <a:endParaRPr/>
          </a:p>
          <a:p>
            <a:pPr indent="0" lvl="0" marL="0" marR="0" rtl="0" algn="just">
              <a:lnSpc>
                <a:spcPct val="70000"/>
              </a:lnSpc>
              <a:spcBef>
                <a:spcPts val="1200"/>
              </a:spcBef>
              <a:spcAft>
                <a:spcPts val="0"/>
              </a:spcAft>
              <a:buClr>
                <a:schemeClr val="dk1"/>
              </a:buClr>
              <a:buSzPts val="917"/>
              <a:buFont typeface="Arial"/>
              <a:buNone/>
            </a:pPr>
            <a:r>
              <a:rPr lang="en-ID" sz="1500">
                <a:solidFill>
                  <a:schemeClr val="dk1"/>
                </a:solidFill>
                <a:latin typeface="Montserrat"/>
                <a:ea typeface="Montserrat"/>
                <a:cs typeface="Montserrat"/>
                <a:sym typeface="Montserrat"/>
              </a:rPr>
              <a:t>    statement(s)</a:t>
            </a:r>
            <a:endParaRPr/>
          </a:p>
          <a:p>
            <a:pPr indent="0" lvl="0" marL="0" marR="0" rtl="0" algn="just">
              <a:lnSpc>
                <a:spcPct val="70000"/>
              </a:lnSpc>
              <a:spcBef>
                <a:spcPts val="1200"/>
              </a:spcBef>
              <a:spcAft>
                <a:spcPts val="0"/>
              </a:spcAft>
              <a:buClr>
                <a:schemeClr val="dk1"/>
              </a:buClr>
              <a:buSzPts val="917"/>
              <a:buFont typeface="Arial"/>
              <a:buNone/>
            </a:pPr>
            <a:r>
              <a:rPr lang="en-ID" sz="1500">
                <a:solidFill>
                  <a:schemeClr val="dk1"/>
                </a:solidFill>
                <a:latin typeface="Montserrat"/>
                <a:ea typeface="Montserrat"/>
                <a:cs typeface="Montserrat"/>
                <a:sym typeface="Montserrat"/>
              </a:rPr>
              <a:t>Di sini, program mengevaluasi ekspresi tes dan akan mengeksekusi pernyataan hanya jika ekspresi tes adalah True.</a:t>
            </a:r>
            <a:endParaRPr/>
          </a:p>
          <a:p>
            <a:pPr indent="0" lvl="0" marL="0" marR="0" rtl="0" algn="just">
              <a:lnSpc>
                <a:spcPct val="70000"/>
              </a:lnSpc>
              <a:spcBef>
                <a:spcPts val="1200"/>
              </a:spcBef>
              <a:spcAft>
                <a:spcPts val="0"/>
              </a:spcAft>
              <a:buClr>
                <a:schemeClr val="dk1"/>
              </a:buClr>
              <a:buSzPts val="917"/>
              <a:buFont typeface="Arial"/>
              <a:buNone/>
            </a:pPr>
            <a:r>
              <a:rPr lang="en-ID" sz="1500">
                <a:solidFill>
                  <a:schemeClr val="dk1"/>
                </a:solidFill>
                <a:latin typeface="Montserrat"/>
                <a:ea typeface="Montserrat"/>
                <a:cs typeface="Montserrat"/>
                <a:sym typeface="Montserrat"/>
              </a:rPr>
              <a:t>Jika ekspresi uji False, pernyataan tersebut tidak dijalankan.</a:t>
            </a:r>
            <a:endParaRPr/>
          </a:p>
          <a:p>
            <a:pPr indent="0" lvl="0" marL="0" marR="0" rtl="0" algn="just">
              <a:lnSpc>
                <a:spcPct val="70000"/>
              </a:lnSpc>
              <a:spcBef>
                <a:spcPts val="1200"/>
              </a:spcBef>
              <a:spcAft>
                <a:spcPts val="0"/>
              </a:spcAft>
              <a:buClr>
                <a:schemeClr val="dk1"/>
              </a:buClr>
              <a:buSzPts val="917"/>
              <a:buFont typeface="Arial"/>
              <a:buNone/>
            </a:pPr>
            <a:r>
              <a:rPr lang="en-ID" sz="1500">
                <a:solidFill>
                  <a:schemeClr val="dk1"/>
                </a:solidFill>
                <a:latin typeface="Montserrat"/>
                <a:ea typeface="Montserrat"/>
                <a:cs typeface="Montserrat"/>
                <a:sym typeface="Montserrat"/>
              </a:rPr>
              <a:t>Dalam Python, isi pernyataan if ditunjukkan oleh indentasi. Body dimulai dengan lekukan dan baris pertama yang tidak diberi indentasi menandai akhir.</a:t>
            </a:r>
            <a:endParaRPr/>
          </a:p>
          <a:p>
            <a:pPr indent="0" lvl="0" marL="0" marR="0" rtl="0" algn="just">
              <a:lnSpc>
                <a:spcPct val="70000"/>
              </a:lnSpc>
              <a:spcBef>
                <a:spcPts val="1200"/>
              </a:spcBef>
              <a:spcAft>
                <a:spcPts val="0"/>
              </a:spcAft>
              <a:buClr>
                <a:schemeClr val="dk1"/>
              </a:buClr>
              <a:buSzPts val="1500"/>
              <a:buFont typeface="Arial"/>
              <a:buNone/>
            </a:pPr>
            <a:r>
              <a:rPr lang="en-ID" sz="1500">
                <a:solidFill>
                  <a:schemeClr val="dk1"/>
                </a:solidFill>
                <a:latin typeface="Montserrat"/>
                <a:ea typeface="Montserrat"/>
                <a:cs typeface="Montserrat"/>
                <a:sym typeface="Montserrat"/>
              </a:rPr>
              <a:t>Python menafsirkan nilai bukan nol sebagai True. Tidak ada dan 0 diartikan sebagai Salah.</a:t>
            </a:r>
            <a:endParaRPr/>
          </a:p>
          <a:p>
            <a:pPr indent="0" lvl="0" marL="0" marR="0" rtl="0" algn="l">
              <a:lnSpc>
                <a:spcPct val="70000"/>
              </a:lnSpc>
              <a:spcBef>
                <a:spcPts val="2400"/>
              </a:spcBef>
              <a:spcAft>
                <a:spcPts val="1200"/>
              </a:spcAft>
              <a:buClr>
                <a:schemeClr val="dk1"/>
              </a:buClr>
              <a:buSzPts val="1500"/>
              <a:buFont typeface="Arial"/>
              <a:buNone/>
            </a:pPr>
            <a:r>
              <a:t/>
            </a:r>
            <a:endParaRPr sz="1500">
              <a:solidFill>
                <a:schemeClr val="dk1"/>
              </a:solidFill>
              <a:latin typeface="Montserrat"/>
              <a:ea typeface="Montserrat"/>
              <a:cs typeface="Montserrat"/>
              <a:sym typeface="Montserrat"/>
            </a:endParaRPr>
          </a:p>
        </p:txBody>
      </p:sp>
      <p:pic>
        <p:nvPicPr>
          <p:cNvPr id="247" name="Google Shape;247;p27"/>
          <p:cNvPicPr preferRelativeResize="0"/>
          <p:nvPr/>
        </p:nvPicPr>
        <p:blipFill rotWithShape="1">
          <a:blip r:embed="rId5">
            <a:alphaModFix/>
          </a:blip>
          <a:srcRect b="0" l="0" r="0" t="0"/>
          <a:stretch/>
        </p:blipFill>
        <p:spPr>
          <a:xfrm>
            <a:off x="7410450" y="1178342"/>
            <a:ext cx="4267199" cy="5279607"/>
          </a:xfrm>
          <a:prstGeom prst="rect">
            <a:avLst/>
          </a:prstGeom>
          <a:noFill/>
          <a:ln>
            <a:noFill/>
          </a:ln>
        </p:spPr>
      </p:pic>
      <p:sp>
        <p:nvSpPr>
          <p:cNvPr id="248" name="Google Shape;248;p27"/>
          <p:cNvSpPr txBox="1"/>
          <p:nvPr/>
        </p:nvSpPr>
        <p:spPr>
          <a:xfrm>
            <a:off x="1657350" y="400050"/>
            <a:ext cx="832485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D" sz="2800">
                <a:solidFill>
                  <a:schemeClr val="dk1"/>
                </a:solidFill>
                <a:latin typeface="Montserrat"/>
                <a:ea typeface="Montserrat"/>
                <a:cs typeface="Montserrat"/>
                <a:sym typeface="Montserrat"/>
              </a:rPr>
              <a:t>2. If Else Part I</a:t>
            </a:r>
            <a:endParaRPr b="1" sz="2800">
              <a:solidFill>
                <a:schemeClr val="dk1"/>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Image result for city" id="253" name="Google Shape;253;p28"/>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54" name="Google Shape;254;p28"/>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8"/>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28"/>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257" name="Google Shape;257;p28"/>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58" name="Google Shape;258;p28"/>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259" name="Google Shape;259;p28"/>
          <p:cNvPicPr preferRelativeResize="0"/>
          <p:nvPr/>
        </p:nvPicPr>
        <p:blipFill rotWithShape="1">
          <a:blip r:embed="rId5">
            <a:alphaModFix/>
          </a:blip>
          <a:srcRect b="0" l="0" r="0" t="0"/>
          <a:stretch/>
        </p:blipFill>
        <p:spPr>
          <a:xfrm>
            <a:off x="74402" y="228601"/>
            <a:ext cx="11094639" cy="640079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Image result for city" id="264" name="Google Shape;264;p29"/>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65" name="Google Shape;265;p29"/>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9"/>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29"/>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268" name="Google Shape;268;p29"/>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69" name="Google Shape;269;p29"/>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rPr b="1" lang="en-ID" sz="2800">
                <a:solidFill>
                  <a:schemeClr val="dk1"/>
                </a:solidFill>
                <a:highlight>
                  <a:srgbClr val="F9FAFC"/>
                </a:highlight>
                <a:latin typeface="Montserrat"/>
                <a:ea typeface="Montserrat"/>
                <a:cs typeface="Montserrat"/>
                <a:sym typeface="Montserrat"/>
              </a:rPr>
              <a:t>Python if...else Statement</a:t>
            </a:r>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400"/>
              <a:buFont typeface="Arial"/>
              <a:buNone/>
            </a:pPr>
            <a:r>
              <a:rPr lang="en-ID" sz="2400">
                <a:solidFill>
                  <a:schemeClr val="dk1"/>
                </a:solidFill>
                <a:latin typeface="Montserrat"/>
                <a:ea typeface="Montserrat"/>
                <a:cs typeface="Montserrat"/>
                <a:sym typeface="Montserrat"/>
              </a:rPr>
              <a:t>Pernyataan if..else mengevaluasi ekspresi pengujian dan akan mengeksekusi isi if hanya jika kondisi pengujian adalah True.</a:t>
            </a:r>
            <a:endParaRPr/>
          </a:p>
          <a:p>
            <a:pPr indent="0" lvl="0" marL="0" marR="0" rtl="0" algn="just">
              <a:lnSpc>
                <a:spcPct val="90000"/>
              </a:lnSpc>
              <a:spcBef>
                <a:spcPts val="120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Jika kondisinya False, maka body of else dieksekusi. Indentasi digunakan untuk memisahkan blok.</a:t>
            </a:r>
            <a:endParaRPr sz="2400">
              <a:solidFill>
                <a:schemeClr val="dk1"/>
              </a:solidFill>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270" name="Google Shape;270;p29"/>
          <p:cNvPicPr preferRelativeResize="0"/>
          <p:nvPr/>
        </p:nvPicPr>
        <p:blipFill rotWithShape="1">
          <a:blip r:embed="rId5">
            <a:alphaModFix/>
          </a:blip>
          <a:srcRect b="0" l="0" r="0" t="0"/>
          <a:stretch/>
        </p:blipFill>
        <p:spPr>
          <a:xfrm>
            <a:off x="77997" y="3271066"/>
            <a:ext cx="11413939" cy="231058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Image result for city" id="275" name="Google Shape;275;p30"/>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76" name="Google Shape;276;p30"/>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30"/>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30"/>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279" name="Google Shape;279;p30"/>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80" name="Google Shape;280;p30"/>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281" name="Google Shape;281;p30"/>
          <p:cNvPicPr preferRelativeResize="0"/>
          <p:nvPr/>
        </p:nvPicPr>
        <p:blipFill rotWithShape="1">
          <a:blip r:embed="rId5">
            <a:alphaModFix/>
          </a:blip>
          <a:srcRect b="0" l="0" r="0" t="0"/>
          <a:stretch/>
        </p:blipFill>
        <p:spPr>
          <a:xfrm>
            <a:off x="2995738" y="578120"/>
            <a:ext cx="5576762" cy="53083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Image result for city" id="286" name="Google Shape;286;p31"/>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87" name="Google Shape;287;p31"/>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31"/>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31"/>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290" name="Google Shape;290;p31"/>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91" name="Google Shape;291;p31"/>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292" name="Google Shape;292;p31"/>
          <p:cNvPicPr preferRelativeResize="0"/>
          <p:nvPr/>
        </p:nvPicPr>
        <p:blipFill rotWithShape="1">
          <a:blip r:embed="rId5">
            <a:alphaModFix/>
          </a:blip>
          <a:srcRect b="0" l="0" r="0" t="0"/>
          <a:stretch/>
        </p:blipFill>
        <p:spPr>
          <a:xfrm>
            <a:off x="271463" y="276224"/>
            <a:ext cx="11142476" cy="61611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p:nvPr/>
        </p:nvSpPr>
        <p:spPr>
          <a:xfrm>
            <a:off x="1633734" y="3769138"/>
            <a:ext cx="731121" cy="731121"/>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98" name="Google Shape;98;p14"/>
          <p:cNvSpPr/>
          <p:nvPr/>
        </p:nvSpPr>
        <p:spPr>
          <a:xfrm>
            <a:off x="432590" y="2577011"/>
            <a:ext cx="731121" cy="731121"/>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descr="Image result for city" id="99" name="Google Shape;99;p14"/>
          <p:cNvPicPr preferRelativeResize="0"/>
          <p:nvPr/>
        </p:nvPicPr>
        <p:blipFill rotWithShape="1">
          <a:blip r:embed="rId3">
            <a:alphaModFix/>
          </a:blip>
          <a:srcRect b="25668" l="21572" r="15478" t="18051"/>
          <a:stretch/>
        </p:blipFill>
        <p:spPr>
          <a:xfrm>
            <a:off x="-819774" y="-120868"/>
            <a:ext cx="12191999" cy="6858000"/>
          </a:xfrm>
          <a:prstGeom prst="rect">
            <a:avLst/>
          </a:prstGeom>
          <a:noFill/>
          <a:ln>
            <a:noFill/>
          </a:ln>
        </p:spPr>
      </p:pic>
      <p:sp>
        <p:nvSpPr>
          <p:cNvPr id="100" name="Google Shape;100;p14"/>
          <p:cNvSpPr/>
          <p:nvPr/>
        </p:nvSpPr>
        <p:spPr>
          <a:xfrm>
            <a:off x="-613147" y="-120868"/>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4"/>
          <p:cNvSpPr/>
          <p:nvPr/>
        </p:nvSpPr>
        <p:spPr>
          <a:xfrm>
            <a:off x="10965703" y="698406"/>
            <a:ext cx="1055077" cy="1055077"/>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102" name="Google Shape;102;p14"/>
          <p:cNvSpPr/>
          <p:nvPr/>
        </p:nvSpPr>
        <p:spPr>
          <a:xfrm rot="-1733469">
            <a:off x="-517721" y="6207510"/>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4"/>
          <p:cNvSpPr txBox="1"/>
          <p:nvPr/>
        </p:nvSpPr>
        <p:spPr>
          <a:xfrm>
            <a:off x="377847" y="1552959"/>
            <a:ext cx="9348568" cy="43402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0"/>
              <a:buFont typeface="Montserrat"/>
              <a:buNone/>
            </a:pPr>
            <a:r>
              <a:rPr lang="en-ID" sz="2800">
                <a:solidFill>
                  <a:schemeClr val="dk1"/>
                </a:solidFill>
                <a:latin typeface="Montserrat"/>
                <a:ea typeface="Montserrat"/>
                <a:cs typeface="Montserrat"/>
                <a:sym typeface="Montserrat"/>
              </a:rPr>
              <a:t>Operator adalah simbol khusus dalam Python yang menjalankan perhitungan aritmatika atau logika. Nilai yang dioperasikan oleh operator disebut operan.</a:t>
            </a:r>
            <a:endParaRPr/>
          </a:p>
          <a:p>
            <a:pPr indent="0" lvl="0" marL="0" marR="0" rtl="0" algn="l">
              <a:spcBef>
                <a:spcPts val="1200"/>
              </a:spcBef>
              <a:spcAft>
                <a:spcPts val="0"/>
              </a:spcAft>
              <a:buClr>
                <a:srgbClr val="4078F2"/>
              </a:buClr>
              <a:buSzPts val="2800"/>
              <a:buFont typeface="Montserrat"/>
              <a:buNone/>
            </a:pPr>
            <a:r>
              <a:rPr lang="en-ID" sz="2800">
                <a:solidFill>
                  <a:srgbClr val="4078F2"/>
                </a:solidFill>
                <a:highlight>
                  <a:srgbClr val="F5F5F5"/>
                </a:highlight>
                <a:latin typeface="Montserrat"/>
                <a:ea typeface="Montserrat"/>
                <a:cs typeface="Montserrat"/>
                <a:sym typeface="Montserrat"/>
              </a:rPr>
              <a:t>Contoh : </a:t>
            </a:r>
            <a:endParaRPr/>
          </a:p>
          <a:p>
            <a:pPr indent="0" lvl="0" marL="0" marR="0" rtl="0" algn="l">
              <a:spcBef>
                <a:spcPts val="1200"/>
              </a:spcBef>
              <a:spcAft>
                <a:spcPts val="0"/>
              </a:spcAft>
              <a:buClr>
                <a:srgbClr val="4078F2"/>
              </a:buClr>
              <a:buSzPts val="2800"/>
              <a:buFont typeface="Montserrat"/>
              <a:buNone/>
            </a:pPr>
            <a:r>
              <a:rPr lang="en-ID" sz="2800">
                <a:solidFill>
                  <a:srgbClr val="4078F2"/>
                </a:solidFill>
                <a:highlight>
                  <a:srgbClr val="F5F5F5"/>
                </a:highlight>
                <a:latin typeface="Montserrat"/>
                <a:ea typeface="Montserrat"/>
                <a:cs typeface="Montserrat"/>
                <a:sym typeface="Montserrat"/>
              </a:rPr>
              <a:t>&gt;&gt;&gt; </a:t>
            </a:r>
            <a:r>
              <a:rPr lang="en-ID" sz="2800">
                <a:solidFill>
                  <a:srgbClr val="986801"/>
                </a:solidFill>
                <a:highlight>
                  <a:srgbClr val="F5F5F5"/>
                </a:highlight>
                <a:latin typeface="Montserrat"/>
                <a:ea typeface="Montserrat"/>
                <a:cs typeface="Montserrat"/>
                <a:sym typeface="Montserrat"/>
              </a:rPr>
              <a:t>2</a:t>
            </a:r>
            <a:r>
              <a:rPr lang="en-ID" sz="2800">
                <a:solidFill>
                  <a:srgbClr val="383A42"/>
                </a:solidFill>
                <a:highlight>
                  <a:srgbClr val="F5F5F5"/>
                </a:highlight>
                <a:latin typeface="Montserrat"/>
                <a:ea typeface="Montserrat"/>
                <a:cs typeface="Montserrat"/>
                <a:sym typeface="Montserrat"/>
              </a:rPr>
              <a:t>+</a:t>
            </a:r>
            <a:r>
              <a:rPr lang="en-ID" sz="2800">
                <a:solidFill>
                  <a:srgbClr val="986801"/>
                </a:solidFill>
                <a:highlight>
                  <a:srgbClr val="F5F5F5"/>
                </a:highlight>
                <a:latin typeface="Montserrat"/>
                <a:ea typeface="Montserrat"/>
                <a:cs typeface="Montserrat"/>
                <a:sym typeface="Montserrat"/>
              </a:rPr>
              <a:t>3</a:t>
            </a:r>
            <a:endParaRPr sz="2800">
              <a:solidFill>
                <a:srgbClr val="383A42"/>
              </a:solidFill>
              <a:highlight>
                <a:srgbClr val="F5F5F5"/>
              </a:highlight>
              <a:latin typeface="Montserrat"/>
              <a:ea typeface="Montserrat"/>
              <a:cs typeface="Montserrat"/>
              <a:sym typeface="Montserrat"/>
            </a:endParaRPr>
          </a:p>
          <a:p>
            <a:pPr indent="0" lvl="0" marL="152400" marR="152400" rtl="0" algn="l">
              <a:lnSpc>
                <a:spcPct val="142857"/>
              </a:lnSpc>
              <a:spcBef>
                <a:spcPts val="1200"/>
              </a:spcBef>
              <a:spcAft>
                <a:spcPts val="0"/>
              </a:spcAft>
              <a:buClr>
                <a:schemeClr val="dk1"/>
              </a:buClr>
              <a:buSzPts val="1100"/>
              <a:buFont typeface="Arial"/>
              <a:buNone/>
            </a:pPr>
            <a:r>
              <a:rPr lang="en-ID" sz="2800">
                <a:solidFill>
                  <a:srgbClr val="986801"/>
                </a:solidFill>
                <a:highlight>
                  <a:srgbClr val="F5F5F5"/>
                </a:highlight>
                <a:latin typeface="Montserrat"/>
                <a:ea typeface="Montserrat"/>
                <a:cs typeface="Montserrat"/>
                <a:sym typeface="Montserrat"/>
              </a:rPr>
              <a:t>5</a:t>
            </a:r>
            <a:endParaRPr/>
          </a:p>
          <a:p>
            <a:pPr indent="0" lvl="0" marL="0" marR="0" rtl="0" algn="l">
              <a:spcBef>
                <a:spcPts val="1200"/>
              </a:spcBef>
              <a:spcAft>
                <a:spcPts val="0"/>
              </a:spcAft>
              <a:buClr>
                <a:schemeClr val="dk1"/>
              </a:buClr>
              <a:buSzPts val="2800"/>
              <a:buFont typeface="Montserrat"/>
              <a:buNone/>
            </a:pPr>
            <a:r>
              <a:rPr lang="en-ID" sz="2800">
                <a:solidFill>
                  <a:schemeClr val="dk1"/>
                </a:solidFill>
                <a:latin typeface="Montserrat"/>
                <a:ea typeface="Montserrat"/>
                <a:cs typeface="Montserrat"/>
                <a:sym typeface="Montserrat"/>
              </a:rPr>
              <a:t>Di sini, + adalah operator yang melakukan penjumlahan. 2 dan 3 adalah operan dan 5 adalah keluaran dari operasi.</a:t>
            </a:r>
            <a:endParaRPr/>
          </a:p>
        </p:txBody>
      </p:sp>
      <p:sp>
        <p:nvSpPr>
          <p:cNvPr id="104" name="Google Shape;104;p14"/>
          <p:cNvSpPr txBox="1"/>
          <p:nvPr/>
        </p:nvSpPr>
        <p:spPr>
          <a:xfrm>
            <a:off x="82724" y="651043"/>
            <a:ext cx="10505132" cy="523220"/>
          </a:xfrm>
          <a:prstGeom prst="rect">
            <a:avLst/>
          </a:prstGeom>
          <a:noFill/>
          <a:ln>
            <a:noFill/>
          </a:ln>
        </p:spPr>
        <p:txBody>
          <a:bodyPr anchorCtr="0" anchor="t" bIns="45700" lIns="91425" spcFirstLastPara="1" rIns="91425" wrap="square" tIns="45700">
            <a:noAutofit/>
          </a:bodyPr>
          <a:lstStyle/>
          <a:p>
            <a:pPr indent="0" lvl="0" marL="99060" marR="0" rtl="0" algn="ctr">
              <a:spcBef>
                <a:spcPts val="0"/>
              </a:spcBef>
              <a:spcAft>
                <a:spcPts val="0"/>
              </a:spcAft>
              <a:buNone/>
            </a:pPr>
            <a:r>
              <a:rPr b="1" lang="en-ID" sz="2800">
                <a:solidFill>
                  <a:schemeClr val="dk1"/>
                </a:solidFill>
                <a:latin typeface="Montserrat"/>
                <a:ea typeface="Montserrat"/>
                <a:cs typeface="Montserrat"/>
                <a:sym typeface="Montserrat"/>
              </a:rPr>
              <a:t>1. Understanding Logic (Equal, Greater / Less Than, Compare Arrays)</a:t>
            </a:r>
            <a:endParaRPr/>
          </a:p>
        </p:txBody>
      </p:sp>
      <p:pic>
        <p:nvPicPr>
          <p:cNvPr id="105" name="Google Shape;105;p14"/>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Image result for city" id="297" name="Google Shape;297;p32"/>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98" name="Google Shape;298;p32"/>
          <p:cNvSpPr/>
          <p:nvPr/>
        </p:nvSpPr>
        <p:spPr>
          <a:xfrm>
            <a:off x="-6899"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467"/>
              <a:buFont typeface="Arial"/>
              <a:buNone/>
            </a:pPr>
            <a:r>
              <a:rPr lang="en-ID" sz="2400">
                <a:solidFill>
                  <a:schemeClr val="dk1"/>
                </a:solidFill>
                <a:latin typeface="Montserrat"/>
                <a:ea typeface="Montserrat"/>
                <a:cs typeface="Montserrat"/>
                <a:sym typeface="Montserrat"/>
              </a:rPr>
              <a:t>Elif adalah kependekan dari else if. Ini memungkinkan kita untuk memeriksa beberapa ekspresi.</a:t>
            </a:r>
            <a:endParaRPr/>
          </a:p>
          <a:p>
            <a:pPr indent="0" lvl="0" marL="0" marR="0" rtl="0" algn="just">
              <a:spcBef>
                <a:spcPts val="1200"/>
              </a:spcBef>
              <a:spcAft>
                <a:spcPts val="0"/>
              </a:spcAft>
              <a:buClr>
                <a:schemeClr val="dk1"/>
              </a:buClr>
              <a:buSzPts val="1467"/>
              <a:buFont typeface="Arial"/>
              <a:buNone/>
            </a:pPr>
            <a:r>
              <a:rPr lang="en-ID" sz="2400">
                <a:solidFill>
                  <a:schemeClr val="dk1"/>
                </a:solidFill>
                <a:latin typeface="Montserrat"/>
                <a:ea typeface="Montserrat"/>
                <a:cs typeface="Montserrat"/>
                <a:sym typeface="Montserrat"/>
              </a:rPr>
              <a:t>Jika kondisi jika False, ia memeriksa kondisi blok elif berikutnya dan seterusnya.</a:t>
            </a:r>
            <a:endParaRPr/>
          </a:p>
          <a:p>
            <a:pPr indent="0" lvl="0" marL="0" marR="0" rtl="0" algn="just">
              <a:spcBef>
                <a:spcPts val="1200"/>
              </a:spcBef>
              <a:spcAft>
                <a:spcPts val="0"/>
              </a:spcAft>
              <a:buClr>
                <a:schemeClr val="dk1"/>
              </a:buClr>
              <a:buSzPts val="1467"/>
              <a:buFont typeface="Arial"/>
              <a:buNone/>
            </a:pPr>
            <a:r>
              <a:rPr lang="en-ID" sz="2400">
                <a:solidFill>
                  <a:schemeClr val="dk1"/>
                </a:solidFill>
                <a:latin typeface="Montserrat"/>
                <a:ea typeface="Montserrat"/>
                <a:cs typeface="Montserrat"/>
                <a:sym typeface="Montserrat"/>
              </a:rPr>
              <a:t>Jika semua kondisinya False, maka body of else akan dieksekusi.</a:t>
            </a:r>
            <a:endParaRPr/>
          </a:p>
          <a:p>
            <a:pPr indent="0" lvl="0" marL="0" marR="0" rtl="0" algn="just">
              <a:spcBef>
                <a:spcPts val="1200"/>
              </a:spcBef>
              <a:spcAft>
                <a:spcPts val="0"/>
              </a:spcAft>
              <a:buClr>
                <a:schemeClr val="dk1"/>
              </a:buClr>
              <a:buSzPts val="1467"/>
              <a:buFont typeface="Arial"/>
              <a:buNone/>
            </a:pPr>
            <a:r>
              <a:rPr lang="en-ID" sz="2400">
                <a:solidFill>
                  <a:schemeClr val="dk1"/>
                </a:solidFill>
                <a:latin typeface="Montserrat"/>
                <a:ea typeface="Montserrat"/>
                <a:cs typeface="Montserrat"/>
                <a:sym typeface="Montserrat"/>
              </a:rPr>
              <a:t>Hanya satu blok di antara beberapa blok if ... elif ... else dijalankan sesuai dengan kondisi.</a:t>
            </a:r>
            <a:endParaRPr/>
          </a:p>
          <a:p>
            <a:pPr indent="0" lvl="0" marL="0" marR="0" rtl="0" algn="just">
              <a:spcBef>
                <a:spcPts val="1200"/>
              </a:spcBef>
              <a:spcAft>
                <a:spcPts val="0"/>
              </a:spcAft>
              <a:buClr>
                <a:schemeClr val="dk1"/>
              </a:buClr>
              <a:buSzPts val="2400"/>
              <a:buFont typeface="Montserrat"/>
              <a:buNone/>
            </a:pPr>
            <a:r>
              <a:rPr lang="en-ID" sz="2400">
                <a:solidFill>
                  <a:schemeClr val="dk1"/>
                </a:solidFill>
                <a:latin typeface="Montserrat"/>
                <a:ea typeface="Montserrat"/>
                <a:cs typeface="Montserrat"/>
                <a:sym typeface="Montserrat"/>
              </a:rPr>
              <a:t>Blok if hanya dapat memiliki satu blok lagi. Tapi itu bisa memiliki beberapa blok elif.</a:t>
            </a:r>
            <a:endParaRPr/>
          </a:p>
        </p:txBody>
      </p:sp>
      <p:sp>
        <p:nvSpPr>
          <p:cNvPr id="299" name="Google Shape;299;p32"/>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32"/>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301" name="Google Shape;301;p32"/>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02" name="Google Shape;302;p32"/>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sp>
        <p:nvSpPr>
          <p:cNvPr id="303" name="Google Shape;303;p32"/>
          <p:cNvSpPr txBox="1"/>
          <p:nvPr/>
        </p:nvSpPr>
        <p:spPr>
          <a:xfrm>
            <a:off x="328718" y="449868"/>
            <a:ext cx="641985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D" sz="2800">
                <a:solidFill>
                  <a:srgbClr val="25265E"/>
                </a:solidFill>
                <a:highlight>
                  <a:srgbClr val="F9FAFC"/>
                </a:highlight>
                <a:latin typeface="Montserrat"/>
                <a:ea typeface="Montserrat"/>
                <a:cs typeface="Montserrat"/>
                <a:sym typeface="Montserrat"/>
              </a:rPr>
              <a:t>Python if...elif...else Statement</a:t>
            </a:r>
            <a:endParaRPr sz="2800">
              <a:solidFill>
                <a:schemeClr val="dk1"/>
              </a:solidFill>
              <a:latin typeface="Montserrat"/>
              <a:ea typeface="Montserrat"/>
              <a:cs typeface="Montserrat"/>
              <a:sym typeface="Montserrat"/>
            </a:endParaRPr>
          </a:p>
        </p:txBody>
      </p:sp>
      <p:pic>
        <p:nvPicPr>
          <p:cNvPr id="304" name="Google Shape;304;p32"/>
          <p:cNvPicPr preferRelativeResize="0"/>
          <p:nvPr/>
        </p:nvPicPr>
        <p:blipFill rotWithShape="1">
          <a:blip r:embed="rId5">
            <a:alphaModFix/>
          </a:blip>
          <a:srcRect b="0" l="0" r="0" t="0"/>
          <a:stretch/>
        </p:blipFill>
        <p:spPr>
          <a:xfrm>
            <a:off x="77998" y="973088"/>
            <a:ext cx="10209002" cy="2398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descr="Image result for city" id="309" name="Google Shape;309;p33"/>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10" name="Google Shape;310;p33"/>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33"/>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33"/>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313" name="Google Shape;313;p33"/>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14" name="Google Shape;314;p33"/>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315" name="Google Shape;315;p33"/>
          <p:cNvPicPr preferRelativeResize="0"/>
          <p:nvPr/>
        </p:nvPicPr>
        <p:blipFill rotWithShape="1">
          <a:blip r:embed="rId5">
            <a:alphaModFix/>
          </a:blip>
          <a:srcRect b="0" l="0" r="0" t="0"/>
          <a:stretch/>
        </p:blipFill>
        <p:spPr>
          <a:xfrm>
            <a:off x="3369371" y="1226575"/>
            <a:ext cx="5603179" cy="52108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Image result for city" id="320" name="Google Shape;320;p34"/>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21" name="Google Shape;321;p34"/>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34"/>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34"/>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324" name="Google Shape;324;p34"/>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25" name="Google Shape;325;p34"/>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326" name="Google Shape;326;p34"/>
          <p:cNvPicPr preferRelativeResize="0"/>
          <p:nvPr/>
        </p:nvPicPr>
        <p:blipFill rotWithShape="1">
          <a:blip r:embed="rId5">
            <a:alphaModFix/>
          </a:blip>
          <a:srcRect b="0" l="0" r="0" t="0"/>
          <a:stretch/>
        </p:blipFill>
        <p:spPr>
          <a:xfrm>
            <a:off x="199185" y="420624"/>
            <a:ext cx="11214753" cy="57896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descr="Image result for city" id="331" name="Google Shape;331;p35"/>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32" name="Google Shape;332;p35"/>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35"/>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35"/>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335" name="Google Shape;335;p35"/>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36" name="Google Shape;336;p35"/>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800"/>
              <a:buFont typeface="Arial"/>
              <a:buNone/>
            </a:pPr>
            <a:r>
              <a:rPr b="1" lang="en-ID" sz="2800">
                <a:solidFill>
                  <a:schemeClr val="dk1"/>
                </a:solidFill>
                <a:latin typeface="Montserrat"/>
                <a:ea typeface="Montserrat"/>
                <a:cs typeface="Montserrat"/>
                <a:sym typeface="Montserrat"/>
              </a:rPr>
              <a:t>3. If Else Part II</a:t>
            </a:r>
            <a:endParaRPr/>
          </a:p>
          <a:p>
            <a:pPr indent="0" lvl="0" marL="0" marR="0" rtl="0" algn="just">
              <a:lnSpc>
                <a:spcPct val="90000"/>
              </a:lnSpc>
              <a:spcBef>
                <a:spcPts val="0"/>
              </a:spcBef>
              <a:spcAft>
                <a:spcPts val="0"/>
              </a:spcAft>
              <a:buClr>
                <a:srgbClr val="25265E"/>
              </a:buClr>
              <a:buSzPts val="2800"/>
              <a:buFont typeface="Arial"/>
              <a:buNone/>
            </a:pPr>
            <a:r>
              <a:rPr b="1" lang="en-ID" sz="2800">
                <a:solidFill>
                  <a:srgbClr val="25265E"/>
                </a:solidFill>
                <a:highlight>
                  <a:srgbClr val="F9FAFC"/>
                </a:highlight>
                <a:latin typeface="Montserrat"/>
                <a:ea typeface="Montserrat"/>
                <a:cs typeface="Montserrat"/>
                <a:sym typeface="Montserrat"/>
              </a:rPr>
              <a:t>Python Nested if statements</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Kita dapat memiliki pernyataan if ... elif ... else di dalam pernyataan if ... elif ... else. Ini disebut nested dalam pemrograman komputer.</a:t>
            </a:r>
            <a:endParaRPr/>
          </a:p>
          <a:p>
            <a:pPr indent="0" lvl="0" marL="0" marR="0" rtl="0" algn="just">
              <a:lnSpc>
                <a:spcPct val="90000"/>
              </a:lnSpc>
              <a:spcBef>
                <a:spcPts val="120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Sejumlah pernyataan ini bisa bertumpuk di dalam satu sama lain. Indentasi adalah satu-satunya cara untuk mengetahui tingkat bersarang. Mereka bisa membingungkan, jadi harus dihindari kecuali jika perlu.</a:t>
            </a:r>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337" name="Google Shape;337;p35"/>
          <p:cNvPicPr preferRelativeResize="0"/>
          <p:nvPr/>
        </p:nvPicPr>
        <p:blipFill rotWithShape="1">
          <a:blip r:embed="rId5">
            <a:alphaModFix/>
          </a:blip>
          <a:srcRect b="0" l="0" r="0" t="0"/>
          <a:stretch/>
        </p:blipFill>
        <p:spPr>
          <a:xfrm>
            <a:off x="77998" y="3090635"/>
            <a:ext cx="10228052" cy="384356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descr="Image result for city" id="342" name="Google Shape;342;p36"/>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43" name="Google Shape;343;p36"/>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36"/>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36"/>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346" name="Google Shape;346;p36"/>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47" name="Google Shape;347;p36"/>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800"/>
              <a:buFont typeface="Arial"/>
              <a:buNone/>
            </a:pPr>
            <a:r>
              <a:t/>
            </a:r>
            <a:endParaRPr sz="2800">
              <a:solidFill>
                <a:schemeClr val="dk1"/>
              </a:solidFill>
              <a:latin typeface="Montserrat"/>
              <a:ea typeface="Montserrat"/>
              <a:cs typeface="Montserrat"/>
              <a:sym typeface="Montserrat"/>
            </a:endParaRPr>
          </a:p>
          <a:p>
            <a:pPr indent="0" lvl="0" marL="0" marR="0" rtl="0" algn="just">
              <a:lnSpc>
                <a:spcPct val="90000"/>
              </a:lnSpc>
              <a:spcBef>
                <a:spcPts val="0"/>
              </a:spcBef>
              <a:spcAft>
                <a:spcPts val="0"/>
              </a:spcAft>
              <a:buClr>
                <a:srgbClr val="25265E"/>
              </a:buClr>
              <a:buSzPts val="2800"/>
              <a:buFont typeface="Arial"/>
              <a:buNone/>
            </a:pPr>
            <a:r>
              <a:rPr b="1" lang="en-ID" sz="2800">
                <a:solidFill>
                  <a:srgbClr val="25265E"/>
                </a:solidFill>
                <a:highlight>
                  <a:srgbClr val="F9FAFC"/>
                </a:highlight>
                <a:latin typeface="Montserrat"/>
                <a:ea typeface="Montserrat"/>
                <a:cs typeface="Montserrat"/>
                <a:sym typeface="Montserrat"/>
              </a:rPr>
              <a:t>Python Nested if statements</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348" name="Google Shape;348;p36"/>
          <p:cNvPicPr preferRelativeResize="0"/>
          <p:nvPr/>
        </p:nvPicPr>
        <p:blipFill rotWithShape="1">
          <a:blip r:embed="rId5">
            <a:alphaModFix/>
          </a:blip>
          <a:srcRect b="0" l="0" r="0" t="0"/>
          <a:stretch/>
        </p:blipFill>
        <p:spPr>
          <a:xfrm>
            <a:off x="328718" y="1259888"/>
            <a:ext cx="10377382" cy="508376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descr="Image result for city" id="353" name="Google Shape;353;p37"/>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54" name="Google Shape;354;p37"/>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37"/>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37"/>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357" name="Google Shape;357;p37"/>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58" name="Google Shape;358;p37"/>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rPr b="1" lang="en-ID" sz="2800">
                <a:solidFill>
                  <a:schemeClr val="dk1"/>
                </a:solidFill>
                <a:highlight>
                  <a:srgbClr val="F9FAFC"/>
                </a:highlight>
                <a:latin typeface="Montserrat"/>
                <a:ea typeface="Montserrat"/>
                <a:cs typeface="Montserrat"/>
                <a:sym typeface="Montserrat"/>
              </a:rPr>
              <a:t>Python if...else Statement</a:t>
            </a:r>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400"/>
              <a:buFont typeface="Arial"/>
              <a:buNone/>
            </a:pPr>
            <a:r>
              <a:rPr lang="en-ID" sz="2400">
                <a:solidFill>
                  <a:schemeClr val="dk1"/>
                </a:solidFill>
                <a:latin typeface="Montserrat"/>
                <a:ea typeface="Montserrat"/>
                <a:cs typeface="Montserrat"/>
                <a:sym typeface="Montserrat"/>
              </a:rPr>
              <a:t>Pernyataan if..else mengevaluasi ekspresi pengujian dan akan mengeksekusi isi if hanya jika kondisi pengujian adalah True.</a:t>
            </a:r>
            <a:endParaRPr/>
          </a:p>
          <a:p>
            <a:pPr indent="0" lvl="0" marL="0" marR="0" rtl="0" algn="just">
              <a:lnSpc>
                <a:spcPct val="90000"/>
              </a:lnSpc>
              <a:spcBef>
                <a:spcPts val="120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Jika kondisinya False, maka body of else dieksekusi. Indentasi digunakan untuk memisahkan blok.</a:t>
            </a:r>
            <a:endParaRPr sz="2400">
              <a:solidFill>
                <a:schemeClr val="dk1"/>
              </a:solidFill>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359" name="Google Shape;359;p37"/>
          <p:cNvPicPr preferRelativeResize="0"/>
          <p:nvPr/>
        </p:nvPicPr>
        <p:blipFill rotWithShape="1">
          <a:blip r:embed="rId5">
            <a:alphaModFix/>
          </a:blip>
          <a:srcRect b="0" l="0" r="0" t="0"/>
          <a:stretch/>
        </p:blipFill>
        <p:spPr>
          <a:xfrm>
            <a:off x="77997" y="3271066"/>
            <a:ext cx="11413939" cy="231058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descr="Image result for city" id="364" name="Google Shape;364;p38"/>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65" name="Google Shape;365;p38"/>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38"/>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38"/>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368" name="Google Shape;368;p38"/>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69" name="Google Shape;369;p38"/>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800"/>
              <a:buFont typeface="Arial"/>
              <a:buNone/>
            </a:pPr>
            <a:r>
              <a:rPr b="1" lang="en-ID" sz="2800">
                <a:solidFill>
                  <a:schemeClr val="dk1"/>
                </a:solidFill>
                <a:latin typeface="Montserrat"/>
                <a:ea typeface="Montserrat"/>
                <a:cs typeface="Montserrat"/>
                <a:sym typeface="Montserrat"/>
              </a:rPr>
              <a:t>4. Introduction for loops</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rgbClr val="25265E"/>
              </a:buClr>
              <a:buSzPts val="2800"/>
              <a:buFont typeface="Arial"/>
              <a:buNone/>
            </a:pPr>
            <a:r>
              <a:rPr b="1" lang="en-ID" sz="2800">
                <a:solidFill>
                  <a:srgbClr val="25265E"/>
                </a:solidFill>
                <a:highlight>
                  <a:srgbClr val="F9FAFC"/>
                </a:highlight>
                <a:latin typeface="Montserrat"/>
                <a:ea typeface="Montserrat"/>
                <a:cs typeface="Montserrat"/>
                <a:sym typeface="Montserrat"/>
              </a:rPr>
              <a:t>Python for Loop</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rPr lang="en-ID" sz="2800">
                <a:solidFill>
                  <a:schemeClr val="dk1"/>
                </a:solidFill>
                <a:latin typeface="Montserrat"/>
                <a:ea typeface="Montserrat"/>
                <a:cs typeface="Montserrat"/>
                <a:sym typeface="Montserrat"/>
              </a:rPr>
              <a:t>Perulangan for di Python digunakan untuk mengulangi urutan (list, tuple, string) atau objek iterable lainnya. Iterasi pada suatu urutan disebut traversal.</a:t>
            </a:r>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descr="Image result for city" id="374" name="Google Shape;374;p39"/>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75" name="Google Shape;375;p39"/>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39"/>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39"/>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378" name="Google Shape;378;p39"/>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79" name="Google Shape;379;p39"/>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sp>
        <p:nvSpPr>
          <p:cNvPr id="380" name="Google Shape;380;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900"/>
              </a:spcAft>
              <a:buClr>
                <a:srgbClr val="25265E"/>
              </a:buClr>
              <a:buSzPts val="2800"/>
              <a:buFont typeface="Montserrat"/>
              <a:buNone/>
            </a:pPr>
            <a:r>
              <a:rPr b="0" lang="en-ID" sz="2800">
                <a:solidFill>
                  <a:srgbClr val="25265E"/>
                </a:solidFill>
                <a:highlight>
                  <a:srgbClr val="F9FAFC"/>
                </a:highlight>
                <a:latin typeface="Montserrat"/>
                <a:ea typeface="Montserrat"/>
                <a:cs typeface="Montserrat"/>
                <a:sym typeface="Montserrat"/>
              </a:rPr>
              <a:t>Syntax of for Loop</a:t>
            </a:r>
            <a:endParaRPr b="0" sz="2800">
              <a:latin typeface="Montserrat"/>
              <a:ea typeface="Montserrat"/>
              <a:cs typeface="Montserrat"/>
              <a:sym typeface="Montserrat"/>
            </a:endParaRPr>
          </a:p>
        </p:txBody>
      </p:sp>
      <p:sp>
        <p:nvSpPr>
          <p:cNvPr id="381" name="Google Shape;381;p39"/>
          <p:cNvSpPr txBox="1"/>
          <p:nvPr/>
        </p:nvSpPr>
        <p:spPr>
          <a:xfrm>
            <a:off x="311700" y="3345175"/>
            <a:ext cx="11802302" cy="2366700"/>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Di sini, val adalah variabel yang mengambil nilai item di dalam urutan pada setiap iterasi.</a:t>
            </a:r>
            <a:endParaRPr/>
          </a:p>
          <a:p>
            <a:pPr indent="0" lvl="0" marL="0" marR="0" rtl="0" algn="just">
              <a:lnSpc>
                <a:spcPct val="90000"/>
              </a:lnSpc>
              <a:spcBef>
                <a:spcPts val="120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Pengulangan berlanjut hingga kita mencapai item terakhir dalam urutan. Body for loop dipisahkan dari kode lainnya menggunakan indentasi.</a:t>
            </a:r>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382" name="Google Shape;382;p39"/>
          <p:cNvPicPr preferRelativeResize="0"/>
          <p:nvPr/>
        </p:nvPicPr>
        <p:blipFill rotWithShape="1">
          <a:blip r:embed="rId5">
            <a:alphaModFix/>
          </a:blip>
          <a:srcRect b="0" l="0" r="0" t="0"/>
          <a:stretch/>
        </p:blipFill>
        <p:spPr>
          <a:xfrm>
            <a:off x="309550" y="1532088"/>
            <a:ext cx="11406200" cy="14397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descr="Image result for city" id="387" name="Google Shape;387;p40"/>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88" name="Google Shape;388;p40"/>
          <p:cNvSpPr/>
          <p:nvPr/>
        </p:nvSpPr>
        <p:spPr>
          <a:xfrm>
            <a:off x="-225799"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40"/>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40"/>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391" name="Google Shape;391;p40"/>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92" name="Google Shape;392;p40"/>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sp>
        <p:nvSpPr>
          <p:cNvPr id="393" name="Google Shape;393;p40"/>
          <p:cNvSpPr txBox="1"/>
          <p:nvPr>
            <p:ph type="title"/>
          </p:nvPr>
        </p:nvSpPr>
        <p:spPr>
          <a:xfrm>
            <a:off x="216577" y="636132"/>
            <a:ext cx="10874466" cy="600021"/>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900"/>
              </a:spcAft>
              <a:buClr>
                <a:srgbClr val="25265E"/>
              </a:buClr>
              <a:buSzPts val="2800"/>
              <a:buFont typeface="Montserrat"/>
              <a:buNone/>
            </a:pPr>
            <a:r>
              <a:rPr b="0" lang="en-ID" sz="2800">
                <a:solidFill>
                  <a:srgbClr val="25265E"/>
                </a:solidFill>
                <a:highlight>
                  <a:srgbClr val="F9FAFC"/>
                </a:highlight>
              </a:rPr>
              <a:t>Flowchart of for Loop</a:t>
            </a:r>
            <a:endParaRPr b="0" sz="2800">
              <a:solidFill>
                <a:srgbClr val="25265E"/>
              </a:solidFill>
              <a:highlight>
                <a:srgbClr val="F9FAFC"/>
              </a:highlight>
            </a:endParaRPr>
          </a:p>
        </p:txBody>
      </p:sp>
      <p:pic>
        <p:nvPicPr>
          <p:cNvPr id="394" name="Google Shape;394;p40"/>
          <p:cNvPicPr preferRelativeResize="0"/>
          <p:nvPr/>
        </p:nvPicPr>
        <p:blipFill rotWithShape="1">
          <a:blip r:embed="rId5">
            <a:alphaModFix/>
          </a:blip>
          <a:srcRect b="0" l="0" r="0" t="0"/>
          <a:stretch/>
        </p:blipFill>
        <p:spPr>
          <a:xfrm>
            <a:off x="3943350" y="1236154"/>
            <a:ext cx="4171950" cy="51265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descr="Image result for city" id="399" name="Google Shape;399;p41"/>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400" name="Google Shape;400;p41"/>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41"/>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41"/>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403" name="Google Shape;403;p41"/>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404" name="Google Shape;404;p41"/>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sp>
        <p:nvSpPr>
          <p:cNvPr id="405" name="Google Shape;405;p41"/>
          <p:cNvSpPr txBox="1"/>
          <p:nvPr>
            <p:ph type="title"/>
          </p:nvPr>
        </p:nvSpPr>
        <p:spPr>
          <a:xfrm>
            <a:off x="498235" y="0"/>
            <a:ext cx="11483374" cy="899755"/>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900"/>
              </a:spcAft>
              <a:buClr>
                <a:srgbClr val="25265E"/>
              </a:buClr>
              <a:buSzPts val="2800"/>
              <a:buFont typeface="Montserrat"/>
              <a:buNone/>
            </a:pPr>
            <a:r>
              <a:rPr b="1" lang="en-ID" sz="2800">
                <a:solidFill>
                  <a:srgbClr val="25265E"/>
                </a:solidFill>
                <a:highlight>
                  <a:srgbClr val="F9FAFC"/>
                </a:highlight>
              </a:rPr>
              <a:t>Example: Python for Loop</a:t>
            </a:r>
            <a:endParaRPr sz="2800"/>
          </a:p>
        </p:txBody>
      </p:sp>
      <p:pic>
        <p:nvPicPr>
          <p:cNvPr id="406" name="Google Shape;406;p41"/>
          <p:cNvPicPr preferRelativeResize="0"/>
          <p:nvPr/>
        </p:nvPicPr>
        <p:blipFill rotWithShape="1">
          <a:blip r:embed="rId5">
            <a:alphaModFix/>
          </a:blip>
          <a:srcRect b="0" l="0" r="0" t="0"/>
          <a:stretch/>
        </p:blipFill>
        <p:spPr>
          <a:xfrm>
            <a:off x="457986" y="839388"/>
            <a:ext cx="11483374" cy="4208635"/>
          </a:xfrm>
          <a:prstGeom prst="rect">
            <a:avLst/>
          </a:prstGeom>
          <a:noFill/>
          <a:ln>
            <a:noFill/>
          </a:ln>
        </p:spPr>
      </p:pic>
      <p:pic>
        <p:nvPicPr>
          <p:cNvPr id="407" name="Google Shape;407;p41"/>
          <p:cNvPicPr preferRelativeResize="0"/>
          <p:nvPr/>
        </p:nvPicPr>
        <p:blipFill rotWithShape="1">
          <a:blip r:embed="rId6">
            <a:alphaModFix/>
          </a:blip>
          <a:srcRect b="0" l="0" r="0" t="0"/>
          <a:stretch/>
        </p:blipFill>
        <p:spPr>
          <a:xfrm>
            <a:off x="419886" y="5212825"/>
            <a:ext cx="11561723" cy="11689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Image result for city" id="110" name="Google Shape;110;p15"/>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11" name="Google Shape;111;p15"/>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5"/>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5"/>
          <p:cNvSpPr txBox="1"/>
          <p:nvPr/>
        </p:nvSpPr>
        <p:spPr>
          <a:xfrm>
            <a:off x="263102" y="90024"/>
            <a:ext cx="9063777"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D" sz="2800">
                <a:solidFill>
                  <a:srgbClr val="000000"/>
                </a:solidFill>
                <a:highlight>
                  <a:srgbClr val="F9FAFC"/>
                </a:highlight>
                <a:latin typeface="Montserrat"/>
                <a:ea typeface="Montserrat"/>
                <a:cs typeface="Montserrat"/>
                <a:sym typeface="Montserrat"/>
              </a:rPr>
              <a:t>Arithmetic operators</a:t>
            </a:r>
            <a:endParaRPr b="1" sz="2800">
              <a:solidFill>
                <a:srgbClr val="262626"/>
              </a:solidFill>
              <a:latin typeface="Montserrat"/>
              <a:ea typeface="Montserrat"/>
              <a:cs typeface="Montserrat"/>
              <a:sym typeface="Montserrat"/>
            </a:endParaRPr>
          </a:p>
        </p:txBody>
      </p:sp>
      <p:sp>
        <p:nvSpPr>
          <p:cNvPr id="114" name="Google Shape;114;p15"/>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115" name="Google Shape;115;p15"/>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16" name="Google Shape;116;p15"/>
          <p:cNvSpPr txBox="1"/>
          <p:nvPr/>
        </p:nvSpPr>
        <p:spPr>
          <a:xfrm>
            <a:off x="304800" y="929213"/>
            <a:ext cx="10725150" cy="123110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D" sz="2800">
                <a:solidFill>
                  <a:schemeClr val="dk1"/>
                </a:solidFill>
                <a:latin typeface="Montserrat"/>
                <a:ea typeface="Montserrat"/>
                <a:cs typeface="Montserrat"/>
                <a:sym typeface="Montserrat"/>
              </a:rPr>
              <a:t>Operator aritmatika digunakan untuk melakukan operasi matematika seperti penjumlahan, pengurangan, perkalian, dll.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7" name="Google Shape;117;p15"/>
          <p:cNvPicPr preferRelativeResize="0"/>
          <p:nvPr/>
        </p:nvPicPr>
        <p:blipFill rotWithShape="1">
          <a:blip r:embed="rId5">
            <a:alphaModFix/>
          </a:blip>
          <a:srcRect b="0" l="1448" r="0" t="2780"/>
          <a:stretch/>
        </p:blipFill>
        <p:spPr>
          <a:xfrm>
            <a:off x="328718" y="2590800"/>
            <a:ext cx="10148782" cy="417717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Image result for city" id="412" name="Google Shape;412;p42"/>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413" name="Google Shape;413;p42"/>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42"/>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Google Shape;415;p42"/>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416" name="Google Shape;416;p42"/>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417" name="Google Shape;417;p42"/>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590"/>
              <a:buFont typeface="Arial"/>
              <a:buNone/>
            </a:pPr>
            <a:r>
              <a:rPr b="1" lang="en-ID" sz="2590">
                <a:solidFill>
                  <a:schemeClr val="dk1"/>
                </a:solidFill>
                <a:latin typeface="Montserrat"/>
                <a:ea typeface="Montserrat"/>
                <a:cs typeface="Montserrat"/>
                <a:sym typeface="Montserrat"/>
              </a:rPr>
              <a:t>5. The Range Function</a:t>
            </a:r>
            <a:endParaRPr b="1" sz="259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590"/>
              <a:buFont typeface="Arial"/>
              <a:buNone/>
            </a:pPr>
            <a:r>
              <a:t/>
            </a:r>
            <a:endParaRPr b="1" sz="259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1357"/>
              <a:buFont typeface="Arial"/>
              <a:buNone/>
            </a:pPr>
            <a:r>
              <a:t/>
            </a:r>
            <a:endParaRPr sz="2220">
              <a:solidFill>
                <a:schemeClr val="dk1"/>
              </a:solidFill>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1357"/>
              <a:buFont typeface="Arial"/>
              <a:buNone/>
            </a:pPr>
            <a:r>
              <a:rPr lang="en-ID" sz="2220">
                <a:solidFill>
                  <a:schemeClr val="dk1"/>
                </a:solidFill>
                <a:latin typeface="Montserrat"/>
                <a:ea typeface="Montserrat"/>
                <a:cs typeface="Montserrat"/>
                <a:sym typeface="Montserrat"/>
              </a:rPr>
              <a:t>Kita bisa menghasilkan urutan angka menggunakan fungsi range (). range (10) akan menghasilkan angka dari 0 sampai 9 (10 angka).</a:t>
            </a:r>
            <a:endParaRPr/>
          </a:p>
          <a:p>
            <a:pPr indent="0" lvl="0" marL="0" marR="0" rtl="0" algn="just">
              <a:lnSpc>
                <a:spcPct val="90000"/>
              </a:lnSpc>
              <a:spcBef>
                <a:spcPts val="0"/>
              </a:spcBef>
              <a:spcAft>
                <a:spcPts val="0"/>
              </a:spcAft>
              <a:buClr>
                <a:schemeClr val="dk1"/>
              </a:buClr>
              <a:buSzPts val="1357"/>
              <a:buFont typeface="Arial"/>
              <a:buNone/>
            </a:pPr>
            <a:r>
              <a:t/>
            </a:r>
            <a:endParaRPr sz="2220">
              <a:solidFill>
                <a:schemeClr val="dk1"/>
              </a:solidFill>
              <a:latin typeface="Montserrat"/>
              <a:ea typeface="Montserrat"/>
              <a:cs typeface="Montserrat"/>
              <a:sym typeface="Montserrat"/>
            </a:endParaRPr>
          </a:p>
          <a:p>
            <a:pPr indent="0" lvl="0" marL="0" marR="0" rtl="0" algn="just">
              <a:lnSpc>
                <a:spcPct val="90000"/>
              </a:lnSpc>
              <a:spcBef>
                <a:spcPts val="1200"/>
              </a:spcBef>
              <a:spcAft>
                <a:spcPts val="0"/>
              </a:spcAft>
              <a:buClr>
                <a:schemeClr val="dk1"/>
              </a:buClr>
              <a:buSzPts val="1357"/>
              <a:buFont typeface="Arial"/>
              <a:buNone/>
            </a:pPr>
            <a:r>
              <a:rPr lang="en-ID" sz="2220">
                <a:solidFill>
                  <a:schemeClr val="dk1"/>
                </a:solidFill>
                <a:latin typeface="Montserrat"/>
                <a:ea typeface="Montserrat"/>
                <a:cs typeface="Montserrat"/>
                <a:sym typeface="Montserrat"/>
              </a:rPr>
              <a:t>Kita juga bisa mendefinisikan ukuran start, stop dan step sebagai range (start, stop, step_size). step_size default ke 1 jika tidak disediakan.</a:t>
            </a:r>
            <a:endParaRPr/>
          </a:p>
          <a:p>
            <a:pPr indent="0" lvl="0" marL="0" marR="0" rtl="0" algn="just">
              <a:lnSpc>
                <a:spcPct val="90000"/>
              </a:lnSpc>
              <a:spcBef>
                <a:spcPts val="1200"/>
              </a:spcBef>
              <a:spcAft>
                <a:spcPts val="0"/>
              </a:spcAft>
              <a:buClr>
                <a:schemeClr val="dk1"/>
              </a:buClr>
              <a:buSzPts val="1357"/>
              <a:buFont typeface="Arial"/>
              <a:buNone/>
            </a:pPr>
            <a:r>
              <a:t/>
            </a:r>
            <a:endParaRPr sz="2220">
              <a:solidFill>
                <a:schemeClr val="dk1"/>
              </a:solidFill>
              <a:latin typeface="Montserrat"/>
              <a:ea typeface="Montserrat"/>
              <a:cs typeface="Montserrat"/>
              <a:sym typeface="Montserrat"/>
            </a:endParaRPr>
          </a:p>
          <a:p>
            <a:pPr indent="0" lvl="0" marL="0" marR="0" rtl="0" algn="just">
              <a:lnSpc>
                <a:spcPct val="90000"/>
              </a:lnSpc>
              <a:spcBef>
                <a:spcPts val="1200"/>
              </a:spcBef>
              <a:spcAft>
                <a:spcPts val="0"/>
              </a:spcAft>
              <a:buClr>
                <a:schemeClr val="dk1"/>
              </a:buClr>
              <a:buSzPts val="1357"/>
              <a:buFont typeface="Arial"/>
              <a:buNone/>
            </a:pPr>
            <a:r>
              <a:rPr lang="en-ID" sz="2220">
                <a:solidFill>
                  <a:schemeClr val="dk1"/>
                </a:solidFill>
                <a:latin typeface="Montserrat"/>
                <a:ea typeface="Montserrat"/>
                <a:cs typeface="Montserrat"/>
                <a:sym typeface="Montserrat"/>
              </a:rPr>
              <a:t>Objek range adalah "malas" dalam arti karena tidak menghasilkan setiap angka yang "dikandungnya" saat kita membuatnya. Namun, ini bukan iterator karena mendukung operasi in, len, dan __getitem__.</a:t>
            </a:r>
            <a:endParaRPr/>
          </a:p>
          <a:p>
            <a:pPr indent="0" lvl="0" marL="0" marR="0" rtl="0" algn="just">
              <a:lnSpc>
                <a:spcPct val="90000"/>
              </a:lnSpc>
              <a:spcBef>
                <a:spcPts val="1200"/>
              </a:spcBef>
              <a:spcAft>
                <a:spcPts val="0"/>
              </a:spcAft>
              <a:buClr>
                <a:schemeClr val="dk1"/>
              </a:buClr>
              <a:buSzPts val="1357"/>
              <a:buFont typeface="Arial"/>
              <a:buNone/>
            </a:pPr>
            <a:r>
              <a:t/>
            </a:r>
            <a:endParaRPr sz="2220">
              <a:solidFill>
                <a:schemeClr val="dk1"/>
              </a:solidFill>
              <a:latin typeface="Montserrat"/>
              <a:ea typeface="Montserrat"/>
              <a:cs typeface="Montserrat"/>
              <a:sym typeface="Montserrat"/>
            </a:endParaRPr>
          </a:p>
          <a:p>
            <a:pPr indent="0" lvl="0" marL="0" marR="0" rtl="0" algn="just">
              <a:lnSpc>
                <a:spcPct val="90000"/>
              </a:lnSpc>
              <a:spcBef>
                <a:spcPts val="1200"/>
              </a:spcBef>
              <a:spcAft>
                <a:spcPts val="0"/>
              </a:spcAft>
              <a:buClr>
                <a:schemeClr val="dk1"/>
              </a:buClr>
              <a:buSzPts val="1357"/>
              <a:buFont typeface="Arial"/>
              <a:buNone/>
            </a:pPr>
            <a:r>
              <a:rPr lang="en-ID" sz="2220">
                <a:solidFill>
                  <a:schemeClr val="dk1"/>
                </a:solidFill>
                <a:latin typeface="Montserrat"/>
                <a:ea typeface="Montserrat"/>
                <a:cs typeface="Montserrat"/>
                <a:sym typeface="Montserrat"/>
              </a:rPr>
              <a:t>Fungsi ini tidak menyimpan semua nilai dalam memori; itu akan menjadi tidak efisien. Jadi, ia mengingat ukuran mulai, berhenti, langkah, dan menghasilkan angka berikutnya saat dalam perjalanan.</a:t>
            </a:r>
            <a:endParaRPr/>
          </a:p>
          <a:p>
            <a:pPr indent="0" lvl="0" marL="0" marR="0" rtl="0" algn="just">
              <a:lnSpc>
                <a:spcPct val="90000"/>
              </a:lnSpc>
              <a:spcBef>
                <a:spcPts val="1200"/>
              </a:spcBef>
              <a:spcAft>
                <a:spcPts val="0"/>
              </a:spcAft>
              <a:buClr>
                <a:schemeClr val="dk1"/>
              </a:buClr>
              <a:buSzPts val="1357"/>
              <a:buFont typeface="Arial"/>
              <a:buNone/>
            </a:pPr>
            <a:r>
              <a:t/>
            </a:r>
            <a:endParaRPr sz="2220">
              <a:solidFill>
                <a:schemeClr val="dk1"/>
              </a:solidFill>
              <a:latin typeface="Montserrat"/>
              <a:ea typeface="Montserrat"/>
              <a:cs typeface="Montserrat"/>
              <a:sym typeface="Montserrat"/>
            </a:endParaRPr>
          </a:p>
          <a:p>
            <a:pPr indent="0" lvl="0" marL="0" marR="0" rtl="0" algn="just">
              <a:lnSpc>
                <a:spcPct val="90000"/>
              </a:lnSpc>
              <a:spcBef>
                <a:spcPts val="1200"/>
              </a:spcBef>
              <a:spcAft>
                <a:spcPts val="0"/>
              </a:spcAft>
              <a:buClr>
                <a:schemeClr val="dk1"/>
              </a:buClr>
              <a:buSzPts val="2220"/>
              <a:buFont typeface="Arial"/>
              <a:buNone/>
            </a:pPr>
            <a:r>
              <a:rPr lang="en-ID" sz="2220">
                <a:solidFill>
                  <a:schemeClr val="dk1"/>
                </a:solidFill>
                <a:latin typeface="Montserrat"/>
                <a:ea typeface="Montserrat"/>
                <a:cs typeface="Montserrat"/>
                <a:sym typeface="Montserrat"/>
              </a:rPr>
              <a:t>Untuk memaksa fungsi ini mengeluarkan semua item, kita dapat menggunakan function list ().</a:t>
            </a:r>
            <a:endParaRPr/>
          </a:p>
          <a:p>
            <a:pPr indent="0" lvl="0" marL="0" marR="0" rtl="0" algn="l">
              <a:lnSpc>
                <a:spcPct val="90000"/>
              </a:lnSpc>
              <a:spcBef>
                <a:spcPts val="1200"/>
              </a:spcBef>
              <a:spcAft>
                <a:spcPts val="0"/>
              </a:spcAft>
              <a:buClr>
                <a:schemeClr val="dk1"/>
              </a:buClr>
              <a:buSzPts val="2590"/>
              <a:buFont typeface="Arial"/>
              <a:buNone/>
            </a:pPr>
            <a:r>
              <a:t/>
            </a:r>
            <a:endParaRPr b="1" sz="259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220"/>
              <a:buFont typeface="Arial"/>
              <a:buNone/>
            </a:pPr>
            <a:r>
              <a:t/>
            </a:r>
            <a:endParaRPr sz="2220">
              <a:solidFill>
                <a:schemeClr val="dk1"/>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descr="Image result for city" id="422" name="Google Shape;422;p43"/>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423" name="Google Shape;423;p43"/>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24" name="Google Shape;424;p43"/>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425" name="Google Shape;425;p43"/>
          <p:cNvSpPr/>
          <p:nvPr/>
        </p:nvSpPr>
        <p:spPr>
          <a:xfrm>
            <a:off x="10841295" y="123132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6" name="Google Shape;426;p43"/>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43"/>
          <p:cNvSpPr txBox="1"/>
          <p:nvPr/>
        </p:nvSpPr>
        <p:spPr>
          <a:xfrm>
            <a:off x="311699" y="521224"/>
            <a:ext cx="9058781" cy="620385"/>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900"/>
              </a:spcAft>
              <a:buClr>
                <a:srgbClr val="25265E"/>
              </a:buClr>
              <a:buSzPts val="990"/>
              <a:buFont typeface="Montserrat"/>
              <a:buNone/>
            </a:pPr>
            <a:r>
              <a:rPr b="1" lang="en-ID" sz="2800">
                <a:solidFill>
                  <a:srgbClr val="25265E"/>
                </a:solidFill>
                <a:highlight>
                  <a:srgbClr val="F9FAFC"/>
                </a:highlight>
                <a:latin typeface="Montserrat"/>
                <a:ea typeface="Montserrat"/>
                <a:cs typeface="Montserrat"/>
                <a:sym typeface="Montserrat"/>
              </a:rPr>
              <a:t>The range() function</a:t>
            </a:r>
            <a:endParaRPr b="1" sz="2800">
              <a:solidFill>
                <a:schemeClr val="dk1"/>
              </a:solidFill>
              <a:latin typeface="Montserrat"/>
              <a:ea typeface="Montserrat"/>
              <a:cs typeface="Montserrat"/>
              <a:sym typeface="Montserrat"/>
            </a:endParaRPr>
          </a:p>
        </p:txBody>
      </p:sp>
      <p:pic>
        <p:nvPicPr>
          <p:cNvPr id="428" name="Google Shape;428;p43"/>
          <p:cNvPicPr preferRelativeResize="0"/>
          <p:nvPr/>
        </p:nvPicPr>
        <p:blipFill rotWithShape="1">
          <a:blip r:embed="rId5">
            <a:alphaModFix/>
          </a:blip>
          <a:srcRect b="0" l="0" r="0" t="0"/>
          <a:stretch/>
        </p:blipFill>
        <p:spPr>
          <a:xfrm>
            <a:off x="360562" y="1404425"/>
            <a:ext cx="10480733" cy="4672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descr="Image result for city" id="433" name="Google Shape;433;p44"/>
          <p:cNvPicPr preferRelativeResize="0"/>
          <p:nvPr/>
        </p:nvPicPr>
        <p:blipFill rotWithShape="1">
          <a:blip r:embed="rId3">
            <a:alphaModFix/>
          </a:blip>
          <a:srcRect b="25668" l="21572" r="15478" t="18051"/>
          <a:stretch/>
        </p:blipFill>
        <p:spPr>
          <a:xfrm>
            <a:off x="0" y="211015"/>
            <a:ext cx="12191999" cy="6858000"/>
          </a:xfrm>
          <a:prstGeom prst="rect">
            <a:avLst/>
          </a:prstGeom>
          <a:noFill/>
          <a:ln>
            <a:noFill/>
          </a:ln>
        </p:spPr>
      </p:pic>
      <p:sp>
        <p:nvSpPr>
          <p:cNvPr id="434" name="Google Shape;434;p44"/>
          <p:cNvSpPr/>
          <p:nvPr/>
        </p:nvSpPr>
        <p:spPr>
          <a:xfrm>
            <a:off x="-66568" y="119258"/>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5" name="Google Shape;435;p44"/>
          <p:cNvPicPr preferRelativeResize="0"/>
          <p:nvPr/>
        </p:nvPicPr>
        <p:blipFill rotWithShape="1">
          <a:blip r:embed="rId4">
            <a:alphaModFix/>
          </a:blip>
          <a:srcRect b="0" l="0" r="0" t="0"/>
          <a:stretch/>
        </p:blipFill>
        <p:spPr>
          <a:xfrm>
            <a:off x="11491936" y="211015"/>
            <a:ext cx="622065" cy="420624"/>
          </a:xfrm>
          <a:prstGeom prst="rect">
            <a:avLst/>
          </a:prstGeom>
          <a:noFill/>
          <a:ln>
            <a:noFill/>
          </a:ln>
        </p:spPr>
      </p:pic>
      <p:sp>
        <p:nvSpPr>
          <p:cNvPr id="436" name="Google Shape;436;p44"/>
          <p:cNvSpPr/>
          <p:nvPr/>
        </p:nvSpPr>
        <p:spPr>
          <a:xfrm>
            <a:off x="10841294" y="1442339"/>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44"/>
          <p:cNvSpPr/>
          <p:nvPr/>
        </p:nvSpPr>
        <p:spPr>
          <a:xfrm rot="-1733469">
            <a:off x="-647971" y="-237509"/>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44"/>
          <p:cNvSpPr txBox="1"/>
          <p:nvPr/>
        </p:nvSpPr>
        <p:spPr>
          <a:xfrm>
            <a:off x="353904"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900"/>
              </a:spcAft>
              <a:buClr>
                <a:srgbClr val="25265E"/>
              </a:buClr>
              <a:buSzPts val="990"/>
              <a:buFont typeface="Montserrat"/>
              <a:buNone/>
            </a:pPr>
            <a:r>
              <a:rPr b="1" lang="en-ID" sz="2800">
                <a:solidFill>
                  <a:srgbClr val="25265E"/>
                </a:solidFill>
                <a:highlight>
                  <a:srgbClr val="F9FAFC"/>
                </a:highlight>
                <a:latin typeface="Montserrat"/>
                <a:ea typeface="Montserrat"/>
                <a:cs typeface="Montserrat"/>
                <a:sym typeface="Montserrat"/>
              </a:rPr>
              <a:t>The range() function</a:t>
            </a:r>
            <a:endParaRPr b="1" sz="2800">
              <a:solidFill>
                <a:schemeClr val="dk1"/>
              </a:solidFill>
              <a:latin typeface="Montserrat"/>
              <a:ea typeface="Montserrat"/>
              <a:cs typeface="Montserrat"/>
              <a:sym typeface="Montserrat"/>
            </a:endParaRPr>
          </a:p>
        </p:txBody>
      </p:sp>
      <p:sp>
        <p:nvSpPr>
          <p:cNvPr id="439" name="Google Shape;439;p44"/>
          <p:cNvSpPr txBox="1"/>
          <p:nvPr/>
        </p:nvSpPr>
        <p:spPr>
          <a:xfrm>
            <a:off x="397852" y="1100043"/>
            <a:ext cx="11037811" cy="1292631"/>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400"/>
              <a:buFont typeface="Montserrat"/>
              <a:buNone/>
            </a:pPr>
            <a:r>
              <a:rPr lang="en-ID" sz="2400">
                <a:solidFill>
                  <a:schemeClr val="dk1"/>
                </a:solidFill>
                <a:latin typeface="Montserrat"/>
                <a:ea typeface="Montserrat"/>
                <a:cs typeface="Montserrat"/>
                <a:sym typeface="Montserrat"/>
              </a:rPr>
              <a:t>Kita dapat menggunakan fungsi range () di for loop untuk melakukan iterasi melalui urutan angka. Ini dapat dikombinasikan dengan fungsi len () untuk melakukan iterasi melalui urutan menggunakan pengindeksan. Berikut ini contohnya.</a:t>
            </a:r>
            <a:endParaRPr sz="2400">
              <a:solidFill>
                <a:schemeClr val="dk1"/>
              </a:solidFill>
              <a:latin typeface="Montserrat"/>
              <a:ea typeface="Montserrat"/>
              <a:cs typeface="Montserrat"/>
              <a:sym typeface="Montserrat"/>
            </a:endParaRPr>
          </a:p>
        </p:txBody>
      </p:sp>
      <p:pic>
        <p:nvPicPr>
          <p:cNvPr id="440" name="Google Shape;440;p44"/>
          <p:cNvPicPr preferRelativeResize="0"/>
          <p:nvPr/>
        </p:nvPicPr>
        <p:blipFill rotWithShape="1">
          <a:blip r:embed="rId5">
            <a:alphaModFix/>
          </a:blip>
          <a:srcRect b="0" l="0" r="0" t="0"/>
          <a:stretch/>
        </p:blipFill>
        <p:spPr>
          <a:xfrm>
            <a:off x="435350" y="2378664"/>
            <a:ext cx="10405943" cy="2086663"/>
          </a:xfrm>
          <a:prstGeom prst="rect">
            <a:avLst/>
          </a:prstGeom>
          <a:noFill/>
          <a:ln>
            <a:noFill/>
          </a:ln>
        </p:spPr>
      </p:pic>
      <p:pic>
        <p:nvPicPr>
          <p:cNvPr id="441" name="Google Shape;441;p44"/>
          <p:cNvPicPr preferRelativeResize="0"/>
          <p:nvPr/>
        </p:nvPicPr>
        <p:blipFill rotWithShape="1">
          <a:blip r:embed="rId6">
            <a:alphaModFix/>
          </a:blip>
          <a:srcRect b="0" l="0" r="0" t="0"/>
          <a:stretch/>
        </p:blipFill>
        <p:spPr>
          <a:xfrm>
            <a:off x="497401" y="4823358"/>
            <a:ext cx="10343891" cy="138049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descr="Image result for city" id="446" name="Google Shape;446;p45"/>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447" name="Google Shape;447;p45"/>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8" name="Google Shape;448;p45"/>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Google Shape;449;p45"/>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450" name="Google Shape;450;p45"/>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451" name="Google Shape;451;p45"/>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800"/>
              <a:buFont typeface="Arial"/>
              <a:buNone/>
            </a:pPr>
            <a:r>
              <a:rPr b="1" lang="en-ID" sz="2800">
                <a:solidFill>
                  <a:schemeClr val="dk1"/>
                </a:solidFill>
                <a:latin typeface="Montserrat"/>
                <a:ea typeface="Montserrat"/>
                <a:cs typeface="Montserrat"/>
                <a:sym typeface="Montserrat"/>
              </a:rPr>
              <a:t>6. Introduction while loops</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Calibri"/>
              <a:ea typeface="Calibri"/>
              <a:cs typeface="Calibri"/>
              <a:sym typeface="Calibri"/>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Calibri"/>
              <a:ea typeface="Calibri"/>
              <a:cs typeface="Calibri"/>
              <a:sym typeface="Calibri"/>
            </a:endParaRPr>
          </a:p>
          <a:p>
            <a:pPr indent="0" lvl="0" marL="0" marR="0" rtl="0" algn="just">
              <a:lnSpc>
                <a:spcPct val="90000"/>
              </a:lnSpc>
              <a:spcBef>
                <a:spcPts val="0"/>
              </a:spcBef>
              <a:spcAft>
                <a:spcPts val="0"/>
              </a:spcAft>
              <a:buClr>
                <a:srgbClr val="25265E"/>
              </a:buClr>
              <a:buSzPts val="2800"/>
              <a:buFont typeface="Arial"/>
              <a:buNone/>
            </a:pPr>
            <a:r>
              <a:rPr b="1" lang="en-ID" sz="2800">
                <a:solidFill>
                  <a:srgbClr val="25265E"/>
                </a:solidFill>
                <a:highlight>
                  <a:srgbClr val="F9FAFC"/>
                </a:highlight>
                <a:latin typeface="Calibri"/>
                <a:ea typeface="Calibri"/>
                <a:cs typeface="Calibri"/>
                <a:sym typeface="Calibri"/>
              </a:rPr>
              <a:t>Python while Loop</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1100"/>
              <a:buFont typeface="Arial"/>
              <a:buNone/>
            </a:pPr>
            <a:r>
              <a:rPr lang="en-ID" sz="2400">
                <a:solidFill>
                  <a:schemeClr val="dk1"/>
                </a:solidFill>
                <a:latin typeface="Calibri"/>
                <a:ea typeface="Calibri"/>
                <a:cs typeface="Calibri"/>
                <a:sym typeface="Calibri"/>
              </a:rPr>
              <a:t>Perulangan while dalam Python digunakan untuk mengulang satu blok kode selama ekspresi uji (kondisi) benar. Kami biasanya menggunakan perulangan ini ketika kami tidak mengetahui berapa kali untuk mengulang sebelumnya.</a:t>
            </a:r>
            <a:endParaRPr/>
          </a:p>
          <a:p>
            <a:pPr indent="0" lvl="0" marL="0" marR="0" rtl="0" algn="just">
              <a:lnSpc>
                <a:spcPct val="90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452" name="Google Shape;452;p45"/>
          <p:cNvPicPr preferRelativeResize="0"/>
          <p:nvPr/>
        </p:nvPicPr>
        <p:blipFill rotWithShape="1">
          <a:blip r:embed="rId5">
            <a:alphaModFix/>
          </a:blip>
          <a:srcRect b="0" l="0" r="0" t="0"/>
          <a:stretch/>
        </p:blipFill>
        <p:spPr>
          <a:xfrm>
            <a:off x="77998" y="4271856"/>
            <a:ext cx="9927187" cy="13718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descr="Image result for city" id="457" name="Google Shape;457;p46"/>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458" name="Google Shape;458;p46"/>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46"/>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p46"/>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461" name="Google Shape;461;p46"/>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462" name="Google Shape;462;p46"/>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ctr">
              <a:lnSpc>
                <a:spcPct val="90000"/>
              </a:lnSpc>
              <a:spcBef>
                <a:spcPts val="0"/>
              </a:spcBef>
              <a:spcAft>
                <a:spcPts val="0"/>
              </a:spcAft>
              <a:buClr>
                <a:srgbClr val="25265E"/>
              </a:buClr>
              <a:buSzPts val="2800"/>
              <a:buFont typeface="Arial"/>
              <a:buNone/>
            </a:pPr>
            <a:r>
              <a:rPr b="1" lang="en-ID" sz="2800">
                <a:solidFill>
                  <a:srgbClr val="25265E"/>
                </a:solidFill>
                <a:highlight>
                  <a:srgbClr val="F9FAFC"/>
                </a:highlight>
                <a:latin typeface="Calibri"/>
                <a:ea typeface="Calibri"/>
                <a:cs typeface="Calibri"/>
                <a:sym typeface="Calibri"/>
              </a:rPr>
              <a:t>Python while Loop</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463" name="Google Shape;463;p46"/>
          <p:cNvPicPr preferRelativeResize="0"/>
          <p:nvPr/>
        </p:nvPicPr>
        <p:blipFill rotWithShape="1">
          <a:blip r:embed="rId5">
            <a:alphaModFix/>
          </a:blip>
          <a:srcRect b="0" l="0" r="0" t="0"/>
          <a:stretch/>
        </p:blipFill>
        <p:spPr>
          <a:xfrm>
            <a:off x="4396226" y="1285012"/>
            <a:ext cx="3537951" cy="51157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descr="Image result for city" id="468" name="Google Shape;468;p47"/>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469" name="Google Shape;469;p47"/>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47"/>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p47"/>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472" name="Google Shape;472;p47"/>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473" name="Google Shape;473;p47"/>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ctr">
              <a:lnSpc>
                <a:spcPct val="90000"/>
              </a:lnSpc>
              <a:spcBef>
                <a:spcPts val="0"/>
              </a:spcBef>
              <a:spcAft>
                <a:spcPts val="0"/>
              </a:spcAft>
              <a:buClr>
                <a:srgbClr val="25265E"/>
              </a:buClr>
              <a:buSzPts val="2800"/>
              <a:buFont typeface="Arial"/>
              <a:buNone/>
            </a:pPr>
            <a:r>
              <a:rPr b="1" lang="en-ID" sz="2800">
                <a:solidFill>
                  <a:srgbClr val="25265E"/>
                </a:solidFill>
                <a:highlight>
                  <a:srgbClr val="F9FAFC"/>
                </a:highlight>
                <a:latin typeface="Calibri"/>
                <a:ea typeface="Calibri"/>
                <a:cs typeface="Calibri"/>
                <a:sym typeface="Calibri"/>
              </a:rPr>
              <a:t>Python while Loop</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just">
              <a:lnSpc>
                <a:spcPct val="90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pic>
        <p:nvPicPr>
          <p:cNvPr id="474" name="Google Shape;474;p47"/>
          <p:cNvPicPr preferRelativeResize="0"/>
          <p:nvPr/>
        </p:nvPicPr>
        <p:blipFill rotWithShape="1">
          <a:blip r:embed="rId5">
            <a:alphaModFix/>
          </a:blip>
          <a:srcRect b="0" l="0" r="0" t="0"/>
          <a:stretch/>
        </p:blipFill>
        <p:spPr>
          <a:xfrm>
            <a:off x="1898341" y="1059929"/>
            <a:ext cx="8708699" cy="54674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descr="Image result for city" id="479" name="Google Shape;479;p48"/>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480" name="Google Shape;480;p48"/>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48"/>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48"/>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483" name="Google Shape;483;p48"/>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484" name="Google Shape;484;p48"/>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800"/>
              <a:buFont typeface="Arial"/>
              <a:buNone/>
            </a:pPr>
            <a:r>
              <a:rPr b="1" lang="en-ID" sz="2800">
                <a:solidFill>
                  <a:schemeClr val="dk1"/>
                </a:solidFill>
                <a:latin typeface="Montserrat"/>
                <a:ea typeface="Montserrat"/>
                <a:cs typeface="Montserrat"/>
                <a:sym typeface="Montserrat"/>
              </a:rPr>
              <a:t>7. List Iteration Using While Complex Conditional Expressions</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sp>
        <p:nvSpPr>
          <p:cNvPr id="485" name="Google Shape;485;p48"/>
          <p:cNvSpPr txBox="1"/>
          <p:nvPr/>
        </p:nvSpPr>
        <p:spPr>
          <a:xfrm>
            <a:off x="171020" y="674168"/>
            <a:ext cx="11942982" cy="6183831"/>
          </a:xfrm>
          <a:prstGeom prst="rect">
            <a:avLst/>
          </a:prstGeom>
          <a:noFill/>
          <a:ln>
            <a:noFill/>
          </a:ln>
        </p:spPr>
        <p:txBody>
          <a:bodyPr anchorCtr="0" anchor="t" bIns="91425" lIns="91425" spcFirstLastPara="1" rIns="91425" wrap="square" tIns="91425">
            <a:noAutofit/>
          </a:bodyPr>
          <a:lstStyle/>
          <a:p>
            <a:pPr indent="0" lvl="0" marL="0" marR="0" rtl="0" algn="just">
              <a:lnSpc>
                <a:spcPct val="90000"/>
              </a:lnSpc>
              <a:spcBef>
                <a:spcPts val="0"/>
              </a:spcBef>
              <a:spcAft>
                <a:spcPts val="0"/>
              </a:spcAft>
              <a:buClr>
                <a:schemeClr val="dk1"/>
              </a:buClr>
              <a:buSzPts val="1100"/>
              <a:buFont typeface="Arial"/>
              <a:buNone/>
            </a:pPr>
            <a:r>
              <a:rPr b="1" lang="en-ID" sz="2400">
                <a:solidFill>
                  <a:srgbClr val="25265E"/>
                </a:solidFill>
                <a:highlight>
                  <a:srgbClr val="F9FAFC"/>
                </a:highlight>
                <a:latin typeface="Montserrat"/>
                <a:ea typeface="Montserrat"/>
                <a:cs typeface="Montserrat"/>
                <a:sym typeface="Montserrat"/>
              </a:rPr>
              <a:t>While loop with else</a:t>
            </a:r>
            <a:endParaRPr/>
          </a:p>
          <a:p>
            <a:pPr indent="0" lvl="0" marL="0" marR="0" rtl="0" algn="just">
              <a:lnSpc>
                <a:spcPct val="90000"/>
              </a:lnSpc>
              <a:spcBef>
                <a:spcPts val="0"/>
              </a:spcBef>
              <a:spcAft>
                <a:spcPts val="0"/>
              </a:spcAft>
              <a:buClr>
                <a:schemeClr val="dk1"/>
              </a:buClr>
              <a:buSzPts val="1100"/>
              <a:buFont typeface="Arial"/>
              <a:buNone/>
            </a:pPr>
            <a:r>
              <a:t/>
            </a:r>
            <a:endParaRPr sz="2400">
              <a:solidFill>
                <a:schemeClr val="dk1"/>
              </a:solidFill>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Sama seperti for loop, loop juga dapat memiliki blok else opsional.</a:t>
            </a:r>
            <a:endParaRPr/>
          </a:p>
          <a:p>
            <a:pPr indent="0" lvl="0" marL="0" marR="0" rtl="0" algn="just">
              <a:lnSpc>
                <a:spcPct val="90000"/>
              </a:lnSpc>
              <a:spcBef>
                <a:spcPts val="120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Bagian lain dijalankan jika kondisi di loop sementara bernilai False.</a:t>
            </a:r>
            <a:endParaRPr/>
          </a:p>
          <a:p>
            <a:pPr indent="0" lvl="0" marL="0" marR="0" rtl="0" algn="just">
              <a:lnSpc>
                <a:spcPct val="90000"/>
              </a:lnSpc>
              <a:spcBef>
                <a:spcPts val="120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Perulangan while dapat diakhiri dengan pernyataan break. Dalam kasus seperti itu, bagian lain akan diabaikan. Oleh karena itu, bagian lain loop sementara berjalan jika tidak ada pemutusan yang terjadi dan kondisinya salah.</a:t>
            </a:r>
            <a:endParaRPr/>
          </a:p>
          <a:p>
            <a:pPr indent="0" lvl="0" marL="0" marR="0" rtl="0" algn="l">
              <a:lnSpc>
                <a:spcPct val="90000"/>
              </a:lnSpc>
              <a:spcBef>
                <a:spcPts val="120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200"/>
              </a:spcBef>
              <a:spcAft>
                <a:spcPts val="120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486" name="Google Shape;486;p48"/>
          <p:cNvPicPr preferRelativeResize="0"/>
          <p:nvPr/>
        </p:nvPicPr>
        <p:blipFill rotWithShape="1">
          <a:blip r:embed="rId5">
            <a:alphaModFix/>
          </a:blip>
          <a:srcRect b="0" l="0" r="0" t="0"/>
          <a:stretch/>
        </p:blipFill>
        <p:spPr>
          <a:xfrm>
            <a:off x="286514" y="3429000"/>
            <a:ext cx="6480046" cy="32566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pic>
        <p:nvPicPr>
          <p:cNvPr descr="Image result for city" id="491" name="Google Shape;491;p49"/>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492" name="Google Shape;492;p49"/>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p49"/>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49"/>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495" name="Google Shape;495;p49"/>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496" name="Google Shape;496;p49"/>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800"/>
              <a:buFont typeface="Arial"/>
              <a:buNone/>
            </a:pPr>
            <a:r>
              <a:rPr b="1" lang="en-ID" sz="2800">
                <a:solidFill>
                  <a:schemeClr val="dk1"/>
                </a:solidFill>
                <a:latin typeface="Montserrat"/>
                <a:ea typeface="Montserrat"/>
                <a:cs typeface="Montserrat"/>
                <a:sym typeface="Montserrat"/>
              </a:rPr>
              <a:t>8. Break and Continue Statement (While Loops)</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1100"/>
              <a:buFont typeface="Arial"/>
              <a:buNone/>
            </a:pPr>
            <a:r>
              <a:rPr b="1" lang="en-ID" sz="2800">
                <a:solidFill>
                  <a:schemeClr val="dk1"/>
                </a:solidFill>
                <a:highlight>
                  <a:srgbClr val="F9FAFC"/>
                </a:highlight>
                <a:latin typeface="Montserrat"/>
                <a:ea typeface="Montserrat"/>
                <a:cs typeface="Montserrat"/>
                <a:sym typeface="Montserrat"/>
              </a:rPr>
              <a:t>Python break and continue</a:t>
            </a:r>
            <a:endParaRPr/>
          </a:p>
          <a:p>
            <a:pPr indent="0" lvl="0" marL="0" marR="0" rtl="0" algn="l">
              <a:lnSpc>
                <a:spcPct val="90000"/>
              </a:lnSpc>
              <a:spcBef>
                <a:spcPts val="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Dalam Python, pernyataan break dan lanjutkan dapat mengubah aliran loop normal.</a:t>
            </a:r>
            <a:endParaRPr/>
          </a:p>
          <a:p>
            <a:pPr indent="0" lvl="0" marL="0" marR="0" rtl="0" algn="l">
              <a:lnSpc>
                <a:spcPct val="90000"/>
              </a:lnSpc>
              <a:spcBef>
                <a:spcPts val="120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Mengulangi satu blok kode sampai ekspresi tes salah, tapi terkadang kita ingin menghentikan iterasi saat ini atau bahkan seluruh loop tanpa memeriksa ekspresi tes.</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descr="Image result for city" id="501" name="Google Shape;501;p50"/>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502" name="Google Shape;502;p50"/>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Google Shape;503;p50"/>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4" name="Google Shape;504;p50"/>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505" name="Google Shape;505;p50"/>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506" name="Google Shape;506;p50"/>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2800"/>
              <a:buFont typeface="Arial"/>
              <a:buNone/>
            </a:pPr>
            <a:r>
              <a:t/>
            </a:r>
            <a:endParaRPr b="1" sz="2800">
              <a:solidFill>
                <a:schemeClr val="dk1"/>
              </a:solidFill>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rgbClr val="25265E"/>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2800"/>
              <a:buFont typeface="Arial"/>
              <a:buNone/>
            </a:pPr>
            <a:r>
              <a:rPr b="1" lang="en-ID" sz="2800">
                <a:solidFill>
                  <a:schemeClr val="dk1"/>
                </a:solidFill>
                <a:highlight>
                  <a:srgbClr val="F9FAFC"/>
                </a:highlight>
                <a:latin typeface="Montserrat"/>
                <a:ea typeface="Montserrat"/>
                <a:cs typeface="Montserrat"/>
                <a:sym typeface="Montserrat"/>
              </a:rPr>
              <a:t>Python break statement</a:t>
            </a:r>
            <a:endParaRPr/>
          </a:p>
          <a:p>
            <a:pPr indent="0" lvl="0" marL="0" marR="0" rtl="0" algn="just">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just">
              <a:lnSpc>
                <a:spcPct val="90000"/>
              </a:lnSpc>
              <a:spcBef>
                <a:spcPts val="0"/>
              </a:spcBef>
              <a:spcAft>
                <a:spcPts val="0"/>
              </a:spcAft>
              <a:buClr>
                <a:schemeClr val="dk1"/>
              </a:buClr>
              <a:buSzPts val="1100"/>
              <a:buFont typeface="Arial"/>
              <a:buNone/>
            </a:pPr>
            <a:r>
              <a:rPr lang="en-ID" sz="2400">
                <a:solidFill>
                  <a:schemeClr val="dk1"/>
                </a:solidFill>
                <a:highlight>
                  <a:srgbClr val="F9FAFC"/>
                </a:highlight>
                <a:latin typeface="Montserrat"/>
                <a:ea typeface="Montserrat"/>
                <a:cs typeface="Montserrat"/>
                <a:sym typeface="Montserrat"/>
              </a:rPr>
              <a:t>Pernyataan break menghentikan loop yang berisi itu. Kontrol program mengalir ke pernyataan segera setelah badan loop.</a:t>
            </a:r>
            <a:endParaRPr/>
          </a:p>
          <a:p>
            <a:pPr indent="0" lvl="0" marL="0" marR="0" rtl="0" algn="just">
              <a:lnSpc>
                <a:spcPct val="90000"/>
              </a:lnSpc>
              <a:spcBef>
                <a:spcPts val="1200"/>
              </a:spcBef>
              <a:spcAft>
                <a:spcPts val="0"/>
              </a:spcAft>
              <a:buClr>
                <a:schemeClr val="dk1"/>
              </a:buClr>
              <a:buSzPts val="1100"/>
              <a:buFont typeface="Arial"/>
              <a:buNone/>
            </a:pPr>
            <a:r>
              <a:rPr lang="en-ID" sz="2400">
                <a:solidFill>
                  <a:schemeClr val="dk1"/>
                </a:solidFill>
                <a:highlight>
                  <a:srgbClr val="F9FAFC"/>
                </a:highlight>
                <a:latin typeface="Montserrat"/>
                <a:ea typeface="Montserrat"/>
                <a:cs typeface="Montserrat"/>
                <a:sym typeface="Montserrat"/>
              </a:rPr>
              <a:t>Jika pernyataan break berada di dalam loop nested (loop di dalam loop lain), pernyataan break akan menghentikan loop terdalam.</a:t>
            </a:r>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descr="Image result for city" id="511" name="Google Shape;511;p51"/>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512" name="Google Shape;512;p51"/>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51"/>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4" name="Google Shape;514;p51"/>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515" name="Google Shape;515;p51"/>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516" name="Google Shape;516;p51"/>
          <p:cNvSpPr txBox="1"/>
          <p:nvPr/>
        </p:nvSpPr>
        <p:spPr>
          <a:xfrm>
            <a:off x="77998" y="0"/>
            <a:ext cx="12036005" cy="6629399"/>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Montserrat"/>
              <a:ea typeface="Montserrat"/>
              <a:cs typeface="Montserrat"/>
              <a:sym typeface="Montserrat"/>
            </a:endParaRPr>
          </a:p>
        </p:txBody>
      </p:sp>
      <p:sp>
        <p:nvSpPr>
          <p:cNvPr id="517" name="Google Shape;517;p51"/>
          <p:cNvSpPr txBox="1"/>
          <p:nvPr>
            <p:ph type="title"/>
          </p:nvPr>
        </p:nvSpPr>
        <p:spPr>
          <a:xfrm>
            <a:off x="382039" y="473160"/>
            <a:ext cx="10178193" cy="768379"/>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900"/>
              </a:spcAft>
              <a:buClr>
                <a:srgbClr val="25265E"/>
              </a:buClr>
              <a:buSzPts val="2520"/>
              <a:buFont typeface="Montserrat"/>
              <a:buNone/>
            </a:pPr>
            <a:r>
              <a:rPr b="1" lang="en-ID" sz="2520">
                <a:solidFill>
                  <a:srgbClr val="25265E"/>
                </a:solidFill>
                <a:highlight>
                  <a:srgbClr val="F9FAFC"/>
                </a:highlight>
              </a:rPr>
              <a:t>Python break statement</a:t>
            </a:r>
            <a:endParaRPr sz="3420"/>
          </a:p>
        </p:txBody>
      </p:sp>
      <p:pic>
        <p:nvPicPr>
          <p:cNvPr id="518" name="Google Shape;518;p51"/>
          <p:cNvPicPr preferRelativeResize="0"/>
          <p:nvPr/>
        </p:nvPicPr>
        <p:blipFill rotWithShape="1">
          <a:blip r:embed="rId5">
            <a:alphaModFix/>
          </a:blip>
          <a:srcRect b="0" l="0" r="0" t="0"/>
          <a:stretch/>
        </p:blipFill>
        <p:spPr>
          <a:xfrm>
            <a:off x="2209574" y="1288351"/>
            <a:ext cx="6484267" cy="512651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Image result for city" id="122" name="Google Shape;122;p16"/>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23" name="Google Shape;123;p16"/>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6"/>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6"/>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126" name="Google Shape;126;p16"/>
          <p:cNvPicPr preferRelativeResize="0"/>
          <p:nvPr/>
        </p:nvPicPr>
        <p:blipFill rotWithShape="1">
          <a:blip r:embed="rId4">
            <a:alphaModFix/>
          </a:blip>
          <a:srcRect b="0" l="0" r="0" t="0"/>
          <a:stretch/>
        </p:blipFill>
        <p:spPr>
          <a:xfrm>
            <a:off x="11491937" y="0"/>
            <a:ext cx="622065" cy="420624"/>
          </a:xfrm>
          <a:prstGeom prst="rect">
            <a:avLst/>
          </a:prstGeom>
          <a:noFill/>
          <a:ln>
            <a:noFill/>
          </a:ln>
        </p:spPr>
      </p:pic>
      <p:pic>
        <p:nvPicPr>
          <p:cNvPr id="127" name="Google Shape;127;p16"/>
          <p:cNvPicPr preferRelativeResize="0"/>
          <p:nvPr/>
        </p:nvPicPr>
        <p:blipFill rotWithShape="1">
          <a:blip r:embed="rId5">
            <a:alphaModFix/>
          </a:blip>
          <a:srcRect b="0" l="0" r="0" t="0"/>
          <a:stretch/>
        </p:blipFill>
        <p:spPr>
          <a:xfrm>
            <a:off x="1113280" y="152400"/>
            <a:ext cx="10055762" cy="6705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descr="Image result for city" id="523" name="Google Shape;523;p52"/>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524" name="Google Shape;524;p52"/>
          <p:cNvSpPr/>
          <p:nvPr/>
        </p:nvSpPr>
        <p:spPr>
          <a:xfrm>
            <a:off x="1" y="5030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25" name="Google Shape;525;p52"/>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526" name="Google Shape;526;p52"/>
          <p:cNvSpPr/>
          <p:nvPr/>
        </p:nvSpPr>
        <p:spPr>
          <a:xfrm>
            <a:off x="10841295" y="123132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52"/>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52"/>
          <p:cNvSpPr txBox="1"/>
          <p:nvPr/>
        </p:nvSpPr>
        <p:spPr>
          <a:xfrm>
            <a:off x="311699" y="521224"/>
            <a:ext cx="11559743" cy="6336776"/>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900"/>
              </a:spcAft>
              <a:buClr>
                <a:schemeClr val="dk1"/>
              </a:buClr>
              <a:buSzPts val="990"/>
              <a:buFont typeface="Montserrat"/>
              <a:buNone/>
            </a:pPr>
            <a:r>
              <a:t/>
            </a:r>
            <a:endParaRPr b="1" sz="2800">
              <a:solidFill>
                <a:schemeClr val="dk1"/>
              </a:solidFill>
              <a:latin typeface="Montserrat"/>
              <a:ea typeface="Montserrat"/>
              <a:cs typeface="Montserrat"/>
              <a:sym typeface="Montserrat"/>
            </a:endParaRPr>
          </a:p>
        </p:txBody>
      </p:sp>
      <p:sp>
        <p:nvSpPr>
          <p:cNvPr id="529" name="Google Shape;529;p52"/>
          <p:cNvSpPr txBox="1"/>
          <p:nvPr/>
        </p:nvSpPr>
        <p:spPr>
          <a:xfrm>
            <a:off x="311699" y="445025"/>
            <a:ext cx="11568601"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900"/>
              </a:spcAft>
              <a:buClr>
                <a:schemeClr val="dk1"/>
              </a:buClr>
              <a:buSzPts val="2800"/>
              <a:buFont typeface="Montserrat"/>
              <a:buNone/>
            </a:pPr>
            <a:r>
              <a:rPr b="1" lang="en-ID" sz="2800">
                <a:solidFill>
                  <a:schemeClr val="dk1"/>
                </a:solidFill>
                <a:highlight>
                  <a:srgbClr val="F9FAFC"/>
                </a:highlight>
                <a:latin typeface="Montserrat"/>
                <a:ea typeface="Montserrat"/>
                <a:cs typeface="Montserrat"/>
                <a:sym typeface="Montserrat"/>
              </a:rPr>
              <a:t>Python break statement</a:t>
            </a:r>
            <a:endParaRPr b="1" sz="2800">
              <a:solidFill>
                <a:schemeClr val="dk1"/>
              </a:solidFill>
              <a:latin typeface="Montserrat"/>
              <a:ea typeface="Montserrat"/>
              <a:cs typeface="Montserrat"/>
              <a:sym typeface="Montserrat"/>
            </a:endParaRPr>
          </a:p>
        </p:txBody>
      </p:sp>
      <p:pic>
        <p:nvPicPr>
          <p:cNvPr id="530" name="Google Shape;530;p52"/>
          <p:cNvPicPr preferRelativeResize="0"/>
          <p:nvPr/>
        </p:nvPicPr>
        <p:blipFill rotWithShape="1">
          <a:blip r:embed="rId5">
            <a:alphaModFix/>
          </a:blip>
          <a:srcRect b="0" l="0" r="0" t="0"/>
          <a:stretch/>
        </p:blipFill>
        <p:spPr>
          <a:xfrm>
            <a:off x="3742006" y="1336251"/>
            <a:ext cx="4916658" cy="50005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descr="Image result for city" id="535" name="Google Shape;535;p53"/>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536" name="Google Shape;536;p53"/>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37" name="Google Shape;537;p53"/>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538" name="Google Shape;538;p53"/>
          <p:cNvSpPr/>
          <p:nvPr/>
        </p:nvSpPr>
        <p:spPr>
          <a:xfrm>
            <a:off x="10841295" y="123132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53"/>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53"/>
          <p:cNvSpPr txBox="1"/>
          <p:nvPr/>
        </p:nvSpPr>
        <p:spPr>
          <a:xfrm>
            <a:off x="311699" y="521224"/>
            <a:ext cx="11688043" cy="6118727"/>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900"/>
              </a:spcAft>
              <a:buClr>
                <a:schemeClr val="dk1"/>
              </a:buClr>
              <a:buSzPts val="990"/>
              <a:buFont typeface="Montserrat"/>
              <a:buNone/>
            </a:pPr>
            <a:r>
              <a:t/>
            </a:r>
            <a:endParaRPr b="1" sz="2800">
              <a:solidFill>
                <a:schemeClr val="dk1"/>
              </a:solidFill>
              <a:latin typeface="Montserrat"/>
              <a:ea typeface="Montserrat"/>
              <a:cs typeface="Montserrat"/>
              <a:sym typeface="Montserrat"/>
            </a:endParaRPr>
          </a:p>
        </p:txBody>
      </p:sp>
      <p:sp>
        <p:nvSpPr>
          <p:cNvPr id="541" name="Google Shape;541;p53"/>
          <p:cNvSpPr txBox="1"/>
          <p:nvPr/>
        </p:nvSpPr>
        <p:spPr>
          <a:xfrm>
            <a:off x="311700" y="445025"/>
            <a:ext cx="11559742"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900"/>
              </a:spcAft>
              <a:buClr>
                <a:schemeClr val="dk1"/>
              </a:buClr>
              <a:buSzPts val="2800"/>
              <a:buFont typeface="Montserrat"/>
              <a:buNone/>
            </a:pPr>
            <a:r>
              <a:rPr b="1" lang="en-ID" sz="2800">
                <a:solidFill>
                  <a:schemeClr val="dk1"/>
                </a:solidFill>
                <a:highlight>
                  <a:srgbClr val="F9FAFC"/>
                </a:highlight>
                <a:latin typeface="Montserrat"/>
                <a:ea typeface="Montserrat"/>
                <a:cs typeface="Montserrat"/>
                <a:sym typeface="Montserrat"/>
              </a:rPr>
              <a:t>Python break statement</a:t>
            </a:r>
            <a:endParaRPr b="1" sz="2800">
              <a:solidFill>
                <a:schemeClr val="dk1"/>
              </a:solidFill>
              <a:latin typeface="Montserrat"/>
              <a:ea typeface="Montserrat"/>
              <a:cs typeface="Montserrat"/>
              <a:sym typeface="Montserrat"/>
            </a:endParaRPr>
          </a:p>
        </p:txBody>
      </p:sp>
      <p:pic>
        <p:nvPicPr>
          <p:cNvPr id="542" name="Google Shape;542;p53"/>
          <p:cNvPicPr preferRelativeResize="0"/>
          <p:nvPr/>
        </p:nvPicPr>
        <p:blipFill rotWithShape="1">
          <a:blip r:embed="rId5">
            <a:alphaModFix/>
          </a:blip>
          <a:srcRect b="0" l="0" r="0" t="0"/>
          <a:stretch/>
        </p:blipFill>
        <p:spPr>
          <a:xfrm>
            <a:off x="772145" y="1805511"/>
            <a:ext cx="10806601" cy="3820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descr="Image result for city" id="547" name="Google Shape;547;p54"/>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548" name="Google Shape;548;p54"/>
          <p:cNvSpPr/>
          <p:nvPr/>
        </p:nvSpPr>
        <p:spPr>
          <a:xfrm>
            <a:off x="1" y="-12201"/>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49" name="Google Shape;549;p54"/>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550" name="Google Shape;550;p54"/>
          <p:cNvSpPr/>
          <p:nvPr/>
        </p:nvSpPr>
        <p:spPr>
          <a:xfrm>
            <a:off x="10841295" y="123132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54"/>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54"/>
          <p:cNvSpPr txBox="1"/>
          <p:nvPr/>
        </p:nvSpPr>
        <p:spPr>
          <a:xfrm>
            <a:off x="311700" y="445025"/>
            <a:ext cx="11559742" cy="872716"/>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900"/>
              </a:spcAft>
              <a:buClr>
                <a:schemeClr val="dk1"/>
              </a:buClr>
              <a:buSzPts val="2800"/>
              <a:buFont typeface="Montserrat"/>
              <a:buNone/>
            </a:pPr>
            <a:r>
              <a:rPr b="1" lang="en-ID" sz="2800">
                <a:solidFill>
                  <a:schemeClr val="dk1"/>
                </a:solidFill>
                <a:highlight>
                  <a:srgbClr val="F9FAFC"/>
                </a:highlight>
                <a:latin typeface="Montserrat"/>
                <a:ea typeface="Montserrat"/>
                <a:cs typeface="Montserrat"/>
                <a:sym typeface="Montserrat"/>
              </a:rPr>
              <a:t>Python continue statement</a:t>
            </a:r>
            <a:endParaRPr b="1" sz="2800">
              <a:solidFill>
                <a:schemeClr val="dk1"/>
              </a:solidFill>
              <a:latin typeface="Montserrat"/>
              <a:ea typeface="Montserrat"/>
              <a:cs typeface="Montserrat"/>
              <a:sym typeface="Montserrat"/>
            </a:endParaRPr>
          </a:p>
        </p:txBody>
      </p:sp>
      <p:sp>
        <p:nvSpPr>
          <p:cNvPr id="553" name="Google Shape;553;p54"/>
          <p:cNvSpPr txBox="1"/>
          <p:nvPr/>
        </p:nvSpPr>
        <p:spPr>
          <a:xfrm>
            <a:off x="243227" y="1664079"/>
            <a:ext cx="11559742" cy="5206122"/>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1200"/>
              </a:spcAft>
              <a:buClr>
                <a:schemeClr val="dk1"/>
              </a:buClr>
              <a:buSzPts val="2400"/>
              <a:buFont typeface="Arial"/>
              <a:buNone/>
            </a:pPr>
            <a:r>
              <a:rPr lang="en-ID" sz="2400">
                <a:solidFill>
                  <a:schemeClr val="dk1"/>
                </a:solidFill>
                <a:latin typeface="Montserrat"/>
                <a:ea typeface="Montserrat"/>
                <a:cs typeface="Montserrat"/>
                <a:sym typeface="Montserrat"/>
              </a:rPr>
              <a:t>Pernyataan continue digunakan untuk melewati sisa kode di dalam loop hanya untuk iterasi saat ini. Loop tidak berhenti tetapi berlanjut dengan iterasi berikutnya.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descr="Image result for city" id="558" name="Google Shape;558;p55"/>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559" name="Google Shape;559;p55"/>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60" name="Google Shape;560;p55"/>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561" name="Google Shape;561;p55"/>
          <p:cNvSpPr/>
          <p:nvPr/>
        </p:nvSpPr>
        <p:spPr>
          <a:xfrm>
            <a:off x="10841295" y="123132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2" name="Google Shape;562;p55"/>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 name="Google Shape;563;p55"/>
          <p:cNvSpPr txBox="1"/>
          <p:nvPr/>
        </p:nvSpPr>
        <p:spPr>
          <a:xfrm>
            <a:off x="311700" y="515364"/>
            <a:ext cx="11747398" cy="796013"/>
          </a:xfrm>
          <a:prstGeom prst="rect">
            <a:avLst/>
          </a:prstGeom>
          <a:noFill/>
          <a:ln>
            <a:noFill/>
          </a:ln>
        </p:spPr>
        <p:txBody>
          <a:bodyPr anchorCtr="0" anchor="t" bIns="91425" lIns="91425" spcFirstLastPara="1" rIns="91425" wrap="square" tIns="91425">
            <a:noAutofit/>
          </a:bodyPr>
          <a:lstStyle/>
          <a:p>
            <a:pPr indent="0" lvl="0" marL="0" marR="0" rtl="0" algn="ctr">
              <a:lnSpc>
                <a:spcPct val="130000"/>
              </a:lnSpc>
              <a:spcBef>
                <a:spcPts val="0"/>
              </a:spcBef>
              <a:spcAft>
                <a:spcPts val="900"/>
              </a:spcAft>
              <a:buClr>
                <a:srgbClr val="25265E"/>
              </a:buClr>
              <a:buSzPts val="2419"/>
              <a:buFont typeface="Montserrat"/>
              <a:buNone/>
            </a:pPr>
            <a:r>
              <a:rPr b="1" lang="en-ID" sz="2419">
                <a:solidFill>
                  <a:srgbClr val="25265E"/>
                </a:solidFill>
                <a:highlight>
                  <a:srgbClr val="F9FAFC"/>
                </a:highlight>
                <a:latin typeface="Montserrat"/>
                <a:ea typeface="Montserrat"/>
                <a:cs typeface="Montserrat"/>
                <a:sym typeface="Montserrat"/>
              </a:rPr>
              <a:t>Python continue statement</a:t>
            </a:r>
            <a:endParaRPr b="1" sz="3319">
              <a:solidFill>
                <a:schemeClr val="dk1"/>
              </a:solidFill>
              <a:latin typeface="Montserrat"/>
              <a:ea typeface="Montserrat"/>
              <a:cs typeface="Montserrat"/>
              <a:sym typeface="Montserrat"/>
            </a:endParaRPr>
          </a:p>
        </p:txBody>
      </p:sp>
      <p:pic>
        <p:nvPicPr>
          <p:cNvPr id="564" name="Google Shape;564;p55"/>
          <p:cNvPicPr preferRelativeResize="0"/>
          <p:nvPr/>
        </p:nvPicPr>
        <p:blipFill rotWithShape="1">
          <a:blip r:embed="rId5">
            <a:alphaModFix/>
          </a:blip>
          <a:srcRect b="0" l="0" r="0" t="0"/>
          <a:stretch/>
        </p:blipFill>
        <p:spPr>
          <a:xfrm>
            <a:off x="2290352" y="1286861"/>
            <a:ext cx="7416358" cy="53108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descr="Image result for city" id="569" name="Google Shape;569;p56"/>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570" name="Google Shape;570;p56"/>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71" name="Google Shape;571;p56"/>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572" name="Google Shape;572;p56"/>
          <p:cNvSpPr/>
          <p:nvPr/>
        </p:nvSpPr>
        <p:spPr>
          <a:xfrm>
            <a:off x="10841295" y="123132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56"/>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56"/>
          <p:cNvSpPr txBox="1"/>
          <p:nvPr/>
        </p:nvSpPr>
        <p:spPr>
          <a:xfrm>
            <a:off x="311700" y="445025"/>
            <a:ext cx="12243447" cy="101479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900"/>
              </a:spcAft>
              <a:buClr>
                <a:srgbClr val="25265E"/>
              </a:buClr>
              <a:buSzPts val="2620"/>
              <a:buFont typeface="Montserrat"/>
              <a:buNone/>
            </a:pPr>
            <a:r>
              <a:rPr b="1" lang="en-ID" sz="2620">
                <a:solidFill>
                  <a:srgbClr val="25265E"/>
                </a:solidFill>
                <a:highlight>
                  <a:srgbClr val="F9FAFC"/>
                </a:highlight>
                <a:latin typeface="Montserrat"/>
                <a:ea typeface="Montserrat"/>
                <a:cs typeface="Montserrat"/>
                <a:sym typeface="Montserrat"/>
              </a:rPr>
              <a:t>Python continue statement</a:t>
            </a:r>
            <a:endParaRPr b="1" sz="3595">
              <a:solidFill>
                <a:schemeClr val="dk1"/>
              </a:solidFill>
              <a:latin typeface="Montserrat"/>
              <a:ea typeface="Montserrat"/>
              <a:cs typeface="Montserrat"/>
              <a:sym typeface="Montserrat"/>
            </a:endParaRPr>
          </a:p>
        </p:txBody>
      </p:sp>
      <p:pic>
        <p:nvPicPr>
          <p:cNvPr id="575" name="Google Shape;575;p56"/>
          <p:cNvPicPr preferRelativeResize="0"/>
          <p:nvPr/>
        </p:nvPicPr>
        <p:blipFill rotWithShape="1">
          <a:blip r:embed="rId5">
            <a:alphaModFix/>
          </a:blip>
          <a:srcRect b="0" l="0" r="0" t="0"/>
          <a:stretch/>
        </p:blipFill>
        <p:spPr>
          <a:xfrm>
            <a:off x="4074946" y="1180000"/>
            <a:ext cx="4379742" cy="54177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descr="Image result for city" id="580" name="Google Shape;580;p57"/>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581" name="Google Shape;581;p57"/>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82" name="Google Shape;582;p57"/>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583" name="Google Shape;583;p57"/>
          <p:cNvSpPr/>
          <p:nvPr/>
        </p:nvSpPr>
        <p:spPr>
          <a:xfrm>
            <a:off x="10841295" y="123132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4" name="Google Shape;584;p57"/>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5" name="Google Shape;585;p57"/>
          <p:cNvSpPr txBox="1"/>
          <p:nvPr/>
        </p:nvSpPr>
        <p:spPr>
          <a:xfrm>
            <a:off x="311699" y="445024"/>
            <a:ext cx="11777251" cy="784619"/>
          </a:xfrm>
          <a:prstGeom prst="rect">
            <a:avLst/>
          </a:prstGeom>
          <a:noFill/>
          <a:ln>
            <a:noFill/>
          </a:ln>
        </p:spPr>
        <p:txBody>
          <a:bodyPr anchorCtr="0" anchor="t" bIns="91425" lIns="91425" spcFirstLastPara="1" rIns="91425" wrap="square" tIns="91425">
            <a:noAutofit/>
          </a:bodyPr>
          <a:lstStyle/>
          <a:p>
            <a:pPr indent="0" lvl="0" marL="0" marR="0" rtl="0" algn="ctr">
              <a:lnSpc>
                <a:spcPct val="130000"/>
              </a:lnSpc>
              <a:spcBef>
                <a:spcPts val="0"/>
              </a:spcBef>
              <a:spcAft>
                <a:spcPts val="900"/>
              </a:spcAft>
              <a:buClr>
                <a:srgbClr val="25265E"/>
              </a:buClr>
              <a:buSzPts val="2419"/>
              <a:buFont typeface="Montserrat"/>
              <a:buNone/>
            </a:pPr>
            <a:r>
              <a:rPr b="1" lang="en-ID" sz="2419">
                <a:solidFill>
                  <a:srgbClr val="25265E"/>
                </a:solidFill>
                <a:highlight>
                  <a:srgbClr val="F9FAFC"/>
                </a:highlight>
                <a:latin typeface="Montserrat"/>
                <a:ea typeface="Montserrat"/>
                <a:cs typeface="Montserrat"/>
                <a:sym typeface="Montserrat"/>
              </a:rPr>
              <a:t>Python continue statement</a:t>
            </a:r>
            <a:endParaRPr b="1" sz="3319">
              <a:solidFill>
                <a:schemeClr val="dk1"/>
              </a:solidFill>
              <a:latin typeface="Montserrat"/>
              <a:ea typeface="Montserrat"/>
              <a:cs typeface="Montserrat"/>
              <a:sym typeface="Montserrat"/>
            </a:endParaRPr>
          </a:p>
        </p:txBody>
      </p:sp>
      <p:pic>
        <p:nvPicPr>
          <p:cNvPr id="586" name="Google Shape;586;p57"/>
          <p:cNvPicPr preferRelativeResize="0"/>
          <p:nvPr/>
        </p:nvPicPr>
        <p:blipFill rotWithShape="1">
          <a:blip r:embed="rId5">
            <a:alphaModFix/>
          </a:blip>
          <a:srcRect b="0" l="0" r="0" t="0"/>
          <a:stretch/>
        </p:blipFill>
        <p:spPr>
          <a:xfrm>
            <a:off x="1649548" y="1306611"/>
            <a:ext cx="9984440" cy="523486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descr="Image result for city" id="591" name="Google Shape;591;p58"/>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592" name="Google Shape;592;p58"/>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93" name="Google Shape;593;p58"/>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594" name="Google Shape;594;p58"/>
          <p:cNvSpPr/>
          <p:nvPr/>
        </p:nvSpPr>
        <p:spPr>
          <a:xfrm>
            <a:off x="10841295" y="123132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5" name="Google Shape;595;p58"/>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 name="Google Shape;596;p58"/>
          <p:cNvSpPr txBox="1"/>
          <p:nvPr/>
        </p:nvSpPr>
        <p:spPr>
          <a:xfrm>
            <a:off x="311699" y="-27423"/>
            <a:ext cx="11802303" cy="620385"/>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900"/>
              </a:spcAft>
              <a:buClr>
                <a:schemeClr val="dk1"/>
              </a:buClr>
              <a:buSzPts val="990"/>
              <a:buFont typeface="Montserrat"/>
              <a:buNone/>
            </a:pPr>
            <a:r>
              <a:rPr b="1" lang="en-ID" sz="2800">
                <a:solidFill>
                  <a:schemeClr val="dk1"/>
                </a:solidFill>
                <a:highlight>
                  <a:srgbClr val="F9FAFC"/>
                </a:highlight>
                <a:latin typeface="Montserrat"/>
                <a:ea typeface="Montserrat"/>
                <a:cs typeface="Montserrat"/>
                <a:sym typeface="Montserrat"/>
              </a:rPr>
              <a:t>9. </a:t>
            </a:r>
            <a:r>
              <a:rPr b="1" lang="en-ID" sz="2800">
                <a:solidFill>
                  <a:schemeClr val="dk1"/>
                </a:solidFill>
                <a:latin typeface="Montserrat"/>
                <a:ea typeface="Montserrat"/>
                <a:cs typeface="Montserrat"/>
                <a:sym typeface="Montserrat"/>
              </a:rPr>
              <a:t>Loop Dictionary </a:t>
            </a:r>
            <a:endParaRPr b="1" sz="2800">
              <a:solidFill>
                <a:schemeClr val="dk1"/>
              </a:solidFill>
              <a:latin typeface="Montserrat"/>
              <a:ea typeface="Montserrat"/>
              <a:cs typeface="Montserrat"/>
              <a:sym typeface="Montserrat"/>
            </a:endParaRPr>
          </a:p>
        </p:txBody>
      </p:sp>
      <p:sp>
        <p:nvSpPr>
          <p:cNvPr id="597" name="Google Shape;597;p58"/>
          <p:cNvSpPr txBox="1"/>
          <p:nvPr/>
        </p:nvSpPr>
        <p:spPr>
          <a:xfrm>
            <a:off x="311700" y="979589"/>
            <a:ext cx="11802302" cy="810224"/>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800"/>
              </a:spcBef>
              <a:spcAft>
                <a:spcPts val="0"/>
              </a:spcAft>
              <a:buClr>
                <a:schemeClr val="dk1"/>
              </a:buClr>
              <a:buSzPts val="1072"/>
              <a:buFont typeface="Arial"/>
              <a:buNone/>
            </a:pPr>
            <a:r>
              <a:rPr b="1" lang="en-ID" sz="2340">
                <a:solidFill>
                  <a:schemeClr val="dk1"/>
                </a:solidFill>
                <a:highlight>
                  <a:srgbClr val="FFFFFF"/>
                </a:highlight>
                <a:latin typeface="Montserrat"/>
                <a:ea typeface="Montserrat"/>
                <a:cs typeface="Montserrat"/>
                <a:sym typeface="Montserrat"/>
              </a:rPr>
              <a:t>Loop Through a Dictionary</a:t>
            </a:r>
            <a:endParaRPr/>
          </a:p>
          <a:p>
            <a:pPr indent="0" lvl="0" marL="0" marR="0" rtl="0" algn="l">
              <a:lnSpc>
                <a:spcPct val="90000"/>
              </a:lnSpc>
              <a:spcBef>
                <a:spcPts val="800"/>
              </a:spcBef>
              <a:spcAft>
                <a:spcPts val="0"/>
              </a:spcAft>
              <a:buClr>
                <a:schemeClr val="dk1"/>
              </a:buClr>
              <a:buSzPts val="5850"/>
              <a:buFont typeface="Montserrat"/>
              <a:buNone/>
            </a:pPr>
            <a:r>
              <a:t/>
            </a:r>
            <a:endParaRPr b="1" sz="5850">
              <a:solidFill>
                <a:schemeClr val="dk1"/>
              </a:solidFill>
              <a:latin typeface="Montserrat"/>
              <a:ea typeface="Montserrat"/>
              <a:cs typeface="Montserrat"/>
              <a:sym typeface="Montserrat"/>
            </a:endParaRPr>
          </a:p>
        </p:txBody>
      </p:sp>
      <p:sp>
        <p:nvSpPr>
          <p:cNvPr id="598" name="Google Shape;598;p58"/>
          <p:cNvSpPr txBox="1"/>
          <p:nvPr/>
        </p:nvSpPr>
        <p:spPr>
          <a:xfrm>
            <a:off x="311700" y="1729240"/>
            <a:ext cx="11802302" cy="4833331"/>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Anda dapat melakukan loop melalui dictionary dengan menggunakan for loop.</a:t>
            </a:r>
            <a:endParaRPr/>
          </a:p>
          <a:p>
            <a:pPr indent="0" lvl="0" marL="0" marR="0" rtl="0" algn="l">
              <a:lnSpc>
                <a:spcPct val="90000"/>
              </a:lnSpc>
              <a:spcBef>
                <a:spcPts val="120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Saat mengulang melalui dictionary, nilai yang dikembalikan adalah kunci dari dictionary, tetapi ada metode untuk mengembalikan nilai juga.</a:t>
            </a:r>
            <a:endParaRPr/>
          </a:p>
          <a:p>
            <a:pPr indent="0" lvl="0" marL="0" marR="0" rtl="0" algn="l">
              <a:lnSpc>
                <a:spcPct val="90000"/>
              </a:lnSpc>
              <a:spcBef>
                <a:spcPts val="1200"/>
              </a:spcBef>
              <a:spcAft>
                <a:spcPts val="120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id="599" name="Google Shape;599;p58"/>
          <p:cNvPicPr preferRelativeResize="0"/>
          <p:nvPr/>
        </p:nvPicPr>
        <p:blipFill rotWithShape="1">
          <a:blip r:embed="rId5">
            <a:alphaModFix/>
          </a:blip>
          <a:srcRect b="0" l="0" r="0" t="0"/>
          <a:stretch/>
        </p:blipFill>
        <p:spPr>
          <a:xfrm>
            <a:off x="438700" y="3277912"/>
            <a:ext cx="11412694" cy="691067"/>
          </a:xfrm>
          <a:prstGeom prst="rect">
            <a:avLst/>
          </a:prstGeom>
          <a:noFill/>
          <a:ln>
            <a:noFill/>
          </a:ln>
        </p:spPr>
      </p:pic>
      <p:pic>
        <p:nvPicPr>
          <p:cNvPr id="600" name="Google Shape;600;p58"/>
          <p:cNvPicPr preferRelativeResize="0"/>
          <p:nvPr/>
        </p:nvPicPr>
        <p:blipFill rotWithShape="1">
          <a:blip r:embed="rId6">
            <a:alphaModFix/>
          </a:blip>
          <a:srcRect b="0" l="0" r="0" t="0"/>
          <a:stretch/>
        </p:blipFill>
        <p:spPr>
          <a:xfrm>
            <a:off x="438705" y="4024624"/>
            <a:ext cx="11587388" cy="810224"/>
          </a:xfrm>
          <a:prstGeom prst="rect">
            <a:avLst/>
          </a:prstGeom>
          <a:noFill/>
          <a:ln>
            <a:noFill/>
          </a:ln>
        </p:spPr>
      </p:pic>
      <p:pic>
        <p:nvPicPr>
          <p:cNvPr id="601" name="Google Shape;601;p58"/>
          <p:cNvPicPr preferRelativeResize="0"/>
          <p:nvPr/>
        </p:nvPicPr>
        <p:blipFill rotWithShape="1">
          <a:blip r:embed="rId7">
            <a:alphaModFix/>
          </a:blip>
          <a:srcRect b="0" l="0" r="0" t="0"/>
          <a:stretch/>
        </p:blipFill>
        <p:spPr>
          <a:xfrm>
            <a:off x="438699" y="4903932"/>
            <a:ext cx="11412693" cy="835546"/>
          </a:xfrm>
          <a:prstGeom prst="rect">
            <a:avLst/>
          </a:prstGeom>
          <a:noFill/>
          <a:ln>
            <a:noFill/>
          </a:ln>
        </p:spPr>
      </p:pic>
      <p:pic>
        <p:nvPicPr>
          <p:cNvPr id="602" name="Google Shape;602;p58"/>
          <p:cNvPicPr preferRelativeResize="0"/>
          <p:nvPr/>
        </p:nvPicPr>
        <p:blipFill rotWithShape="1">
          <a:blip r:embed="rId8">
            <a:alphaModFix/>
          </a:blip>
          <a:srcRect b="0" l="0" r="0" t="0"/>
          <a:stretch/>
        </p:blipFill>
        <p:spPr>
          <a:xfrm>
            <a:off x="438700" y="5832160"/>
            <a:ext cx="11412694" cy="77773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descr="Image result for city" id="607" name="Google Shape;607;p59"/>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608" name="Google Shape;608;p59"/>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09" name="Google Shape;609;p59"/>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610" name="Google Shape;610;p59"/>
          <p:cNvSpPr/>
          <p:nvPr/>
        </p:nvSpPr>
        <p:spPr>
          <a:xfrm>
            <a:off x="10841295" y="123132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Google Shape;611;p59"/>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Google Shape;612;p59"/>
          <p:cNvSpPr txBox="1"/>
          <p:nvPr/>
        </p:nvSpPr>
        <p:spPr>
          <a:xfrm>
            <a:off x="311699" y="521224"/>
            <a:ext cx="11802303" cy="6062456"/>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900"/>
              </a:spcAft>
              <a:buClr>
                <a:schemeClr val="dk1"/>
              </a:buClr>
              <a:buSzPts val="990"/>
              <a:buFont typeface="Montserrat"/>
              <a:buNone/>
            </a:pPr>
            <a:r>
              <a:rPr b="1" lang="en-ID" sz="2800">
                <a:solidFill>
                  <a:schemeClr val="dk1"/>
                </a:solidFill>
                <a:latin typeface="Montserrat"/>
                <a:ea typeface="Montserrat"/>
                <a:cs typeface="Montserrat"/>
                <a:sym typeface="Montserrat"/>
              </a:rPr>
              <a:t>TERIMA KASIH</a:t>
            </a:r>
            <a:endParaRPr b="1" sz="2800">
              <a:solidFill>
                <a:schemeClr val="dk1"/>
              </a:solidFill>
              <a:latin typeface="Montserrat"/>
              <a:ea typeface="Montserrat"/>
              <a:cs typeface="Montserrat"/>
              <a:sym typeface="Montserrat"/>
            </a:endParaRPr>
          </a:p>
        </p:txBody>
      </p:sp>
      <p:pic>
        <p:nvPicPr>
          <p:cNvPr descr="Image result for hackerman" id="613" name="Google Shape;613;p59"/>
          <p:cNvPicPr preferRelativeResize="0"/>
          <p:nvPr/>
        </p:nvPicPr>
        <p:blipFill rotWithShape="1">
          <a:blip r:embed="rId5">
            <a:alphaModFix/>
          </a:blip>
          <a:srcRect b="21271" l="30617" r="35421" t="0"/>
          <a:stretch/>
        </p:blipFill>
        <p:spPr>
          <a:xfrm>
            <a:off x="4642502" y="1497630"/>
            <a:ext cx="3710998" cy="48391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Image result for city" id="132" name="Google Shape;132;p17"/>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33" name="Google Shape;133;p17"/>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7"/>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7"/>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136" name="Google Shape;136;p17"/>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37" name="Google Shape;137;p17"/>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rPr b="1" lang="en-ID" sz="2800">
                <a:solidFill>
                  <a:schemeClr val="dk1"/>
                </a:solidFill>
                <a:highlight>
                  <a:srgbClr val="F9FAFC"/>
                </a:highlight>
                <a:latin typeface="Montserrat"/>
                <a:ea typeface="Montserrat"/>
                <a:cs typeface="Montserrat"/>
                <a:sym typeface="Montserrat"/>
              </a:rPr>
              <a:t>Comparison operators</a:t>
            </a:r>
            <a:endParaRPr/>
          </a:p>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0"/>
              </a:spcBef>
              <a:spcAft>
                <a:spcPts val="0"/>
              </a:spcAft>
              <a:buClr>
                <a:schemeClr val="dk1"/>
              </a:buClr>
              <a:buSzPts val="2800"/>
              <a:buFont typeface="Arial"/>
              <a:buNone/>
            </a:pPr>
            <a:r>
              <a:rPr lang="en-ID" sz="2800">
                <a:solidFill>
                  <a:schemeClr val="dk1"/>
                </a:solidFill>
                <a:latin typeface="Montserrat"/>
                <a:ea typeface="Montserrat"/>
                <a:cs typeface="Montserrat"/>
                <a:sym typeface="Montserrat"/>
              </a:rPr>
              <a:t>Operator perbandingan digunakan untuk membandingkan nilai. Operator ini mengembalikan True atau False sesuai dengan kondisi.</a:t>
            </a:r>
            <a:endParaRPr/>
          </a:p>
          <a:p>
            <a:pPr indent="0" lvl="0" marL="0" marR="0" rtl="0" algn="l">
              <a:lnSpc>
                <a:spcPct val="90000"/>
              </a:lnSpc>
              <a:spcBef>
                <a:spcPts val="1200"/>
              </a:spcBef>
              <a:spcAft>
                <a:spcPts val="120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138" name="Google Shape;138;p17"/>
          <p:cNvPicPr preferRelativeResize="0"/>
          <p:nvPr/>
        </p:nvPicPr>
        <p:blipFill rotWithShape="1">
          <a:blip r:embed="rId5">
            <a:alphaModFix/>
          </a:blip>
          <a:srcRect b="0" l="0" r="0" t="0"/>
          <a:stretch/>
        </p:blipFill>
        <p:spPr>
          <a:xfrm>
            <a:off x="77998" y="2199548"/>
            <a:ext cx="11275802" cy="46584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Image result for city" id="143" name="Google Shape;143;p18"/>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44" name="Google Shape;144;p18"/>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18"/>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18"/>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147" name="Google Shape;147;p18"/>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48" name="Google Shape;148;p18"/>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200"/>
              </a:spcBef>
              <a:spcAft>
                <a:spcPts val="120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149" name="Google Shape;149;p18"/>
          <p:cNvPicPr preferRelativeResize="0"/>
          <p:nvPr/>
        </p:nvPicPr>
        <p:blipFill rotWithShape="1">
          <a:blip r:embed="rId5">
            <a:alphaModFix/>
          </a:blip>
          <a:srcRect b="0" l="0" r="0" t="0"/>
          <a:stretch/>
        </p:blipFill>
        <p:spPr>
          <a:xfrm>
            <a:off x="1622700" y="152400"/>
            <a:ext cx="9791239" cy="6705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Image result for city" id="154" name="Google Shape;154;p19"/>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55" name="Google Shape;155;p19"/>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9"/>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19"/>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158" name="Google Shape;158;p19"/>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59" name="Google Shape;159;p19"/>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rPr b="1" lang="en-ID" sz="2800">
                <a:solidFill>
                  <a:schemeClr val="dk1"/>
                </a:solidFill>
                <a:highlight>
                  <a:srgbClr val="F9FAFC"/>
                </a:highlight>
                <a:latin typeface="Montserrat"/>
                <a:ea typeface="Montserrat"/>
                <a:cs typeface="Montserrat"/>
                <a:sym typeface="Montserrat"/>
              </a:rPr>
              <a:t>Logical operators</a:t>
            </a:r>
            <a:endParaRPr/>
          </a:p>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highlight>
                <a:srgbClr val="F9FAFC"/>
              </a:highlight>
              <a:latin typeface="Montserrat"/>
              <a:ea typeface="Montserrat"/>
              <a:cs typeface="Montserrat"/>
              <a:sym typeface="Montserrat"/>
            </a:endParaRPr>
          </a:p>
          <a:p>
            <a:pPr indent="0" lvl="0" marL="0" marR="0" rtl="0" algn="l">
              <a:lnSpc>
                <a:spcPct val="90000"/>
              </a:lnSpc>
              <a:spcBef>
                <a:spcPts val="1200"/>
              </a:spcBef>
              <a:spcAft>
                <a:spcPts val="0"/>
              </a:spcAft>
              <a:buClr>
                <a:schemeClr val="dk1"/>
              </a:buClr>
              <a:buSzPts val="2800"/>
              <a:buFont typeface="Arial"/>
              <a:buNone/>
            </a:pPr>
            <a:r>
              <a:rPr lang="en-ID" sz="2800">
                <a:solidFill>
                  <a:schemeClr val="dk1"/>
                </a:solidFill>
                <a:latin typeface="Montserrat"/>
                <a:ea typeface="Montserrat"/>
                <a:cs typeface="Montserrat"/>
                <a:sym typeface="Montserrat"/>
              </a:rPr>
              <a:t>Operator logika adalah and, or, not operator.</a:t>
            </a:r>
            <a:endParaRPr/>
          </a:p>
          <a:p>
            <a:pPr indent="0" lvl="0" marL="0" marR="0" rtl="0" algn="l">
              <a:lnSpc>
                <a:spcPct val="90000"/>
              </a:lnSpc>
              <a:spcBef>
                <a:spcPts val="2400"/>
              </a:spcBef>
              <a:spcAft>
                <a:spcPts val="120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160" name="Google Shape;160;p19"/>
          <p:cNvPicPr preferRelativeResize="0"/>
          <p:nvPr/>
        </p:nvPicPr>
        <p:blipFill rotWithShape="1">
          <a:blip r:embed="rId5">
            <a:alphaModFix/>
          </a:blip>
          <a:srcRect b="0" l="0" r="0" t="0"/>
          <a:stretch/>
        </p:blipFill>
        <p:spPr>
          <a:xfrm>
            <a:off x="77998" y="2417049"/>
            <a:ext cx="10894802" cy="367653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Image result for city" id="165" name="Google Shape;165;p20"/>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66" name="Google Shape;166;p20"/>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0"/>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0"/>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169" name="Google Shape;169;p20"/>
          <p:cNvPicPr preferRelativeResize="0"/>
          <p:nvPr/>
        </p:nvPicPr>
        <p:blipFill rotWithShape="1">
          <a:blip r:embed="rId4">
            <a:alphaModFix/>
          </a:blip>
          <a:srcRect b="0" l="0" r="0" t="0"/>
          <a:stretch/>
        </p:blipFill>
        <p:spPr>
          <a:xfrm>
            <a:off x="11491937" y="0"/>
            <a:ext cx="622065" cy="420624"/>
          </a:xfrm>
          <a:prstGeom prst="rect">
            <a:avLst/>
          </a:prstGeom>
          <a:noFill/>
          <a:ln>
            <a:noFill/>
          </a:ln>
        </p:spPr>
      </p:pic>
      <p:pic>
        <p:nvPicPr>
          <p:cNvPr id="170" name="Google Shape;170;p20"/>
          <p:cNvPicPr preferRelativeResize="0"/>
          <p:nvPr/>
        </p:nvPicPr>
        <p:blipFill rotWithShape="1">
          <a:blip r:embed="rId5">
            <a:alphaModFix/>
          </a:blip>
          <a:srcRect b="0" l="0" r="0" t="0"/>
          <a:stretch/>
        </p:blipFill>
        <p:spPr>
          <a:xfrm>
            <a:off x="138040" y="781050"/>
            <a:ext cx="11748094" cy="5334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Image result for city" id="175" name="Google Shape;175;p21"/>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76" name="Google Shape;176;p21"/>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21"/>
          <p:cNvSpPr/>
          <p:nvPr/>
        </p:nvSpPr>
        <p:spPr>
          <a:xfrm rot="-1733469">
            <a:off x="11402363" y="-524397"/>
            <a:ext cx="1300980" cy="1300980"/>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21"/>
          <p:cNvSpPr/>
          <p:nvPr/>
        </p:nvSpPr>
        <p:spPr>
          <a:xfrm>
            <a:off x="328718" y="1615013"/>
            <a:ext cx="461665" cy="461665"/>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pic>
        <p:nvPicPr>
          <p:cNvPr id="179" name="Google Shape;179;p21"/>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80" name="Google Shape;180;p21"/>
          <p:cNvSpPr txBox="1"/>
          <p:nvPr/>
        </p:nvSpPr>
        <p:spPr>
          <a:xfrm>
            <a:off x="77998" y="420624"/>
            <a:ext cx="12036005" cy="620877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2800"/>
              <a:buFont typeface="Arial"/>
              <a:buNone/>
            </a:pPr>
            <a:r>
              <a:rPr b="1" lang="en-ID" sz="2800">
                <a:solidFill>
                  <a:schemeClr val="dk1"/>
                </a:solidFill>
                <a:highlight>
                  <a:srgbClr val="F9FAFC"/>
                </a:highlight>
                <a:latin typeface="Montserrat"/>
                <a:ea typeface="Montserrat"/>
                <a:cs typeface="Montserrat"/>
                <a:sym typeface="Montserrat"/>
              </a:rPr>
              <a:t>Bitwise Operators</a:t>
            </a:r>
            <a:endParaRPr/>
          </a:p>
          <a:p>
            <a:pPr indent="0" lvl="0" marL="0" marR="0" rtl="0" algn="just">
              <a:lnSpc>
                <a:spcPct val="90000"/>
              </a:lnSpc>
              <a:spcBef>
                <a:spcPts val="0"/>
              </a:spcBef>
              <a:spcAft>
                <a:spcPts val="0"/>
              </a:spcAft>
              <a:buClr>
                <a:schemeClr val="dk1"/>
              </a:buClr>
              <a:buSzPts val="2400"/>
              <a:buFont typeface="Arial"/>
              <a:buNone/>
            </a:pPr>
            <a:r>
              <a:t/>
            </a:r>
            <a:endParaRPr b="1" sz="2400">
              <a:solidFill>
                <a:schemeClr val="dk1"/>
              </a:solidFill>
              <a:highlight>
                <a:srgbClr val="F9FAFC"/>
              </a:highlight>
              <a:latin typeface="Montserrat"/>
              <a:ea typeface="Montserrat"/>
              <a:cs typeface="Montserrat"/>
              <a:sym typeface="Montserrat"/>
            </a:endParaRPr>
          </a:p>
          <a:p>
            <a:pPr indent="0" lvl="0" marL="0" marR="0" rtl="0" algn="just">
              <a:lnSpc>
                <a:spcPct val="105000"/>
              </a:lnSpc>
              <a:spcBef>
                <a:spcPts val="0"/>
              </a:spcBef>
              <a:spcAft>
                <a:spcPts val="0"/>
              </a:spcAft>
              <a:buClr>
                <a:schemeClr val="dk1"/>
              </a:buClr>
              <a:buSzPts val="1100"/>
              <a:buFont typeface="Arial"/>
              <a:buNone/>
            </a:pPr>
            <a:r>
              <a:rPr lang="en-ID" sz="2400">
                <a:solidFill>
                  <a:schemeClr val="dk1"/>
                </a:solidFill>
                <a:latin typeface="Montserrat"/>
                <a:ea typeface="Montserrat"/>
                <a:cs typeface="Montserrat"/>
                <a:sym typeface="Montserrat"/>
              </a:rPr>
              <a:t>Operator bitwise bertindak atas operan seolah-olah itu adalah string digit biner. Mereka beroperasi sedikit demi sedikit. Misalnya, 2 adalah 10 dalam biner dan 7 adalah 111. Dalam tabel di bawah ini: Misalkan x = 10 (0000 1010 dalam biner) dan y = 4 (0000 0100 dalam biner)</a:t>
            </a:r>
            <a:endParaRPr/>
          </a:p>
          <a:p>
            <a:pPr indent="0" lvl="0" marL="0" marR="0" rtl="0" algn="l">
              <a:lnSpc>
                <a:spcPct val="90000"/>
              </a:lnSpc>
              <a:spcBef>
                <a:spcPts val="1200"/>
              </a:spcBef>
              <a:spcAft>
                <a:spcPts val="1200"/>
              </a:spcAft>
              <a:buClr>
                <a:schemeClr val="dk1"/>
              </a:buClr>
              <a:buSzPts val="2800"/>
              <a:buFont typeface="Arial"/>
              <a:buNone/>
            </a:pPr>
            <a:r>
              <a:t/>
            </a:r>
            <a:endParaRPr sz="2800">
              <a:solidFill>
                <a:schemeClr val="dk1"/>
              </a:solidFill>
              <a:latin typeface="Calibri"/>
              <a:ea typeface="Calibri"/>
              <a:cs typeface="Calibri"/>
              <a:sym typeface="Calibri"/>
            </a:endParaRPr>
          </a:p>
        </p:txBody>
      </p:sp>
      <p:pic>
        <p:nvPicPr>
          <p:cNvPr id="181" name="Google Shape;181;p21"/>
          <p:cNvPicPr preferRelativeResize="0"/>
          <p:nvPr/>
        </p:nvPicPr>
        <p:blipFill rotWithShape="1">
          <a:blip r:embed="rId5">
            <a:alphaModFix/>
          </a:blip>
          <a:srcRect b="0" l="0" r="0" t="0"/>
          <a:stretch/>
        </p:blipFill>
        <p:spPr>
          <a:xfrm>
            <a:off x="203187" y="2471412"/>
            <a:ext cx="11607813" cy="39659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