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Montserrat-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Montserra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6" name="Google Shape;76;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13"/>
          <p:cNvSpPr txBox="1"/>
          <p:nvPr>
            <p:ph type="title"/>
          </p:nvPr>
        </p:nvSpPr>
        <p:spPr>
          <a:xfrm>
            <a:off x="242589" y="213297"/>
            <a:ext cx="10515600" cy="4663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3600"/>
              <a:buFont typeface="Montserrat"/>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p:txBody>
      </p:sp>
      <p:sp>
        <p:nvSpPr>
          <p:cNvPr id="24" name="Google Shape;24;p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Clr>
                <a:schemeClr val="dk1"/>
              </a:buClr>
              <a:buSzPts val="2800"/>
              <a:buFont typeface="Montserrat"/>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28" name="Google Shape;28;p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5"/>
          <p:cNvSpPr txBox="1"/>
          <p:nvPr>
            <p:ph type="title"/>
          </p:nvPr>
        </p:nvSpPr>
        <p:spPr>
          <a:xfrm>
            <a:off x="242589" y="213297"/>
            <a:ext cx="10515600" cy="4663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6"/>
          <p:cNvSpPr txBox="1"/>
          <p:nvPr>
            <p:ph type="title"/>
          </p:nvPr>
        </p:nvSpPr>
        <p:spPr>
          <a:xfrm>
            <a:off x="242589" y="213297"/>
            <a:ext cx="10515600" cy="4663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0" name="Shape 40"/>
        <p:cNvGrpSpPr/>
        <p:nvPr/>
      </p:nvGrpSpPr>
      <p:grpSpPr>
        <a:xfrm>
          <a:off x="0" y="0"/>
          <a:ext cx="0" cy="0"/>
          <a:chOff x="0" y="0"/>
          <a:chExt cx="0" cy="0"/>
        </a:xfrm>
      </p:grpSpPr>
      <p:sp>
        <p:nvSpPr>
          <p:cNvPr id="41" name="Google Shape;41;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Montserrat"/>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8"/>
          <p:cNvSpPr txBox="1"/>
          <p:nvPr>
            <p:ph type="title"/>
          </p:nvPr>
        </p:nvSpPr>
        <p:spPr>
          <a:xfrm>
            <a:off x="242589" y="213297"/>
            <a:ext cx="10515600" cy="46634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1"/>
          <p:cNvSpPr txBox="1"/>
          <p:nvPr>
            <p:ph type="title"/>
          </p:nvPr>
        </p:nvSpPr>
        <p:spPr>
          <a:xfrm>
            <a:off x="242589" y="213297"/>
            <a:ext cx="10515600" cy="466344"/>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ontserrat"/>
              <a:buNone/>
              <a:defRPr b="1" i="0" sz="4400" u="none" cap="none" strike="noStrik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png"/><Relationship Id="rId5"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Image result for city" id="96" name="Google Shape;96;p15"/>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97" name="Google Shape;97;p15"/>
          <p:cNvSpPr/>
          <p:nvPr/>
        </p:nvSpPr>
        <p:spPr>
          <a:xfrm>
            <a:off x="0"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8" name="Google Shape;98;p15"/>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99" name="Google Shape;99;p15"/>
          <p:cNvSpPr/>
          <p:nvPr/>
        </p:nvSpPr>
        <p:spPr>
          <a:xfrm>
            <a:off x="6096000" y="132577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5"/>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5"/>
          <p:cNvSpPr txBox="1"/>
          <p:nvPr>
            <p:ph type="ctrTitle"/>
          </p:nvPr>
        </p:nvSpPr>
        <p:spPr>
          <a:xfrm>
            <a:off x="415611" y="992767"/>
            <a:ext cx="11360800" cy="2736800"/>
          </a:xfrm>
          <a:prstGeom prst="rect">
            <a:avLst/>
          </a:prstGeom>
          <a:noFill/>
          <a:ln>
            <a:noFill/>
          </a:ln>
        </p:spPr>
        <p:txBody>
          <a:bodyPr anchorCtr="0" anchor="b" bIns="121900" lIns="121900" spcFirstLastPara="1" rIns="121900" wrap="square" tIns="121900">
            <a:noAutofit/>
          </a:bodyPr>
          <a:lstStyle/>
          <a:p>
            <a:pPr indent="0" lvl="0" marL="0" rtl="0" algn="ctr">
              <a:lnSpc>
                <a:spcPct val="90000"/>
              </a:lnSpc>
              <a:spcBef>
                <a:spcPts val="0"/>
              </a:spcBef>
              <a:spcAft>
                <a:spcPts val="0"/>
              </a:spcAft>
              <a:buClr>
                <a:schemeClr val="dk1"/>
              </a:buClr>
              <a:buSzPts val="6000"/>
              <a:buFont typeface="Montserrat"/>
              <a:buNone/>
            </a:pPr>
            <a:r>
              <a:rPr lang="en"/>
              <a:t>Python Part 3 - Functions</a:t>
            </a:r>
            <a:endParaRPr/>
          </a:p>
        </p:txBody>
      </p:sp>
      <p:sp>
        <p:nvSpPr>
          <p:cNvPr id="102" name="Google Shape;102;p15"/>
          <p:cNvSpPr txBox="1"/>
          <p:nvPr>
            <p:ph idx="1" type="subTitle"/>
          </p:nvPr>
        </p:nvSpPr>
        <p:spPr>
          <a:xfrm>
            <a:off x="415600" y="3778833"/>
            <a:ext cx="11360800" cy="1056800"/>
          </a:xfrm>
          <a:prstGeom prst="rect">
            <a:avLst/>
          </a:prstGeom>
          <a:noFill/>
          <a:ln>
            <a:noFill/>
          </a:ln>
        </p:spPr>
        <p:txBody>
          <a:bodyPr anchorCtr="0" anchor="t" bIns="121900" lIns="121900" spcFirstLastPara="1" rIns="121900" wrap="square" tIns="121900">
            <a:noAutofit/>
          </a:bodyPr>
          <a:lstStyle/>
          <a:p>
            <a:pPr indent="0" lvl="0" marL="0" rtl="0" algn="ctr">
              <a:lnSpc>
                <a:spcPct val="90000"/>
              </a:lnSpc>
              <a:spcBef>
                <a:spcPts val="0"/>
              </a:spcBef>
              <a:spcAft>
                <a:spcPts val="0"/>
              </a:spcAft>
              <a:buClr>
                <a:schemeClr val="dk1"/>
              </a:buClr>
              <a:buSzPts val="2400"/>
              <a:buNone/>
            </a:pPr>
            <a:r>
              <a:rPr lang="en"/>
              <a:t>Tasya Amanda Adinegara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Image result for city" id="190" name="Google Shape;190;p24"/>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91" name="Google Shape;191;p24"/>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2" name="Google Shape;192;p24"/>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93" name="Google Shape;193;p24"/>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 name="Google Shape;194;p24"/>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320"/>
              <a:buFont typeface="Montserrat"/>
              <a:buNone/>
            </a:pPr>
            <a:r>
              <a:rPr lang="en" sz="4320"/>
              <a:t>The Return Statement</a:t>
            </a:r>
            <a:endParaRPr sz="3959"/>
          </a:p>
        </p:txBody>
      </p:sp>
      <p:pic>
        <p:nvPicPr>
          <p:cNvPr id="195" name="Google Shape;195;p24"/>
          <p:cNvPicPr preferRelativeResize="0"/>
          <p:nvPr/>
        </p:nvPicPr>
        <p:blipFill rotWithShape="1">
          <a:blip r:embed="rId5">
            <a:alphaModFix/>
          </a:blip>
          <a:srcRect b="0" l="0" r="0" t="0"/>
          <a:stretch/>
        </p:blipFill>
        <p:spPr>
          <a:xfrm>
            <a:off x="1510834" y="1481201"/>
            <a:ext cx="9170340" cy="50946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Image result for city" id="200" name="Google Shape;200;p25"/>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01" name="Google Shape;201;p25"/>
          <p:cNvSpPr/>
          <p:nvPr/>
        </p:nvSpPr>
        <p:spPr>
          <a:xfrm>
            <a:off x="0" y="66549"/>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2" name="Google Shape;202;p25"/>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03" name="Google Shape;203;p25"/>
          <p:cNvSpPr/>
          <p:nvPr/>
        </p:nvSpPr>
        <p:spPr>
          <a:xfrm>
            <a:off x="11598928" y="6276377"/>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25"/>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5"/>
          <p:cNvSpPr txBox="1"/>
          <p:nvPr>
            <p:ph type="title"/>
          </p:nvPr>
        </p:nvSpPr>
        <p:spPr>
          <a:xfrm>
            <a:off x="415600" y="2867800"/>
            <a:ext cx="11360800" cy="1122400"/>
          </a:xfrm>
          <a:prstGeom prst="rect">
            <a:avLst/>
          </a:prstGeom>
          <a:noFill/>
          <a:ln>
            <a:noFill/>
          </a:ln>
        </p:spPr>
        <p:txBody>
          <a:bodyPr anchorCtr="0" anchor="ctr" bIns="121900" lIns="121900" spcFirstLastPara="1" rIns="121900" wrap="square" tIns="121900">
            <a:noAutofit/>
          </a:bodyPr>
          <a:lstStyle/>
          <a:p>
            <a:pPr indent="0" lvl="0" marL="0" rtl="0" algn="ctr">
              <a:lnSpc>
                <a:spcPct val="90000"/>
              </a:lnSpc>
              <a:spcBef>
                <a:spcPts val="0"/>
              </a:spcBef>
              <a:spcAft>
                <a:spcPts val="0"/>
              </a:spcAft>
              <a:buClr>
                <a:schemeClr val="dk1"/>
              </a:buClr>
              <a:buSzPts val="3600"/>
              <a:buFont typeface="Montserrat"/>
              <a:buNone/>
            </a:pPr>
            <a:r>
              <a:rPr lang="en"/>
              <a:t>3. Create Multiple Arguments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Image result for city" id="210" name="Google Shape;210;p26"/>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11" name="Google Shape;211;p26"/>
          <p:cNvSpPr/>
          <p:nvPr/>
        </p:nvSpPr>
        <p:spPr>
          <a:xfrm>
            <a:off x="-24202" y="19878"/>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12" name="Google Shape;212;p26"/>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13" name="Google Shape;213;p26"/>
          <p:cNvSpPr/>
          <p:nvPr/>
        </p:nvSpPr>
        <p:spPr>
          <a:xfrm>
            <a:off x="6096000" y="132577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26"/>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5" name="Google Shape;215;p26"/>
          <p:cNvSpPr txBox="1"/>
          <p:nvPr>
            <p:ph type="title"/>
          </p:nvPr>
        </p:nvSpPr>
        <p:spPr>
          <a:xfrm>
            <a:off x="442169" y="302590"/>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1320"/>
              <a:buFont typeface="Montserrat"/>
              <a:buNone/>
            </a:pPr>
            <a:r>
              <a:rPr lang="en" sz="4320"/>
              <a:t>Create Multiple Arguments</a:t>
            </a:r>
            <a:endParaRPr sz="3959"/>
          </a:p>
        </p:txBody>
      </p:sp>
      <p:sp>
        <p:nvSpPr>
          <p:cNvPr id="216" name="Google Shape;216;p26"/>
          <p:cNvSpPr txBox="1"/>
          <p:nvPr>
            <p:ph idx="1" type="body"/>
          </p:nvPr>
        </p:nvSpPr>
        <p:spPr>
          <a:xfrm>
            <a:off x="415600" y="1356967"/>
            <a:ext cx="11360800" cy="47348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1600"/>
              </a:spcAft>
              <a:buClr>
                <a:schemeClr val="dk1"/>
              </a:buClr>
              <a:buSzPts val="1800"/>
              <a:buNone/>
            </a:pPr>
            <a:r>
              <a:rPr lang="en"/>
              <a:t>Dalam topik fungsi yang ditentukan pengguna, kita belajar tentang mendefinisikan fungsi dan memanggilnya. Jika tidak, pemanggilan fungsi akan menghasilkan kesalahan. Berikut ini contohnya.</a:t>
            </a:r>
            <a:endParaRPr/>
          </a:p>
        </p:txBody>
      </p:sp>
      <p:pic>
        <p:nvPicPr>
          <p:cNvPr id="217" name="Google Shape;217;p26"/>
          <p:cNvPicPr preferRelativeResize="0"/>
          <p:nvPr/>
        </p:nvPicPr>
        <p:blipFill rotWithShape="1">
          <a:blip r:embed="rId5">
            <a:alphaModFix/>
          </a:blip>
          <a:srcRect b="0" l="0" r="0" t="0"/>
          <a:stretch/>
        </p:blipFill>
        <p:spPr>
          <a:xfrm>
            <a:off x="1047885" y="2817834"/>
            <a:ext cx="10096233" cy="344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Image result for city" id="222" name="Google Shape;222;p27"/>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23" name="Google Shape;223;p27"/>
          <p:cNvSpPr/>
          <p:nvPr/>
        </p:nvSpPr>
        <p:spPr>
          <a:xfrm>
            <a:off x="-2"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4" name="Google Shape;224;p27"/>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25" name="Google Shape;225;p27"/>
          <p:cNvSpPr/>
          <p:nvPr/>
        </p:nvSpPr>
        <p:spPr>
          <a:xfrm>
            <a:off x="6096000" y="132577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27"/>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27"/>
          <p:cNvSpPr txBox="1"/>
          <p:nvPr>
            <p:ph type="title"/>
          </p:nvPr>
        </p:nvSpPr>
        <p:spPr>
          <a:xfrm>
            <a:off x="415600" y="435400"/>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800"/>
              <a:buFont typeface="Montserrat"/>
              <a:buNone/>
            </a:pPr>
            <a:r>
              <a:rPr lang="en" sz="4320"/>
              <a:t>Create Multiple Arguments</a:t>
            </a:r>
            <a:endParaRPr sz="3959"/>
          </a:p>
        </p:txBody>
      </p:sp>
      <p:pic>
        <p:nvPicPr>
          <p:cNvPr id="228" name="Google Shape;228;p27"/>
          <p:cNvPicPr preferRelativeResize="0"/>
          <p:nvPr/>
        </p:nvPicPr>
        <p:blipFill rotWithShape="1">
          <a:blip r:embed="rId5">
            <a:alphaModFix/>
          </a:blip>
          <a:srcRect b="0" l="0" r="0" t="0"/>
          <a:stretch/>
        </p:blipFill>
        <p:spPr>
          <a:xfrm>
            <a:off x="1952784" y="1389033"/>
            <a:ext cx="8286429" cy="525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Image result for city" id="233" name="Google Shape;233;p28"/>
          <p:cNvPicPr preferRelativeResize="0"/>
          <p:nvPr/>
        </p:nvPicPr>
        <p:blipFill rotWithShape="1">
          <a:blip r:embed="rId3">
            <a:alphaModFix/>
          </a:blip>
          <a:srcRect b="25668" l="21572" r="15478" t="18051"/>
          <a:stretch/>
        </p:blipFill>
        <p:spPr>
          <a:xfrm>
            <a:off x="0" y="-79513"/>
            <a:ext cx="12191999" cy="6858000"/>
          </a:xfrm>
          <a:prstGeom prst="rect">
            <a:avLst/>
          </a:prstGeom>
          <a:noFill/>
          <a:ln>
            <a:noFill/>
          </a:ln>
        </p:spPr>
      </p:pic>
      <p:sp>
        <p:nvSpPr>
          <p:cNvPr id="234" name="Google Shape;234;p28"/>
          <p:cNvSpPr/>
          <p:nvPr/>
        </p:nvSpPr>
        <p:spPr>
          <a:xfrm>
            <a:off x="1" y="-79513"/>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35" name="Google Shape;235;p28"/>
          <p:cNvPicPr preferRelativeResize="0"/>
          <p:nvPr/>
        </p:nvPicPr>
        <p:blipFill rotWithShape="1">
          <a:blip r:embed="rId4">
            <a:alphaModFix/>
          </a:blip>
          <a:srcRect b="0" l="0" r="0" t="0"/>
          <a:stretch/>
        </p:blipFill>
        <p:spPr>
          <a:xfrm>
            <a:off x="11761705" y="79513"/>
            <a:ext cx="622065" cy="420624"/>
          </a:xfrm>
          <a:prstGeom prst="rect">
            <a:avLst/>
          </a:prstGeom>
          <a:noFill/>
          <a:ln>
            <a:noFill/>
          </a:ln>
        </p:spPr>
      </p:pic>
      <p:sp>
        <p:nvSpPr>
          <p:cNvPr id="236" name="Google Shape;236;p28"/>
          <p:cNvSpPr/>
          <p:nvPr/>
        </p:nvSpPr>
        <p:spPr>
          <a:xfrm>
            <a:off x="6365768" y="1405287"/>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28"/>
          <p:cNvSpPr/>
          <p:nvPr/>
        </p:nvSpPr>
        <p:spPr>
          <a:xfrm rot="-1733469">
            <a:off x="-378202" y="-369011"/>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8"/>
          <p:cNvSpPr txBox="1"/>
          <p:nvPr>
            <p:ph type="title"/>
          </p:nvPr>
        </p:nvSpPr>
        <p:spPr>
          <a:xfrm>
            <a:off x="415600" y="435400"/>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800"/>
              <a:buFont typeface="Montserrat"/>
              <a:buNone/>
            </a:pPr>
            <a:r>
              <a:rPr lang="en" sz="4320"/>
              <a:t>Create Multiple Arguments</a:t>
            </a:r>
            <a:endParaRPr sz="3959"/>
          </a:p>
        </p:txBody>
      </p:sp>
      <p:pic>
        <p:nvPicPr>
          <p:cNvPr id="239" name="Google Shape;239;p28"/>
          <p:cNvPicPr preferRelativeResize="0"/>
          <p:nvPr/>
        </p:nvPicPr>
        <p:blipFill rotWithShape="1">
          <a:blip r:embed="rId5">
            <a:alphaModFix/>
          </a:blip>
          <a:srcRect b="0" l="0" r="0" t="0"/>
          <a:stretch/>
        </p:blipFill>
        <p:spPr>
          <a:xfrm>
            <a:off x="203201" y="1402201"/>
            <a:ext cx="11620500" cy="311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descr="Image result for city" id="244" name="Google Shape;244;p29"/>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45" name="Google Shape;245;p29"/>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6" name="Google Shape;246;p29"/>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47" name="Google Shape;247;p29"/>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29"/>
          <p:cNvSpPr txBox="1"/>
          <p:nvPr>
            <p:ph type="title"/>
          </p:nvPr>
        </p:nvSpPr>
        <p:spPr>
          <a:xfrm>
            <a:off x="415600" y="435400"/>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800"/>
              <a:buFont typeface="Montserrat"/>
              <a:buNone/>
            </a:pPr>
            <a:r>
              <a:rPr lang="en" sz="4320"/>
              <a:t>Error in Creating Arguments</a:t>
            </a:r>
            <a:endParaRPr sz="3959"/>
          </a:p>
        </p:txBody>
      </p:sp>
      <p:pic>
        <p:nvPicPr>
          <p:cNvPr id="249" name="Google Shape;249;p29"/>
          <p:cNvPicPr preferRelativeResize="0"/>
          <p:nvPr/>
        </p:nvPicPr>
        <p:blipFill rotWithShape="1">
          <a:blip r:embed="rId5">
            <a:alphaModFix/>
          </a:blip>
          <a:srcRect b="0" l="0" r="0" t="0"/>
          <a:stretch/>
        </p:blipFill>
        <p:spPr>
          <a:xfrm>
            <a:off x="219400" y="1402201"/>
            <a:ext cx="11557000" cy="2679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Image result for city" id="254" name="Google Shape;254;p30"/>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55" name="Google Shape;255;p30"/>
          <p:cNvSpPr/>
          <p:nvPr/>
        </p:nvSpPr>
        <p:spPr>
          <a:xfrm>
            <a:off x="1" y="66549"/>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6" name="Google Shape;256;p30"/>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57" name="Google Shape;257;p30"/>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30"/>
          <p:cNvSpPr txBox="1"/>
          <p:nvPr>
            <p:ph type="title"/>
          </p:nvPr>
        </p:nvSpPr>
        <p:spPr>
          <a:xfrm>
            <a:off x="415600" y="435400"/>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800"/>
              <a:buFont typeface="Montserrat"/>
              <a:buNone/>
            </a:pPr>
            <a:r>
              <a:rPr lang="en" sz="4320"/>
              <a:t>Error in Creating Arguments</a:t>
            </a:r>
            <a:endParaRPr sz="3959"/>
          </a:p>
        </p:txBody>
      </p:sp>
      <p:pic>
        <p:nvPicPr>
          <p:cNvPr id="259" name="Google Shape;259;p30"/>
          <p:cNvPicPr preferRelativeResize="0"/>
          <p:nvPr/>
        </p:nvPicPr>
        <p:blipFill rotWithShape="1">
          <a:blip r:embed="rId5">
            <a:alphaModFix/>
          </a:blip>
          <a:srcRect b="0" l="0" r="0" t="0"/>
          <a:stretch/>
        </p:blipFill>
        <p:spPr>
          <a:xfrm>
            <a:off x="203200" y="1402201"/>
            <a:ext cx="11658600" cy="288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Image result for city" id="264" name="Google Shape;264;p31"/>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65" name="Google Shape;265;p31"/>
          <p:cNvSpPr/>
          <p:nvPr/>
        </p:nvSpPr>
        <p:spPr>
          <a:xfrm>
            <a:off x="0"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6" name="Google Shape;266;p31"/>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67" name="Google Shape;267;p31"/>
          <p:cNvSpPr/>
          <p:nvPr/>
        </p:nvSpPr>
        <p:spPr>
          <a:xfrm>
            <a:off x="6096000" y="132577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31"/>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31"/>
          <p:cNvSpPr txBox="1"/>
          <p:nvPr>
            <p:ph type="title"/>
          </p:nvPr>
        </p:nvSpPr>
        <p:spPr>
          <a:xfrm>
            <a:off x="415600" y="435400"/>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800"/>
              <a:buFont typeface="Montserrat"/>
              <a:buNone/>
            </a:pPr>
            <a:r>
              <a:rPr lang="en" sz="4320"/>
              <a:t>Python Arbitrary Arguments</a:t>
            </a:r>
            <a:endParaRPr sz="3959"/>
          </a:p>
        </p:txBody>
      </p:sp>
      <p:pic>
        <p:nvPicPr>
          <p:cNvPr id="270" name="Google Shape;270;p31"/>
          <p:cNvPicPr preferRelativeResize="0"/>
          <p:nvPr/>
        </p:nvPicPr>
        <p:blipFill rotWithShape="1">
          <a:blip r:embed="rId5">
            <a:alphaModFix/>
          </a:blip>
          <a:srcRect b="0" l="0" r="0" t="0"/>
          <a:stretch/>
        </p:blipFill>
        <p:spPr>
          <a:xfrm>
            <a:off x="1269434" y="1264833"/>
            <a:ext cx="9993017" cy="5252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Image result for city" id="275" name="Google Shape;275;p32"/>
          <p:cNvPicPr preferRelativeResize="0"/>
          <p:nvPr/>
        </p:nvPicPr>
        <p:blipFill rotWithShape="1">
          <a:blip r:embed="rId3">
            <a:alphaModFix/>
          </a:blip>
          <a:srcRect b="25668" l="21572" r="15478" t="18051"/>
          <a:stretch/>
        </p:blipFill>
        <p:spPr>
          <a:xfrm>
            <a:off x="1" y="-39757"/>
            <a:ext cx="12191999" cy="6858000"/>
          </a:xfrm>
          <a:prstGeom prst="rect">
            <a:avLst/>
          </a:prstGeom>
          <a:noFill/>
          <a:ln>
            <a:noFill/>
          </a:ln>
        </p:spPr>
      </p:pic>
      <p:sp>
        <p:nvSpPr>
          <p:cNvPr id="276" name="Google Shape;276;p32"/>
          <p:cNvSpPr/>
          <p:nvPr/>
        </p:nvSpPr>
        <p:spPr>
          <a:xfrm>
            <a:off x="1" y="-39757"/>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7" name="Google Shape;277;p32"/>
          <p:cNvPicPr preferRelativeResize="0"/>
          <p:nvPr/>
        </p:nvPicPr>
        <p:blipFill rotWithShape="1">
          <a:blip r:embed="rId4">
            <a:alphaModFix/>
          </a:blip>
          <a:srcRect b="0" l="0" r="0" t="0"/>
          <a:stretch/>
        </p:blipFill>
        <p:spPr>
          <a:xfrm>
            <a:off x="11491937" y="-39757"/>
            <a:ext cx="622065" cy="420624"/>
          </a:xfrm>
          <a:prstGeom prst="rect">
            <a:avLst/>
          </a:prstGeom>
          <a:noFill/>
          <a:ln>
            <a:noFill/>
          </a:ln>
        </p:spPr>
      </p:pic>
      <p:sp>
        <p:nvSpPr>
          <p:cNvPr id="278" name="Google Shape;278;p32"/>
          <p:cNvSpPr/>
          <p:nvPr/>
        </p:nvSpPr>
        <p:spPr>
          <a:xfrm>
            <a:off x="11491937" y="613138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32"/>
          <p:cNvSpPr/>
          <p:nvPr/>
        </p:nvSpPr>
        <p:spPr>
          <a:xfrm rot="-1733469">
            <a:off x="-647970" y="-488281"/>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32"/>
          <p:cNvSpPr txBox="1"/>
          <p:nvPr>
            <p:ph type="title"/>
          </p:nvPr>
        </p:nvSpPr>
        <p:spPr>
          <a:xfrm>
            <a:off x="415600" y="2867800"/>
            <a:ext cx="11360800" cy="1122400"/>
          </a:xfrm>
          <a:prstGeom prst="rect">
            <a:avLst/>
          </a:prstGeom>
          <a:noFill/>
          <a:ln>
            <a:noFill/>
          </a:ln>
        </p:spPr>
        <p:txBody>
          <a:bodyPr anchorCtr="0" anchor="ctr" bIns="121900" lIns="121900" spcFirstLastPara="1" rIns="121900" wrap="square" tIns="121900">
            <a:noAutofit/>
          </a:bodyPr>
          <a:lstStyle/>
          <a:p>
            <a:pPr indent="0" lvl="0" marL="0" rtl="0" algn="ctr">
              <a:lnSpc>
                <a:spcPct val="90000"/>
              </a:lnSpc>
              <a:spcBef>
                <a:spcPts val="0"/>
              </a:spcBef>
              <a:spcAft>
                <a:spcPts val="0"/>
              </a:spcAft>
              <a:buClr>
                <a:schemeClr val="dk1"/>
              </a:buClr>
              <a:buSzPts val="3600"/>
              <a:buFont typeface="Montserrat"/>
              <a:buNone/>
            </a:pPr>
            <a:r>
              <a:rPr lang="en"/>
              <a:t>4. Lambda Function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descr="Image result for city" id="285" name="Google Shape;285;p33"/>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86" name="Google Shape;286;p33"/>
          <p:cNvSpPr/>
          <p:nvPr/>
        </p:nvSpPr>
        <p:spPr>
          <a:xfrm>
            <a:off x="0"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7" name="Google Shape;287;p33"/>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88" name="Google Shape;288;p33"/>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33"/>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1320"/>
              <a:buFont typeface="Montserrat"/>
              <a:buNone/>
            </a:pPr>
            <a:r>
              <a:rPr lang="en" sz="4320"/>
              <a:t>Lambda Function</a:t>
            </a:r>
            <a:endParaRPr sz="3959"/>
          </a:p>
        </p:txBody>
      </p:sp>
      <p:pic>
        <p:nvPicPr>
          <p:cNvPr id="290" name="Google Shape;290;p33"/>
          <p:cNvPicPr preferRelativeResize="0"/>
          <p:nvPr/>
        </p:nvPicPr>
        <p:blipFill rotWithShape="1">
          <a:blip r:embed="rId5">
            <a:alphaModFix/>
          </a:blip>
          <a:srcRect b="0" l="0" r="0" t="0"/>
          <a:stretch/>
        </p:blipFill>
        <p:spPr>
          <a:xfrm>
            <a:off x="355600" y="1565200"/>
            <a:ext cx="11480800" cy="1016000"/>
          </a:xfrm>
          <a:prstGeom prst="rect">
            <a:avLst/>
          </a:prstGeom>
          <a:noFill/>
          <a:ln>
            <a:noFill/>
          </a:ln>
        </p:spPr>
      </p:pic>
      <p:pic>
        <p:nvPicPr>
          <p:cNvPr id="291" name="Google Shape;291;p33"/>
          <p:cNvPicPr preferRelativeResize="0"/>
          <p:nvPr/>
        </p:nvPicPr>
        <p:blipFill rotWithShape="1">
          <a:blip r:embed="rId6">
            <a:alphaModFix/>
          </a:blip>
          <a:srcRect b="0" l="0" r="0" t="0"/>
          <a:stretch/>
        </p:blipFill>
        <p:spPr>
          <a:xfrm>
            <a:off x="415601" y="2705434"/>
            <a:ext cx="11360801" cy="3619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descr="Image result for city" id="107" name="Google Shape;107;p16"/>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08" name="Google Shape;108;p16"/>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9" name="Google Shape;109;p16"/>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10" name="Google Shape;110;p16"/>
          <p:cNvSpPr/>
          <p:nvPr/>
        </p:nvSpPr>
        <p:spPr>
          <a:xfrm>
            <a:off x="6096000" y="132577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6"/>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2" name="Google Shape;112;p16"/>
          <p:cNvSpPr txBox="1"/>
          <p:nvPr>
            <p:ph type="title"/>
          </p:nvPr>
        </p:nvSpPr>
        <p:spPr>
          <a:xfrm>
            <a:off x="415600" y="2867800"/>
            <a:ext cx="11360800" cy="1122400"/>
          </a:xfrm>
          <a:prstGeom prst="rect">
            <a:avLst/>
          </a:prstGeom>
          <a:noFill/>
          <a:ln>
            <a:noFill/>
          </a:ln>
        </p:spPr>
        <p:txBody>
          <a:bodyPr anchorCtr="0" anchor="ctr" bIns="121900" lIns="121900" spcFirstLastPara="1" rIns="121900" wrap="square" tIns="121900">
            <a:noAutofit/>
          </a:bodyPr>
          <a:lstStyle/>
          <a:p>
            <a:pPr indent="-579106" lvl="0" marL="609585" rtl="0" algn="ctr">
              <a:lnSpc>
                <a:spcPct val="90000"/>
              </a:lnSpc>
              <a:spcBef>
                <a:spcPts val="0"/>
              </a:spcBef>
              <a:spcAft>
                <a:spcPts val="0"/>
              </a:spcAft>
              <a:buClr>
                <a:schemeClr val="dk1"/>
              </a:buClr>
              <a:buSzPts val="4800"/>
              <a:buFont typeface="Montserrat"/>
              <a:buAutoNum type="arabicPeriod"/>
            </a:pPr>
            <a:r>
              <a:rPr lang="en"/>
              <a:t>Python Packages (Math, Random, Etc)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descr="Image result for city" id="296" name="Google Shape;296;p34"/>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297" name="Google Shape;297;p34"/>
          <p:cNvSpPr/>
          <p:nvPr/>
        </p:nvSpPr>
        <p:spPr>
          <a:xfrm>
            <a:off x="0" y="6358"/>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8" name="Google Shape;298;p34"/>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299" name="Google Shape;299;p34"/>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0" name="Google Shape;300;p34"/>
          <p:cNvSpPr txBox="1"/>
          <p:nvPr>
            <p:ph type="title"/>
          </p:nvPr>
        </p:nvSpPr>
        <p:spPr>
          <a:xfrm>
            <a:off x="442169" y="419403"/>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800"/>
              <a:buFont typeface="Montserrat"/>
              <a:buNone/>
            </a:pPr>
            <a:r>
              <a:rPr lang="en" sz="4320"/>
              <a:t>Lambda Function</a:t>
            </a:r>
            <a:endParaRPr sz="3959"/>
          </a:p>
        </p:txBody>
      </p:sp>
      <p:pic>
        <p:nvPicPr>
          <p:cNvPr id="301" name="Google Shape;301;p34"/>
          <p:cNvPicPr preferRelativeResize="0"/>
          <p:nvPr/>
        </p:nvPicPr>
        <p:blipFill rotWithShape="1">
          <a:blip r:embed="rId5">
            <a:alphaModFix/>
          </a:blip>
          <a:srcRect b="0" l="0" r="0" t="0"/>
          <a:stretch/>
        </p:blipFill>
        <p:spPr>
          <a:xfrm>
            <a:off x="400051" y="1599633"/>
            <a:ext cx="11391900" cy="2946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descr="Image result for city" id="306" name="Google Shape;306;p35"/>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07" name="Google Shape;307;p35"/>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8" name="Google Shape;308;p35"/>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09" name="Google Shape;309;p35"/>
          <p:cNvSpPr/>
          <p:nvPr/>
        </p:nvSpPr>
        <p:spPr>
          <a:xfrm>
            <a:off x="11598928" y="6091627"/>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35"/>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35"/>
          <p:cNvSpPr txBox="1"/>
          <p:nvPr>
            <p:ph type="title"/>
          </p:nvPr>
        </p:nvSpPr>
        <p:spPr>
          <a:xfrm>
            <a:off x="415600" y="2867800"/>
            <a:ext cx="11360800" cy="1122400"/>
          </a:xfrm>
          <a:prstGeom prst="rect">
            <a:avLst/>
          </a:prstGeom>
          <a:noFill/>
          <a:ln>
            <a:noFill/>
          </a:ln>
        </p:spPr>
        <p:txBody>
          <a:bodyPr anchorCtr="0" anchor="ctr" bIns="121900" lIns="121900" spcFirstLastPara="1" rIns="121900" wrap="square" tIns="121900">
            <a:noAutofit/>
          </a:bodyPr>
          <a:lstStyle/>
          <a:p>
            <a:pPr indent="0" lvl="0" marL="0" rtl="0" algn="ctr">
              <a:lnSpc>
                <a:spcPct val="90000"/>
              </a:lnSpc>
              <a:spcBef>
                <a:spcPts val="0"/>
              </a:spcBef>
              <a:spcAft>
                <a:spcPts val="0"/>
              </a:spcAft>
              <a:buClr>
                <a:schemeClr val="dk1"/>
              </a:buClr>
              <a:buSzPts val="3600"/>
              <a:buFont typeface="Montserrat"/>
              <a:buNone/>
            </a:pPr>
            <a:r>
              <a:rPr lang="en"/>
              <a:t>5. List Comprehensive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descr="Image result for city" id="316" name="Google Shape;316;p36"/>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17" name="Google Shape;317;p36"/>
          <p:cNvSpPr/>
          <p:nvPr/>
        </p:nvSpPr>
        <p:spPr>
          <a:xfrm>
            <a:off x="0" y="66549"/>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8" name="Google Shape;318;p36"/>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19" name="Google Shape;319;p36"/>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36"/>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1320"/>
              <a:buFont typeface="Montserrat"/>
              <a:buNone/>
            </a:pPr>
            <a:r>
              <a:rPr lang="en" sz="4320"/>
              <a:t>List Comprehensive</a:t>
            </a:r>
            <a:endParaRPr sz="3959"/>
          </a:p>
        </p:txBody>
      </p:sp>
      <p:pic>
        <p:nvPicPr>
          <p:cNvPr id="321" name="Google Shape;321;p36"/>
          <p:cNvPicPr preferRelativeResize="0"/>
          <p:nvPr/>
        </p:nvPicPr>
        <p:blipFill rotWithShape="1">
          <a:blip r:embed="rId5">
            <a:alphaModFix/>
          </a:blip>
          <a:srcRect b="0" l="0" r="0" t="0"/>
          <a:stretch/>
        </p:blipFill>
        <p:spPr>
          <a:xfrm>
            <a:off x="415601" y="1593851"/>
            <a:ext cx="11544300" cy="3670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descr="Image result for city" id="326" name="Google Shape;326;p37"/>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27" name="Google Shape;327;p37"/>
          <p:cNvSpPr/>
          <p:nvPr/>
        </p:nvSpPr>
        <p:spPr>
          <a:xfrm>
            <a:off x="0"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8" name="Google Shape;328;p37"/>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29" name="Google Shape;329;p37"/>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37"/>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800"/>
              <a:buFont typeface="Montserrat"/>
              <a:buNone/>
            </a:pPr>
            <a:r>
              <a:rPr lang="en" sz="4320"/>
              <a:t>List Comprehensive</a:t>
            </a:r>
            <a:endParaRPr sz="3959"/>
          </a:p>
        </p:txBody>
      </p:sp>
      <p:pic>
        <p:nvPicPr>
          <p:cNvPr id="331" name="Google Shape;331;p37"/>
          <p:cNvPicPr preferRelativeResize="0"/>
          <p:nvPr/>
        </p:nvPicPr>
        <p:blipFill rotWithShape="1">
          <a:blip r:embed="rId5">
            <a:alphaModFix/>
          </a:blip>
          <a:srcRect b="0" l="0" r="0" t="0"/>
          <a:stretch/>
        </p:blipFill>
        <p:spPr>
          <a:xfrm>
            <a:off x="358533" y="1573333"/>
            <a:ext cx="11360800" cy="309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descr="Image result for city" id="336" name="Google Shape;336;p38"/>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337" name="Google Shape;337;p38"/>
          <p:cNvSpPr/>
          <p:nvPr/>
        </p:nvSpPr>
        <p:spPr>
          <a:xfrm>
            <a:off x="0"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38" name="Google Shape;338;p38"/>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339" name="Google Shape;339;p38"/>
          <p:cNvSpPr/>
          <p:nvPr/>
        </p:nvSpPr>
        <p:spPr>
          <a:xfrm>
            <a:off x="11676926" y="6229078"/>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 name="Google Shape;340;p38"/>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38"/>
          <p:cNvSpPr txBox="1"/>
          <p:nvPr>
            <p:ph type="title"/>
          </p:nvPr>
        </p:nvSpPr>
        <p:spPr>
          <a:xfrm>
            <a:off x="415600" y="2867800"/>
            <a:ext cx="11360800" cy="1122400"/>
          </a:xfrm>
          <a:prstGeom prst="rect">
            <a:avLst/>
          </a:prstGeom>
          <a:noFill/>
          <a:ln>
            <a:noFill/>
          </a:ln>
        </p:spPr>
        <p:txBody>
          <a:bodyPr anchorCtr="0" anchor="ctr" bIns="121900" lIns="121900" spcFirstLastPara="1" rIns="121900" wrap="square" tIns="121900">
            <a:noAutofit/>
          </a:bodyPr>
          <a:lstStyle/>
          <a:p>
            <a:pPr indent="0" lvl="0" marL="0" rtl="0" algn="ctr">
              <a:lnSpc>
                <a:spcPct val="90000"/>
              </a:lnSpc>
              <a:spcBef>
                <a:spcPts val="0"/>
              </a:spcBef>
              <a:spcAft>
                <a:spcPts val="0"/>
              </a:spcAft>
              <a:buClr>
                <a:schemeClr val="dk1"/>
              </a:buClr>
              <a:buSzPts val="3600"/>
              <a:buFont typeface="Montserra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descr="Image result for city" id="117" name="Google Shape;117;p17"/>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18" name="Google Shape;118;p17"/>
          <p:cNvSpPr/>
          <p:nvPr/>
        </p:nvSpPr>
        <p:spPr>
          <a:xfrm>
            <a:off x="0"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9" name="Google Shape;119;p17"/>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20" name="Google Shape;120;p17"/>
          <p:cNvSpPr/>
          <p:nvPr/>
        </p:nvSpPr>
        <p:spPr>
          <a:xfrm>
            <a:off x="6096000" y="1325774"/>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17"/>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17"/>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800"/>
              <a:buFont typeface="Montserrat"/>
              <a:buNone/>
            </a:pPr>
            <a:r>
              <a:rPr lang="en" sz="4320"/>
              <a:t>Python Packages</a:t>
            </a:r>
            <a:endParaRPr sz="3959"/>
          </a:p>
        </p:txBody>
      </p:sp>
      <p:sp>
        <p:nvSpPr>
          <p:cNvPr id="123" name="Google Shape;123;p17"/>
          <p:cNvSpPr txBox="1"/>
          <p:nvPr>
            <p:ph idx="1" type="body"/>
          </p:nvPr>
        </p:nvSpPr>
        <p:spPr>
          <a:xfrm>
            <a:off x="415600" y="1536633"/>
            <a:ext cx="11360800" cy="4555200"/>
          </a:xfrm>
          <a:prstGeom prst="rect">
            <a:avLst/>
          </a:prstGeom>
          <a:noFill/>
          <a:ln>
            <a:noFill/>
          </a:ln>
        </p:spPr>
        <p:txBody>
          <a:bodyPr anchorCtr="0" anchor="t" bIns="121900" lIns="121900" spcFirstLastPara="1" rIns="121900" wrap="square" tIns="121900">
            <a:noAutofit/>
          </a:bodyPr>
          <a:lstStyle/>
          <a:p>
            <a:pPr indent="0" lvl="0" marL="0" rtl="0" algn="l">
              <a:lnSpc>
                <a:spcPct val="70000"/>
              </a:lnSpc>
              <a:spcBef>
                <a:spcPts val="0"/>
              </a:spcBef>
              <a:spcAft>
                <a:spcPts val="0"/>
              </a:spcAft>
              <a:buClr>
                <a:schemeClr val="dk1"/>
              </a:buClr>
              <a:buSzPts val="1326"/>
              <a:buNone/>
            </a:pPr>
            <a:r>
              <a:rPr lang="en" sz="2170"/>
              <a:t>Kita biasanya tidak menyimpan semua file kita di komputer kita di lokasi yang sama. kita menggunakan hirarki direktori yang terorganisir dengan baik untuk akses yang lebih mudah.</a:t>
            </a:r>
            <a:endParaRPr sz="2170"/>
          </a:p>
          <a:p>
            <a:pPr indent="0" lvl="0" marL="0" rtl="0" algn="l">
              <a:lnSpc>
                <a:spcPct val="70000"/>
              </a:lnSpc>
              <a:spcBef>
                <a:spcPts val="1600"/>
              </a:spcBef>
              <a:spcAft>
                <a:spcPts val="0"/>
              </a:spcAft>
              <a:buClr>
                <a:schemeClr val="dk1"/>
              </a:buClr>
              <a:buSzPts val="1326"/>
              <a:buNone/>
            </a:pPr>
            <a:r>
              <a:rPr lang="en" sz="2170"/>
              <a:t>File serupa disimpan di direktori yang sama, misalnya, kita dapat menyimpan semua lagu di direktori "musik". Analog dengan ini, Python memiliki paket untuk direktori dan modul untuk file.</a:t>
            </a:r>
            <a:endParaRPr sz="2170"/>
          </a:p>
          <a:p>
            <a:pPr indent="0" lvl="0" marL="0" rtl="0" algn="l">
              <a:lnSpc>
                <a:spcPct val="70000"/>
              </a:lnSpc>
              <a:spcBef>
                <a:spcPts val="1600"/>
              </a:spcBef>
              <a:spcAft>
                <a:spcPts val="0"/>
              </a:spcAft>
              <a:buClr>
                <a:schemeClr val="dk1"/>
              </a:buClr>
              <a:buSzPts val="1326"/>
              <a:buNone/>
            </a:pPr>
            <a:r>
              <a:rPr lang="en" sz="2170"/>
              <a:t>Saat program aplikasi kita tumbuh lebih besar ukurannya dengan banyak modul, kita menempatkan modul serupa dalam satu paket dan modul berbeda dalam paket berbeda. Ini membuat proyek (program) mudah dikelola dan jelas secara konseptual.</a:t>
            </a:r>
            <a:endParaRPr sz="2170"/>
          </a:p>
          <a:p>
            <a:pPr indent="0" lvl="0" marL="0" rtl="0" algn="l">
              <a:lnSpc>
                <a:spcPct val="70000"/>
              </a:lnSpc>
              <a:spcBef>
                <a:spcPts val="1600"/>
              </a:spcBef>
              <a:spcAft>
                <a:spcPts val="0"/>
              </a:spcAft>
              <a:buClr>
                <a:schemeClr val="dk1"/>
              </a:buClr>
              <a:buSzPts val="1326"/>
              <a:buNone/>
            </a:pPr>
            <a:r>
              <a:rPr lang="en" sz="2170"/>
              <a:t>Demikian pula, karena direktori dapat berisi subdirektori dan file, paket Python dapat memiliki sub-paket dan modul.</a:t>
            </a:r>
            <a:endParaRPr sz="2170"/>
          </a:p>
          <a:p>
            <a:pPr indent="0" lvl="0" marL="0" rtl="0" algn="l">
              <a:lnSpc>
                <a:spcPct val="70000"/>
              </a:lnSpc>
              <a:spcBef>
                <a:spcPts val="1600"/>
              </a:spcBef>
              <a:spcAft>
                <a:spcPts val="1600"/>
              </a:spcAft>
              <a:buClr>
                <a:schemeClr val="dk1"/>
              </a:buClr>
              <a:buSzPts val="1800"/>
              <a:buNone/>
            </a:pPr>
            <a:r>
              <a:rPr lang="en" sz="2170"/>
              <a:t>Direktori harus berisi file bernama __init__.py agar Python dapat menganggapnya sebagai sebuah paket. File ini dapat dibiarkan kosong tetapi kita biasanya menempatkan kode inisialisasi untuk paket itu di file ini.</a:t>
            </a:r>
            <a:endParaRPr sz="217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Image result for city" id="128" name="Google Shape;128;p18"/>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29" name="Google Shape;129;p18"/>
          <p:cNvSpPr/>
          <p:nvPr/>
        </p:nvSpPr>
        <p:spPr>
          <a:xfrm>
            <a:off x="0"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0" name="Google Shape;130;p18"/>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31" name="Google Shape;131;p18"/>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18"/>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800"/>
              <a:buFont typeface="Montserrat"/>
              <a:buNone/>
            </a:pPr>
            <a:r>
              <a:rPr lang="en" sz="4320"/>
              <a:t>Python Packages</a:t>
            </a:r>
            <a:endParaRPr sz="3959"/>
          </a:p>
        </p:txBody>
      </p:sp>
      <p:pic>
        <p:nvPicPr>
          <p:cNvPr id="133" name="Google Shape;133;p18"/>
          <p:cNvPicPr preferRelativeResize="0"/>
          <p:nvPr/>
        </p:nvPicPr>
        <p:blipFill rotWithShape="1">
          <a:blip r:embed="rId5">
            <a:alphaModFix/>
          </a:blip>
          <a:srcRect b="0" l="0" r="0" t="0"/>
          <a:stretch/>
        </p:blipFill>
        <p:spPr>
          <a:xfrm>
            <a:off x="2676407" y="1705775"/>
            <a:ext cx="6549333" cy="486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Image result for city" id="138" name="Google Shape;138;p19"/>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39" name="Google Shape;139;p19"/>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0" name="Google Shape;140;p19"/>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41" name="Google Shape;141;p19"/>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19"/>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2800"/>
              <a:buFont typeface="Montserrat"/>
              <a:buNone/>
            </a:pPr>
            <a:r>
              <a:rPr lang="en" sz="4320"/>
              <a:t>How to Use Python Packages</a:t>
            </a:r>
            <a:endParaRPr sz="3959"/>
          </a:p>
        </p:txBody>
      </p:sp>
      <p:pic>
        <p:nvPicPr>
          <p:cNvPr id="143" name="Google Shape;143;p19"/>
          <p:cNvPicPr preferRelativeResize="0"/>
          <p:nvPr/>
        </p:nvPicPr>
        <p:blipFill rotWithShape="1">
          <a:blip r:embed="rId5">
            <a:alphaModFix/>
          </a:blip>
          <a:srcRect b="0" l="0" r="0" t="0"/>
          <a:stretch/>
        </p:blipFill>
        <p:spPr>
          <a:xfrm>
            <a:off x="2190834" y="1560168"/>
            <a:ext cx="8532321" cy="50946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Image result for city" id="148" name="Google Shape;148;p20"/>
          <p:cNvPicPr preferRelativeResize="0"/>
          <p:nvPr/>
        </p:nvPicPr>
        <p:blipFill rotWithShape="1">
          <a:blip r:embed="rId3">
            <a:alphaModFix/>
          </a:blip>
          <a:srcRect b="25668" l="21572" r="15478" t="18051"/>
          <a:stretch/>
        </p:blipFill>
        <p:spPr>
          <a:xfrm>
            <a:off x="1" y="-39757"/>
            <a:ext cx="12191999" cy="6858000"/>
          </a:xfrm>
          <a:prstGeom prst="rect">
            <a:avLst/>
          </a:prstGeom>
          <a:noFill/>
          <a:ln>
            <a:noFill/>
          </a:ln>
        </p:spPr>
      </p:pic>
      <p:sp>
        <p:nvSpPr>
          <p:cNvPr id="149" name="Google Shape;149;p20"/>
          <p:cNvSpPr/>
          <p:nvPr/>
        </p:nvSpPr>
        <p:spPr>
          <a:xfrm>
            <a:off x="1" y="-39757"/>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0" name="Google Shape;150;p20"/>
          <p:cNvPicPr preferRelativeResize="0"/>
          <p:nvPr/>
        </p:nvPicPr>
        <p:blipFill rotWithShape="1">
          <a:blip r:embed="rId4">
            <a:alphaModFix/>
          </a:blip>
          <a:srcRect b="0" l="0" r="0" t="0"/>
          <a:stretch/>
        </p:blipFill>
        <p:spPr>
          <a:xfrm>
            <a:off x="11491937" y="-39757"/>
            <a:ext cx="622065" cy="420624"/>
          </a:xfrm>
          <a:prstGeom prst="rect">
            <a:avLst/>
          </a:prstGeom>
          <a:noFill/>
          <a:ln>
            <a:noFill/>
          </a:ln>
        </p:spPr>
      </p:pic>
      <p:sp>
        <p:nvSpPr>
          <p:cNvPr id="151" name="Google Shape;151;p20"/>
          <p:cNvSpPr/>
          <p:nvPr/>
        </p:nvSpPr>
        <p:spPr>
          <a:xfrm>
            <a:off x="6096000" y="1286017"/>
            <a:ext cx="1030147" cy="1030147"/>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20"/>
          <p:cNvSpPr/>
          <p:nvPr/>
        </p:nvSpPr>
        <p:spPr>
          <a:xfrm rot="-1733469">
            <a:off x="-647970" y="-488281"/>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20"/>
          <p:cNvSpPr txBox="1"/>
          <p:nvPr>
            <p:ph type="title"/>
          </p:nvPr>
        </p:nvSpPr>
        <p:spPr>
          <a:xfrm>
            <a:off x="415600" y="2867800"/>
            <a:ext cx="11360800" cy="1122400"/>
          </a:xfrm>
          <a:prstGeom prst="rect">
            <a:avLst/>
          </a:prstGeom>
          <a:noFill/>
          <a:ln>
            <a:noFill/>
          </a:ln>
        </p:spPr>
        <p:txBody>
          <a:bodyPr anchorCtr="0" anchor="ctr" bIns="121900" lIns="121900" spcFirstLastPara="1" rIns="121900" wrap="square" tIns="121900">
            <a:noAutofit/>
          </a:bodyPr>
          <a:lstStyle/>
          <a:p>
            <a:pPr indent="0" lvl="0" marL="0" rtl="0" algn="ctr">
              <a:lnSpc>
                <a:spcPct val="90000"/>
              </a:lnSpc>
              <a:spcBef>
                <a:spcPts val="0"/>
              </a:spcBef>
              <a:spcAft>
                <a:spcPts val="0"/>
              </a:spcAft>
              <a:buClr>
                <a:schemeClr val="dk1"/>
              </a:buClr>
              <a:buSzPts val="3600"/>
              <a:buFont typeface="Montserrat"/>
              <a:buNone/>
            </a:pPr>
            <a:r>
              <a:rPr lang="en"/>
              <a:t>2. Familiar with Functions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Image result for city" id="158" name="Google Shape;158;p21"/>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59" name="Google Shape;159;p21"/>
          <p:cNvSpPr/>
          <p:nvPr/>
        </p:nvSpPr>
        <p:spPr>
          <a:xfrm>
            <a:off x="0"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0" name="Google Shape;160;p21"/>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61" name="Google Shape;161;p21"/>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21"/>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1320"/>
              <a:buFont typeface="Montserrat"/>
              <a:buNone/>
            </a:pPr>
            <a:r>
              <a:rPr lang="en" sz="4320"/>
              <a:t>Familiar with Functions</a:t>
            </a:r>
            <a:endParaRPr sz="3959"/>
          </a:p>
        </p:txBody>
      </p:sp>
      <p:pic>
        <p:nvPicPr>
          <p:cNvPr id="163" name="Google Shape;163;p21"/>
          <p:cNvPicPr preferRelativeResize="0"/>
          <p:nvPr/>
        </p:nvPicPr>
        <p:blipFill rotWithShape="1">
          <a:blip r:embed="rId5">
            <a:alphaModFix/>
          </a:blip>
          <a:srcRect b="0" l="0" r="0" t="0"/>
          <a:stretch/>
        </p:blipFill>
        <p:spPr>
          <a:xfrm>
            <a:off x="203200" y="1560167"/>
            <a:ext cx="11658600" cy="2832100"/>
          </a:xfrm>
          <a:prstGeom prst="rect">
            <a:avLst/>
          </a:prstGeom>
          <a:noFill/>
          <a:ln>
            <a:noFill/>
          </a:ln>
        </p:spPr>
      </p:pic>
      <p:pic>
        <p:nvPicPr>
          <p:cNvPr id="164" name="Google Shape;164;p21"/>
          <p:cNvPicPr preferRelativeResize="0"/>
          <p:nvPr/>
        </p:nvPicPr>
        <p:blipFill rotWithShape="1">
          <a:blip r:embed="rId6">
            <a:alphaModFix/>
          </a:blip>
          <a:srcRect b="0" l="0" r="0" t="0"/>
          <a:stretch/>
        </p:blipFill>
        <p:spPr>
          <a:xfrm>
            <a:off x="415601" y="4595467"/>
            <a:ext cx="11360799" cy="137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Image result for city" id="169" name="Google Shape;169;p22"/>
          <p:cNvPicPr preferRelativeResize="0"/>
          <p:nvPr/>
        </p:nvPicPr>
        <p:blipFill rotWithShape="1">
          <a:blip r:embed="rId3">
            <a:alphaModFix/>
          </a:blip>
          <a:srcRect b="25668" l="21572" r="15478" t="18051"/>
          <a:stretch/>
        </p:blipFill>
        <p:spPr>
          <a:xfrm>
            <a:off x="1" y="26504"/>
            <a:ext cx="12191999" cy="6858000"/>
          </a:xfrm>
          <a:prstGeom prst="rect">
            <a:avLst/>
          </a:prstGeom>
          <a:noFill/>
          <a:ln>
            <a:noFill/>
          </a:ln>
        </p:spPr>
      </p:pic>
      <p:sp>
        <p:nvSpPr>
          <p:cNvPr id="170" name="Google Shape;170;p22"/>
          <p:cNvSpPr/>
          <p:nvPr/>
        </p:nvSpPr>
        <p:spPr>
          <a:xfrm>
            <a:off x="-29420"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1" name="Google Shape;171;p22"/>
          <p:cNvPicPr preferRelativeResize="0"/>
          <p:nvPr/>
        </p:nvPicPr>
        <p:blipFill rotWithShape="1">
          <a:blip r:embed="rId4">
            <a:alphaModFix/>
          </a:blip>
          <a:srcRect b="0" l="0" r="0" t="0"/>
          <a:stretch/>
        </p:blipFill>
        <p:spPr>
          <a:xfrm>
            <a:off x="11491937" y="26504"/>
            <a:ext cx="622065" cy="420624"/>
          </a:xfrm>
          <a:prstGeom prst="rect">
            <a:avLst/>
          </a:prstGeom>
          <a:noFill/>
          <a:ln>
            <a:noFill/>
          </a:ln>
        </p:spPr>
      </p:pic>
      <p:sp>
        <p:nvSpPr>
          <p:cNvPr id="172" name="Google Shape;172;p22"/>
          <p:cNvSpPr/>
          <p:nvPr/>
        </p:nvSpPr>
        <p:spPr>
          <a:xfrm rot="-1733469">
            <a:off x="-647970" y="-422020"/>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3" name="Google Shape;173;p22"/>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320"/>
              <a:buFont typeface="Montserrat"/>
              <a:buNone/>
            </a:pPr>
            <a:r>
              <a:rPr lang="en" sz="4320"/>
              <a:t>Familiar with Functions</a:t>
            </a:r>
            <a:endParaRPr sz="3959"/>
          </a:p>
          <a:p>
            <a:pPr indent="0" lvl="0" marL="0" rtl="0" algn="l">
              <a:lnSpc>
                <a:spcPct val="90000"/>
              </a:lnSpc>
              <a:spcBef>
                <a:spcPts val="0"/>
              </a:spcBef>
              <a:spcAft>
                <a:spcPts val="0"/>
              </a:spcAft>
              <a:buClr>
                <a:schemeClr val="dk1"/>
              </a:buClr>
              <a:buSzPts val="4320"/>
              <a:buFont typeface="Montserrat"/>
              <a:buNone/>
            </a:pPr>
            <a:r>
              <a:t/>
            </a:r>
            <a:endParaRPr sz="4320"/>
          </a:p>
        </p:txBody>
      </p:sp>
      <p:pic>
        <p:nvPicPr>
          <p:cNvPr id="174" name="Google Shape;174;p22"/>
          <p:cNvPicPr preferRelativeResize="0"/>
          <p:nvPr/>
        </p:nvPicPr>
        <p:blipFill rotWithShape="1">
          <a:blip r:embed="rId5">
            <a:alphaModFix/>
          </a:blip>
          <a:srcRect b="0" l="0" r="0" t="0"/>
          <a:stretch/>
        </p:blipFill>
        <p:spPr>
          <a:xfrm>
            <a:off x="203201" y="1560167"/>
            <a:ext cx="11518900" cy="474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Image result for city" id="179" name="Google Shape;179;p23"/>
          <p:cNvPicPr preferRelativeResize="0"/>
          <p:nvPr/>
        </p:nvPicPr>
        <p:blipFill rotWithShape="1">
          <a:blip r:embed="rId3">
            <a:alphaModFix/>
          </a:blip>
          <a:srcRect b="25668" l="21572" r="15478" t="18051"/>
          <a:stretch/>
        </p:blipFill>
        <p:spPr>
          <a:xfrm>
            <a:off x="1" y="0"/>
            <a:ext cx="12191999" cy="6858000"/>
          </a:xfrm>
          <a:prstGeom prst="rect">
            <a:avLst/>
          </a:prstGeom>
          <a:noFill/>
          <a:ln>
            <a:noFill/>
          </a:ln>
        </p:spPr>
      </p:pic>
      <p:sp>
        <p:nvSpPr>
          <p:cNvPr id="180" name="Google Shape;180;p23"/>
          <p:cNvSpPr/>
          <p:nvPr/>
        </p:nvSpPr>
        <p:spPr>
          <a:xfrm>
            <a:off x="1" y="0"/>
            <a:ext cx="12191999" cy="6858000"/>
          </a:xfrm>
          <a:prstGeom prst="rect">
            <a:avLst/>
          </a:prstGeom>
          <a:solidFill>
            <a:schemeClr val="lt1">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1" name="Google Shape;181;p23"/>
          <p:cNvPicPr preferRelativeResize="0"/>
          <p:nvPr/>
        </p:nvPicPr>
        <p:blipFill rotWithShape="1">
          <a:blip r:embed="rId4">
            <a:alphaModFix/>
          </a:blip>
          <a:srcRect b="0" l="0" r="0" t="0"/>
          <a:stretch/>
        </p:blipFill>
        <p:spPr>
          <a:xfrm>
            <a:off x="11491937" y="0"/>
            <a:ext cx="622065" cy="420624"/>
          </a:xfrm>
          <a:prstGeom prst="rect">
            <a:avLst/>
          </a:prstGeom>
          <a:noFill/>
          <a:ln>
            <a:noFill/>
          </a:ln>
        </p:spPr>
      </p:pic>
      <p:sp>
        <p:nvSpPr>
          <p:cNvPr id="182" name="Google Shape;182;p23"/>
          <p:cNvSpPr/>
          <p:nvPr/>
        </p:nvSpPr>
        <p:spPr>
          <a:xfrm rot="-1733469">
            <a:off x="-647970" y="-448524"/>
            <a:ext cx="1030147" cy="1030147"/>
          </a:xfrm>
          <a:prstGeom prst="roundRect">
            <a:avLst>
              <a:gd fmla="val 24532"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3" name="Google Shape;183;p23"/>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0"/>
              </a:spcBef>
              <a:spcAft>
                <a:spcPts val="0"/>
              </a:spcAft>
              <a:buClr>
                <a:schemeClr val="dk1"/>
              </a:buClr>
              <a:buSzPts val="4320"/>
              <a:buFont typeface="Montserrat"/>
              <a:buNone/>
            </a:pPr>
            <a:r>
              <a:rPr lang="en" sz="4320"/>
              <a:t>The Return Statement</a:t>
            </a:r>
            <a:endParaRPr sz="3959"/>
          </a:p>
        </p:txBody>
      </p:sp>
      <p:pic>
        <p:nvPicPr>
          <p:cNvPr id="184" name="Google Shape;184;p23"/>
          <p:cNvPicPr preferRelativeResize="0"/>
          <p:nvPr/>
        </p:nvPicPr>
        <p:blipFill rotWithShape="1">
          <a:blip r:embed="rId5">
            <a:alphaModFix/>
          </a:blip>
          <a:srcRect b="0" l="0" r="0" t="0"/>
          <a:stretch/>
        </p:blipFill>
        <p:spPr>
          <a:xfrm>
            <a:off x="203200" y="1560167"/>
            <a:ext cx="11557000" cy="977900"/>
          </a:xfrm>
          <a:prstGeom prst="rect">
            <a:avLst/>
          </a:prstGeom>
          <a:noFill/>
          <a:ln>
            <a:noFill/>
          </a:ln>
        </p:spPr>
      </p:pic>
      <p:sp>
        <p:nvSpPr>
          <p:cNvPr id="185" name="Google Shape;185;p23"/>
          <p:cNvSpPr txBox="1"/>
          <p:nvPr/>
        </p:nvSpPr>
        <p:spPr>
          <a:xfrm>
            <a:off x="342567" y="2658934"/>
            <a:ext cx="11280800" cy="1354176"/>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2400" u="none" cap="none" strike="noStrike">
                <a:solidFill>
                  <a:schemeClr val="dk1"/>
                </a:solidFill>
                <a:latin typeface="Calibri"/>
                <a:ea typeface="Calibri"/>
                <a:cs typeface="Calibri"/>
                <a:sym typeface="Calibri"/>
              </a:rPr>
              <a:t>Pernyataan ini dapat berisi ekspresi yang dievaluasi dan nilainya dikembalikan. Jika tidak ada ekspresi dalam pernyataan atau pernyataan kembali itu sendiri tidak ada di dalam fungsi, maka fungsi tersebut akan mengembalikan objek None.</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