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lpython.com/python-conditional-statements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Source image from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https://realpython.com/python-conditional-statements/</a:t>
            </a:r>
            <a:endParaRPr/>
          </a:p>
        </p:txBody>
      </p:sp>
      <p:sp>
        <p:nvSpPr>
          <p:cNvPr id="59" name="Google Shape;59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3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9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57.png"/><Relationship Id="rId7" Type="http://schemas.openxmlformats.org/officeDocument/2006/relationships/image" Target="../media/image25.png"/><Relationship Id="rId8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9" Type="http://schemas.openxmlformats.org/officeDocument/2006/relationships/image" Target="../media/image38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Relationship Id="rId7" Type="http://schemas.openxmlformats.org/officeDocument/2006/relationships/image" Target="../media/image33.png"/><Relationship Id="rId8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36.png"/><Relationship Id="rId6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37.png"/><Relationship Id="rId6" Type="http://schemas.openxmlformats.org/officeDocument/2006/relationships/image" Target="../media/image39.png"/><Relationship Id="rId7" Type="http://schemas.openxmlformats.org/officeDocument/2006/relationships/image" Target="../media/image4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1.png"/><Relationship Id="rId6" Type="http://schemas.openxmlformats.org/officeDocument/2006/relationships/image" Target="../media/image4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8.png"/><Relationship Id="rId6" Type="http://schemas.openxmlformats.org/officeDocument/2006/relationships/image" Target="../media/image4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6.png"/><Relationship Id="rId6" Type="http://schemas.openxmlformats.org/officeDocument/2006/relationships/image" Target="../media/image5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3.png"/><Relationship Id="rId6" Type="http://schemas.openxmlformats.org/officeDocument/2006/relationships/image" Target="../media/image5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9.png"/><Relationship Id="rId6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9" Type="http://schemas.openxmlformats.org/officeDocument/2006/relationships/image" Target="../media/image55.png"/><Relationship Id="rId5" Type="http://schemas.openxmlformats.org/officeDocument/2006/relationships/image" Target="../media/image47.png"/><Relationship Id="rId6" Type="http://schemas.openxmlformats.org/officeDocument/2006/relationships/image" Target="../media/image54.png"/><Relationship Id="rId7" Type="http://schemas.openxmlformats.org/officeDocument/2006/relationships/image" Target="../media/image53.png"/><Relationship Id="rId8" Type="http://schemas.openxmlformats.org/officeDocument/2006/relationships/image" Target="../media/image5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hyperlink" Target="https://numpy.org/devdocs/user/absolute_beginner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49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2.png"/><Relationship Id="rId13" Type="http://schemas.openxmlformats.org/officeDocument/2006/relationships/image" Target="../media/image15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61" name="Google Shape;61;p14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688067" y="1380635"/>
            <a:ext cx="3456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Basic Numpy</a:t>
            </a:r>
            <a:endParaRPr b="1" i="0" sz="41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Created by </a:t>
            </a:r>
            <a:r>
              <a:rPr b="1" i="0" lang="en" sz="1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Tasya Amanda Adinegara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572000" y="994331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420" y="1340672"/>
            <a:ext cx="6155387" cy="2462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225" name="Google Shape;225;p23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/>
          <p:nvPr/>
        </p:nvSpPr>
        <p:spPr>
          <a:xfrm>
            <a:off x="-58498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542856" y="473369"/>
            <a:ext cx="7158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rPr>
              <a:t>How do you know the shape and size of an array?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2580275" y="2686470"/>
            <a:ext cx="115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ndim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2550454" y="3769885"/>
            <a:ext cx="115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533" y="1373616"/>
            <a:ext cx="1950244" cy="287178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/>
        </p:nvSpPr>
        <p:spPr>
          <a:xfrm>
            <a:off x="2580275" y="3255408"/>
            <a:ext cx="115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47893" y="2126803"/>
            <a:ext cx="3740427" cy="1643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240" name="Google Shape;240;p24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4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621437" y="482984"/>
            <a:ext cx="52293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Indexing and Slicing</a:t>
            </a:r>
            <a:endParaRPr b="0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6" name="Google Shape;24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195" y="1375171"/>
            <a:ext cx="2321719" cy="2250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61084" y="1478756"/>
            <a:ext cx="4579144" cy="101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94494" y="2619596"/>
            <a:ext cx="1264444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253" name="Google Shape;253;p25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/>
          <p:nvPr/>
        </p:nvSpPr>
        <p:spPr>
          <a:xfrm>
            <a:off x="1" y="-18641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5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5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513977" y="418688"/>
            <a:ext cx="8947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Indexing and Slicing (with Condition)</a:t>
            </a:r>
            <a:endParaRPr b="0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9" name="Google Shape;25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753" y="1230629"/>
            <a:ext cx="4679156" cy="442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753" y="2025781"/>
            <a:ext cx="1571625" cy="60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0753" y="2839513"/>
            <a:ext cx="1843088" cy="69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3034" y="2025781"/>
            <a:ext cx="2193131" cy="642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14975" y="2010184"/>
            <a:ext cx="2471738" cy="108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25"/>
          <p:cNvCxnSpPr/>
          <p:nvPr/>
        </p:nvCxnSpPr>
        <p:spPr>
          <a:xfrm>
            <a:off x="2493169" y="2025781"/>
            <a:ext cx="0" cy="15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" name="Google Shape;265;p25"/>
          <p:cNvCxnSpPr/>
          <p:nvPr/>
        </p:nvCxnSpPr>
        <p:spPr>
          <a:xfrm>
            <a:off x="5364956" y="2025781"/>
            <a:ext cx="0" cy="15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270" name="Google Shape;270;p26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6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6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6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621430" y="574781"/>
            <a:ext cx="8522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Create Array from Existing Data</a:t>
            </a:r>
            <a:endParaRPr b="0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621437" y="1471613"/>
            <a:ext cx="1657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Slicing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088" y="1750150"/>
            <a:ext cx="4214813" cy="392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0088" y="2243207"/>
            <a:ext cx="1685925" cy="757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63875" y="3571875"/>
            <a:ext cx="2178844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49887" y="2804780"/>
            <a:ext cx="1771650" cy="11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49887" y="4057650"/>
            <a:ext cx="17430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6"/>
          <p:cNvSpPr txBox="1"/>
          <p:nvPr/>
        </p:nvSpPr>
        <p:spPr>
          <a:xfrm>
            <a:off x="2564537" y="3244925"/>
            <a:ext cx="235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vstack() and hstack()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287" name="Google Shape;287;p27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7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7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7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506833" y="482981"/>
            <a:ext cx="8578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Create Array from Existing Data</a:t>
            </a:r>
            <a:endParaRPr b="0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213" y="1439465"/>
            <a:ext cx="4200525" cy="85010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7"/>
          <p:cNvSpPr txBox="1"/>
          <p:nvPr/>
        </p:nvSpPr>
        <p:spPr>
          <a:xfrm>
            <a:off x="506825" y="1111265"/>
            <a:ext cx="235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hsplit()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0847" y="2903522"/>
            <a:ext cx="3793331" cy="1128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300" name="Google Shape;300;p28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8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8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425194" y="447263"/>
            <a:ext cx="8061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Create Array from Existing Data</a:t>
            </a:r>
            <a:endParaRPr b="0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" name="Google Shape;30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1715" y="1290842"/>
            <a:ext cx="2693194" cy="35861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8"/>
          <p:cNvSpPr txBox="1"/>
          <p:nvPr/>
        </p:nvSpPr>
        <p:spPr>
          <a:xfrm>
            <a:off x="1142273" y="1154242"/>
            <a:ext cx="235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copy()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4572000" y="4336256"/>
            <a:ext cx="108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Change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4603454" y="3833818"/>
            <a:ext cx="108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314" name="Google Shape;314;p29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9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621437" y="574780"/>
            <a:ext cx="5886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Basic Array Operations</a:t>
            </a:r>
            <a:endParaRPr b="0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031" y="1309798"/>
            <a:ext cx="3264001" cy="63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9347" y="2323268"/>
            <a:ext cx="3736181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59473" y="1759886"/>
            <a:ext cx="4726028" cy="244316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9"/>
          <p:cNvSpPr txBox="1"/>
          <p:nvPr/>
        </p:nvSpPr>
        <p:spPr>
          <a:xfrm>
            <a:off x="489347" y="2046269"/>
            <a:ext cx="165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4303573" y="1449641"/>
            <a:ext cx="301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Substraction, multiplication, division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329" name="Google Shape;329;p30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0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0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478259" y="574781"/>
            <a:ext cx="8484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More useful array operations</a:t>
            </a:r>
            <a:endParaRPr b="0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5" name="Google Shape;33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2292" y="1543049"/>
            <a:ext cx="3924617" cy="2171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0"/>
          <p:cNvSpPr txBox="1"/>
          <p:nvPr/>
        </p:nvSpPr>
        <p:spPr>
          <a:xfrm>
            <a:off x="552299" y="1171313"/>
            <a:ext cx="835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min(), max(), sum()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3143250"/>
            <a:ext cx="451485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0"/>
          <p:cNvSpPr txBox="1"/>
          <p:nvPr/>
        </p:nvSpPr>
        <p:spPr>
          <a:xfrm>
            <a:off x="4572000" y="2819013"/>
            <a:ext cx="283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 with scalar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343" name="Google Shape;343;p31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1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1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1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502559" y="574688"/>
            <a:ext cx="5015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2D Array (Matrices)</a:t>
            </a:r>
            <a:endParaRPr b="0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557" y="1578319"/>
            <a:ext cx="3938755" cy="149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7638" y="3501863"/>
            <a:ext cx="5186363" cy="150018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1"/>
          <p:cNvSpPr txBox="1"/>
          <p:nvPr/>
        </p:nvSpPr>
        <p:spPr>
          <a:xfrm>
            <a:off x="425081" y="1207341"/>
            <a:ext cx="1469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Build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3957638" y="3281081"/>
            <a:ext cx="3175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Indexing and Slicing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357" name="Google Shape;357;p32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2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2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2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2"/>
          <p:cNvSpPr txBox="1"/>
          <p:nvPr/>
        </p:nvSpPr>
        <p:spPr>
          <a:xfrm>
            <a:off x="344251" y="430819"/>
            <a:ext cx="533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2D Array (Matrices)</a:t>
            </a:r>
            <a:endParaRPr b="1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3" name="Google Shape;36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556" y="1525781"/>
            <a:ext cx="7388701" cy="13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50147" y="3370144"/>
            <a:ext cx="7893844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2"/>
          <p:cNvSpPr txBox="1"/>
          <p:nvPr/>
        </p:nvSpPr>
        <p:spPr>
          <a:xfrm>
            <a:off x="222469" y="1260413"/>
            <a:ext cx="3175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Build Array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72" name="Google Shape;72;p15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1" y="20766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25195" y="315463"/>
            <a:ext cx="7148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What will we learn in this lesson (Objective)</a:t>
            </a:r>
            <a:endParaRPr b="0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820330" y="1696104"/>
            <a:ext cx="424500" cy="403500"/>
          </a:xfrm>
          <a:prstGeom prst="ellipse">
            <a:avLst/>
          </a:prstGeom>
          <a:solidFill>
            <a:schemeClr val="accent4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375769" y="1715408"/>
            <a:ext cx="4298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Understanding What’s Numpy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818570" y="2390695"/>
            <a:ext cx="424500" cy="403500"/>
          </a:xfrm>
          <a:prstGeom prst="ellipse">
            <a:avLst/>
          </a:prstGeom>
          <a:solidFill>
            <a:schemeClr val="accent4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375998" y="2419386"/>
            <a:ext cx="1571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 Array</a:t>
            </a:r>
            <a:endParaRPr b="0" i="0" sz="18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911354" y="1717522"/>
            <a:ext cx="283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18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915044" y="2395945"/>
            <a:ext cx="283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18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814882" y="3072811"/>
            <a:ext cx="424500" cy="403500"/>
          </a:xfrm>
          <a:prstGeom prst="ellipse">
            <a:avLst/>
          </a:prstGeom>
          <a:solidFill>
            <a:schemeClr val="accent4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372310" y="3101502"/>
            <a:ext cx="219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Subsetting Numpy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911364" y="3101419"/>
            <a:ext cx="466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18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819645" y="2419388"/>
            <a:ext cx="301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2D Numpy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395076" y="2390817"/>
            <a:ext cx="424500" cy="403500"/>
          </a:xfrm>
          <a:prstGeom prst="ellipse">
            <a:avLst/>
          </a:prstGeom>
          <a:solidFill>
            <a:schemeClr val="accent4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5395076" y="3230554"/>
            <a:ext cx="424500" cy="403500"/>
          </a:xfrm>
          <a:prstGeom prst="ellipse">
            <a:avLst/>
          </a:prstGeom>
          <a:solidFill>
            <a:schemeClr val="accent4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395062" y="2390700"/>
            <a:ext cx="424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18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395064" y="3230549"/>
            <a:ext cx="772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0" i="0" sz="18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819645" y="3259125"/>
            <a:ext cx="301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Run Numpy for Statistics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370" name="Google Shape;370;p33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3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3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3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344251" y="430819"/>
            <a:ext cx="533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2D Array (Matrices)</a:t>
            </a:r>
            <a:endParaRPr b="1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6" name="Google Shape;37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696134"/>
            <a:ext cx="6929438" cy="147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7309" y="3450422"/>
            <a:ext cx="7736681" cy="169306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3"/>
          <p:cNvSpPr txBox="1"/>
          <p:nvPr/>
        </p:nvSpPr>
        <p:spPr>
          <a:xfrm>
            <a:off x="222469" y="1260413"/>
            <a:ext cx="3175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Min, Max, Sum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383" name="Google Shape;383;p34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4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4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/>
        </p:nvSpPr>
        <p:spPr>
          <a:xfrm>
            <a:off x="344251" y="430819"/>
            <a:ext cx="533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2D Array (Matrices)</a:t>
            </a:r>
            <a:endParaRPr b="1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178" y="1629291"/>
            <a:ext cx="4507706" cy="136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0288" y="3385500"/>
            <a:ext cx="6843713" cy="1528763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4"/>
          <p:cNvSpPr txBox="1"/>
          <p:nvPr/>
        </p:nvSpPr>
        <p:spPr>
          <a:xfrm>
            <a:off x="222469" y="1260413"/>
            <a:ext cx="3175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Operation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396" name="Google Shape;396;p35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5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5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5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425195" y="574781"/>
            <a:ext cx="533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  <a:endParaRPr b="1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2" name="Google Shape;40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3350" y="1503450"/>
            <a:ext cx="4225238" cy="65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350" y="2238038"/>
            <a:ext cx="6829425" cy="32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3350" y="2690568"/>
            <a:ext cx="3895837" cy="94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3349" y="3762263"/>
            <a:ext cx="3895840" cy="77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91226" y="3111525"/>
            <a:ext cx="3512361" cy="65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05808" y="4134188"/>
            <a:ext cx="1483196" cy="3286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35"/>
          <p:cNvCxnSpPr/>
          <p:nvPr/>
        </p:nvCxnSpPr>
        <p:spPr>
          <a:xfrm>
            <a:off x="4975106" y="2765644"/>
            <a:ext cx="15300" cy="19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413" name="Google Shape;413;p36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6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6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6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6"/>
          <p:cNvSpPr txBox="1"/>
          <p:nvPr/>
        </p:nvSpPr>
        <p:spPr>
          <a:xfrm>
            <a:off x="2165908" y="2344313"/>
            <a:ext cx="533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Let’s go to Notebook</a:t>
            </a:r>
            <a:endParaRPr b="1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97" name="Google Shape;97;p16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-42496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-42496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8224277" y="523805"/>
            <a:ext cx="791400" cy="791400"/>
          </a:xfrm>
          <a:prstGeom prst="ellipse">
            <a:avLst/>
          </a:prstGeom>
          <a:solidFill>
            <a:schemeClr val="accent4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/>
          <p:nvPr/>
        </p:nvSpPr>
        <p:spPr>
          <a:xfrm rot="-1732908">
            <a:off x="-388316" y="4655731"/>
            <a:ext cx="975768" cy="975768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1436750" y="2269923"/>
            <a:ext cx="1384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What’s Array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988652" y="2269923"/>
            <a:ext cx="11220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 Array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" name="Google Shape;103;p16"/>
          <p:cNvCxnSpPr/>
          <p:nvPr/>
        </p:nvCxnSpPr>
        <p:spPr>
          <a:xfrm flipH="1">
            <a:off x="1230030" y="2214500"/>
            <a:ext cx="339600" cy="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6"/>
          <p:cNvCxnSpPr/>
          <p:nvPr/>
        </p:nvCxnSpPr>
        <p:spPr>
          <a:xfrm flipH="1">
            <a:off x="2784568" y="2206929"/>
            <a:ext cx="339600" cy="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6"/>
          <p:cNvCxnSpPr/>
          <p:nvPr/>
        </p:nvCxnSpPr>
        <p:spPr>
          <a:xfrm flipH="1">
            <a:off x="4019396" y="2206929"/>
            <a:ext cx="339600" cy="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6"/>
          <p:cNvCxnSpPr/>
          <p:nvPr/>
        </p:nvCxnSpPr>
        <p:spPr>
          <a:xfrm flipH="1">
            <a:off x="2818858" y="3006150"/>
            <a:ext cx="339600" cy="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6"/>
          <p:cNvSpPr txBox="1"/>
          <p:nvPr/>
        </p:nvSpPr>
        <p:spPr>
          <a:xfrm>
            <a:off x="3124157" y="4180504"/>
            <a:ext cx="1842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Hands-On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81946" y="1932758"/>
            <a:ext cx="548400" cy="548400"/>
          </a:xfrm>
          <a:prstGeom prst="ellipse">
            <a:avLst/>
          </a:prstGeom>
          <a:solidFill>
            <a:schemeClr val="accent4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269227" y="2004466"/>
            <a:ext cx="1122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and Why Numpy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182804" y="2826853"/>
            <a:ext cx="548400" cy="548400"/>
          </a:xfrm>
          <a:prstGeom prst="ellipse">
            <a:avLst/>
          </a:prstGeom>
          <a:solidFill>
            <a:schemeClr val="accent4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363007" y="2968663"/>
            <a:ext cx="1503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Some Operation with Array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59235" y="73303"/>
            <a:ext cx="5971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Our Topics </a:t>
            </a:r>
            <a:endParaRPr b="0" i="0" sz="54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8597" y="1932758"/>
            <a:ext cx="4443437" cy="17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3124161" y="3084056"/>
            <a:ext cx="12348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2DArray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1436754" y="4092319"/>
            <a:ext cx="12348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Numpy for Statistics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 flipH="1">
            <a:off x="2761708" y="4092000"/>
            <a:ext cx="339600" cy="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6"/>
          <p:cNvCxnSpPr/>
          <p:nvPr/>
        </p:nvCxnSpPr>
        <p:spPr>
          <a:xfrm flipH="1">
            <a:off x="4076158" y="3063300"/>
            <a:ext cx="339600" cy="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123" name="Google Shape;123;p17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25195" y="617300"/>
            <a:ext cx="5971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What’s Numpy</a:t>
            </a:r>
            <a:endParaRPr b="0" i="0" sz="54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07125" y="1373616"/>
            <a:ext cx="74742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Numpy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adalah kependekan dari 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Numerical Python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sebuah library open source yang berisi objek array multidimensi.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Singkatnya : Numpy library di python untuk membuat / manipulasi a 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array 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 dimensi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numpy logo" id="130" name="Google Shape;13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9888" y="473369"/>
            <a:ext cx="2250617" cy="90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507125" y="2943277"/>
            <a:ext cx="4890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Focus 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 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 some operations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2468" y="3921565"/>
            <a:ext cx="3603943" cy="71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6367314" y="4603338"/>
            <a:ext cx="225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r>
              <a:rPr b="0" i="0" lang="en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https://numpy.org/devdocs/user/absolute_beginners.html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138" name="Google Shape;138;p18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61239" y="816313"/>
            <a:ext cx="5971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Kenapa Numpy?</a:t>
            </a:r>
            <a:endParaRPr b="0" i="0" sz="54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55272" y="1508873"/>
            <a:ext cx="74742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lebih cepat dan lebih powerful dari python list.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 menggunakan memori yang lebih sedikit.</a:t>
            </a:r>
            <a:endParaRPr b="0" i="0" sz="2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mage result for numpy logo" id="145" name="Google Shape;14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9888" y="473369"/>
            <a:ext cx="2250617" cy="90024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2445469" y="2775188"/>
            <a:ext cx="47034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35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Numpy &gt; List</a:t>
            </a:r>
            <a:endParaRPr b="0" i="0" sz="35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151" name="Google Shape;151;p19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2461990" y="2283188"/>
            <a:ext cx="5015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Jadi apa itu Array?</a:t>
            </a:r>
            <a:endParaRPr b="0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161" name="Google Shape;161;p20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425195" y="574780"/>
            <a:ext cx="344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Array is…</a:t>
            </a:r>
            <a:endParaRPr b="0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454961" y="1141562"/>
            <a:ext cx="75510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Array adalah kumpulan atau himpunan atau kisi yang berisi informasi tentang raw data, yang terindeks dan bisa diakses nilainya, serta mendukung data multidimensi.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425195" y="3091903"/>
            <a:ext cx="263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ndarray</a:t>
            </a:r>
            <a:endParaRPr b="0" i="0" sz="21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918" y="2167836"/>
            <a:ext cx="1774700" cy="76438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425195" y="3447398"/>
            <a:ext cx="783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An N-dimensional array is simply an array with any number of dimensions.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961" y="3741921"/>
            <a:ext cx="971550" cy="1014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176" name="Google Shape;176;p21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425195" y="346412"/>
            <a:ext cx="344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Build Array</a:t>
            </a:r>
            <a:endParaRPr b="0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468438" y="977012"/>
            <a:ext cx="167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np.array()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940" y="1307529"/>
            <a:ext cx="1007269" cy="442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67531" y="1158374"/>
            <a:ext cx="2271713" cy="81848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468438" y="2135385"/>
            <a:ext cx="167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np.zeros()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7940" y="2422444"/>
            <a:ext cx="1062417" cy="48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468437" y="3155259"/>
            <a:ext cx="167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np.ones()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468437" y="3982208"/>
            <a:ext cx="167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np.empty()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3323413" y="2190997"/>
            <a:ext cx="167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np.arange()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3399853" y="3684810"/>
            <a:ext cx="167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np.linspace()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21"/>
          <p:cNvCxnSpPr/>
          <p:nvPr/>
        </p:nvCxnSpPr>
        <p:spPr>
          <a:xfrm>
            <a:off x="3271838" y="2170304"/>
            <a:ext cx="0" cy="262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21"/>
          <p:cNvCxnSpPr/>
          <p:nvPr/>
        </p:nvCxnSpPr>
        <p:spPr>
          <a:xfrm>
            <a:off x="6486525" y="2118865"/>
            <a:ext cx="0" cy="262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21"/>
          <p:cNvSpPr txBox="1"/>
          <p:nvPr/>
        </p:nvSpPr>
        <p:spPr>
          <a:xfrm>
            <a:off x="6585635" y="2135385"/>
            <a:ext cx="1678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Specifying your data type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2214" y="3436329"/>
            <a:ext cx="1178719" cy="550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2411" y="4295706"/>
            <a:ext cx="2752110" cy="656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2007" y="3011080"/>
            <a:ext cx="1585912" cy="47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48214" y="3961809"/>
            <a:ext cx="2800350" cy="61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43675" y="2664698"/>
            <a:ext cx="2557463" cy="707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448214" y="2428601"/>
            <a:ext cx="145732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ity" id="204" name="Google Shape;204;p22"/>
          <p:cNvPicPr preferRelativeResize="0"/>
          <p:nvPr/>
        </p:nvPicPr>
        <p:blipFill rotWithShape="1">
          <a:blip r:embed="rId3">
            <a:alphaModFix/>
          </a:blip>
          <a:srcRect b="25669" l="21572" r="15478" t="18049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8953" y="0"/>
            <a:ext cx="466549" cy="315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/>
          <p:nvPr/>
        </p:nvSpPr>
        <p:spPr>
          <a:xfrm>
            <a:off x="8130971" y="923493"/>
            <a:ext cx="772800" cy="772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2"/>
          <p:cNvSpPr/>
          <p:nvPr/>
        </p:nvSpPr>
        <p:spPr>
          <a:xfrm rot="-1733679">
            <a:off x="-486015" y="-336346"/>
            <a:ext cx="772350" cy="772350"/>
          </a:xfrm>
          <a:prstGeom prst="roundRect">
            <a:avLst>
              <a:gd fmla="val 24532" name="adj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492538" y="475841"/>
            <a:ext cx="7337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Adding and Sorting Elements</a:t>
            </a:r>
            <a:endParaRPr b="0" i="0" sz="3300" u="none" cap="none" strike="noStrike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628650" y="1371600"/>
            <a:ext cx="194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np.sort()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8258" y="1690386"/>
            <a:ext cx="1431487" cy="504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2850" y="1653800"/>
            <a:ext cx="1415987" cy="60988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 txBox="1"/>
          <p:nvPr/>
        </p:nvSpPr>
        <p:spPr>
          <a:xfrm>
            <a:off x="628650" y="2433250"/>
            <a:ext cx="194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np.concatenate()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2850" y="2764962"/>
            <a:ext cx="2278856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8650" y="3536383"/>
            <a:ext cx="2343150" cy="60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50430" y="2710250"/>
            <a:ext cx="2636044" cy="60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50430" y="3486150"/>
            <a:ext cx="2607469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36529" y="2710250"/>
            <a:ext cx="2232893" cy="1261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2"/>
          <p:cNvCxnSpPr/>
          <p:nvPr/>
        </p:nvCxnSpPr>
        <p:spPr>
          <a:xfrm>
            <a:off x="3221831" y="2710250"/>
            <a:ext cx="0" cy="177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22"/>
          <p:cNvCxnSpPr/>
          <p:nvPr/>
        </p:nvCxnSpPr>
        <p:spPr>
          <a:xfrm>
            <a:off x="6329363" y="2710250"/>
            <a:ext cx="0" cy="177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