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60" r:id="rId3"/>
    <p:sldId id="273" r:id="rId4"/>
    <p:sldId id="274" r:id="rId5"/>
    <p:sldId id="275" r:id="rId6"/>
    <p:sldId id="290" r:id="rId7"/>
    <p:sldId id="276" r:id="rId8"/>
    <p:sldId id="280" r:id="rId9"/>
    <p:sldId id="283" r:id="rId10"/>
    <p:sldId id="287" r:id="rId11"/>
    <p:sldId id="288" r:id="rId12"/>
    <p:sldId id="289" r:id="rId13"/>
    <p:sldId id="285" r:id="rId14"/>
    <p:sldId id="286" r:id="rId15"/>
    <p:sldId id="284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4B8B"/>
    <a:srgbClr val="E32D91"/>
    <a:srgbClr val="FC3A77"/>
    <a:srgbClr val="FD597E"/>
    <a:srgbClr val="FF8982"/>
    <a:srgbClr val="F48BB4"/>
    <a:srgbClr val="C45FA8"/>
    <a:srgbClr val="715DA2"/>
    <a:srgbClr val="496F93"/>
    <a:srgbClr val="A60F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ebyeol Yu" userId="98481ea3cdcca735" providerId="LiveId" clId="{F1FCEE69-2D1A-4668-AFAA-0B87DA248D3D}"/>
    <pc:docChg chg="undo custSel modSld">
      <pc:chgData name="Saebyeol Yu" userId="98481ea3cdcca735" providerId="LiveId" clId="{F1FCEE69-2D1A-4668-AFAA-0B87DA248D3D}" dt="2018-01-04T13:26:51.457" v="50" actId="931"/>
      <pc:docMkLst>
        <pc:docMk/>
      </pc:docMkLst>
      <pc:sldChg chg="addSp delSp modSp">
        <pc:chgData name="Saebyeol Yu" userId="98481ea3cdcca735" providerId="LiveId" clId="{F1FCEE69-2D1A-4668-AFAA-0B87DA248D3D}" dt="2018-01-04T13:24:49.723" v="17" actId="167"/>
        <pc:sldMkLst>
          <pc:docMk/>
          <pc:sldMk cId="3144379425" sldId="256"/>
        </pc:sldMkLst>
        <pc:picChg chg="add mod ord">
          <ac:chgData name="Saebyeol Yu" userId="98481ea3cdcca735" providerId="LiveId" clId="{F1FCEE69-2D1A-4668-AFAA-0B87DA248D3D}" dt="2018-01-04T13:24:49.723" v="17" actId="167"/>
          <ac:picMkLst>
            <pc:docMk/>
            <pc:sldMk cId="3144379425" sldId="256"/>
            <ac:picMk id="3" creationId="{09C704E9-FFDD-4067-AC00-ABF51DF575F0}"/>
          </ac:picMkLst>
        </pc:picChg>
        <pc:picChg chg="del">
          <ac:chgData name="Saebyeol Yu" userId="98481ea3cdcca735" providerId="LiveId" clId="{F1FCEE69-2D1A-4668-AFAA-0B87DA248D3D}" dt="2018-01-04T13:24:38.971" v="15" actId="478"/>
          <ac:picMkLst>
            <pc:docMk/>
            <pc:sldMk cId="3144379425" sldId="256"/>
            <ac:picMk id="4" creationId="{00000000-0000-0000-0000-000000000000}"/>
          </ac:picMkLst>
        </pc:picChg>
      </pc:sldChg>
      <pc:sldChg chg="addSp delSp modSp">
        <pc:chgData name="Saebyeol Yu" userId="98481ea3cdcca735" providerId="LiveId" clId="{F1FCEE69-2D1A-4668-AFAA-0B87DA248D3D}" dt="2018-01-04T13:26:17.419" v="42" actId="14100"/>
        <pc:sldMkLst>
          <pc:docMk/>
          <pc:sldMk cId="951797718" sldId="257"/>
        </pc:sldMkLst>
        <pc:spChg chg="mod">
          <ac:chgData name="Saebyeol Yu" userId="98481ea3cdcca735" providerId="LiveId" clId="{F1FCEE69-2D1A-4668-AFAA-0B87DA248D3D}" dt="2018-01-04T13:26:17.419" v="42" actId="14100"/>
          <ac:spMkLst>
            <pc:docMk/>
            <pc:sldMk cId="951797718" sldId="257"/>
            <ac:spMk id="3" creationId="{00000000-0000-0000-0000-000000000000}"/>
          </ac:spMkLst>
        </pc:spChg>
        <pc:picChg chg="del">
          <ac:chgData name="Saebyeol Yu" userId="98481ea3cdcca735" providerId="LiveId" clId="{F1FCEE69-2D1A-4668-AFAA-0B87DA248D3D}" dt="2018-01-04T13:25:04.539" v="22" actId="478"/>
          <ac:picMkLst>
            <pc:docMk/>
            <pc:sldMk cId="951797718" sldId="257"/>
            <ac:picMk id="2" creationId="{00000000-0000-0000-0000-000000000000}"/>
          </ac:picMkLst>
        </pc:picChg>
        <pc:picChg chg="add mod ord">
          <ac:chgData name="Saebyeol Yu" userId="98481ea3cdcca735" providerId="LiveId" clId="{F1FCEE69-2D1A-4668-AFAA-0B87DA248D3D}" dt="2018-01-04T13:25:11.667" v="24" actId="167"/>
          <ac:picMkLst>
            <pc:docMk/>
            <pc:sldMk cId="951797718" sldId="257"/>
            <ac:picMk id="9" creationId="{3E9BCF36-3E01-4B20-A4F9-60E1609B86AD}"/>
          </ac:picMkLst>
        </pc:picChg>
      </pc:sldChg>
      <pc:sldChg chg="addSp delSp modSp">
        <pc:chgData name="Saebyeol Yu" userId="98481ea3cdcca735" providerId="LiveId" clId="{F1FCEE69-2D1A-4668-AFAA-0B87DA248D3D}" dt="2018-01-04T13:26:13.445" v="41" actId="14100"/>
        <pc:sldMkLst>
          <pc:docMk/>
          <pc:sldMk cId="3272496600" sldId="258"/>
        </pc:sldMkLst>
        <pc:spChg chg="mod">
          <ac:chgData name="Saebyeol Yu" userId="98481ea3cdcca735" providerId="LiveId" clId="{F1FCEE69-2D1A-4668-AFAA-0B87DA248D3D}" dt="2018-01-04T13:26:13.445" v="41" actId="14100"/>
          <ac:spMkLst>
            <pc:docMk/>
            <pc:sldMk cId="3272496600" sldId="258"/>
            <ac:spMk id="4" creationId="{00000000-0000-0000-0000-000000000000}"/>
          </ac:spMkLst>
        </pc:spChg>
        <pc:picChg chg="del">
          <ac:chgData name="Saebyeol Yu" userId="98481ea3cdcca735" providerId="LiveId" clId="{F1FCEE69-2D1A-4668-AFAA-0B87DA248D3D}" dt="2018-01-04T13:25:25.244" v="28" actId="478"/>
          <ac:picMkLst>
            <pc:docMk/>
            <pc:sldMk cId="3272496600" sldId="258"/>
            <ac:picMk id="3" creationId="{00000000-0000-0000-0000-000000000000}"/>
          </ac:picMkLst>
        </pc:picChg>
        <pc:picChg chg="add mod ord">
          <ac:chgData name="Saebyeol Yu" userId="98481ea3cdcca735" providerId="LiveId" clId="{F1FCEE69-2D1A-4668-AFAA-0B87DA248D3D}" dt="2018-01-04T13:25:30.833" v="30" actId="167"/>
          <ac:picMkLst>
            <pc:docMk/>
            <pc:sldMk cId="3272496600" sldId="258"/>
            <ac:picMk id="9" creationId="{B8DBA733-AF0D-4B71-A376-A10F2BB94302}"/>
          </ac:picMkLst>
        </pc:picChg>
      </pc:sldChg>
      <pc:sldChg chg="addSp delSp modSp">
        <pc:chgData name="Saebyeol Yu" userId="98481ea3cdcca735" providerId="LiveId" clId="{F1FCEE69-2D1A-4668-AFAA-0B87DA248D3D}" dt="2018-01-04T13:26:02.384" v="40" actId="14100"/>
        <pc:sldMkLst>
          <pc:docMk/>
          <pc:sldMk cId="1889014119" sldId="259"/>
        </pc:sldMkLst>
        <pc:spChg chg="mod">
          <ac:chgData name="Saebyeol Yu" userId="98481ea3cdcca735" providerId="LiveId" clId="{F1FCEE69-2D1A-4668-AFAA-0B87DA248D3D}" dt="2018-01-04T13:26:02.384" v="40" actId="14100"/>
          <ac:spMkLst>
            <pc:docMk/>
            <pc:sldMk cId="1889014119" sldId="259"/>
            <ac:spMk id="3" creationId="{00000000-0000-0000-0000-000000000000}"/>
          </ac:spMkLst>
        </pc:spChg>
        <pc:picChg chg="del">
          <ac:chgData name="Saebyeol Yu" userId="98481ea3cdcca735" providerId="LiveId" clId="{F1FCEE69-2D1A-4668-AFAA-0B87DA248D3D}" dt="2018-01-04T13:25:48.827" v="34" actId="478"/>
          <ac:picMkLst>
            <pc:docMk/>
            <pc:sldMk cId="1889014119" sldId="259"/>
            <ac:picMk id="2" creationId="{00000000-0000-0000-0000-000000000000}"/>
          </ac:picMkLst>
        </pc:picChg>
        <pc:picChg chg="add del mod">
          <ac:chgData name="Saebyeol Yu" userId="98481ea3cdcca735" providerId="LiveId" clId="{F1FCEE69-2D1A-4668-AFAA-0B87DA248D3D}" dt="2018-01-04T13:25:52.243" v="36" actId="931"/>
          <ac:picMkLst>
            <pc:docMk/>
            <pc:sldMk cId="1889014119" sldId="259"/>
            <ac:picMk id="9" creationId="{650F444C-C3D4-4D43-9A16-E22F5C9D2123}"/>
          </ac:picMkLst>
        </pc:picChg>
        <pc:picChg chg="add mod ord">
          <ac:chgData name="Saebyeol Yu" userId="98481ea3cdcca735" providerId="LiveId" clId="{F1FCEE69-2D1A-4668-AFAA-0B87DA248D3D}" dt="2018-01-04T13:25:56.233" v="38" actId="167"/>
          <ac:picMkLst>
            <pc:docMk/>
            <pc:sldMk cId="1889014119" sldId="259"/>
            <ac:picMk id="11" creationId="{1275406F-E1CD-447B-A71E-C08D0D58BAC6}"/>
          </ac:picMkLst>
        </pc:picChg>
      </pc:sldChg>
      <pc:sldChg chg="addSp delSp modSp">
        <pc:chgData name="Saebyeol Yu" userId="98481ea3cdcca735" providerId="LiveId" clId="{F1FCEE69-2D1A-4668-AFAA-0B87DA248D3D}" dt="2018-01-04T13:26:34.272" v="47" actId="14100"/>
        <pc:sldMkLst>
          <pc:docMk/>
          <pc:sldMk cId="334514300" sldId="260"/>
        </pc:sldMkLst>
        <pc:spChg chg="mod">
          <ac:chgData name="Saebyeol Yu" userId="98481ea3cdcca735" providerId="LiveId" clId="{F1FCEE69-2D1A-4668-AFAA-0B87DA248D3D}" dt="2018-01-04T13:26:34.272" v="47" actId="14100"/>
          <ac:spMkLst>
            <pc:docMk/>
            <pc:sldMk cId="334514300" sldId="260"/>
            <ac:spMk id="3" creationId="{00000000-0000-0000-0000-000000000000}"/>
          </ac:spMkLst>
        </pc:spChg>
        <pc:picChg chg="del">
          <ac:chgData name="Saebyeol Yu" userId="98481ea3cdcca735" providerId="LiveId" clId="{F1FCEE69-2D1A-4668-AFAA-0B87DA248D3D}" dt="2018-01-04T13:26:20.518" v="43" actId="478"/>
          <ac:picMkLst>
            <pc:docMk/>
            <pc:sldMk cId="334514300" sldId="260"/>
            <ac:picMk id="2" creationId="{00000000-0000-0000-0000-000000000000}"/>
          </ac:picMkLst>
        </pc:picChg>
        <pc:picChg chg="add mod ord">
          <ac:chgData name="Saebyeol Yu" userId="98481ea3cdcca735" providerId="LiveId" clId="{F1FCEE69-2D1A-4668-AFAA-0B87DA248D3D}" dt="2018-01-04T13:26:25.884" v="45" actId="167"/>
          <ac:picMkLst>
            <pc:docMk/>
            <pc:sldMk cId="334514300" sldId="260"/>
            <ac:picMk id="9" creationId="{5F08A2B2-BD8E-4F71-9720-506065636A7E}"/>
          </ac:picMkLst>
        </pc:picChg>
      </pc:sldChg>
      <pc:sldChg chg="addSp delSp modSp">
        <pc:chgData name="Saebyeol Yu" userId="98481ea3cdcca735" providerId="LiveId" clId="{F1FCEE69-2D1A-4668-AFAA-0B87DA248D3D}" dt="2018-01-04T13:26:40.843" v="48" actId="14100"/>
        <pc:sldMkLst>
          <pc:docMk/>
          <pc:sldMk cId="856839393" sldId="262"/>
        </pc:sldMkLst>
        <pc:spChg chg="mod">
          <ac:chgData name="Saebyeol Yu" userId="98481ea3cdcca735" providerId="LiveId" clId="{F1FCEE69-2D1A-4668-AFAA-0B87DA248D3D}" dt="2018-01-04T13:26:40.843" v="48" actId="14100"/>
          <ac:spMkLst>
            <pc:docMk/>
            <pc:sldMk cId="856839393" sldId="262"/>
            <ac:spMk id="2" creationId="{00000000-0000-0000-0000-000000000000}"/>
          </ac:spMkLst>
        </pc:spChg>
        <pc:spChg chg="add del mod">
          <ac:chgData name="Saebyeol Yu" userId="98481ea3cdcca735" providerId="LiveId" clId="{F1FCEE69-2D1A-4668-AFAA-0B87DA248D3D}" dt="2018-01-04T13:24:02.495" v="9" actId="571"/>
          <ac:spMkLst>
            <pc:docMk/>
            <pc:sldMk cId="856839393" sldId="262"/>
            <ac:spMk id="8" creationId="{34D4096E-41F0-4BD3-8919-A5CC37117BF3}"/>
          </ac:spMkLst>
        </pc:spChg>
        <pc:picChg chg="del">
          <ac:chgData name="Saebyeol Yu" userId="98481ea3cdcca735" providerId="LiveId" clId="{F1FCEE69-2D1A-4668-AFAA-0B87DA248D3D}" dt="2018-01-04T13:24:52.923" v="18" actId="478"/>
          <ac:picMkLst>
            <pc:docMk/>
            <pc:sldMk cId="856839393" sldId="262"/>
            <ac:picMk id="4" creationId="{00000000-0000-0000-0000-000000000000}"/>
          </ac:picMkLst>
        </pc:picChg>
        <pc:picChg chg="add mod ord">
          <ac:chgData name="Saebyeol Yu" userId="98481ea3cdcca735" providerId="LiveId" clId="{F1FCEE69-2D1A-4668-AFAA-0B87DA248D3D}" dt="2018-01-04T13:24:57.786" v="20" actId="167"/>
          <ac:picMkLst>
            <pc:docMk/>
            <pc:sldMk cId="856839393" sldId="262"/>
            <ac:picMk id="5" creationId="{3BF3D79D-1C21-4A88-AFFE-09D5AB3B907B}"/>
          </ac:picMkLst>
        </pc:picChg>
      </pc:sldChg>
      <pc:sldChg chg="addSp delSp modSp">
        <pc:chgData name="Saebyeol Yu" userId="98481ea3cdcca735" providerId="LiveId" clId="{F1FCEE69-2D1A-4668-AFAA-0B87DA248D3D}" dt="2018-01-04T13:26:51.457" v="50" actId="931"/>
        <pc:sldMkLst>
          <pc:docMk/>
          <pc:sldMk cId="320396612" sldId="267"/>
        </pc:sldMkLst>
        <pc:picChg chg="del">
          <ac:chgData name="Saebyeol Yu" userId="98481ea3cdcca735" providerId="LiveId" clId="{F1FCEE69-2D1A-4668-AFAA-0B87DA248D3D}" dt="2018-01-04T13:26:48.886" v="49" actId="478"/>
          <ac:picMkLst>
            <pc:docMk/>
            <pc:sldMk cId="320396612" sldId="267"/>
            <ac:picMk id="2" creationId="{00000000-0000-0000-0000-000000000000}"/>
          </ac:picMkLst>
        </pc:picChg>
        <pc:picChg chg="add mod">
          <ac:chgData name="Saebyeol Yu" userId="98481ea3cdcca735" providerId="LiveId" clId="{F1FCEE69-2D1A-4668-AFAA-0B87DA248D3D}" dt="2018-01-04T13:26:51.457" v="50" actId="931"/>
          <ac:picMkLst>
            <pc:docMk/>
            <pc:sldMk cId="320396612" sldId="267"/>
            <ac:picMk id="4" creationId="{0F2B5865-7751-4431-A977-DCB35101CFC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A676-EB23-4B9D-8D68-6BD7A0BCD37C}" type="datetimeFigureOut">
              <a:rPr kumimoji="1" lang="ja-JP" altLang="en-US" smtClean="0"/>
              <a:t>2018/11/7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1D94-9175-4A5B-89D7-188C0A2CD7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443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A676-EB23-4B9D-8D68-6BD7A0BCD37C}" type="datetimeFigureOut">
              <a:rPr kumimoji="1" lang="ja-JP" altLang="en-US" smtClean="0"/>
              <a:t>2018/11/7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1D94-9175-4A5B-89D7-188C0A2CD7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225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A676-EB23-4B9D-8D68-6BD7A0BCD37C}" type="datetimeFigureOut">
              <a:rPr kumimoji="1" lang="ja-JP" altLang="en-US" smtClean="0"/>
              <a:t>2018/11/7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1D94-9175-4A5B-89D7-188C0A2CD7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4542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A676-EB23-4B9D-8D68-6BD7A0BCD37C}" type="datetimeFigureOut">
              <a:rPr kumimoji="1" lang="ja-JP" altLang="en-US" smtClean="0"/>
              <a:t>2018/11/7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1D94-9175-4A5B-89D7-188C0A2CD7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293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A676-EB23-4B9D-8D68-6BD7A0BCD37C}" type="datetimeFigureOut">
              <a:rPr kumimoji="1" lang="ja-JP" altLang="en-US" smtClean="0"/>
              <a:t>2018/11/7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1D94-9175-4A5B-89D7-188C0A2CD7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86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A676-EB23-4B9D-8D68-6BD7A0BCD37C}" type="datetimeFigureOut">
              <a:rPr kumimoji="1" lang="ja-JP" altLang="en-US" smtClean="0"/>
              <a:t>2018/11/7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1D94-9175-4A5B-89D7-188C0A2CD7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4600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A676-EB23-4B9D-8D68-6BD7A0BCD37C}" type="datetimeFigureOut">
              <a:rPr kumimoji="1" lang="ja-JP" altLang="en-US" smtClean="0"/>
              <a:t>2018/11/7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1D94-9175-4A5B-89D7-188C0A2CD7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04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A676-EB23-4B9D-8D68-6BD7A0BCD37C}" type="datetimeFigureOut">
              <a:rPr kumimoji="1" lang="ja-JP" altLang="en-US" smtClean="0"/>
              <a:t>2018/11/7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1D94-9175-4A5B-89D7-188C0A2CD7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468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A676-EB23-4B9D-8D68-6BD7A0BCD37C}" type="datetimeFigureOut">
              <a:rPr kumimoji="1" lang="ja-JP" altLang="en-US" smtClean="0"/>
              <a:t>2018/11/7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1D94-9175-4A5B-89D7-188C0A2CD7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6899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A676-EB23-4B9D-8D68-6BD7A0BCD37C}" type="datetimeFigureOut">
              <a:rPr kumimoji="1" lang="ja-JP" altLang="en-US" smtClean="0"/>
              <a:t>2018/11/7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1D94-9175-4A5B-89D7-188C0A2CD7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961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A676-EB23-4B9D-8D68-6BD7A0BCD37C}" type="datetimeFigureOut">
              <a:rPr kumimoji="1" lang="ja-JP" altLang="en-US" smtClean="0"/>
              <a:t>2018/11/7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1D94-9175-4A5B-89D7-188C0A2CD7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2587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1A676-EB23-4B9D-8D68-6BD7A0BCD37C}" type="datetimeFigureOut">
              <a:rPr kumimoji="1" lang="ja-JP" altLang="en-US" smtClean="0"/>
              <a:t>2018/11/7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31D94-9175-4A5B-89D7-188C0A2CD7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2547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9">
            <a:extLst>
              <a:ext uri="{FF2B5EF4-FFF2-40B4-BE49-F238E27FC236}">
                <a16:creationId xmlns:a16="http://schemas.microsoft.com/office/drawing/2014/main" id="{254D8434-5BE9-417E-8C02-2F5CCBF0CFFF}"/>
              </a:ext>
            </a:extLst>
          </p:cNvPr>
          <p:cNvSpPr txBox="1"/>
          <p:nvPr/>
        </p:nvSpPr>
        <p:spPr>
          <a:xfrm>
            <a:off x="2332821" y="2644170"/>
            <a:ext cx="75009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9600" b="1" spc="300" dirty="0">
                <a:solidFill>
                  <a:schemeClr val="bg1"/>
                </a:solidFill>
                <a:ea typeface="Arial Unicode MS" panose="020B0604020202020204" pitchFamily="50" charset="-128"/>
                <a:cs typeface="Arial Unicode MS" panose="020B0604020202020204" pitchFamily="50" charset="-128"/>
              </a:rPr>
              <a:t>Ultra</a:t>
            </a:r>
            <a:r>
              <a:rPr kumimoji="1" lang="ko-KR" altLang="en-US" sz="9600" b="1" spc="300" dirty="0">
                <a:solidFill>
                  <a:schemeClr val="bg1"/>
                </a:solidFill>
                <a:ea typeface="Arial Unicode MS" panose="020B0604020202020204" pitchFamily="50" charset="-128"/>
                <a:cs typeface="Arial Unicode MS" panose="020B0604020202020204" pitchFamily="50" charset="-128"/>
              </a:rPr>
              <a:t> </a:t>
            </a:r>
            <a:r>
              <a:rPr kumimoji="1" lang="en-US" altLang="ko-KR" sz="9600" b="1" spc="300" dirty="0">
                <a:solidFill>
                  <a:schemeClr val="bg1"/>
                </a:solidFill>
                <a:ea typeface="Arial Unicode MS" panose="020B0604020202020204" pitchFamily="50" charset="-128"/>
                <a:cs typeface="Arial Unicode MS" panose="020B0604020202020204" pitchFamily="50" charset="-128"/>
              </a:rPr>
              <a:t>Violet.</a:t>
            </a:r>
            <a:endParaRPr kumimoji="1" lang="ja-JP" altLang="en-US" sz="9600" b="1" spc="300" dirty="0">
              <a:solidFill>
                <a:schemeClr val="bg1"/>
              </a:solidFill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93698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1917700"/>
          </a:xfrm>
          <a:prstGeom prst="rect">
            <a:avLst/>
          </a:prstGeom>
          <a:solidFill>
            <a:srgbClr val="5F4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8549" y="1261666"/>
            <a:ext cx="19543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b="1" dirty="0" smtClean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#</a:t>
            </a:r>
            <a:r>
              <a:rPr lang="ko-KR" altLang="en-US" sz="5400" b="1" dirty="0" smtClean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조인</a:t>
            </a:r>
            <a:endParaRPr kumimoji="1" lang="ja-JP" altLang="en-US" sz="5400" b="1" dirty="0">
              <a:solidFill>
                <a:schemeClr val="bg1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18672" y="338336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제약조건</a:t>
            </a:r>
            <a:endParaRPr kumimoji="1" lang="ja-JP" altLang="en-US" sz="5400" spc="600" dirty="0">
              <a:solidFill>
                <a:schemeClr val="bg1"/>
              </a:solidFill>
              <a:latin typeface="+mn-ea"/>
              <a:cs typeface="Arial Unicode MS" panose="020B0604020202020204" pitchFamily="50" charset="-128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215900" y="2101866"/>
            <a:ext cx="206436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F2CAAA4-B797-4E77-98A7-B9170D757F7D}"/>
              </a:ext>
            </a:extLst>
          </p:cNvPr>
          <p:cNvSpPr txBox="1"/>
          <p:nvPr/>
        </p:nvSpPr>
        <p:spPr>
          <a:xfrm>
            <a:off x="215899" y="2228305"/>
            <a:ext cx="11064471" cy="422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just">
              <a:lnSpc>
                <a:spcPct val="120000"/>
              </a:lnSpc>
              <a:defRPr sz="1400"/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/>
              <a:t>INNER </a:t>
            </a:r>
            <a:r>
              <a:rPr lang="en-US" altLang="ko-KR" dirty="0" smtClean="0"/>
              <a:t>JOIN</a:t>
            </a:r>
            <a:endParaRPr lang="en-US" altLang="ko-KR" dirty="0"/>
          </a:p>
          <a:p>
            <a:r>
              <a:rPr lang="en-US" altLang="ko-KR" dirty="0" smtClean="0"/>
              <a:t>SELECT *</a:t>
            </a:r>
          </a:p>
          <a:p>
            <a:r>
              <a:rPr lang="en-US" altLang="ko-KR" dirty="0" smtClean="0"/>
              <a:t>	FROM </a:t>
            </a:r>
            <a:r>
              <a:rPr lang="en-US" altLang="ko-KR" dirty="0" err="1">
                <a:latin typeface="+mn-ea"/>
              </a:rPr>
              <a:t>boardTable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기준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r>
              <a:rPr lang="en-US" altLang="ko-KR" dirty="0" smtClean="0"/>
              <a:t>		INNER JOIN </a:t>
            </a:r>
            <a:r>
              <a:rPr lang="en-US" altLang="ko-KR" dirty="0" err="1">
                <a:latin typeface="+mn-ea"/>
              </a:rPr>
              <a:t>userTable</a:t>
            </a:r>
            <a:r>
              <a:rPr lang="en-US" altLang="ko-KR" dirty="0">
                <a:latin typeface="+mn-ea"/>
              </a:rPr>
              <a:t> 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/>
              <a:t>			ON </a:t>
            </a:r>
            <a:r>
              <a:rPr lang="en-US" altLang="ko-KR" dirty="0" err="1" smtClean="0">
                <a:latin typeface="+mn-ea"/>
              </a:rPr>
              <a:t>boardTable.userID</a:t>
            </a:r>
            <a:r>
              <a:rPr lang="en-US" altLang="ko-KR" dirty="0" smtClean="0">
                <a:latin typeface="+mn-ea"/>
              </a:rPr>
              <a:t> = </a:t>
            </a:r>
            <a:r>
              <a:rPr lang="en-US" altLang="ko-KR" dirty="0" err="1" smtClean="0">
                <a:latin typeface="+mn-ea"/>
              </a:rPr>
              <a:t>userTable.userID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	</a:t>
            </a:r>
            <a:r>
              <a:rPr lang="en-US" altLang="ko-KR" dirty="0" smtClean="0"/>
              <a:t>WHERE </a:t>
            </a:r>
            <a:r>
              <a:rPr lang="en-US" altLang="ko-KR" dirty="0" err="1" smtClean="0">
                <a:latin typeface="+mn-ea"/>
              </a:rPr>
              <a:t>boardTable.userID</a:t>
            </a:r>
            <a:r>
              <a:rPr lang="en-US" altLang="ko-KR" dirty="0" smtClean="0">
                <a:latin typeface="+mn-ea"/>
              </a:rPr>
              <a:t> = ‘</a:t>
            </a:r>
            <a:r>
              <a:rPr lang="en-US" altLang="ko-KR" dirty="0" smtClean="0"/>
              <a:t>QWER</a:t>
            </a:r>
            <a:r>
              <a:rPr lang="en-US" altLang="ko-KR" dirty="0" smtClean="0">
                <a:latin typeface="+mn-ea"/>
              </a:rPr>
              <a:t>’;</a:t>
            </a: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/>
          </a:p>
          <a:p>
            <a:r>
              <a:rPr lang="en-US" altLang="ko-KR" dirty="0"/>
              <a:t>SELECT *</a:t>
            </a:r>
          </a:p>
          <a:p>
            <a:r>
              <a:rPr lang="en-US" altLang="ko-KR" dirty="0"/>
              <a:t>	FROM </a:t>
            </a:r>
            <a:r>
              <a:rPr lang="en-US" altLang="ko-KR" dirty="0" err="1">
                <a:latin typeface="+mn-ea"/>
              </a:rPr>
              <a:t>boardTable</a:t>
            </a:r>
            <a:r>
              <a:rPr lang="en-US" altLang="ko-KR" dirty="0">
                <a:latin typeface="+mn-ea"/>
              </a:rPr>
              <a:t> (</a:t>
            </a:r>
            <a:r>
              <a:rPr lang="ko-KR" altLang="en-US" dirty="0">
                <a:latin typeface="+mn-ea"/>
              </a:rPr>
              <a:t>기준</a:t>
            </a:r>
            <a:r>
              <a:rPr lang="en-US" altLang="ko-KR" dirty="0" smtClean="0">
                <a:latin typeface="+mn-ea"/>
              </a:rPr>
              <a:t>)</a:t>
            </a:r>
            <a:endParaRPr lang="en-US" altLang="ko-KR" dirty="0">
              <a:latin typeface="+mn-ea"/>
            </a:endParaRPr>
          </a:p>
          <a:p>
            <a:r>
              <a:rPr lang="en-US" altLang="ko-KR" dirty="0"/>
              <a:t>		INNER JOIN </a:t>
            </a:r>
            <a:r>
              <a:rPr lang="en-US" altLang="ko-KR" dirty="0" err="1">
                <a:latin typeface="+mn-ea"/>
              </a:rPr>
              <a:t>userTable</a:t>
            </a:r>
            <a:r>
              <a:rPr lang="en-US" altLang="ko-KR" dirty="0">
                <a:latin typeface="+mn-ea"/>
              </a:rPr>
              <a:t> </a:t>
            </a:r>
          </a:p>
          <a:p>
            <a:r>
              <a:rPr lang="en-US" altLang="ko-KR" dirty="0"/>
              <a:t>			ON </a:t>
            </a:r>
            <a:r>
              <a:rPr lang="en-US" altLang="ko-KR" dirty="0" err="1">
                <a:latin typeface="+mn-ea"/>
              </a:rPr>
              <a:t>boardTable.userID</a:t>
            </a:r>
            <a:r>
              <a:rPr lang="en-US" altLang="ko-KR" dirty="0">
                <a:latin typeface="+mn-ea"/>
              </a:rPr>
              <a:t> = </a:t>
            </a:r>
            <a:r>
              <a:rPr lang="en-US" altLang="ko-KR" dirty="0" err="1">
                <a:latin typeface="+mn-ea"/>
              </a:rPr>
              <a:t>userTable.userID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	</a:t>
            </a:r>
            <a:r>
              <a:rPr lang="en-US" altLang="ko-KR" dirty="0"/>
              <a:t>WHERE </a:t>
            </a:r>
            <a:r>
              <a:rPr lang="en-US" altLang="ko-KR" dirty="0" err="1">
                <a:latin typeface="+mn-ea"/>
              </a:rPr>
              <a:t>boardTable.userID</a:t>
            </a:r>
            <a:r>
              <a:rPr lang="en-US" altLang="ko-KR" dirty="0">
                <a:latin typeface="+mn-ea"/>
              </a:rPr>
              <a:t> = </a:t>
            </a:r>
            <a:r>
              <a:rPr lang="en-US" altLang="ko-KR" dirty="0" smtClean="0">
                <a:latin typeface="+mn-ea"/>
              </a:rPr>
              <a:t>‘</a:t>
            </a:r>
            <a:r>
              <a:rPr lang="en-US" altLang="ko-KR" dirty="0" smtClean="0"/>
              <a:t>ASDF</a:t>
            </a:r>
            <a:r>
              <a:rPr lang="en-US" altLang="ko-KR" dirty="0" smtClean="0">
                <a:latin typeface="+mn-ea"/>
              </a:rPr>
              <a:t>’;</a:t>
            </a:r>
            <a:endParaRPr lang="en-US" altLang="ko-KR" dirty="0">
              <a:latin typeface="+mn-ea"/>
            </a:endParaRP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9" y="3909378"/>
            <a:ext cx="7049484" cy="41915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46" y="5695240"/>
            <a:ext cx="6906589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36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1917700"/>
          </a:xfrm>
          <a:prstGeom prst="rect">
            <a:avLst/>
          </a:prstGeom>
          <a:solidFill>
            <a:srgbClr val="5F4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8549" y="1261666"/>
            <a:ext cx="19543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b="1" dirty="0" smtClean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#</a:t>
            </a:r>
            <a:r>
              <a:rPr lang="ko-KR" altLang="en-US" sz="5400" b="1" dirty="0" smtClean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조인</a:t>
            </a:r>
            <a:endParaRPr kumimoji="1" lang="ja-JP" altLang="en-US" sz="5400" b="1" dirty="0">
              <a:solidFill>
                <a:schemeClr val="bg1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18672" y="338336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제약조건</a:t>
            </a:r>
            <a:endParaRPr kumimoji="1" lang="ja-JP" altLang="en-US" sz="5400" spc="600" dirty="0">
              <a:solidFill>
                <a:schemeClr val="bg1"/>
              </a:solidFill>
              <a:latin typeface="+mn-ea"/>
              <a:cs typeface="Arial Unicode MS" panose="020B0604020202020204" pitchFamily="50" charset="-128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215900" y="2101866"/>
            <a:ext cx="206436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F2CAAA4-B797-4E77-98A7-B9170D757F7D}"/>
              </a:ext>
            </a:extLst>
          </p:cNvPr>
          <p:cNvSpPr txBox="1"/>
          <p:nvPr/>
        </p:nvSpPr>
        <p:spPr>
          <a:xfrm>
            <a:off x="215899" y="2228305"/>
            <a:ext cx="11064471" cy="422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just">
              <a:lnSpc>
                <a:spcPct val="120000"/>
              </a:lnSpc>
              <a:defRPr sz="1400"/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/>
              <a:t>INNER </a:t>
            </a:r>
            <a:r>
              <a:rPr lang="en-US" altLang="ko-KR" dirty="0" smtClean="0"/>
              <a:t>JOIN</a:t>
            </a:r>
            <a:endParaRPr lang="en-US" altLang="ko-KR" dirty="0"/>
          </a:p>
          <a:p>
            <a:r>
              <a:rPr lang="en-US" altLang="ko-KR" dirty="0" smtClean="0"/>
              <a:t>SELECT *</a:t>
            </a:r>
          </a:p>
          <a:p>
            <a:r>
              <a:rPr lang="en-US" altLang="ko-KR" dirty="0" smtClean="0"/>
              <a:t>	FROM </a:t>
            </a:r>
            <a:r>
              <a:rPr lang="en-US" altLang="ko-KR" dirty="0" err="1">
                <a:latin typeface="+mn-ea"/>
              </a:rPr>
              <a:t>boardTable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기준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r>
              <a:rPr lang="en-US" altLang="ko-KR" dirty="0" smtClean="0"/>
              <a:t>		INNER JOIN </a:t>
            </a:r>
            <a:r>
              <a:rPr lang="en-US" altLang="ko-KR" dirty="0" err="1">
                <a:latin typeface="+mn-ea"/>
              </a:rPr>
              <a:t>userTable</a:t>
            </a:r>
            <a:r>
              <a:rPr lang="en-US" altLang="ko-KR" dirty="0">
                <a:latin typeface="+mn-ea"/>
              </a:rPr>
              <a:t> 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/>
              <a:t>			ON </a:t>
            </a:r>
            <a:r>
              <a:rPr lang="en-US" altLang="ko-KR" dirty="0" err="1" smtClean="0">
                <a:latin typeface="+mn-ea"/>
              </a:rPr>
              <a:t>boardTable.userID</a:t>
            </a:r>
            <a:r>
              <a:rPr lang="en-US" altLang="ko-KR" dirty="0" smtClean="0">
                <a:latin typeface="+mn-ea"/>
              </a:rPr>
              <a:t> = </a:t>
            </a:r>
            <a:r>
              <a:rPr lang="en-US" altLang="ko-KR" dirty="0" err="1" smtClean="0">
                <a:latin typeface="+mn-ea"/>
              </a:rPr>
              <a:t>userTable.userID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	</a:t>
            </a:r>
            <a:r>
              <a:rPr lang="en-US" altLang="ko-KR" dirty="0" smtClean="0"/>
              <a:t>WHERE </a:t>
            </a:r>
            <a:r>
              <a:rPr lang="en-US" altLang="ko-KR" dirty="0" err="1" smtClean="0">
                <a:latin typeface="+mn-ea"/>
              </a:rPr>
              <a:t>boardTable.userID</a:t>
            </a:r>
            <a:r>
              <a:rPr lang="en-US" altLang="ko-KR" dirty="0" smtClean="0">
                <a:latin typeface="+mn-ea"/>
              </a:rPr>
              <a:t> = ‘</a:t>
            </a:r>
            <a:r>
              <a:rPr lang="en-US" altLang="ko-KR" dirty="0" smtClean="0"/>
              <a:t>QWER</a:t>
            </a:r>
            <a:r>
              <a:rPr lang="en-US" altLang="ko-KR" dirty="0" smtClean="0">
                <a:latin typeface="+mn-ea"/>
              </a:rPr>
              <a:t>’;</a:t>
            </a: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/>
          </a:p>
          <a:p>
            <a:r>
              <a:rPr lang="en-US" altLang="ko-KR" dirty="0"/>
              <a:t>SELECT *</a:t>
            </a:r>
          </a:p>
          <a:p>
            <a:r>
              <a:rPr lang="en-US" altLang="ko-KR" dirty="0"/>
              <a:t>	FROM </a:t>
            </a:r>
            <a:r>
              <a:rPr lang="en-US" altLang="ko-KR" dirty="0" err="1">
                <a:latin typeface="+mn-ea"/>
              </a:rPr>
              <a:t>boardTable</a:t>
            </a:r>
            <a:r>
              <a:rPr lang="en-US" altLang="ko-KR" dirty="0">
                <a:latin typeface="+mn-ea"/>
              </a:rPr>
              <a:t> (</a:t>
            </a:r>
            <a:r>
              <a:rPr lang="ko-KR" altLang="en-US" dirty="0">
                <a:latin typeface="+mn-ea"/>
              </a:rPr>
              <a:t>기준</a:t>
            </a:r>
            <a:r>
              <a:rPr lang="en-US" altLang="ko-KR" dirty="0" smtClean="0">
                <a:latin typeface="+mn-ea"/>
              </a:rPr>
              <a:t>)</a:t>
            </a:r>
            <a:endParaRPr lang="en-US" altLang="ko-KR" dirty="0">
              <a:latin typeface="+mn-ea"/>
            </a:endParaRPr>
          </a:p>
          <a:p>
            <a:r>
              <a:rPr lang="en-US" altLang="ko-KR" dirty="0"/>
              <a:t>		INNER JOIN </a:t>
            </a:r>
            <a:r>
              <a:rPr lang="en-US" altLang="ko-KR" dirty="0" err="1">
                <a:latin typeface="+mn-ea"/>
              </a:rPr>
              <a:t>userTable</a:t>
            </a:r>
            <a:r>
              <a:rPr lang="en-US" altLang="ko-KR" dirty="0">
                <a:latin typeface="+mn-ea"/>
              </a:rPr>
              <a:t> </a:t>
            </a:r>
          </a:p>
          <a:p>
            <a:r>
              <a:rPr lang="en-US" altLang="ko-KR" dirty="0"/>
              <a:t>			ON </a:t>
            </a:r>
            <a:r>
              <a:rPr lang="en-US" altLang="ko-KR" dirty="0" err="1">
                <a:latin typeface="+mn-ea"/>
              </a:rPr>
              <a:t>boardTable.userID</a:t>
            </a:r>
            <a:r>
              <a:rPr lang="en-US" altLang="ko-KR" dirty="0">
                <a:latin typeface="+mn-ea"/>
              </a:rPr>
              <a:t> = </a:t>
            </a:r>
            <a:r>
              <a:rPr lang="en-US" altLang="ko-KR" dirty="0" err="1">
                <a:latin typeface="+mn-ea"/>
              </a:rPr>
              <a:t>userTable.userID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	</a:t>
            </a:r>
            <a:r>
              <a:rPr lang="en-US" altLang="ko-KR" dirty="0"/>
              <a:t>WHERE </a:t>
            </a:r>
            <a:r>
              <a:rPr lang="en-US" altLang="ko-KR" dirty="0" err="1">
                <a:latin typeface="+mn-ea"/>
              </a:rPr>
              <a:t>boardTable.userID</a:t>
            </a:r>
            <a:r>
              <a:rPr lang="en-US" altLang="ko-KR" dirty="0">
                <a:latin typeface="+mn-ea"/>
              </a:rPr>
              <a:t> = </a:t>
            </a:r>
            <a:r>
              <a:rPr lang="en-US" altLang="ko-KR" dirty="0" smtClean="0">
                <a:latin typeface="+mn-ea"/>
              </a:rPr>
              <a:t>‘</a:t>
            </a:r>
            <a:r>
              <a:rPr lang="en-US" altLang="ko-KR" dirty="0" smtClean="0"/>
              <a:t>ASDF</a:t>
            </a:r>
            <a:r>
              <a:rPr lang="en-US" altLang="ko-KR" dirty="0" smtClean="0">
                <a:latin typeface="+mn-ea"/>
              </a:rPr>
              <a:t>’;</a:t>
            </a:r>
            <a:endParaRPr lang="en-US" altLang="ko-KR" dirty="0">
              <a:latin typeface="+mn-ea"/>
            </a:endParaRP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9" y="3909378"/>
            <a:ext cx="7049484" cy="41915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46" y="5695240"/>
            <a:ext cx="6906589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71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1917700"/>
          </a:xfrm>
          <a:prstGeom prst="rect">
            <a:avLst/>
          </a:prstGeom>
          <a:solidFill>
            <a:srgbClr val="5F4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8549" y="1261666"/>
            <a:ext cx="19543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b="1" dirty="0" smtClean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#</a:t>
            </a:r>
            <a:r>
              <a:rPr lang="ko-KR" altLang="en-US" sz="5400" b="1" dirty="0" smtClean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조인</a:t>
            </a:r>
            <a:endParaRPr kumimoji="1" lang="ja-JP" altLang="en-US" sz="5400" b="1" dirty="0">
              <a:solidFill>
                <a:schemeClr val="bg1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18672" y="338336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제약조건</a:t>
            </a:r>
            <a:endParaRPr kumimoji="1" lang="ja-JP" altLang="en-US" sz="5400" spc="600" dirty="0">
              <a:solidFill>
                <a:schemeClr val="bg1"/>
              </a:solidFill>
              <a:latin typeface="+mn-ea"/>
              <a:cs typeface="Arial Unicode MS" panose="020B0604020202020204" pitchFamily="50" charset="-128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215900" y="2101866"/>
            <a:ext cx="206436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F2CAAA4-B797-4E77-98A7-B9170D757F7D}"/>
              </a:ext>
            </a:extLst>
          </p:cNvPr>
          <p:cNvSpPr txBox="1"/>
          <p:nvPr/>
        </p:nvSpPr>
        <p:spPr>
          <a:xfrm>
            <a:off x="215899" y="2228305"/>
            <a:ext cx="11064471" cy="422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just">
              <a:lnSpc>
                <a:spcPct val="120000"/>
              </a:lnSpc>
              <a:defRPr sz="1400"/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/>
              <a:t>INNER </a:t>
            </a:r>
            <a:r>
              <a:rPr lang="en-US" altLang="ko-KR" dirty="0" smtClean="0"/>
              <a:t>JOIN</a:t>
            </a:r>
            <a:endParaRPr lang="en-US" altLang="ko-KR" dirty="0"/>
          </a:p>
          <a:p>
            <a:r>
              <a:rPr lang="en-US" altLang="ko-KR" dirty="0" smtClean="0"/>
              <a:t>SELECT *</a:t>
            </a:r>
          </a:p>
          <a:p>
            <a:r>
              <a:rPr lang="en-US" altLang="ko-KR" dirty="0" smtClean="0"/>
              <a:t>	FROM </a:t>
            </a:r>
            <a:r>
              <a:rPr lang="en-US" altLang="ko-KR" dirty="0" err="1">
                <a:latin typeface="+mn-ea"/>
              </a:rPr>
              <a:t>boardTable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기준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r>
              <a:rPr lang="en-US" altLang="ko-KR" dirty="0" smtClean="0"/>
              <a:t>		INNER JOIN </a:t>
            </a:r>
            <a:r>
              <a:rPr lang="en-US" altLang="ko-KR" dirty="0" err="1">
                <a:latin typeface="+mn-ea"/>
              </a:rPr>
              <a:t>userTable</a:t>
            </a:r>
            <a:r>
              <a:rPr lang="en-US" altLang="ko-KR" dirty="0">
                <a:latin typeface="+mn-ea"/>
              </a:rPr>
              <a:t> 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/>
              <a:t>			ON </a:t>
            </a:r>
            <a:r>
              <a:rPr lang="en-US" altLang="ko-KR" dirty="0" err="1" smtClean="0">
                <a:latin typeface="+mn-ea"/>
              </a:rPr>
              <a:t>boardTable.userID</a:t>
            </a:r>
            <a:r>
              <a:rPr lang="en-US" altLang="ko-KR" dirty="0" smtClean="0">
                <a:latin typeface="+mn-ea"/>
              </a:rPr>
              <a:t> = </a:t>
            </a:r>
            <a:r>
              <a:rPr lang="en-US" altLang="ko-KR" dirty="0" err="1" smtClean="0">
                <a:latin typeface="+mn-ea"/>
              </a:rPr>
              <a:t>userTable.userID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	</a:t>
            </a:r>
            <a:r>
              <a:rPr lang="en-US" altLang="ko-KR" dirty="0" smtClean="0"/>
              <a:t>WHERE </a:t>
            </a:r>
            <a:r>
              <a:rPr lang="en-US" altLang="ko-KR" dirty="0" err="1" smtClean="0">
                <a:latin typeface="+mn-ea"/>
              </a:rPr>
              <a:t>boardTable.userID</a:t>
            </a:r>
            <a:r>
              <a:rPr lang="en-US" altLang="ko-KR" dirty="0" smtClean="0">
                <a:latin typeface="+mn-ea"/>
              </a:rPr>
              <a:t> = ‘</a:t>
            </a:r>
            <a:r>
              <a:rPr lang="en-US" altLang="ko-KR" dirty="0" smtClean="0"/>
              <a:t>QWER</a:t>
            </a:r>
            <a:r>
              <a:rPr lang="en-US" altLang="ko-KR" dirty="0" smtClean="0">
                <a:latin typeface="+mn-ea"/>
              </a:rPr>
              <a:t>’;</a:t>
            </a: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/>
          </a:p>
          <a:p>
            <a:r>
              <a:rPr lang="en-US" altLang="ko-KR" dirty="0"/>
              <a:t>SELECT *</a:t>
            </a:r>
          </a:p>
          <a:p>
            <a:r>
              <a:rPr lang="en-US" altLang="ko-KR" dirty="0"/>
              <a:t>	FROM </a:t>
            </a:r>
            <a:r>
              <a:rPr lang="en-US" altLang="ko-KR" dirty="0" err="1">
                <a:latin typeface="+mn-ea"/>
              </a:rPr>
              <a:t>boardTable</a:t>
            </a:r>
            <a:r>
              <a:rPr lang="en-US" altLang="ko-KR" dirty="0">
                <a:latin typeface="+mn-ea"/>
              </a:rPr>
              <a:t> (</a:t>
            </a:r>
            <a:r>
              <a:rPr lang="ko-KR" altLang="en-US" dirty="0">
                <a:latin typeface="+mn-ea"/>
              </a:rPr>
              <a:t>기준</a:t>
            </a:r>
            <a:r>
              <a:rPr lang="en-US" altLang="ko-KR" dirty="0" smtClean="0">
                <a:latin typeface="+mn-ea"/>
              </a:rPr>
              <a:t>)</a:t>
            </a:r>
            <a:endParaRPr lang="en-US" altLang="ko-KR" dirty="0">
              <a:latin typeface="+mn-ea"/>
            </a:endParaRPr>
          </a:p>
          <a:p>
            <a:r>
              <a:rPr lang="en-US" altLang="ko-KR" dirty="0"/>
              <a:t>		INNER JOIN </a:t>
            </a:r>
            <a:r>
              <a:rPr lang="en-US" altLang="ko-KR" dirty="0" err="1">
                <a:latin typeface="+mn-ea"/>
              </a:rPr>
              <a:t>userTable</a:t>
            </a:r>
            <a:r>
              <a:rPr lang="en-US" altLang="ko-KR" dirty="0">
                <a:latin typeface="+mn-ea"/>
              </a:rPr>
              <a:t> </a:t>
            </a:r>
          </a:p>
          <a:p>
            <a:r>
              <a:rPr lang="en-US" altLang="ko-KR" dirty="0"/>
              <a:t>			ON </a:t>
            </a:r>
            <a:r>
              <a:rPr lang="en-US" altLang="ko-KR" dirty="0" err="1">
                <a:latin typeface="+mn-ea"/>
              </a:rPr>
              <a:t>boardTable.userID</a:t>
            </a:r>
            <a:r>
              <a:rPr lang="en-US" altLang="ko-KR" dirty="0">
                <a:latin typeface="+mn-ea"/>
              </a:rPr>
              <a:t> = </a:t>
            </a:r>
            <a:r>
              <a:rPr lang="en-US" altLang="ko-KR" dirty="0" err="1">
                <a:latin typeface="+mn-ea"/>
              </a:rPr>
              <a:t>userTable.userID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	</a:t>
            </a:r>
            <a:r>
              <a:rPr lang="en-US" altLang="ko-KR" dirty="0"/>
              <a:t>WHERE </a:t>
            </a:r>
            <a:r>
              <a:rPr lang="en-US" altLang="ko-KR" dirty="0" err="1">
                <a:latin typeface="+mn-ea"/>
              </a:rPr>
              <a:t>boardTable.userID</a:t>
            </a:r>
            <a:r>
              <a:rPr lang="en-US" altLang="ko-KR" dirty="0">
                <a:latin typeface="+mn-ea"/>
              </a:rPr>
              <a:t> = </a:t>
            </a:r>
            <a:r>
              <a:rPr lang="en-US" altLang="ko-KR" dirty="0" smtClean="0">
                <a:latin typeface="+mn-ea"/>
              </a:rPr>
              <a:t>‘</a:t>
            </a:r>
            <a:r>
              <a:rPr lang="en-US" altLang="ko-KR" dirty="0" smtClean="0"/>
              <a:t>ASDF</a:t>
            </a:r>
            <a:r>
              <a:rPr lang="en-US" altLang="ko-KR" dirty="0" smtClean="0">
                <a:latin typeface="+mn-ea"/>
              </a:rPr>
              <a:t>’;</a:t>
            </a:r>
            <a:endParaRPr lang="en-US" altLang="ko-KR" dirty="0">
              <a:latin typeface="+mn-ea"/>
            </a:endParaRP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9" y="3909378"/>
            <a:ext cx="7049484" cy="41915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46" y="5695240"/>
            <a:ext cx="6906589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36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1917700"/>
          </a:xfrm>
          <a:prstGeom prst="rect">
            <a:avLst/>
          </a:prstGeom>
          <a:solidFill>
            <a:srgbClr val="5F4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8549" y="1261666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b="1" dirty="0" smtClean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#</a:t>
            </a:r>
            <a:r>
              <a:rPr lang="en-US" altLang="ja-JP" sz="5400" b="1" dirty="0" smtClean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ERD</a:t>
            </a:r>
            <a:endParaRPr kumimoji="1" lang="ja-JP" altLang="en-US" sz="5400" b="1" dirty="0">
              <a:solidFill>
                <a:schemeClr val="bg1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18672" y="338336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제약조건</a:t>
            </a:r>
            <a:endParaRPr kumimoji="1" lang="ja-JP" altLang="en-US" sz="5400" spc="600" dirty="0">
              <a:solidFill>
                <a:schemeClr val="bg1"/>
              </a:solidFill>
              <a:latin typeface="+mn-ea"/>
              <a:cs typeface="Arial Unicode MS" panose="020B0604020202020204" pitchFamily="50" charset="-128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215900" y="2101866"/>
            <a:ext cx="206436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F2CAAA4-B797-4E77-98A7-B9170D757F7D}"/>
              </a:ext>
            </a:extLst>
          </p:cNvPr>
          <p:cNvSpPr txBox="1"/>
          <p:nvPr/>
        </p:nvSpPr>
        <p:spPr>
          <a:xfrm>
            <a:off x="215899" y="2228305"/>
            <a:ext cx="11064471" cy="422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just">
              <a:lnSpc>
                <a:spcPct val="120000"/>
              </a:lnSpc>
              <a:defRPr sz="1400"/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smtClean="0"/>
              <a:t>ERD (</a:t>
            </a:r>
            <a:r>
              <a:rPr lang="en-US" altLang="ko-KR" dirty="0"/>
              <a:t>Entity Relationship Diagram</a:t>
            </a:r>
            <a:r>
              <a:rPr lang="en-US" altLang="ko-KR" dirty="0" smtClean="0"/>
              <a:t>)</a:t>
            </a:r>
          </a:p>
          <a:p>
            <a:r>
              <a:rPr lang="ko-KR" altLang="en-US" dirty="0">
                <a:latin typeface="+mn-ea"/>
              </a:rPr>
              <a:t>사전적 </a:t>
            </a:r>
            <a:r>
              <a:rPr lang="ko-KR" altLang="en-US" dirty="0" smtClean="0">
                <a:latin typeface="+mn-ea"/>
              </a:rPr>
              <a:t>정의 </a:t>
            </a:r>
            <a:r>
              <a:rPr lang="en-US" altLang="ko-KR" dirty="0" smtClean="0">
                <a:latin typeface="+mn-ea"/>
              </a:rPr>
              <a:t>:</a:t>
            </a:r>
            <a:endParaRPr lang="en-US" altLang="ko-KR" dirty="0">
              <a:latin typeface="+mn-ea"/>
            </a:endParaRPr>
          </a:p>
          <a:p>
            <a:r>
              <a:rPr lang="ko-KR" altLang="en-US" dirty="0" smtClean="0"/>
              <a:t>다이어그램은 </a:t>
            </a:r>
            <a:r>
              <a:rPr lang="ko-KR" altLang="en-US" dirty="0"/>
              <a:t>정보공학 방법론의 핵심으로 데이터베이스에 저장할 데이터를 개체</a:t>
            </a:r>
            <a:r>
              <a:rPr lang="en-US" altLang="ko-KR" dirty="0"/>
              <a:t>(entity)</a:t>
            </a:r>
            <a:r>
              <a:rPr lang="ko-KR" altLang="en-US" dirty="0"/>
              <a:t>와 관계</a:t>
            </a:r>
            <a:r>
              <a:rPr lang="en-US" altLang="ko-KR" dirty="0"/>
              <a:t>(relationship)</a:t>
            </a:r>
            <a:r>
              <a:rPr lang="ko-KR" altLang="en-US" dirty="0"/>
              <a:t>를 중심으로 작성한다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dirty="0" smtClean="0"/>
          </a:p>
          <a:p>
            <a:r>
              <a:rPr lang="ko-KR" altLang="en-US" dirty="0" smtClean="0"/>
              <a:t>정리</a:t>
            </a:r>
            <a:endParaRPr lang="en-US" altLang="ko-KR" dirty="0" smtClean="0"/>
          </a:p>
          <a:p>
            <a:r>
              <a:rPr lang="ko-KR" altLang="en-US" dirty="0" smtClean="0"/>
              <a:t>디자인패턴에서 배운 </a:t>
            </a:r>
            <a:r>
              <a:rPr lang="en-US" altLang="ko-KR" dirty="0" smtClean="0"/>
              <a:t>UML</a:t>
            </a:r>
            <a:r>
              <a:rPr lang="ko-KR" altLang="en-US" dirty="0" smtClean="0"/>
              <a:t>표기법과 비슷하다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SELECT *</a:t>
            </a:r>
          </a:p>
          <a:p>
            <a:r>
              <a:rPr lang="en-US" altLang="ko-KR" dirty="0" smtClean="0"/>
              <a:t>	FROM </a:t>
            </a:r>
            <a:r>
              <a:rPr lang="en-US" altLang="ko-KR" dirty="0" err="1">
                <a:latin typeface="+mn-ea"/>
              </a:rPr>
              <a:t>boardTable</a:t>
            </a:r>
            <a:r>
              <a:rPr lang="en-US" altLang="ko-KR" dirty="0">
                <a:latin typeface="+mn-ea"/>
              </a:rPr>
              <a:t> 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/>
              <a:t>		INNER JOIN </a:t>
            </a:r>
            <a:r>
              <a:rPr lang="en-US" altLang="ko-KR" dirty="0" err="1">
                <a:latin typeface="+mn-ea"/>
              </a:rPr>
              <a:t>userTable</a:t>
            </a:r>
            <a:r>
              <a:rPr lang="en-US" altLang="ko-KR" dirty="0">
                <a:latin typeface="+mn-ea"/>
              </a:rPr>
              <a:t> 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/>
              <a:t>			ON </a:t>
            </a:r>
            <a:r>
              <a:rPr lang="en-US" altLang="ko-KR" dirty="0" err="1" smtClean="0">
                <a:latin typeface="+mn-ea"/>
              </a:rPr>
              <a:t>boardTable.userID</a:t>
            </a:r>
            <a:r>
              <a:rPr lang="en-US" altLang="ko-KR" dirty="0" smtClean="0">
                <a:latin typeface="+mn-ea"/>
              </a:rPr>
              <a:t> = </a:t>
            </a:r>
            <a:r>
              <a:rPr lang="en-US" altLang="ko-KR" dirty="0" err="1" smtClean="0">
                <a:latin typeface="+mn-ea"/>
              </a:rPr>
              <a:t>userTable.userID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	</a:t>
            </a:r>
            <a:r>
              <a:rPr lang="en-US" altLang="ko-KR" dirty="0" smtClean="0"/>
              <a:t>WHERE </a:t>
            </a:r>
            <a:r>
              <a:rPr lang="en-US" altLang="ko-KR" dirty="0" err="1" smtClean="0">
                <a:latin typeface="+mn-ea"/>
              </a:rPr>
              <a:t>boardTable.userID</a:t>
            </a:r>
            <a:r>
              <a:rPr lang="en-US" altLang="ko-KR" dirty="0" smtClean="0">
                <a:latin typeface="+mn-ea"/>
              </a:rPr>
              <a:t> = ‘</a:t>
            </a:r>
            <a:r>
              <a:rPr lang="en-US" altLang="ko-KR" dirty="0" smtClean="0"/>
              <a:t>QWER</a:t>
            </a:r>
            <a:r>
              <a:rPr lang="en-US" altLang="ko-KR" dirty="0" smtClean="0">
                <a:latin typeface="+mn-ea"/>
              </a:rPr>
              <a:t>’;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9110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1917700"/>
          </a:xfrm>
          <a:prstGeom prst="rect">
            <a:avLst/>
          </a:prstGeom>
          <a:solidFill>
            <a:srgbClr val="5F4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8549" y="1261666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b="1" dirty="0" smtClean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#</a:t>
            </a:r>
            <a:r>
              <a:rPr lang="en-US" altLang="ja-JP" sz="5400" b="1" dirty="0" smtClean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ERD</a:t>
            </a:r>
            <a:endParaRPr kumimoji="1" lang="ja-JP" altLang="en-US" sz="5400" b="1" dirty="0">
              <a:solidFill>
                <a:schemeClr val="bg1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18672" y="338336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제약조건</a:t>
            </a:r>
            <a:endParaRPr kumimoji="1" lang="ja-JP" altLang="en-US" sz="5400" spc="600" dirty="0">
              <a:solidFill>
                <a:schemeClr val="bg1"/>
              </a:solidFill>
              <a:latin typeface="+mn-ea"/>
              <a:cs typeface="Arial Unicode MS" panose="020B0604020202020204" pitchFamily="50" charset="-128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215900" y="2101866"/>
            <a:ext cx="206436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F2CAAA4-B797-4E77-98A7-B9170D757F7D}"/>
              </a:ext>
            </a:extLst>
          </p:cNvPr>
          <p:cNvSpPr txBox="1"/>
          <p:nvPr/>
        </p:nvSpPr>
        <p:spPr>
          <a:xfrm>
            <a:off x="215899" y="2228305"/>
            <a:ext cx="11064471" cy="422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just">
              <a:lnSpc>
                <a:spcPct val="120000"/>
              </a:lnSpc>
              <a:defRPr sz="1400"/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smtClean="0"/>
              <a:t>ERD (</a:t>
            </a:r>
            <a:r>
              <a:rPr lang="en-US" altLang="ko-KR" dirty="0"/>
              <a:t>Entity Relationship Diagram</a:t>
            </a:r>
            <a:r>
              <a:rPr lang="en-US" altLang="ko-KR" dirty="0" smtClean="0"/>
              <a:t>)</a:t>
            </a:r>
          </a:p>
          <a:p>
            <a:r>
              <a:rPr lang="ko-KR" altLang="en-US" dirty="0">
                <a:latin typeface="+mn-ea"/>
              </a:rPr>
              <a:t>사전적 </a:t>
            </a:r>
            <a:r>
              <a:rPr lang="ko-KR" altLang="en-US" dirty="0" smtClean="0">
                <a:latin typeface="+mn-ea"/>
              </a:rPr>
              <a:t>정의 </a:t>
            </a:r>
            <a:r>
              <a:rPr lang="en-US" altLang="ko-KR" dirty="0" smtClean="0">
                <a:latin typeface="+mn-ea"/>
              </a:rPr>
              <a:t>:</a:t>
            </a:r>
            <a:endParaRPr lang="en-US" altLang="ko-KR" dirty="0">
              <a:latin typeface="+mn-ea"/>
            </a:endParaRPr>
          </a:p>
          <a:p>
            <a:r>
              <a:rPr lang="ko-KR" altLang="en-US" dirty="0" smtClean="0"/>
              <a:t>다이어그램은 </a:t>
            </a:r>
            <a:r>
              <a:rPr lang="ko-KR" altLang="en-US" dirty="0"/>
              <a:t>정보공학 방법론의 핵심으로 데이터베이스에 저장할 데이터를 개체</a:t>
            </a:r>
            <a:r>
              <a:rPr lang="en-US" altLang="ko-KR" dirty="0"/>
              <a:t>(entity)</a:t>
            </a:r>
            <a:r>
              <a:rPr lang="ko-KR" altLang="en-US" dirty="0"/>
              <a:t>와 관계</a:t>
            </a:r>
            <a:r>
              <a:rPr lang="en-US" altLang="ko-KR" dirty="0"/>
              <a:t>(relationship)</a:t>
            </a:r>
            <a:r>
              <a:rPr lang="ko-KR" altLang="en-US" dirty="0"/>
              <a:t>를 중심으로 작성한다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dirty="0" smtClean="0"/>
          </a:p>
          <a:p>
            <a:r>
              <a:rPr lang="ko-KR" altLang="en-US" dirty="0" smtClean="0"/>
              <a:t>정리</a:t>
            </a:r>
            <a:endParaRPr lang="en-US" altLang="ko-KR" dirty="0" smtClean="0"/>
          </a:p>
          <a:p>
            <a:r>
              <a:rPr lang="ko-KR" altLang="en-US" dirty="0" smtClean="0"/>
              <a:t>디자인패턴에서 배운 </a:t>
            </a:r>
            <a:r>
              <a:rPr lang="en-US" altLang="ko-KR" dirty="0" smtClean="0"/>
              <a:t>UML</a:t>
            </a:r>
            <a:r>
              <a:rPr lang="ko-KR" altLang="en-US" dirty="0" smtClean="0"/>
              <a:t>표기법과 비슷하다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SELECT *</a:t>
            </a:r>
          </a:p>
          <a:p>
            <a:r>
              <a:rPr lang="en-US" altLang="ko-KR" dirty="0" smtClean="0"/>
              <a:t>	FROM </a:t>
            </a:r>
            <a:r>
              <a:rPr lang="en-US" altLang="ko-KR" dirty="0" err="1">
                <a:latin typeface="+mn-ea"/>
              </a:rPr>
              <a:t>boardTable</a:t>
            </a:r>
            <a:r>
              <a:rPr lang="en-US" altLang="ko-KR" dirty="0">
                <a:latin typeface="+mn-ea"/>
              </a:rPr>
              <a:t> 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/>
              <a:t>		INNER JOIN </a:t>
            </a:r>
            <a:r>
              <a:rPr lang="en-US" altLang="ko-KR" dirty="0" err="1">
                <a:latin typeface="+mn-ea"/>
              </a:rPr>
              <a:t>userTable</a:t>
            </a:r>
            <a:r>
              <a:rPr lang="en-US" altLang="ko-KR" dirty="0">
                <a:latin typeface="+mn-ea"/>
              </a:rPr>
              <a:t> 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/>
              <a:t>			ON </a:t>
            </a:r>
            <a:r>
              <a:rPr lang="en-US" altLang="ko-KR" dirty="0" err="1" smtClean="0">
                <a:latin typeface="+mn-ea"/>
              </a:rPr>
              <a:t>boardTable.userID</a:t>
            </a:r>
            <a:r>
              <a:rPr lang="en-US" altLang="ko-KR" dirty="0" smtClean="0">
                <a:latin typeface="+mn-ea"/>
              </a:rPr>
              <a:t> = </a:t>
            </a:r>
            <a:r>
              <a:rPr lang="en-US" altLang="ko-KR" dirty="0" err="1" smtClean="0">
                <a:latin typeface="+mn-ea"/>
              </a:rPr>
              <a:t>userTable.userID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	</a:t>
            </a:r>
            <a:r>
              <a:rPr lang="en-US" altLang="ko-KR" dirty="0" smtClean="0"/>
              <a:t>WHERE </a:t>
            </a:r>
            <a:r>
              <a:rPr lang="en-US" altLang="ko-KR" dirty="0" err="1" smtClean="0">
                <a:latin typeface="+mn-ea"/>
              </a:rPr>
              <a:t>boardTable.userID</a:t>
            </a:r>
            <a:r>
              <a:rPr lang="en-US" altLang="ko-KR" dirty="0" smtClean="0">
                <a:latin typeface="+mn-ea"/>
              </a:rPr>
              <a:t> = ‘</a:t>
            </a:r>
            <a:r>
              <a:rPr lang="en-US" altLang="ko-KR" dirty="0" smtClean="0"/>
              <a:t>QWER</a:t>
            </a:r>
            <a:r>
              <a:rPr lang="en-US" altLang="ko-KR" dirty="0" smtClean="0">
                <a:latin typeface="+mn-ea"/>
              </a:rPr>
              <a:t>’;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672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1917700"/>
          </a:xfrm>
          <a:prstGeom prst="rect">
            <a:avLst/>
          </a:prstGeom>
          <a:solidFill>
            <a:srgbClr val="5F4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8549" y="1261666"/>
            <a:ext cx="26468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b="1" dirty="0" smtClean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#</a:t>
            </a:r>
            <a:r>
              <a:rPr lang="ko-KR" altLang="en-US" sz="5400" b="1" dirty="0" smtClean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관계도</a:t>
            </a:r>
            <a:endParaRPr kumimoji="1" lang="ja-JP" altLang="en-US" sz="5400" b="1" dirty="0">
              <a:solidFill>
                <a:schemeClr val="bg1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18672" y="338336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제약조건</a:t>
            </a:r>
            <a:endParaRPr kumimoji="1" lang="ja-JP" altLang="en-US" sz="5400" spc="600" dirty="0">
              <a:solidFill>
                <a:schemeClr val="bg1"/>
              </a:solidFill>
              <a:latin typeface="+mn-ea"/>
              <a:cs typeface="Arial Unicode MS" panose="020B0604020202020204" pitchFamily="50" charset="-128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215900" y="2101866"/>
            <a:ext cx="206436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F2CAAA4-B797-4E77-98A7-B9170D757F7D}"/>
              </a:ext>
            </a:extLst>
          </p:cNvPr>
          <p:cNvSpPr txBox="1"/>
          <p:nvPr/>
        </p:nvSpPr>
        <p:spPr>
          <a:xfrm>
            <a:off x="215900" y="2228305"/>
            <a:ext cx="5486632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just">
              <a:lnSpc>
                <a:spcPct val="120000"/>
              </a:lnSpc>
              <a:defRPr sz="1400"/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smtClean="0"/>
              <a:t>PRIMARY KEY (</a:t>
            </a:r>
            <a:r>
              <a:rPr lang="ko-KR" altLang="en-US" dirty="0" smtClean="0"/>
              <a:t>참조하는 테이블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2CAAA4-B797-4E77-98A7-B9170D757F7D}"/>
              </a:ext>
            </a:extLst>
          </p:cNvPr>
          <p:cNvSpPr txBox="1"/>
          <p:nvPr/>
        </p:nvSpPr>
        <p:spPr>
          <a:xfrm>
            <a:off x="6041304" y="2228305"/>
            <a:ext cx="5486632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just">
              <a:lnSpc>
                <a:spcPct val="120000"/>
              </a:lnSpc>
              <a:defRPr sz="1400"/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smtClean="0"/>
              <a:t>PRIMARY KEY (</a:t>
            </a:r>
            <a:r>
              <a:rPr lang="ko-KR" altLang="en-US" dirty="0" smtClean="0"/>
              <a:t>참조되는 테이블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54672" y="2683826"/>
          <a:ext cx="4266712" cy="2009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678">
                  <a:extLst>
                    <a:ext uri="{9D8B030D-6E8A-4147-A177-3AD203B41FA5}">
                      <a16:colId xmlns:a16="http://schemas.microsoft.com/office/drawing/2014/main" val="3301065819"/>
                    </a:ext>
                  </a:extLst>
                </a:gridCol>
                <a:gridCol w="1066678">
                  <a:extLst>
                    <a:ext uri="{9D8B030D-6E8A-4147-A177-3AD203B41FA5}">
                      <a16:colId xmlns:a16="http://schemas.microsoft.com/office/drawing/2014/main" val="1298643456"/>
                    </a:ext>
                  </a:extLst>
                </a:gridCol>
                <a:gridCol w="1066678">
                  <a:extLst>
                    <a:ext uri="{9D8B030D-6E8A-4147-A177-3AD203B41FA5}">
                      <a16:colId xmlns:a16="http://schemas.microsoft.com/office/drawing/2014/main" val="311790857"/>
                    </a:ext>
                  </a:extLst>
                </a:gridCol>
                <a:gridCol w="1066678">
                  <a:extLst>
                    <a:ext uri="{9D8B030D-6E8A-4147-A177-3AD203B41FA5}">
                      <a16:colId xmlns:a16="http://schemas.microsoft.com/office/drawing/2014/main" val="2460468069"/>
                    </a:ext>
                  </a:extLst>
                </a:gridCol>
              </a:tblGrid>
              <a:tr h="401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PK</a:t>
                      </a:r>
                      <a:endParaRPr lang="ko-KR" altLang="en-US" sz="1400" dirty="0"/>
                    </a:p>
                  </a:txBody>
                  <a:tcPr>
                    <a:solidFill>
                      <a:srgbClr val="5F4B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5F4B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5F4B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5F4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904864"/>
                  </a:ext>
                </a:extLst>
              </a:tr>
              <a:tr h="401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userID</a:t>
                      </a:r>
                      <a:endParaRPr lang="ko-KR" altLang="en-US" sz="1400" dirty="0"/>
                    </a:p>
                  </a:txBody>
                  <a:tcPr>
                    <a:solidFill>
                      <a:srgbClr val="5F4B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userPWD</a:t>
                      </a:r>
                      <a:endParaRPr lang="ko-KR" altLang="en-US" sz="1400" dirty="0"/>
                    </a:p>
                  </a:txBody>
                  <a:tcPr>
                    <a:solidFill>
                      <a:srgbClr val="5F4B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userNAME</a:t>
                      </a:r>
                      <a:endParaRPr lang="ko-KR" altLang="en-US" sz="1400" dirty="0"/>
                    </a:p>
                  </a:txBody>
                  <a:tcPr>
                    <a:solidFill>
                      <a:srgbClr val="5F4B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userTel</a:t>
                      </a:r>
                      <a:r>
                        <a:rPr lang="en-US" altLang="ko-KR" sz="1400" dirty="0" smtClean="0"/>
                        <a:t> </a:t>
                      </a:r>
                      <a:endParaRPr lang="ko-KR" altLang="en-US" sz="1400" dirty="0"/>
                    </a:p>
                  </a:txBody>
                  <a:tcPr>
                    <a:solidFill>
                      <a:srgbClr val="5F4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917033"/>
                  </a:ext>
                </a:extLst>
              </a:tr>
              <a:tr h="401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qwer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1234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김홍일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010-1234-5678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596924"/>
                  </a:ext>
                </a:extLst>
              </a:tr>
              <a:tr h="401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asdf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5678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홍길동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010-4658-7489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243859"/>
                  </a:ext>
                </a:extLst>
              </a:tr>
              <a:tr h="401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zxcv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9012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이순신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010-5681-9156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468476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861452"/>
              </p:ext>
            </p:extLst>
          </p:nvPr>
        </p:nvGraphicFramePr>
        <p:xfrm>
          <a:off x="6376348" y="2683826"/>
          <a:ext cx="5070276" cy="2009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7569">
                  <a:extLst>
                    <a:ext uri="{9D8B030D-6E8A-4147-A177-3AD203B41FA5}">
                      <a16:colId xmlns:a16="http://schemas.microsoft.com/office/drawing/2014/main" val="3301065819"/>
                    </a:ext>
                  </a:extLst>
                </a:gridCol>
                <a:gridCol w="1267569">
                  <a:extLst>
                    <a:ext uri="{9D8B030D-6E8A-4147-A177-3AD203B41FA5}">
                      <a16:colId xmlns:a16="http://schemas.microsoft.com/office/drawing/2014/main" val="1298643456"/>
                    </a:ext>
                  </a:extLst>
                </a:gridCol>
                <a:gridCol w="1267569">
                  <a:extLst>
                    <a:ext uri="{9D8B030D-6E8A-4147-A177-3AD203B41FA5}">
                      <a16:colId xmlns:a16="http://schemas.microsoft.com/office/drawing/2014/main" val="311790857"/>
                    </a:ext>
                  </a:extLst>
                </a:gridCol>
                <a:gridCol w="1267569">
                  <a:extLst>
                    <a:ext uri="{9D8B030D-6E8A-4147-A177-3AD203B41FA5}">
                      <a16:colId xmlns:a16="http://schemas.microsoft.com/office/drawing/2014/main" val="2460468069"/>
                    </a:ext>
                  </a:extLst>
                </a:gridCol>
              </a:tblGrid>
              <a:tr h="401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PK</a:t>
                      </a:r>
                      <a:endParaRPr lang="ko-KR" altLang="en-US" sz="1400" dirty="0"/>
                    </a:p>
                  </a:txBody>
                  <a:tcPr>
                    <a:solidFill>
                      <a:srgbClr val="5F4B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FK</a:t>
                      </a:r>
                      <a:endParaRPr lang="ko-KR" altLang="en-US" sz="1400" dirty="0"/>
                    </a:p>
                  </a:txBody>
                  <a:tcPr>
                    <a:solidFill>
                      <a:srgbClr val="5F4B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5F4B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5F4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904864"/>
                  </a:ext>
                </a:extLst>
              </a:tr>
              <a:tr h="401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boardNum</a:t>
                      </a:r>
                      <a:endParaRPr lang="ko-KR" altLang="en-US" sz="1400" dirty="0"/>
                    </a:p>
                  </a:txBody>
                  <a:tcPr>
                    <a:solidFill>
                      <a:srgbClr val="5F4B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userID</a:t>
                      </a:r>
                      <a:endParaRPr lang="ko-KR" altLang="en-US" sz="1400" dirty="0"/>
                    </a:p>
                  </a:txBody>
                  <a:tcPr>
                    <a:solidFill>
                      <a:srgbClr val="5F4B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boardtitle</a:t>
                      </a:r>
                      <a:endParaRPr lang="ko-KR" altLang="en-US" sz="1400" dirty="0"/>
                    </a:p>
                  </a:txBody>
                  <a:tcPr>
                    <a:solidFill>
                      <a:srgbClr val="5F4B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board</a:t>
                      </a:r>
                      <a:r>
                        <a:rPr kumimoji="1" lang="en-US" altLang="ko-KR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</a:t>
                      </a:r>
                      <a:endParaRPr lang="ko-KR" altLang="en-US" sz="1400" dirty="0"/>
                    </a:p>
                  </a:txBody>
                  <a:tcPr>
                    <a:solidFill>
                      <a:srgbClr val="5F4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917033"/>
                  </a:ext>
                </a:extLst>
              </a:tr>
              <a:tr h="401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asdf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진짜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피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596924"/>
                  </a:ext>
                </a:extLst>
              </a:tr>
              <a:tr h="401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qwer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너무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곤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243859"/>
                  </a:ext>
                </a:extLst>
              </a:tr>
              <a:tr h="401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qwer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매우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해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468476"/>
                  </a:ext>
                </a:extLst>
              </a:tr>
            </a:tbl>
          </a:graphicData>
        </a:graphic>
      </p:graphicFrame>
      <p:cxnSp>
        <p:nvCxnSpPr>
          <p:cNvPr id="39" name="직선 연결선 38"/>
          <p:cNvCxnSpPr/>
          <p:nvPr/>
        </p:nvCxnSpPr>
        <p:spPr>
          <a:xfrm flipV="1">
            <a:off x="1036319" y="5311832"/>
            <a:ext cx="7254240" cy="11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036319" y="4857725"/>
            <a:ext cx="0" cy="465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8290558" y="4857725"/>
            <a:ext cx="0" cy="465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924097" y="4995949"/>
            <a:ext cx="2244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8171411" y="4921135"/>
            <a:ext cx="119147" cy="74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8290558" y="4921135"/>
            <a:ext cx="112221" cy="80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87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F08A2B2-BD8E-4F71-9720-506065636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-12700" y="3429000"/>
            <a:ext cx="12192000" cy="3429000"/>
          </a:xfrm>
          <a:prstGeom prst="rect">
            <a:avLst/>
          </a:prstGeom>
          <a:solidFill>
            <a:schemeClr val="tx2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3340100" y="1268902"/>
            <a:ext cx="5486400" cy="3983644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4"/>
          <p:cNvSpPr/>
          <p:nvPr/>
        </p:nvSpPr>
        <p:spPr>
          <a:xfrm>
            <a:off x="3199930" y="1131079"/>
            <a:ext cx="5792140" cy="4259291"/>
          </a:xfrm>
          <a:prstGeom prst="rect">
            <a:avLst/>
          </a:prstGeom>
          <a:noFill/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7"/>
          <p:cNvSpPr txBox="1"/>
          <p:nvPr/>
        </p:nvSpPr>
        <p:spPr>
          <a:xfrm>
            <a:off x="3402794" y="1546999"/>
            <a:ext cx="5386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데이터무결성과 제약조건</a:t>
            </a:r>
            <a:endParaRPr kumimoji="1" lang="ja-JP" altLang="en-US" sz="3600" b="1" dirty="0">
              <a:solidFill>
                <a:schemeClr val="bg1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11" name="テキスト ボックス 6"/>
          <p:cNvSpPr txBox="1"/>
          <p:nvPr/>
        </p:nvSpPr>
        <p:spPr>
          <a:xfrm>
            <a:off x="6592668" y="4303816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dirty="0" smtClean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김홍일</a:t>
            </a:r>
            <a:endParaRPr kumimoji="1" lang="ja-JP" altLang="en-US" sz="5400" b="1" dirty="0">
              <a:solidFill>
                <a:schemeClr val="bg1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51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1917700"/>
          </a:xfrm>
          <a:prstGeom prst="rect">
            <a:avLst/>
          </a:prstGeom>
          <a:solidFill>
            <a:srgbClr val="5F4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8549" y="1261666"/>
            <a:ext cx="19543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b="1" dirty="0" smtClean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#</a:t>
            </a:r>
            <a:r>
              <a:rPr kumimoji="1" lang="ko-KR" altLang="en-US" sz="5400" b="1" dirty="0" smtClean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정의</a:t>
            </a:r>
            <a:endParaRPr kumimoji="1" lang="ja-JP" altLang="en-US" sz="5400" b="1" dirty="0">
              <a:solidFill>
                <a:schemeClr val="bg1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47025" y="338336"/>
            <a:ext cx="82894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무결성과 제약조건</a:t>
            </a:r>
            <a:endParaRPr lang="ko-KR" altLang="en-US" sz="5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215900" y="2101866"/>
            <a:ext cx="206436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F2CAAA4-B797-4E77-98A7-B9170D757F7D}"/>
              </a:ext>
            </a:extLst>
          </p:cNvPr>
          <p:cNvSpPr txBox="1"/>
          <p:nvPr/>
        </p:nvSpPr>
        <p:spPr>
          <a:xfrm>
            <a:off x="215900" y="2231094"/>
            <a:ext cx="115517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just">
              <a:lnSpc>
                <a:spcPct val="120000"/>
              </a:lnSpc>
              <a:defRPr sz="1400"/>
            </a:lvl1pPr>
          </a:lstStyle>
          <a:p>
            <a:r>
              <a:rPr lang="ko-KR" altLang="en-US" dirty="0" smtClean="0">
                <a:latin typeface="+mn-ea"/>
              </a:rPr>
              <a:t>사전적 정의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무결성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정밀성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정확성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완전성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유효성의 의미로 사용되며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데이터 베이스의 정확성을 보장하는 문제를 의미한다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r>
              <a:rPr lang="ko-KR" altLang="en-US" dirty="0" smtClean="0">
                <a:latin typeface="+mn-ea"/>
              </a:rPr>
              <a:t>데이터 무결성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데이터를 보호하고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항상 정상인 데이터를 유지하는 것을 의미한다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r>
              <a:rPr lang="ko-KR" altLang="en-US" dirty="0" smtClean="0">
                <a:latin typeface="+mn-ea"/>
              </a:rPr>
              <a:t>제약 조건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구조적인 제한과 </a:t>
            </a:r>
            <a:r>
              <a:rPr lang="ko-KR" altLang="en-US" dirty="0" err="1" smtClean="0">
                <a:latin typeface="+mn-ea"/>
              </a:rPr>
              <a:t>실제값에서</a:t>
            </a:r>
            <a:r>
              <a:rPr lang="ko-KR" altLang="en-US" dirty="0" smtClean="0">
                <a:latin typeface="+mn-ea"/>
              </a:rPr>
              <a:t> 오는 의미상 제한이 모두 포함되는데</a:t>
            </a:r>
            <a:r>
              <a:rPr lang="en-US" altLang="ko-KR" dirty="0" smtClean="0">
                <a:latin typeface="+mn-ea"/>
              </a:rPr>
              <a:t>, </a:t>
            </a:r>
            <a:r>
              <a:rPr lang="ko-KR" altLang="en-US" dirty="0" smtClean="0">
                <a:latin typeface="+mn-ea"/>
              </a:rPr>
              <a:t>데이터 베이스에서 허용될 수 있는 데이터 레코드에 대한 규정이다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데이터 무결성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제약조건</a:t>
            </a:r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정리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테이블에 부적절한 </a:t>
            </a:r>
            <a:r>
              <a:rPr lang="ko-KR" altLang="en-US" dirty="0" err="1" smtClean="0">
                <a:latin typeface="+mn-ea"/>
              </a:rPr>
              <a:t>테이터가</a:t>
            </a:r>
            <a:r>
              <a:rPr lang="ko-KR" altLang="en-US" dirty="0" smtClean="0">
                <a:latin typeface="+mn-ea"/>
              </a:rPr>
              <a:t> 입력되는 것을 방지하기 위한 테이블 생성시 컬럼에 대하여 정의하는 규칙</a:t>
            </a: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1421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1917700"/>
          </a:xfrm>
          <a:prstGeom prst="rect">
            <a:avLst/>
          </a:prstGeom>
          <a:solidFill>
            <a:srgbClr val="5F4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8549" y="1261666"/>
            <a:ext cx="19543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b="1" dirty="0" smtClean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#</a:t>
            </a:r>
            <a:r>
              <a:rPr kumimoji="1" lang="ko-KR" altLang="en-US" sz="5400" b="1" dirty="0" smtClean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종류</a:t>
            </a:r>
            <a:endParaRPr kumimoji="1" lang="ja-JP" altLang="en-US" sz="5400" b="1" dirty="0">
              <a:solidFill>
                <a:schemeClr val="bg1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18672" y="338336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제약조건</a:t>
            </a:r>
            <a:endParaRPr kumimoji="1" lang="ja-JP" altLang="en-US" sz="5400" spc="600" dirty="0">
              <a:solidFill>
                <a:schemeClr val="bg1"/>
              </a:solidFill>
              <a:latin typeface="+mn-ea"/>
              <a:cs typeface="Arial Unicode MS" panose="020B0604020202020204" pitchFamily="50" charset="-128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215900" y="2101866"/>
            <a:ext cx="206436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F2CAAA4-B797-4E77-98A7-B9170D757F7D}"/>
              </a:ext>
            </a:extLst>
          </p:cNvPr>
          <p:cNvSpPr txBox="1"/>
          <p:nvPr/>
        </p:nvSpPr>
        <p:spPr>
          <a:xfrm>
            <a:off x="215900" y="2228305"/>
            <a:ext cx="7357428" cy="422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just">
              <a:lnSpc>
                <a:spcPct val="120000"/>
              </a:lnSpc>
              <a:defRPr sz="1400"/>
            </a:lvl1pPr>
          </a:lstStyle>
          <a:p>
            <a:r>
              <a:rPr lang="en-US" altLang="ko-KR" dirty="0" smtClean="0"/>
              <a:t>NOT</a:t>
            </a:r>
            <a:r>
              <a:rPr lang="ko-KR" altLang="en-US" dirty="0" smtClean="0"/>
              <a:t> </a:t>
            </a:r>
            <a:r>
              <a:rPr lang="en-US" altLang="ko-KR" dirty="0" smtClean="0"/>
              <a:t>NULL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INSERT(</a:t>
            </a:r>
            <a:r>
              <a:rPr lang="ko-KR" altLang="en-US" dirty="0" smtClean="0"/>
              <a:t>데이터 입력</a:t>
            </a:r>
            <a:r>
              <a:rPr lang="en-US" altLang="ko-KR" dirty="0" smtClean="0"/>
              <a:t>)</a:t>
            </a:r>
            <a:r>
              <a:rPr lang="ko-KR" altLang="en-US" dirty="0" smtClean="0"/>
              <a:t>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누락이 되어서는 안되는 부분</a:t>
            </a:r>
            <a:r>
              <a:rPr lang="en-US" altLang="ko-KR" dirty="0" smtClean="0"/>
              <a:t>, NULL</a:t>
            </a:r>
            <a:r>
              <a:rPr lang="ko-KR" altLang="en-US" dirty="0" smtClean="0"/>
              <a:t>값이 들어가면 오류</a:t>
            </a:r>
            <a:endParaRPr lang="en-US" altLang="ko-KR" dirty="0" smtClean="0"/>
          </a:p>
          <a:p>
            <a:r>
              <a:rPr lang="en-US" altLang="ko-KR" dirty="0" smtClean="0"/>
              <a:t>UNIQE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해당 테이블에 있어서 존재하는 값이 유일한 것 </a:t>
            </a:r>
            <a:r>
              <a:rPr lang="en-US" altLang="ko-KR" dirty="0" smtClean="0"/>
              <a:t>(INSERT, UPDATE</a:t>
            </a:r>
            <a:r>
              <a:rPr lang="ko-KR" altLang="en-US" dirty="0" smtClean="0"/>
              <a:t>에도 해당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PRIMARY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기본키</a:t>
            </a:r>
            <a:r>
              <a:rPr lang="en-US" altLang="ko-KR" dirty="0" smtClean="0"/>
              <a:t>(PK)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기본키는</a:t>
            </a:r>
            <a:r>
              <a:rPr lang="ko-KR" altLang="en-US" dirty="0" smtClean="0"/>
              <a:t> 하나의 테이블에 있는 데이터들을 식별하기 위한 기분으로 인식되는 제약조건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하나의 테이블당 하나만 생성 가능</a:t>
            </a:r>
            <a:endParaRPr lang="en-US" altLang="ko-KR" dirty="0" smtClean="0"/>
          </a:p>
          <a:p>
            <a:r>
              <a:rPr lang="en-US" altLang="ko-KR" dirty="0" smtClean="0"/>
              <a:t> FOREIGN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외래키</a:t>
            </a:r>
            <a:r>
              <a:rPr lang="en-US" altLang="ko-KR" dirty="0" smtClean="0"/>
              <a:t>(FK)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해당 컬럼에 참조하는 테이블로부터 존재하는 값들만  사용한다는 의미의 제약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외래키는</a:t>
            </a:r>
            <a:r>
              <a:rPr lang="ko-KR" altLang="en-US" dirty="0" smtClean="0"/>
              <a:t> 여러 개의 컬럼에 중복적으로 사용가능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자식 테이블이 참조하는 </a:t>
            </a:r>
            <a:r>
              <a:rPr lang="ko-KR" altLang="en-US" dirty="0" err="1" smtClean="0"/>
              <a:t>테이터는</a:t>
            </a:r>
            <a:r>
              <a:rPr lang="ko-KR" altLang="en-US" dirty="0" smtClean="0"/>
              <a:t> 부모 테이블에서 삭제가 불가능</a:t>
            </a:r>
            <a:endParaRPr lang="en-US" altLang="ko-KR" dirty="0" smtClean="0"/>
          </a:p>
          <a:p>
            <a:r>
              <a:rPr lang="en-US" altLang="ko-KR" dirty="0" smtClean="0"/>
              <a:t>CHECK </a:t>
            </a:r>
            <a:r>
              <a:rPr lang="en-US" altLang="ko-KR" dirty="0" smtClean="0"/>
              <a:t>2013(</a:t>
            </a:r>
            <a:r>
              <a:rPr lang="ko-KR" altLang="en-US" dirty="0" err="1" smtClean="0"/>
              <a:t>입학년도</a:t>
            </a:r>
            <a:r>
              <a:rPr lang="en-US" altLang="ko-KR" dirty="0" smtClean="0"/>
              <a:t>)19(</a:t>
            </a:r>
            <a:r>
              <a:rPr lang="ko-KR" altLang="en-US" dirty="0" err="1" smtClean="0"/>
              <a:t>과번호</a:t>
            </a:r>
            <a:r>
              <a:rPr lang="en-US" altLang="ko-KR" dirty="0" smtClean="0"/>
              <a:t>)02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조건에 부합하는 데이터만 입력이 가능하도록 하는 제약조건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조건에는 기본연산자나 </a:t>
            </a:r>
            <a:r>
              <a:rPr lang="ko-KR" altLang="en-US" dirty="0" err="1" smtClean="0"/>
              <a:t>비교연산자</a:t>
            </a:r>
            <a:r>
              <a:rPr lang="en-US" altLang="ko-KR" dirty="0" smtClean="0"/>
              <a:t>, IN, NOT IN </a:t>
            </a:r>
            <a:r>
              <a:rPr lang="ko-KR" altLang="en-US" dirty="0" smtClean="0"/>
              <a:t>등등이 사용가능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888777" y="2228305"/>
            <a:ext cx="3815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기본입력값을 </a:t>
            </a:r>
            <a:r>
              <a:rPr lang="en-US" altLang="ko-KR" sz="1400" dirty="0" smtClean="0"/>
              <a:t>NULL</a:t>
            </a:r>
            <a:r>
              <a:rPr lang="ko-KR" altLang="en-US" sz="1400" dirty="0" smtClean="0"/>
              <a:t>이 아닌 값으로 입력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16329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1917700"/>
          </a:xfrm>
          <a:prstGeom prst="rect">
            <a:avLst/>
          </a:prstGeom>
          <a:solidFill>
            <a:srgbClr val="5F4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8549" y="1261666"/>
            <a:ext cx="3339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b="1" dirty="0" smtClean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#</a:t>
            </a:r>
            <a:r>
              <a:rPr lang="ko-KR" altLang="en-US" sz="5400" b="1" dirty="0" err="1" smtClean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구문형식</a:t>
            </a:r>
            <a:endParaRPr kumimoji="1" lang="ja-JP" altLang="en-US" sz="5400" b="1" dirty="0">
              <a:solidFill>
                <a:schemeClr val="bg1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18672" y="338336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제약조건</a:t>
            </a:r>
            <a:endParaRPr kumimoji="1" lang="ja-JP" altLang="en-US" sz="5400" spc="600" dirty="0">
              <a:solidFill>
                <a:schemeClr val="bg1"/>
              </a:solidFill>
              <a:latin typeface="+mn-ea"/>
              <a:cs typeface="Arial Unicode MS" panose="020B0604020202020204" pitchFamily="50" charset="-128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215900" y="2101866"/>
            <a:ext cx="206436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F2CAAA4-B797-4E77-98A7-B9170D757F7D}"/>
              </a:ext>
            </a:extLst>
          </p:cNvPr>
          <p:cNvSpPr txBox="1"/>
          <p:nvPr/>
        </p:nvSpPr>
        <p:spPr>
          <a:xfrm>
            <a:off x="215900" y="2228305"/>
            <a:ext cx="6608850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just">
              <a:lnSpc>
                <a:spcPct val="120000"/>
              </a:lnSpc>
              <a:defRPr sz="1400"/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smtClean="0">
                <a:ea typeface="나눔고딕" panose="020D0604000000000000"/>
              </a:rPr>
              <a:t>NOT</a:t>
            </a:r>
            <a:r>
              <a:rPr lang="ko-KR" altLang="en-US" dirty="0" smtClean="0">
                <a:ea typeface="나눔고딕" panose="020D0604000000000000"/>
              </a:rPr>
              <a:t> </a:t>
            </a:r>
            <a:r>
              <a:rPr lang="en-US" altLang="ko-KR" dirty="0" smtClean="0">
                <a:ea typeface="나눔고딕" panose="020D0604000000000000"/>
              </a:rPr>
              <a:t>NULL</a:t>
            </a:r>
          </a:p>
          <a:p>
            <a:endParaRPr lang="en-US" altLang="ko-KR" dirty="0" smtClean="0">
              <a:ea typeface="나눔고딕" panose="020D0604000000000000"/>
            </a:endParaRPr>
          </a:p>
          <a:p>
            <a:endParaRPr lang="en-US" altLang="ko-KR" dirty="0">
              <a:ea typeface="나눔고딕" panose="020D0604000000000000"/>
            </a:endParaRPr>
          </a:p>
          <a:p>
            <a:endParaRPr lang="en-US" altLang="ko-KR" dirty="0" smtClean="0">
              <a:ea typeface="나눔고딕" panose="020D0604000000000000"/>
            </a:endParaRPr>
          </a:p>
          <a:p>
            <a:endParaRPr lang="en-US" altLang="ko-KR" dirty="0" smtClean="0">
              <a:ea typeface="나눔고딕" panose="020D0604000000000000"/>
            </a:endParaRPr>
          </a:p>
          <a:p>
            <a:endParaRPr lang="en-US" altLang="ko-KR" dirty="0" smtClean="0">
              <a:ea typeface="나눔고딕" panose="020D0604000000000000"/>
            </a:endParaRPr>
          </a:p>
          <a:p>
            <a:endParaRPr lang="en-US" altLang="ko-KR" dirty="0">
              <a:ea typeface="나눔고딕" panose="020D060400000000000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ea typeface="나눔고딕" panose="020D0604000000000000"/>
              </a:rPr>
              <a:t>INSERT(</a:t>
            </a:r>
            <a:r>
              <a:rPr lang="ko-KR" altLang="en-US" sz="1200" dirty="0">
                <a:ea typeface="나눔고딕" panose="020D0604000000000000"/>
              </a:rPr>
              <a:t>데이터 입력</a:t>
            </a:r>
            <a:r>
              <a:rPr lang="en-US" altLang="ko-KR" sz="1200" dirty="0">
                <a:ea typeface="나눔고딕" panose="020D0604000000000000"/>
              </a:rPr>
              <a:t>)</a:t>
            </a:r>
            <a:r>
              <a:rPr lang="ko-KR" altLang="en-US" sz="1200" dirty="0">
                <a:ea typeface="나눔고딕" panose="020D0604000000000000"/>
              </a:rPr>
              <a:t>할 때</a:t>
            </a:r>
            <a:r>
              <a:rPr lang="en-US" altLang="ko-KR" sz="1200" dirty="0">
                <a:ea typeface="나눔고딕" panose="020D0604000000000000"/>
              </a:rPr>
              <a:t>, </a:t>
            </a:r>
            <a:r>
              <a:rPr lang="ko-KR" altLang="en-US" sz="1200" dirty="0">
                <a:ea typeface="나눔고딕" panose="020D0604000000000000"/>
              </a:rPr>
              <a:t>누락이 되어서는 안되는 부분</a:t>
            </a:r>
            <a:r>
              <a:rPr lang="en-US" altLang="ko-KR" sz="1200" dirty="0">
                <a:ea typeface="나눔고딕" panose="020D0604000000000000"/>
              </a:rPr>
              <a:t>, NULL</a:t>
            </a:r>
            <a:r>
              <a:rPr lang="ko-KR" altLang="en-US" sz="1200" dirty="0">
                <a:ea typeface="나눔고딕" panose="020D0604000000000000"/>
              </a:rPr>
              <a:t>값이 들어가면 </a:t>
            </a:r>
            <a:r>
              <a:rPr lang="ko-KR" altLang="en-US" sz="1200" dirty="0" smtClean="0">
                <a:ea typeface="나눔고딕" panose="020D0604000000000000"/>
              </a:rPr>
              <a:t>오류</a:t>
            </a:r>
            <a:endParaRPr lang="en-US" altLang="ko-KR" sz="1200" dirty="0" smtClean="0">
              <a:ea typeface="나눔고딕" panose="020D060400000000000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smtClean="0">
                <a:ea typeface="나눔고딕" panose="020D0604000000000000"/>
              </a:rPr>
              <a:t>UNIQE</a:t>
            </a:r>
          </a:p>
          <a:p>
            <a:endParaRPr lang="en-US" altLang="ko-KR" dirty="0" smtClean="0">
              <a:ea typeface="나눔고딕" panose="020D0604000000000000"/>
            </a:endParaRPr>
          </a:p>
          <a:p>
            <a:endParaRPr lang="en-US" altLang="ko-KR" dirty="0">
              <a:ea typeface="나눔고딕" panose="020D0604000000000000"/>
            </a:endParaRPr>
          </a:p>
          <a:p>
            <a:endParaRPr lang="en-US" altLang="ko-KR" dirty="0" smtClean="0">
              <a:ea typeface="나눔고딕" panose="020D0604000000000000"/>
            </a:endParaRPr>
          </a:p>
          <a:p>
            <a:endParaRPr lang="en-US" altLang="ko-KR" dirty="0" smtClean="0">
              <a:ea typeface="나눔고딕" panose="020D0604000000000000"/>
            </a:endParaRPr>
          </a:p>
          <a:p>
            <a:endParaRPr lang="en-US" altLang="ko-KR" dirty="0">
              <a:ea typeface="나눔고딕" panose="020D0604000000000000"/>
            </a:endParaRPr>
          </a:p>
          <a:p>
            <a:endParaRPr lang="en-US" altLang="ko-KR" dirty="0">
              <a:ea typeface="나눔고딕" panose="020D060400000000000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ea typeface="나눔고딕" panose="020D0604000000000000"/>
              </a:rPr>
              <a:t>해당 테이블에 있어서 존재하는 값이 유일한 것 </a:t>
            </a:r>
            <a:r>
              <a:rPr lang="en-US" altLang="ko-KR" sz="1200" dirty="0">
                <a:ea typeface="나눔고딕" panose="020D0604000000000000"/>
              </a:rPr>
              <a:t>(INSERT, UPDATE</a:t>
            </a:r>
            <a:r>
              <a:rPr lang="ko-KR" altLang="en-US" sz="1200" dirty="0">
                <a:ea typeface="나눔고딕" panose="020D0604000000000000"/>
              </a:rPr>
              <a:t>에도 해당</a:t>
            </a:r>
            <a:r>
              <a:rPr lang="en-US" altLang="ko-KR" sz="1200" dirty="0" smtClean="0">
                <a:ea typeface="나눔고딕" panose="020D0604000000000000"/>
              </a:rPr>
              <a:t>)</a:t>
            </a:r>
            <a:endParaRPr lang="en-US" altLang="ko-KR" sz="1200" dirty="0">
              <a:ea typeface="나눔고딕" panose="020D060400000000000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653464" y="2557589"/>
            <a:ext cx="3253597" cy="1450152"/>
          </a:xfrm>
          <a:prstGeom prst="roundRect">
            <a:avLst/>
          </a:prstGeom>
          <a:solidFill>
            <a:srgbClr val="5F4B8B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CREATE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/>
              <a:t>TABLE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err="1">
                <a:latin typeface="+mn-ea"/>
              </a:rPr>
              <a:t>userTable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(</a:t>
            </a:r>
          </a:p>
          <a:p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  </a:t>
            </a:r>
            <a:r>
              <a:rPr lang="en-US" altLang="ko-KR" sz="1400" dirty="0" err="1" smtClean="0">
                <a:latin typeface="+mn-ea"/>
              </a:rPr>
              <a:t>userID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varchar2(40)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/>
              <a:t>NOT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/>
              <a:t>NULL</a:t>
            </a:r>
            <a:r>
              <a:rPr lang="en-US" altLang="ko-KR" sz="1400" dirty="0">
                <a:latin typeface="+mn-ea"/>
              </a:rPr>
              <a:t>,</a:t>
            </a:r>
          </a:p>
          <a:p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  </a:t>
            </a:r>
            <a:r>
              <a:rPr lang="en-US" altLang="ko-KR" sz="1400" dirty="0" err="1" smtClean="0">
                <a:latin typeface="+mn-ea"/>
              </a:rPr>
              <a:t>userPWD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varchar2(40)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/>
              <a:t>NULL</a:t>
            </a:r>
            <a:r>
              <a:rPr lang="en-US" altLang="ko-KR" sz="1400" dirty="0">
                <a:latin typeface="+mn-ea"/>
              </a:rPr>
              <a:t>,</a:t>
            </a:r>
          </a:p>
          <a:p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  </a:t>
            </a:r>
            <a:r>
              <a:rPr lang="en-US" altLang="ko-KR" sz="1400" dirty="0" err="1" smtClean="0">
                <a:latin typeface="+mn-ea"/>
              </a:rPr>
              <a:t>userNAME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varchar2(40</a:t>
            </a:r>
            <a:r>
              <a:rPr lang="en-US" altLang="ko-KR" sz="1400" dirty="0" smtClean="0">
                <a:latin typeface="+mn-ea"/>
              </a:rPr>
              <a:t>),</a:t>
            </a:r>
          </a:p>
          <a:p>
            <a:r>
              <a:rPr lang="en-US" altLang="ko-KR" sz="1400" dirty="0" smtClean="0">
                <a:latin typeface="+mn-ea"/>
              </a:rPr>
              <a:t>   </a:t>
            </a:r>
            <a:r>
              <a:rPr lang="en-US" altLang="ko-KR" sz="1400" dirty="0" err="1" smtClean="0">
                <a:latin typeface="+mn-ea"/>
              </a:rPr>
              <a:t>userTel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varchar2(40) </a:t>
            </a:r>
            <a:r>
              <a:rPr lang="en-US" altLang="ko-KR" sz="1400" dirty="0"/>
              <a:t>NOT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/>
              <a:t>NULL</a:t>
            </a:r>
            <a:endParaRPr lang="en-US" altLang="ko-KR" sz="1400" dirty="0"/>
          </a:p>
          <a:p>
            <a:r>
              <a:rPr lang="en-US" altLang="ko-KR" sz="1400" dirty="0" smtClean="0">
                <a:latin typeface="+mn-ea"/>
              </a:rPr>
              <a:t>);</a:t>
            </a:r>
            <a:endParaRPr lang="en-US" altLang="ko-KR" sz="1400" dirty="0"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53464" y="4536529"/>
            <a:ext cx="3644216" cy="1465260"/>
          </a:xfrm>
          <a:prstGeom prst="roundRect">
            <a:avLst/>
          </a:prstGeom>
          <a:solidFill>
            <a:srgbClr val="5F4B8B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CREATE TABLE </a:t>
            </a:r>
            <a:r>
              <a:rPr lang="en-US" altLang="ko-KR" sz="1400" dirty="0" err="1" smtClean="0">
                <a:latin typeface="+mn-ea"/>
              </a:rPr>
              <a:t>userTable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(</a:t>
            </a:r>
          </a:p>
          <a:p>
            <a:r>
              <a:rPr lang="ko-KR" altLang="en-US" sz="1400" dirty="0"/>
              <a:t> </a:t>
            </a:r>
            <a:r>
              <a:rPr lang="ko-KR" altLang="en-US" sz="1400" dirty="0" smtClean="0"/>
              <a:t>   </a:t>
            </a:r>
            <a:r>
              <a:rPr lang="en-US" altLang="ko-KR" sz="1400" dirty="0" err="1" smtClean="0">
                <a:latin typeface="+mn-ea"/>
              </a:rPr>
              <a:t>userID</a:t>
            </a:r>
            <a:r>
              <a:rPr lang="en-US" altLang="ko-KR" sz="1400" dirty="0" smtClean="0"/>
              <a:t> </a:t>
            </a:r>
            <a:r>
              <a:rPr lang="en-US" altLang="ko-KR" sz="1400" dirty="0">
                <a:latin typeface="+mn-ea"/>
              </a:rPr>
              <a:t>varchar2(40)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UNIQUE,</a:t>
            </a:r>
            <a:endParaRPr lang="en-US" altLang="ko-KR" sz="1400" dirty="0"/>
          </a:p>
          <a:p>
            <a:r>
              <a:rPr lang="ko-KR" altLang="en-US" sz="1400" dirty="0"/>
              <a:t> </a:t>
            </a:r>
            <a:r>
              <a:rPr lang="ko-KR" altLang="en-US" sz="1400" dirty="0" smtClean="0"/>
              <a:t>   </a:t>
            </a:r>
            <a:r>
              <a:rPr lang="en-US" altLang="ko-KR" sz="1400" dirty="0" err="1" smtClean="0">
                <a:latin typeface="+mn-ea"/>
              </a:rPr>
              <a:t>userPWD</a:t>
            </a:r>
            <a:r>
              <a:rPr lang="en-US" altLang="ko-KR" sz="1400" dirty="0" smtClean="0"/>
              <a:t> </a:t>
            </a:r>
            <a:r>
              <a:rPr lang="en-US" altLang="ko-KR" sz="1400" dirty="0">
                <a:latin typeface="+mn-ea"/>
              </a:rPr>
              <a:t>varchar2(40)</a:t>
            </a:r>
            <a:r>
              <a:rPr lang="en-US" altLang="ko-KR" sz="1400" dirty="0" smtClean="0"/>
              <a:t>,</a:t>
            </a:r>
            <a:endParaRPr lang="en-US" altLang="ko-KR" sz="1400" dirty="0"/>
          </a:p>
          <a:p>
            <a:r>
              <a:rPr lang="ko-KR" altLang="en-US" sz="1400" dirty="0"/>
              <a:t> </a:t>
            </a:r>
            <a:r>
              <a:rPr lang="ko-KR" altLang="en-US" sz="1400" dirty="0" smtClean="0"/>
              <a:t>   </a:t>
            </a:r>
            <a:r>
              <a:rPr lang="en-US" altLang="ko-KR" sz="1400" dirty="0" err="1" smtClean="0">
                <a:latin typeface="+mn-ea"/>
              </a:rPr>
              <a:t>userNAME</a:t>
            </a:r>
            <a:r>
              <a:rPr lang="en-US" altLang="ko-KR" sz="1400" dirty="0" smtClean="0"/>
              <a:t> </a:t>
            </a:r>
            <a:r>
              <a:rPr lang="en-US" altLang="ko-KR" sz="1400" dirty="0">
                <a:latin typeface="+mn-ea"/>
              </a:rPr>
              <a:t>varchar2(40)</a:t>
            </a:r>
            <a:r>
              <a:rPr lang="en-US" altLang="ko-KR" sz="1400" dirty="0" smtClean="0"/>
              <a:t>,</a:t>
            </a:r>
          </a:p>
          <a:p>
            <a:r>
              <a:rPr lang="ko-KR" altLang="en-US" sz="1400" dirty="0" smtClean="0"/>
              <a:t>    </a:t>
            </a:r>
            <a:r>
              <a:rPr lang="en-US" altLang="ko-KR" sz="1400" dirty="0" err="1">
                <a:latin typeface="+mn-ea"/>
              </a:rPr>
              <a:t>userTel</a:t>
            </a:r>
            <a:r>
              <a:rPr lang="en-US" altLang="ko-KR" sz="1400" dirty="0" smtClean="0"/>
              <a:t> </a:t>
            </a:r>
            <a:r>
              <a:rPr lang="en-US" altLang="ko-KR" sz="1400" dirty="0">
                <a:latin typeface="+mn-ea"/>
              </a:rPr>
              <a:t>varchar2(40)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UNIQUE</a:t>
            </a:r>
          </a:p>
          <a:p>
            <a:r>
              <a:rPr lang="en-US" altLang="ko-KR" sz="1400" dirty="0" smtClean="0"/>
              <a:t>);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40577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1917700"/>
          </a:xfrm>
          <a:prstGeom prst="rect">
            <a:avLst/>
          </a:prstGeom>
          <a:solidFill>
            <a:srgbClr val="5F4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8549" y="1261666"/>
            <a:ext cx="3339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b="1" dirty="0" smtClean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#</a:t>
            </a:r>
            <a:r>
              <a:rPr lang="ko-KR" altLang="en-US" sz="5400" b="1" dirty="0" err="1" smtClean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구문형식</a:t>
            </a:r>
            <a:endParaRPr kumimoji="1" lang="ja-JP" altLang="en-US" sz="5400" b="1" dirty="0">
              <a:solidFill>
                <a:schemeClr val="bg1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18672" y="338336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제약조건</a:t>
            </a:r>
            <a:endParaRPr kumimoji="1" lang="ja-JP" altLang="en-US" sz="5400" spc="600" dirty="0">
              <a:solidFill>
                <a:schemeClr val="bg1"/>
              </a:solidFill>
              <a:latin typeface="+mn-ea"/>
              <a:cs typeface="Arial Unicode MS" panose="020B0604020202020204" pitchFamily="50" charset="-128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215900" y="2101866"/>
            <a:ext cx="206436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5900" y="2251499"/>
            <a:ext cx="718242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dirty="0" smtClean="0"/>
              <a:t>DEFAULT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14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14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14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기본입력값을 </a:t>
            </a:r>
            <a:r>
              <a:rPr lang="en-US" altLang="ko-KR" sz="1200" dirty="0" smtClean="0"/>
              <a:t>NULL</a:t>
            </a:r>
            <a:r>
              <a:rPr lang="ko-KR" altLang="en-US" sz="1200" dirty="0" smtClean="0"/>
              <a:t>이 아닌 값으로 </a:t>
            </a:r>
            <a:r>
              <a:rPr lang="ko-KR" altLang="en-US" sz="1200" dirty="0" smtClean="0"/>
              <a:t>입력</a:t>
            </a:r>
            <a:endParaRPr lang="en-US" altLang="ko-KR" sz="1200" dirty="0" smtClean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56707" y="2589085"/>
            <a:ext cx="4987637" cy="1715153"/>
          </a:xfrm>
          <a:prstGeom prst="roundRect">
            <a:avLst/>
          </a:prstGeom>
          <a:solidFill>
            <a:srgbClr val="5F4B8B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CREATE TABLE </a:t>
            </a:r>
            <a:r>
              <a:rPr lang="en-US" altLang="ko-KR" sz="1400" dirty="0" err="1" smtClean="0">
                <a:latin typeface="+mn-ea"/>
              </a:rPr>
              <a:t>userTable</a:t>
            </a:r>
            <a:r>
              <a:rPr lang="en-US" altLang="ko-KR" sz="1400" dirty="0" smtClean="0">
                <a:latin typeface="+mn-ea"/>
              </a:rPr>
              <a:t> (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   </a:t>
            </a:r>
            <a:r>
              <a:rPr lang="en-US" altLang="ko-KR" sz="1400" dirty="0" err="1" smtClean="0">
                <a:latin typeface="+mn-ea"/>
              </a:rPr>
              <a:t>userID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varchar2(40) </a:t>
            </a:r>
            <a:r>
              <a:rPr lang="en-US" altLang="ko-KR" sz="1400" dirty="0"/>
              <a:t>NOT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/>
              <a:t>NULL</a:t>
            </a:r>
            <a:r>
              <a:rPr lang="en-US" altLang="ko-KR" sz="1400" dirty="0" smtClean="0">
                <a:latin typeface="+mn-ea"/>
              </a:rPr>
              <a:t>,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   </a:t>
            </a:r>
            <a:r>
              <a:rPr lang="en-US" altLang="ko-KR" sz="1400" dirty="0" err="1" smtClean="0">
                <a:latin typeface="+mn-ea"/>
              </a:rPr>
              <a:t>userPWD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varchar2(40) </a:t>
            </a:r>
            <a:r>
              <a:rPr lang="en-US" altLang="ko-KR" sz="1400" dirty="0"/>
              <a:t>NOT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/>
              <a:t>NULL</a:t>
            </a:r>
            <a:r>
              <a:rPr lang="en-US" altLang="ko-KR" sz="1400" dirty="0">
                <a:latin typeface="+mn-ea"/>
              </a:rPr>
              <a:t>,</a:t>
            </a:r>
          </a:p>
          <a:p>
            <a:r>
              <a:rPr lang="en-US" altLang="ko-KR" sz="1400" dirty="0" smtClean="0">
                <a:latin typeface="+mn-ea"/>
              </a:rPr>
              <a:t>   </a:t>
            </a:r>
            <a:r>
              <a:rPr lang="en-US" altLang="ko-KR" sz="1400" dirty="0" err="1" smtClean="0">
                <a:latin typeface="+mn-ea"/>
              </a:rPr>
              <a:t>userNAME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varchar2(40) </a:t>
            </a:r>
            <a:r>
              <a:rPr lang="en-US" altLang="ko-KR" sz="1400" dirty="0"/>
              <a:t>DEFAULT</a:t>
            </a:r>
            <a:r>
              <a:rPr lang="en-US" altLang="ko-KR" sz="1400" dirty="0">
                <a:latin typeface="+mn-ea"/>
              </a:rPr>
              <a:t> '</a:t>
            </a:r>
            <a:r>
              <a:rPr lang="ko-KR" altLang="en-US" sz="1400" dirty="0">
                <a:latin typeface="+mn-ea"/>
              </a:rPr>
              <a:t>홍길동</a:t>
            </a:r>
            <a:r>
              <a:rPr lang="en-US" altLang="ko-KR" sz="1400" dirty="0">
                <a:latin typeface="+mn-ea"/>
              </a:rPr>
              <a:t>' </a:t>
            </a:r>
            <a:r>
              <a:rPr lang="en-US" altLang="ko-KR" sz="1400" dirty="0"/>
              <a:t>NOT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/>
              <a:t>NULL</a:t>
            </a:r>
            <a:r>
              <a:rPr lang="en-US" altLang="ko-KR" sz="1400" dirty="0">
                <a:latin typeface="+mn-ea"/>
              </a:rPr>
              <a:t>,</a:t>
            </a:r>
          </a:p>
          <a:p>
            <a:r>
              <a:rPr lang="en-US" altLang="ko-KR" sz="1400" dirty="0" smtClean="0">
                <a:latin typeface="+mn-ea"/>
              </a:rPr>
              <a:t>   </a:t>
            </a:r>
            <a:r>
              <a:rPr lang="en-US" altLang="ko-KR" sz="1400" dirty="0" err="1">
                <a:latin typeface="+mn-ea"/>
              </a:rPr>
              <a:t>userTel</a:t>
            </a:r>
            <a:r>
              <a:rPr lang="en-US" altLang="ko-KR" sz="1400" dirty="0">
                <a:latin typeface="+mn-ea"/>
              </a:rPr>
              <a:t>  </a:t>
            </a:r>
            <a:r>
              <a:rPr lang="en-US" altLang="ko-KR" sz="1400" dirty="0">
                <a:latin typeface="+mn-ea"/>
              </a:rPr>
              <a:t>varchar2(40) </a:t>
            </a:r>
            <a:r>
              <a:rPr lang="en-US" altLang="ko-KR" sz="1400" dirty="0"/>
              <a:t>NOT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/>
              <a:t>NULL</a:t>
            </a:r>
          </a:p>
          <a:p>
            <a:r>
              <a:rPr lang="en-US" altLang="ko-KR" sz="1400" dirty="0" smtClean="0">
                <a:latin typeface="+mn-ea"/>
              </a:rPr>
              <a:t>);</a:t>
            </a:r>
            <a:endParaRPr lang="en-US" altLang="ko-KR" sz="1400" dirty="0"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095999" y="2568899"/>
            <a:ext cx="4987637" cy="1735340"/>
          </a:xfrm>
          <a:prstGeom prst="roundRect">
            <a:avLst/>
          </a:prstGeom>
          <a:solidFill>
            <a:srgbClr val="5F4B8B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ALTER TABLE </a:t>
            </a:r>
            <a:r>
              <a:rPr lang="en-US" altLang="ko-KR" sz="1400" dirty="0" err="1"/>
              <a:t>userTable</a:t>
            </a:r>
            <a:endParaRPr lang="en-US" altLang="ko-KR" sz="1400" dirty="0"/>
          </a:p>
          <a:p>
            <a:r>
              <a:rPr lang="en-US" altLang="ko-KR" sz="1400" dirty="0"/>
              <a:t>ADD CONSTRAINT </a:t>
            </a:r>
            <a:r>
              <a:rPr lang="en-US" altLang="ko-KR" sz="1400" dirty="0" err="1"/>
              <a:t>TelMobilel</a:t>
            </a:r>
            <a:endParaRPr lang="en-US" altLang="ko-KR" sz="1400" dirty="0"/>
          </a:p>
          <a:p>
            <a:r>
              <a:rPr lang="en-US" altLang="ko-KR" sz="1400" dirty="0"/>
              <a:t>CHECK (</a:t>
            </a:r>
            <a:r>
              <a:rPr lang="en-US" altLang="ko-KR" sz="1400" dirty="0" err="1"/>
              <a:t>Mobilel</a:t>
            </a:r>
            <a:r>
              <a:rPr lang="en-US" altLang="ko-KR" sz="1400" dirty="0"/>
              <a:t> IN ('010','011','016','017','018','019</a:t>
            </a:r>
            <a:r>
              <a:rPr lang="en-US" altLang="ko-KR" sz="1400" dirty="0" smtClean="0"/>
              <a:t>'));</a:t>
            </a:r>
            <a:endParaRPr lang="en-US" altLang="ko-KR" sz="1400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79177" y="2251499"/>
            <a:ext cx="71824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dirty="0" smtClean="0"/>
              <a:t>CHECK</a:t>
            </a:r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조건에 </a:t>
            </a:r>
            <a:r>
              <a:rPr lang="ko-KR" altLang="en-US" sz="1400" dirty="0"/>
              <a:t>부합하는 </a:t>
            </a:r>
            <a:r>
              <a:rPr lang="ko-KR" altLang="en-US" sz="1400" dirty="0" smtClean="0"/>
              <a:t>데이터만 </a:t>
            </a:r>
            <a:r>
              <a:rPr lang="ko-KR" altLang="en-US" sz="1400" dirty="0"/>
              <a:t>입력이 가능하도록 하는 제약조건</a:t>
            </a: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조건에는 기본연산자나 </a:t>
            </a:r>
            <a:r>
              <a:rPr lang="ko-KR" altLang="en-US" sz="1400" dirty="0" err="1"/>
              <a:t>비교연산자</a:t>
            </a:r>
            <a:r>
              <a:rPr lang="en-US" altLang="ko-KR" sz="1400" dirty="0"/>
              <a:t>, IN, NOT IN </a:t>
            </a:r>
            <a:r>
              <a:rPr lang="ko-KR" altLang="en-US" sz="1400" dirty="0"/>
              <a:t>등등이 </a:t>
            </a:r>
            <a:r>
              <a:rPr lang="ko-KR" altLang="en-US" sz="1400" dirty="0" smtClean="0"/>
              <a:t>사용가능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47455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1917700"/>
          </a:xfrm>
          <a:prstGeom prst="rect">
            <a:avLst/>
          </a:prstGeom>
          <a:solidFill>
            <a:srgbClr val="5F4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8549" y="1261666"/>
            <a:ext cx="3339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b="1" dirty="0" smtClean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#</a:t>
            </a:r>
            <a:r>
              <a:rPr lang="ko-KR" altLang="en-US" sz="5400" b="1" dirty="0" err="1" smtClean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구문형식</a:t>
            </a:r>
            <a:endParaRPr kumimoji="1" lang="ja-JP" altLang="en-US" sz="5400" b="1" dirty="0">
              <a:solidFill>
                <a:schemeClr val="bg1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18672" y="338336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제약조건</a:t>
            </a:r>
            <a:endParaRPr kumimoji="1" lang="ja-JP" altLang="en-US" sz="5400" spc="600" dirty="0">
              <a:solidFill>
                <a:schemeClr val="bg1"/>
              </a:solidFill>
              <a:latin typeface="+mn-ea"/>
              <a:cs typeface="Arial Unicode MS" panose="020B0604020202020204" pitchFamily="50" charset="-128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215900" y="2101866"/>
            <a:ext cx="206436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F2CAAA4-B797-4E77-98A7-B9170D757F7D}"/>
              </a:ext>
            </a:extLst>
          </p:cNvPr>
          <p:cNvSpPr txBox="1"/>
          <p:nvPr/>
        </p:nvSpPr>
        <p:spPr>
          <a:xfrm>
            <a:off x="215899" y="2228305"/>
            <a:ext cx="10973031" cy="4459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just">
              <a:lnSpc>
                <a:spcPct val="120000"/>
              </a:lnSpc>
              <a:defRPr sz="1400"/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smtClean="0"/>
              <a:t>PRIMARY KEY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sz="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ea typeface="나눔고딕" panose="020D0604000000000000"/>
              </a:rPr>
              <a:t>기본키는</a:t>
            </a:r>
            <a:r>
              <a:rPr lang="ko-KR" altLang="en-US" sz="1200" dirty="0" smtClean="0">
                <a:ea typeface="나눔고딕" panose="020D0604000000000000"/>
              </a:rPr>
              <a:t> </a:t>
            </a:r>
            <a:r>
              <a:rPr lang="ko-KR" altLang="en-US" sz="1200" dirty="0">
                <a:ea typeface="나눔고딕" panose="020D0604000000000000"/>
              </a:rPr>
              <a:t>하나의 테이블에 있는 데이터들을 식별하기 위한 기분으로 인식되는 제약조건</a:t>
            </a:r>
            <a:endParaRPr lang="en-US" altLang="ko-KR" sz="1200" dirty="0">
              <a:ea typeface="나눔고딕" panose="020D060400000000000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ea typeface="나눔고딕" panose="020D0604000000000000"/>
              </a:rPr>
              <a:t>하나의 테이블당 하나만 생성 </a:t>
            </a:r>
            <a:r>
              <a:rPr lang="ko-KR" altLang="en-US" sz="1200" dirty="0" smtClean="0">
                <a:ea typeface="나눔고딕" panose="020D0604000000000000"/>
              </a:rPr>
              <a:t>가능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smtClean="0"/>
              <a:t> FOREIGN KEY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sz="105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	</a:t>
            </a:r>
            <a:r>
              <a:rPr lang="ko-KR" altLang="en-US" sz="1200" dirty="0" smtClean="0"/>
              <a:t>해당 컬럼에 참조하는 테이블로부터 존재하는 값들만  사용한다는 의미의 제약</a:t>
            </a:r>
            <a:endParaRPr lang="en-US" altLang="ko-KR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	</a:t>
            </a:r>
            <a:r>
              <a:rPr lang="ko-KR" altLang="en-US" sz="1200" dirty="0" err="1" smtClean="0"/>
              <a:t>외래키는</a:t>
            </a:r>
            <a:r>
              <a:rPr lang="ko-KR" altLang="en-US" sz="1200" dirty="0" smtClean="0"/>
              <a:t> 여러 개의 컬럼에 중복적으로 사용가능</a:t>
            </a:r>
            <a:endParaRPr lang="en-US" altLang="ko-KR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	</a:t>
            </a:r>
            <a:r>
              <a:rPr lang="ko-KR" altLang="en-US" sz="1200" dirty="0" smtClean="0"/>
              <a:t>자식 테이블이 참조하는 </a:t>
            </a:r>
            <a:r>
              <a:rPr lang="ko-KR" altLang="en-US" sz="1200" dirty="0" err="1" smtClean="0"/>
              <a:t>테이터는</a:t>
            </a:r>
            <a:r>
              <a:rPr lang="ko-KR" altLang="en-US" sz="1200" dirty="0" smtClean="0"/>
              <a:t> 부모 테이블에서 삭제가 불가능</a:t>
            </a:r>
            <a:endParaRPr lang="en-US" altLang="ko-KR" sz="12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53463" y="2564093"/>
            <a:ext cx="4159606" cy="1376140"/>
          </a:xfrm>
          <a:prstGeom prst="roundRect">
            <a:avLst/>
          </a:prstGeom>
          <a:solidFill>
            <a:srgbClr val="5F4B8B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CREATE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/>
              <a:t>TABLE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err="1">
                <a:latin typeface="+mn-ea"/>
              </a:rPr>
              <a:t>userTable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(  // </a:t>
            </a:r>
            <a:r>
              <a:rPr lang="ko-KR" altLang="en-US" sz="1400" dirty="0" smtClean="0">
                <a:latin typeface="+mn-ea"/>
              </a:rPr>
              <a:t>로그인 테이블</a:t>
            </a:r>
            <a:endParaRPr lang="en-US" altLang="ko-KR" sz="1400" dirty="0" smtClean="0">
              <a:latin typeface="+mn-ea"/>
            </a:endParaRPr>
          </a:p>
          <a:p>
            <a:r>
              <a:rPr lang="ko-KR" altLang="en-US" sz="1400" dirty="0" smtClean="0">
                <a:latin typeface="+mn-ea"/>
              </a:rPr>
              <a:t>   </a:t>
            </a:r>
            <a:r>
              <a:rPr lang="en-US" altLang="ko-KR" sz="1400" dirty="0" err="1" smtClean="0">
                <a:latin typeface="+mn-ea"/>
              </a:rPr>
              <a:t>userID</a:t>
            </a:r>
            <a:r>
              <a:rPr lang="en-US" altLang="ko-KR" sz="1400" dirty="0" smtClean="0">
                <a:latin typeface="+mn-ea"/>
              </a:rPr>
              <a:t> varchar2(40) </a:t>
            </a:r>
            <a:r>
              <a:rPr lang="en-US" altLang="ko-KR" sz="1400" dirty="0" smtClean="0"/>
              <a:t>PRIMARY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dirty="0" smtClean="0"/>
              <a:t>KEY</a:t>
            </a:r>
            <a:r>
              <a:rPr lang="en-US" altLang="ko-KR" sz="1400" dirty="0" smtClean="0">
                <a:latin typeface="+mn-ea"/>
              </a:rPr>
              <a:t>,</a:t>
            </a:r>
          </a:p>
          <a:p>
            <a:r>
              <a:rPr lang="en-US" altLang="ko-KR" sz="1400" dirty="0" smtClean="0">
                <a:latin typeface="+mn-ea"/>
              </a:rPr>
              <a:t>   </a:t>
            </a:r>
            <a:r>
              <a:rPr lang="en-US" altLang="ko-KR" sz="1400" dirty="0" err="1" smtClean="0">
                <a:latin typeface="+mn-ea"/>
              </a:rPr>
              <a:t>userPWD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varchar2(40) </a:t>
            </a:r>
            <a:r>
              <a:rPr lang="en-US" altLang="ko-KR" sz="1400" dirty="0"/>
              <a:t>NOT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/>
              <a:t>NULL</a:t>
            </a:r>
            <a:r>
              <a:rPr lang="en-US" altLang="ko-KR" sz="1400" dirty="0">
                <a:latin typeface="+mn-ea"/>
              </a:rPr>
              <a:t>,</a:t>
            </a:r>
          </a:p>
          <a:p>
            <a:r>
              <a:rPr lang="en-US" altLang="ko-KR" sz="1400" dirty="0" smtClean="0">
                <a:latin typeface="+mn-ea"/>
              </a:rPr>
              <a:t>   </a:t>
            </a:r>
            <a:r>
              <a:rPr lang="en-US" altLang="ko-KR" sz="1400" dirty="0" err="1" smtClean="0">
                <a:latin typeface="+mn-ea"/>
              </a:rPr>
              <a:t>userNAME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varchar2(40) </a:t>
            </a:r>
            <a:r>
              <a:rPr lang="en-US" altLang="ko-KR" sz="1400" dirty="0"/>
              <a:t>NOT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/>
              <a:t>NULL</a:t>
            </a:r>
            <a:r>
              <a:rPr lang="en-US" altLang="ko-KR" sz="1400" dirty="0">
                <a:latin typeface="+mn-ea"/>
              </a:rPr>
              <a:t>,</a:t>
            </a:r>
          </a:p>
          <a:p>
            <a:r>
              <a:rPr lang="en-US" altLang="ko-KR" sz="1400" dirty="0" smtClean="0">
                <a:latin typeface="+mn-ea"/>
              </a:rPr>
              <a:t>   </a:t>
            </a:r>
            <a:r>
              <a:rPr lang="en-US" altLang="ko-KR" sz="1400" dirty="0" err="1" smtClean="0">
                <a:latin typeface="+mn-ea"/>
              </a:rPr>
              <a:t>userTel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varchar2(40) </a:t>
            </a:r>
            <a:r>
              <a:rPr lang="en-US" altLang="ko-KR" sz="1400" dirty="0"/>
              <a:t>NOT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/>
              <a:t>NULL</a:t>
            </a:r>
          </a:p>
          <a:p>
            <a:r>
              <a:rPr lang="en-US" altLang="ko-KR" sz="1400" dirty="0" smtClean="0">
                <a:latin typeface="+mn-ea"/>
              </a:rPr>
              <a:t>);</a:t>
            </a:r>
            <a:endParaRPr lang="en-US" altLang="ko-KR" sz="1400" dirty="0"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53462" y="4595167"/>
            <a:ext cx="7842145" cy="1389996"/>
          </a:xfrm>
          <a:prstGeom prst="roundRect">
            <a:avLst/>
          </a:prstGeom>
          <a:solidFill>
            <a:srgbClr val="5F4B8B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CREATE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/>
              <a:t>TABLE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err="1">
                <a:latin typeface="+mn-ea"/>
              </a:rPr>
              <a:t>boardTable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(  // </a:t>
            </a:r>
            <a:r>
              <a:rPr lang="ko-KR" altLang="en-US" sz="1400" dirty="0" smtClean="0">
                <a:latin typeface="+mn-ea"/>
              </a:rPr>
              <a:t>게시판 테이블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   </a:t>
            </a:r>
            <a:r>
              <a:rPr lang="en-US" altLang="ko-KR" sz="1400" dirty="0" err="1" smtClean="0">
                <a:latin typeface="+mn-ea"/>
              </a:rPr>
              <a:t>boardNum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varchar2(40) </a:t>
            </a:r>
            <a:r>
              <a:rPr lang="en-US" altLang="ko-KR" sz="1400" dirty="0"/>
              <a:t>PRIMARY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/>
              <a:t>KEY</a:t>
            </a:r>
            <a:r>
              <a:rPr lang="en-US" altLang="ko-KR" sz="1400" dirty="0">
                <a:latin typeface="+mn-ea"/>
              </a:rPr>
              <a:t>,</a:t>
            </a:r>
          </a:p>
          <a:p>
            <a:r>
              <a:rPr lang="en-US" altLang="ko-KR" sz="1400" dirty="0" smtClean="0">
                <a:latin typeface="+mn-ea"/>
              </a:rPr>
              <a:t>   </a:t>
            </a:r>
            <a:r>
              <a:rPr lang="en-US" altLang="ko-KR" sz="1400" dirty="0" err="1" smtClean="0">
                <a:latin typeface="+mn-ea"/>
              </a:rPr>
              <a:t>userID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varchar2(40) </a:t>
            </a:r>
            <a:r>
              <a:rPr lang="en-US" altLang="ko-KR" sz="1400" dirty="0"/>
              <a:t>NOT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/>
              <a:t>NULL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/>
              <a:t>REFERENCES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err="1">
                <a:latin typeface="+mn-ea"/>
              </a:rPr>
              <a:t>userTable</a:t>
            </a:r>
            <a:r>
              <a:rPr lang="en-US" altLang="ko-KR" sz="1400" dirty="0">
                <a:latin typeface="+mn-ea"/>
              </a:rPr>
              <a:t>(</a:t>
            </a:r>
            <a:r>
              <a:rPr lang="en-US" altLang="ko-KR" sz="1400" dirty="0" err="1">
                <a:latin typeface="+mn-ea"/>
              </a:rPr>
              <a:t>userID</a:t>
            </a:r>
            <a:r>
              <a:rPr lang="en-US" altLang="ko-KR" sz="1400" dirty="0">
                <a:latin typeface="+mn-ea"/>
              </a:rPr>
              <a:t>),</a:t>
            </a:r>
          </a:p>
          <a:p>
            <a:r>
              <a:rPr lang="en-US" altLang="ko-KR" sz="1400" dirty="0" smtClean="0">
                <a:latin typeface="+mn-ea"/>
              </a:rPr>
              <a:t>   </a:t>
            </a:r>
            <a:r>
              <a:rPr lang="en-US" altLang="ko-KR" sz="1400" dirty="0" err="1" smtClean="0">
                <a:latin typeface="+mn-ea"/>
              </a:rPr>
              <a:t>boardtitle</a:t>
            </a:r>
            <a:r>
              <a:rPr lang="en-US" altLang="ko-KR" sz="1400" dirty="0" smtClean="0">
                <a:latin typeface="+mn-ea"/>
              </a:rPr>
              <a:t> varchar2(40) </a:t>
            </a:r>
            <a:r>
              <a:rPr lang="en-US" altLang="ko-KR" sz="1400" dirty="0" smtClean="0"/>
              <a:t>NOT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dirty="0" smtClean="0"/>
              <a:t>NULL</a:t>
            </a:r>
            <a:r>
              <a:rPr lang="en-US" altLang="ko-KR" sz="1400" dirty="0" smtClean="0">
                <a:latin typeface="+mn-ea"/>
              </a:rPr>
              <a:t>,</a:t>
            </a:r>
          </a:p>
          <a:p>
            <a:r>
              <a:rPr lang="en-US" altLang="ko-KR" sz="1400" dirty="0" smtClean="0">
                <a:latin typeface="+mn-ea"/>
              </a:rPr>
              <a:t>   </a:t>
            </a:r>
            <a:r>
              <a:rPr lang="en-US" altLang="ko-KR" sz="1400" dirty="0" err="1" smtClean="0">
                <a:latin typeface="+mn-ea"/>
              </a:rPr>
              <a:t>boardContent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varchar2(40) </a:t>
            </a:r>
            <a:r>
              <a:rPr lang="en-US" altLang="ko-KR" sz="1400" dirty="0"/>
              <a:t>NOT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/>
              <a:t>NULL</a:t>
            </a:r>
          </a:p>
          <a:p>
            <a:r>
              <a:rPr lang="en-US" altLang="ko-KR" sz="1400" dirty="0" smtClean="0">
                <a:latin typeface="+mn-ea"/>
              </a:rPr>
              <a:t>);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8332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1917700"/>
          </a:xfrm>
          <a:prstGeom prst="rect">
            <a:avLst/>
          </a:prstGeom>
          <a:solidFill>
            <a:srgbClr val="5F4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8549" y="1261666"/>
            <a:ext cx="3339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b="1" dirty="0" smtClean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#</a:t>
            </a:r>
            <a:r>
              <a:rPr lang="ko-KR" altLang="en-US" sz="5400" b="1" dirty="0" err="1" smtClean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구문형식</a:t>
            </a:r>
            <a:endParaRPr kumimoji="1" lang="ja-JP" altLang="en-US" sz="5400" b="1" dirty="0">
              <a:solidFill>
                <a:schemeClr val="bg1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18672" y="338336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제약조건</a:t>
            </a:r>
            <a:endParaRPr kumimoji="1" lang="ja-JP" altLang="en-US" sz="5400" spc="600" dirty="0">
              <a:solidFill>
                <a:schemeClr val="bg1"/>
              </a:solidFill>
              <a:latin typeface="+mn-ea"/>
              <a:cs typeface="Arial Unicode MS" panose="020B0604020202020204" pitchFamily="50" charset="-128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215900" y="2101866"/>
            <a:ext cx="206436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F2CAAA4-B797-4E77-98A7-B9170D757F7D}"/>
              </a:ext>
            </a:extLst>
          </p:cNvPr>
          <p:cNvSpPr txBox="1"/>
          <p:nvPr/>
        </p:nvSpPr>
        <p:spPr>
          <a:xfrm>
            <a:off x="215900" y="2228305"/>
            <a:ext cx="5486632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just">
              <a:lnSpc>
                <a:spcPct val="120000"/>
              </a:lnSpc>
              <a:defRPr sz="1400"/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smtClean="0"/>
              <a:t>PRIMARY KEY (</a:t>
            </a:r>
            <a:r>
              <a:rPr lang="en-US" altLang="ko-KR" dirty="0" err="1" smtClean="0">
                <a:latin typeface="+mn-ea"/>
              </a:rPr>
              <a:t>userTable</a:t>
            </a:r>
            <a:r>
              <a:rPr lang="en-US" altLang="ko-KR" dirty="0" smtClean="0">
                <a:latin typeface="+mn-ea"/>
              </a:rPr>
              <a:t>:</a:t>
            </a:r>
            <a:r>
              <a:rPr lang="ko-KR" altLang="en-US" dirty="0" smtClean="0"/>
              <a:t>참조하는 테이블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2CAAA4-B797-4E77-98A7-B9170D757F7D}"/>
              </a:ext>
            </a:extLst>
          </p:cNvPr>
          <p:cNvSpPr txBox="1"/>
          <p:nvPr/>
        </p:nvSpPr>
        <p:spPr>
          <a:xfrm>
            <a:off x="6041304" y="2228305"/>
            <a:ext cx="5486632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just">
              <a:lnSpc>
                <a:spcPct val="120000"/>
              </a:lnSpc>
              <a:defRPr sz="1400"/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smtClean="0"/>
              <a:t>PRIMARY KEY (</a:t>
            </a:r>
            <a:r>
              <a:rPr lang="en-US" altLang="ko-KR" dirty="0" err="1">
                <a:latin typeface="+mn-ea"/>
              </a:rPr>
              <a:t>boardTable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400187"/>
              </p:ext>
            </p:extLst>
          </p:nvPr>
        </p:nvGraphicFramePr>
        <p:xfrm>
          <a:off x="554672" y="2683826"/>
          <a:ext cx="4266712" cy="2009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678">
                  <a:extLst>
                    <a:ext uri="{9D8B030D-6E8A-4147-A177-3AD203B41FA5}">
                      <a16:colId xmlns:a16="http://schemas.microsoft.com/office/drawing/2014/main" val="3301065819"/>
                    </a:ext>
                  </a:extLst>
                </a:gridCol>
                <a:gridCol w="1066678">
                  <a:extLst>
                    <a:ext uri="{9D8B030D-6E8A-4147-A177-3AD203B41FA5}">
                      <a16:colId xmlns:a16="http://schemas.microsoft.com/office/drawing/2014/main" val="1298643456"/>
                    </a:ext>
                  </a:extLst>
                </a:gridCol>
                <a:gridCol w="1066678">
                  <a:extLst>
                    <a:ext uri="{9D8B030D-6E8A-4147-A177-3AD203B41FA5}">
                      <a16:colId xmlns:a16="http://schemas.microsoft.com/office/drawing/2014/main" val="311790857"/>
                    </a:ext>
                  </a:extLst>
                </a:gridCol>
                <a:gridCol w="1066678">
                  <a:extLst>
                    <a:ext uri="{9D8B030D-6E8A-4147-A177-3AD203B41FA5}">
                      <a16:colId xmlns:a16="http://schemas.microsoft.com/office/drawing/2014/main" val="2460468069"/>
                    </a:ext>
                  </a:extLst>
                </a:gridCol>
              </a:tblGrid>
              <a:tr h="401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PK</a:t>
                      </a:r>
                      <a:endParaRPr lang="ko-KR" altLang="en-US" sz="1400" dirty="0"/>
                    </a:p>
                  </a:txBody>
                  <a:tcPr>
                    <a:solidFill>
                      <a:srgbClr val="5F4B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5F4B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5F4B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5F4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904864"/>
                  </a:ext>
                </a:extLst>
              </a:tr>
              <a:tr h="401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userID</a:t>
                      </a:r>
                      <a:endParaRPr lang="ko-KR" altLang="en-US" sz="1400" dirty="0"/>
                    </a:p>
                  </a:txBody>
                  <a:tcPr>
                    <a:solidFill>
                      <a:srgbClr val="5F4B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userPWD</a:t>
                      </a:r>
                      <a:endParaRPr lang="ko-KR" altLang="en-US" sz="1400" dirty="0"/>
                    </a:p>
                  </a:txBody>
                  <a:tcPr>
                    <a:solidFill>
                      <a:srgbClr val="5F4B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userNAME</a:t>
                      </a:r>
                      <a:endParaRPr lang="ko-KR" altLang="en-US" sz="1400" dirty="0"/>
                    </a:p>
                  </a:txBody>
                  <a:tcPr>
                    <a:solidFill>
                      <a:srgbClr val="5F4B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userTel</a:t>
                      </a:r>
                      <a:r>
                        <a:rPr lang="en-US" altLang="ko-KR" sz="1400" dirty="0" smtClean="0"/>
                        <a:t> </a:t>
                      </a:r>
                      <a:endParaRPr lang="ko-KR" altLang="en-US" sz="1400" dirty="0"/>
                    </a:p>
                  </a:txBody>
                  <a:tcPr>
                    <a:solidFill>
                      <a:srgbClr val="5F4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917033"/>
                  </a:ext>
                </a:extLst>
              </a:tr>
              <a:tr h="401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ZXCV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1234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김홍일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010-1234-5678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596924"/>
                  </a:ext>
                </a:extLst>
              </a:tr>
              <a:tr h="401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ASDF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5678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홍길동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010-4658-7489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243859"/>
                  </a:ext>
                </a:extLst>
              </a:tr>
              <a:tr h="401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QWER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9012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이순신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010-5681-9156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468476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539174"/>
              </p:ext>
            </p:extLst>
          </p:nvPr>
        </p:nvGraphicFramePr>
        <p:xfrm>
          <a:off x="6376348" y="2683826"/>
          <a:ext cx="5070276" cy="2009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7569">
                  <a:extLst>
                    <a:ext uri="{9D8B030D-6E8A-4147-A177-3AD203B41FA5}">
                      <a16:colId xmlns:a16="http://schemas.microsoft.com/office/drawing/2014/main" val="3301065819"/>
                    </a:ext>
                  </a:extLst>
                </a:gridCol>
                <a:gridCol w="1267569">
                  <a:extLst>
                    <a:ext uri="{9D8B030D-6E8A-4147-A177-3AD203B41FA5}">
                      <a16:colId xmlns:a16="http://schemas.microsoft.com/office/drawing/2014/main" val="1298643456"/>
                    </a:ext>
                  </a:extLst>
                </a:gridCol>
                <a:gridCol w="1267569">
                  <a:extLst>
                    <a:ext uri="{9D8B030D-6E8A-4147-A177-3AD203B41FA5}">
                      <a16:colId xmlns:a16="http://schemas.microsoft.com/office/drawing/2014/main" val="311790857"/>
                    </a:ext>
                  </a:extLst>
                </a:gridCol>
                <a:gridCol w="1267569">
                  <a:extLst>
                    <a:ext uri="{9D8B030D-6E8A-4147-A177-3AD203B41FA5}">
                      <a16:colId xmlns:a16="http://schemas.microsoft.com/office/drawing/2014/main" val="2460468069"/>
                    </a:ext>
                  </a:extLst>
                </a:gridCol>
              </a:tblGrid>
              <a:tr h="401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PK</a:t>
                      </a:r>
                      <a:endParaRPr lang="ko-KR" altLang="en-US" sz="1400" dirty="0"/>
                    </a:p>
                  </a:txBody>
                  <a:tcPr>
                    <a:solidFill>
                      <a:srgbClr val="5F4B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FK</a:t>
                      </a:r>
                      <a:endParaRPr lang="ko-KR" altLang="en-US" sz="1400" dirty="0"/>
                    </a:p>
                  </a:txBody>
                  <a:tcPr>
                    <a:solidFill>
                      <a:srgbClr val="5F4B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5F4B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5F4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904864"/>
                  </a:ext>
                </a:extLst>
              </a:tr>
              <a:tr h="401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boardNum</a:t>
                      </a:r>
                      <a:endParaRPr lang="ko-KR" altLang="en-US" sz="1400" dirty="0"/>
                    </a:p>
                  </a:txBody>
                  <a:tcPr>
                    <a:solidFill>
                      <a:srgbClr val="5F4B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userID</a:t>
                      </a:r>
                      <a:endParaRPr lang="ko-KR" altLang="en-US" sz="1400" dirty="0"/>
                    </a:p>
                  </a:txBody>
                  <a:tcPr>
                    <a:solidFill>
                      <a:srgbClr val="5F4B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boardtitle</a:t>
                      </a:r>
                      <a:endParaRPr lang="ko-KR" altLang="en-US" sz="1400" dirty="0"/>
                    </a:p>
                  </a:txBody>
                  <a:tcPr>
                    <a:solidFill>
                      <a:srgbClr val="5F4B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board</a:t>
                      </a:r>
                      <a:r>
                        <a:rPr kumimoji="1" lang="en-US" altLang="ko-KR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</a:t>
                      </a:r>
                      <a:endParaRPr lang="ko-KR" altLang="en-US" sz="1400" dirty="0"/>
                    </a:p>
                  </a:txBody>
                  <a:tcPr>
                    <a:solidFill>
                      <a:srgbClr val="5F4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917033"/>
                  </a:ext>
                </a:extLst>
              </a:tr>
              <a:tr h="401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ASDF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아니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피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596924"/>
                  </a:ext>
                </a:extLst>
              </a:tr>
              <a:tr h="401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QWER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너무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곤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243859"/>
                  </a:ext>
                </a:extLst>
              </a:tr>
              <a:tr h="401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ASDF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매우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해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468476"/>
                  </a:ext>
                </a:extLst>
              </a:tr>
            </a:tbl>
          </a:graphicData>
        </a:graphic>
      </p:graphicFrame>
      <p:cxnSp>
        <p:nvCxnSpPr>
          <p:cNvPr id="39" name="직선 연결선 38"/>
          <p:cNvCxnSpPr/>
          <p:nvPr/>
        </p:nvCxnSpPr>
        <p:spPr>
          <a:xfrm flipV="1">
            <a:off x="1036319" y="5311832"/>
            <a:ext cx="7254240" cy="11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036319" y="4857725"/>
            <a:ext cx="0" cy="465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8290558" y="4857725"/>
            <a:ext cx="0" cy="465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924097" y="4995949"/>
            <a:ext cx="2244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8171411" y="4921135"/>
            <a:ext cx="119147" cy="74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8290558" y="4921135"/>
            <a:ext cx="112221" cy="80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99258" y="5579128"/>
            <a:ext cx="1151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+mn-ea"/>
              </a:rPr>
              <a:t>userTable</a:t>
            </a:r>
            <a:r>
              <a:rPr lang="en-US" altLang="ko-KR" dirty="0" smtClean="0"/>
              <a:t> </a:t>
            </a:r>
            <a:r>
              <a:rPr lang="ko-KR" altLang="en-US" dirty="0"/>
              <a:t>테이블의 </a:t>
            </a:r>
            <a:r>
              <a:rPr lang="en-US" altLang="ko-KR" dirty="0"/>
              <a:t>1</a:t>
            </a:r>
            <a:r>
              <a:rPr lang="ko-KR" altLang="en-US" dirty="0"/>
              <a:t>개의 데이터</a:t>
            </a:r>
            <a:r>
              <a:rPr lang="en-US" altLang="ko-KR" dirty="0"/>
              <a:t>(row)</a:t>
            </a:r>
            <a:r>
              <a:rPr lang="ko-KR" altLang="en-US" dirty="0"/>
              <a:t>와 </a:t>
            </a:r>
            <a:r>
              <a:rPr lang="en-US" altLang="ko-KR" dirty="0" err="1">
                <a:latin typeface="+mn-ea"/>
              </a:rPr>
              <a:t>boardTable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/>
              <a:t>테이블의 여러 개의 데이터들</a:t>
            </a:r>
            <a:r>
              <a:rPr lang="en-US" altLang="ko-KR" dirty="0"/>
              <a:t>(rows)</a:t>
            </a:r>
            <a:r>
              <a:rPr lang="ko-KR" altLang="en-US" dirty="0"/>
              <a:t>이 관련이 있다는 </a:t>
            </a:r>
            <a:r>
              <a:rPr lang="ko-KR" altLang="en-US" dirty="0" smtClean="0"/>
              <a:t>의미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424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1917700"/>
          </a:xfrm>
          <a:prstGeom prst="rect">
            <a:avLst/>
          </a:prstGeom>
          <a:solidFill>
            <a:srgbClr val="5F4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8549" y="1261666"/>
            <a:ext cx="3339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b="1" dirty="0" smtClean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#</a:t>
            </a:r>
            <a:r>
              <a:rPr kumimoji="1" lang="ko-KR" altLang="en-US" sz="5400" b="1" dirty="0" err="1" smtClean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내부</a:t>
            </a:r>
            <a:r>
              <a:rPr lang="ko-KR" altLang="en-US" sz="5400" b="1" dirty="0" err="1" smtClean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조인</a:t>
            </a:r>
            <a:endParaRPr kumimoji="1" lang="ja-JP" altLang="en-US" sz="5400" b="1" dirty="0">
              <a:solidFill>
                <a:schemeClr val="bg1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18672" y="338336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제약조건</a:t>
            </a:r>
            <a:endParaRPr kumimoji="1" lang="ja-JP" altLang="en-US" sz="5400" spc="600" dirty="0">
              <a:solidFill>
                <a:schemeClr val="bg1"/>
              </a:solidFill>
              <a:latin typeface="+mn-ea"/>
              <a:cs typeface="Arial Unicode MS" panose="020B0604020202020204" pitchFamily="50" charset="-128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215900" y="2101866"/>
            <a:ext cx="206436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F2CAAA4-B797-4E77-98A7-B9170D757F7D}"/>
              </a:ext>
            </a:extLst>
          </p:cNvPr>
          <p:cNvSpPr txBox="1"/>
          <p:nvPr/>
        </p:nvSpPr>
        <p:spPr>
          <a:xfrm>
            <a:off x="215899" y="2228305"/>
            <a:ext cx="11064471" cy="422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just">
              <a:lnSpc>
                <a:spcPct val="120000"/>
              </a:lnSpc>
              <a:defRPr sz="1400"/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/>
              <a:t>INNER </a:t>
            </a:r>
            <a:r>
              <a:rPr lang="en-US" altLang="ko-KR" dirty="0" smtClean="0"/>
              <a:t>JOIN</a:t>
            </a:r>
            <a:endParaRPr lang="en-US" altLang="ko-KR" dirty="0"/>
          </a:p>
          <a:p>
            <a:r>
              <a:rPr lang="en-US" altLang="ko-KR" dirty="0" smtClean="0"/>
              <a:t>SELECT *</a:t>
            </a:r>
          </a:p>
          <a:p>
            <a:r>
              <a:rPr lang="en-US" altLang="ko-KR" dirty="0" smtClean="0"/>
              <a:t>	FROM </a:t>
            </a:r>
            <a:r>
              <a:rPr lang="en-US" altLang="ko-KR" dirty="0" err="1">
                <a:latin typeface="+mn-ea"/>
              </a:rPr>
              <a:t>boardTable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기준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r>
              <a:rPr lang="en-US" altLang="ko-KR" dirty="0" smtClean="0"/>
              <a:t>		INNER JOIN </a:t>
            </a:r>
            <a:r>
              <a:rPr lang="en-US" altLang="ko-KR" dirty="0" err="1">
                <a:latin typeface="+mn-ea"/>
              </a:rPr>
              <a:t>userTable</a:t>
            </a:r>
            <a:r>
              <a:rPr lang="en-US" altLang="ko-KR" dirty="0">
                <a:latin typeface="+mn-ea"/>
              </a:rPr>
              <a:t> 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/>
              <a:t>			ON </a:t>
            </a:r>
            <a:r>
              <a:rPr lang="en-US" altLang="ko-KR" dirty="0" err="1" smtClean="0">
                <a:latin typeface="+mn-ea"/>
              </a:rPr>
              <a:t>boardTable.userID</a:t>
            </a:r>
            <a:r>
              <a:rPr lang="en-US" altLang="ko-KR" dirty="0" smtClean="0">
                <a:latin typeface="+mn-ea"/>
              </a:rPr>
              <a:t> = </a:t>
            </a:r>
            <a:r>
              <a:rPr lang="en-US" altLang="ko-KR" dirty="0" err="1" smtClean="0">
                <a:latin typeface="+mn-ea"/>
              </a:rPr>
              <a:t>userTable.userID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	</a:t>
            </a:r>
            <a:r>
              <a:rPr lang="en-US" altLang="ko-KR" dirty="0" smtClean="0"/>
              <a:t>WHERE </a:t>
            </a:r>
            <a:r>
              <a:rPr lang="en-US" altLang="ko-KR" dirty="0" err="1" smtClean="0">
                <a:latin typeface="+mn-ea"/>
              </a:rPr>
              <a:t>boardTable.userID</a:t>
            </a:r>
            <a:r>
              <a:rPr lang="en-US" altLang="ko-KR" dirty="0" smtClean="0">
                <a:latin typeface="+mn-ea"/>
              </a:rPr>
              <a:t> = ‘</a:t>
            </a:r>
            <a:r>
              <a:rPr lang="en-US" altLang="ko-KR" dirty="0" smtClean="0"/>
              <a:t>QWER</a:t>
            </a:r>
            <a:r>
              <a:rPr lang="en-US" altLang="ko-KR" dirty="0" smtClean="0">
                <a:latin typeface="+mn-ea"/>
              </a:rPr>
              <a:t>’;</a:t>
            </a: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/>
          </a:p>
          <a:p>
            <a:r>
              <a:rPr lang="en-US" altLang="ko-KR" dirty="0"/>
              <a:t>SELECT *</a:t>
            </a:r>
          </a:p>
          <a:p>
            <a:r>
              <a:rPr lang="en-US" altLang="ko-KR" dirty="0"/>
              <a:t>	FROM </a:t>
            </a:r>
            <a:r>
              <a:rPr lang="en-US" altLang="ko-KR" dirty="0" err="1" smtClean="0">
                <a:latin typeface="+mn-ea"/>
              </a:rPr>
              <a:t>boardTable</a:t>
            </a:r>
            <a:r>
              <a:rPr lang="en-US" altLang="ko-KR" dirty="0" smtClean="0">
                <a:latin typeface="+mn-ea"/>
              </a:rPr>
              <a:t> (</a:t>
            </a:r>
            <a:r>
              <a:rPr lang="ko-KR" altLang="en-US" dirty="0" smtClean="0">
                <a:latin typeface="+mn-ea"/>
              </a:rPr>
              <a:t>기준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r>
              <a:rPr lang="en-US" altLang="ko-KR" dirty="0" smtClean="0"/>
              <a:t>		INNER JOIN </a:t>
            </a:r>
            <a:r>
              <a:rPr lang="en-US" altLang="ko-KR" dirty="0" err="1" smtClean="0">
                <a:latin typeface="+mn-ea"/>
              </a:rPr>
              <a:t>userTable</a:t>
            </a:r>
            <a:r>
              <a:rPr lang="en-US" altLang="ko-KR" dirty="0" smtClean="0">
                <a:latin typeface="+mn-ea"/>
              </a:rPr>
              <a:t> </a:t>
            </a:r>
          </a:p>
          <a:p>
            <a:r>
              <a:rPr lang="en-US" altLang="ko-KR" dirty="0" smtClean="0"/>
              <a:t>			ON </a:t>
            </a:r>
            <a:r>
              <a:rPr lang="en-US" altLang="ko-KR" dirty="0" err="1" smtClean="0">
                <a:latin typeface="+mn-ea"/>
              </a:rPr>
              <a:t>boardTable.userID</a:t>
            </a:r>
            <a:r>
              <a:rPr lang="en-US" altLang="ko-KR" dirty="0" smtClean="0">
                <a:latin typeface="+mn-ea"/>
              </a:rPr>
              <a:t> = </a:t>
            </a:r>
            <a:r>
              <a:rPr lang="en-US" altLang="ko-KR" dirty="0" err="1" smtClean="0">
                <a:latin typeface="+mn-ea"/>
              </a:rPr>
              <a:t>userTable.userID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	</a:t>
            </a:r>
            <a:r>
              <a:rPr lang="en-US" altLang="ko-KR" dirty="0"/>
              <a:t>WHERE </a:t>
            </a:r>
            <a:r>
              <a:rPr lang="en-US" altLang="ko-KR" dirty="0" err="1">
                <a:latin typeface="+mn-ea"/>
              </a:rPr>
              <a:t>boardTable.userID</a:t>
            </a:r>
            <a:r>
              <a:rPr lang="en-US" altLang="ko-KR" dirty="0">
                <a:latin typeface="+mn-ea"/>
              </a:rPr>
              <a:t> = </a:t>
            </a:r>
            <a:r>
              <a:rPr lang="en-US" altLang="ko-KR" dirty="0" smtClean="0">
                <a:latin typeface="+mn-ea"/>
              </a:rPr>
              <a:t>‘</a:t>
            </a:r>
            <a:r>
              <a:rPr lang="en-US" altLang="ko-KR" dirty="0" smtClean="0"/>
              <a:t>ASDF</a:t>
            </a:r>
            <a:r>
              <a:rPr lang="en-US" altLang="ko-KR" dirty="0" smtClean="0">
                <a:latin typeface="+mn-ea"/>
              </a:rPr>
              <a:t>’;</a:t>
            </a:r>
            <a:endParaRPr lang="en-US" altLang="ko-KR" dirty="0">
              <a:latin typeface="+mn-ea"/>
            </a:endParaRP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9" y="3909378"/>
            <a:ext cx="7049484" cy="41915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46" y="5695240"/>
            <a:ext cx="6906589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85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Ultra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5F4B8B"/>
      </a:accent6>
      <a:hlink>
        <a:srgbClr val="33333C"/>
      </a:hlink>
      <a:folHlink>
        <a:srgbClr val="33333C"/>
      </a:folHlink>
    </a:clrScheme>
    <a:fontScheme name="사용자 지정 1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</TotalTime>
  <Words>680</Words>
  <Application>Microsoft Office PowerPoint</Application>
  <PresentationFormat>와이드스크린</PresentationFormat>
  <Paragraphs>331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Arial Unicode MS</vt:lpstr>
      <vt:lpstr>나눔고딕</vt:lpstr>
      <vt:lpstr>나눔스퀘어라운드 Regular</vt:lpstr>
      <vt:lpstr>Arial</vt:lpstr>
      <vt:lpstr>Wingdings</vt:lpstr>
      <vt:lpstr>Office テーマ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愈　セビョル</dc:creator>
  <cp:lastModifiedBy>kjw</cp:lastModifiedBy>
  <cp:revision>65</cp:revision>
  <dcterms:created xsi:type="dcterms:W3CDTF">2017-12-28T07:01:08Z</dcterms:created>
  <dcterms:modified xsi:type="dcterms:W3CDTF">2018-11-07T07:26:21Z</dcterms:modified>
</cp:coreProperties>
</file>