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80" d="100"/>
          <a:sy n="80" d="100"/>
        </p:scale>
        <p:origin x="106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1058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  <a:lvl2pPr marL="762000" indent="-381000">
              <a:spcBef>
                <a:spcPts val="3800"/>
              </a:spcBef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2pPr>
            <a:lvl3pPr marL="1143000" indent="-381000">
              <a:spcBef>
                <a:spcPts val="3800"/>
              </a:spcBef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3pPr>
            <a:lvl4pPr marL="1524000" indent="-381000">
              <a:spcBef>
                <a:spcPts val="3800"/>
              </a:spcBef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4pPr>
            <a:lvl5pPr marL="1905000" indent="-381000">
              <a:spcBef>
                <a:spcPts val="3800"/>
              </a:spcBef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8300"/>
            <a:ext cx="339244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템플릿 메서드 패턴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(Template method pattern)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89AA8901-5A98-42EC-B35F-3DF162B868A7-L0-00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716" b="37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후크 추가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언제 후크를 써야 하는가?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서브클래스에서 알고리즘의 특정 단계를 제공해야만 하는 경우에는 추상메서드를 써야한다. But</a:t>
            </a:r>
          </a:p>
          <a:p>
            <a:r>
              <a:rPr dirty="0"/>
              <a:t>알고리즘의 특정부분이 선택적으로 적용된다든가 하는경우에는 후크를 쓰면된다.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템플릿 메소드 패턴 VS 스트래티지 패턴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4329" indent="-354329" defTabSz="543305">
              <a:spcBef>
                <a:spcPts val="3500"/>
              </a:spcBef>
              <a:defRPr sz="2604"/>
            </a:pPr>
            <a:r>
              <a:t>알고리즘의 개요를 정의하며 실제 작업중 일부는 서브클래스에서 처리한다 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각 단계마다 다른 구현을 사용하면서도 알고리즘의 구조자체는 그대로 유지할스있다.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알고리즘에 서브클래스가 개입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중복코드가 거의 없다</a:t>
            </a:r>
          </a:p>
          <a:p>
            <a:pPr marL="354329" indent="-354329" defTabSz="543305">
              <a:spcBef>
                <a:spcPts val="3500"/>
              </a:spcBef>
              <a:defRPr sz="2604"/>
            </a:pPr>
            <a:r>
              <a:t>알고리즘이 전부 똑같고 한줄만 다르다면 스트래티지 패턴보다 효율적이다.</a:t>
            </a:r>
          </a:p>
        </p:txBody>
      </p:sp>
      <p:sp>
        <p:nvSpPr>
          <p:cNvPr id="157" name="Shape 157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일련의 알고리즘군을 정의하고 그알고리즘들을 서로 바꿔가며 사용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각 알고리즘이 캡슐화되어있기 때문에 클라이언트에서 손쉽게 다른 알고리즘 사용가능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알고리즘을 구현할때 객체의 구성을 통해서 알고리즘을 선택할 수있게 해준다-&gt; 더 유연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어떤 것에도 의존하지 않고 알고리즘을 전부 알아서  구현가능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3080" y="1904425"/>
            <a:ext cx="8289636" cy="62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8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184053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t>템플릿 메소드 패턴이란?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/>
            </a:pPr>
            <a:r>
              <a:rPr dirty="0"/>
              <a:t>알고리즘의 구조를 메소드에 정의 하고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/>
            </a:pPr>
            <a:endParaRPr dirty="0"/>
          </a:p>
          <a:p>
            <a:pPr marL="0" indent="0" algn="ctr">
              <a:spcBef>
                <a:spcPts val="0"/>
              </a:spcBef>
              <a:buSzTx/>
              <a:buNone/>
              <a:defRPr sz="4600"/>
            </a:pPr>
            <a:r>
              <a:rPr dirty="0"/>
              <a:t>하위 클래스에서 알고리즘 구조의</a:t>
            </a:r>
          </a:p>
          <a:p>
            <a:pPr marL="0" indent="0" algn="ctr">
              <a:spcBef>
                <a:spcPts val="0"/>
              </a:spcBef>
              <a:buSzTx/>
              <a:buNone/>
              <a:defRPr sz="4600"/>
            </a:pPr>
            <a:endParaRPr dirty="0"/>
          </a:p>
          <a:p>
            <a:pPr marL="0" indent="0" algn="ctr">
              <a:spcBef>
                <a:spcPts val="0"/>
              </a:spcBef>
              <a:buSzTx/>
              <a:buNone/>
              <a:defRPr sz="4600"/>
            </a:pPr>
            <a:r>
              <a:rPr lang="ko-KR" altLang="en-US" dirty="0" smtClean="0"/>
              <a:t>변</a:t>
            </a:r>
            <a:r>
              <a:rPr dirty="0" smtClean="0"/>
              <a:t>경없이 </a:t>
            </a:r>
            <a:r>
              <a:rPr dirty="0"/>
              <a:t>알고리즘을 재정의 하는 패턴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어떤 상황에서 써야할까?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구현하는 알고리즘이 일정한 프로세스(절차)가 있다.</a:t>
            </a:r>
          </a:p>
          <a:p>
            <a:r>
              <a:t>구현하려는 알고리즘이 변경가능성이 있다.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구현절차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&gt;&gt; 알고리즘을 </a:t>
            </a:r>
            <a:r>
              <a:rPr u="sng"/>
              <a:t>여러단계로</a:t>
            </a:r>
            <a:r>
              <a:t> 나눈다.</a:t>
            </a:r>
          </a:p>
          <a:p>
            <a:pPr marL="0" indent="0">
              <a:buSzTx/>
              <a:buNone/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&gt;&gt; 나누어진 알고리즘의 단계를 </a:t>
            </a:r>
            <a:r>
              <a:rPr u="sng">
                <a:latin typeface="+mn-lt"/>
                <a:ea typeface="+mn-ea"/>
                <a:cs typeface="+mn-cs"/>
                <a:sym typeface="Apple SD 산돌고딕 Neo 옅은체"/>
              </a:rPr>
              <a:t>메소드로 선언</a:t>
            </a:r>
            <a:r>
              <a:t>한다.</a:t>
            </a:r>
          </a:p>
          <a:p>
            <a:pPr marL="0" indent="0">
              <a:buSzTx/>
              <a:buNone/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&gt;&gt; 알고리즘을 수행할 </a:t>
            </a:r>
            <a:r>
              <a:rPr u="sng"/>
              <a:t>템플릿 메서드</a:t>
            </a:r>
            <a:r>
              <a:t>를 만든다.</a:t>
            </a:r>
          </a:p>
          <a:p>
            <a:pPr marL="0" indent="0">
              <a:buSzTx/>
              <a:buNone/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&gt;&gt; 하위클래스에서 </a:t>
            </a:r>
            <a:r>
              <a:rPr u="sng"/>
              <a:t>나누어진 메소드를 구현</a:t>
            </a:r>
            <a:r>
              <a:t>한다.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4A116513-BFE2-40E9-B907-C5A05C442458-L0-00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30" b="77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기본설계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헐리우드 원칙</a:t>
            </a:r>
          </a:p>
          <a:p>
            <a:pPr defTabSz="479044">
              <a:defRPr sz="6560"/>
            </a:pPr>
            <a:r>
              <a:t>(Hollywood principle)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SzTx/>
              <a:buNone/>
            </a:pPr>
            <a:r>
              <a:rPr dirty="0" smtClean="0"/>
              <a:t>저수준 </a:t>
            </a:r>
            <a:r>
              <a:rPr dirty="0"/>
              <a:t>구성요소에서 </a:t>
            </a:r>
            <a:r>
              <a:rPr lang="ko-KR" altLang="en-US" dirty="0" smtClean="0"/>
              <a:t> 고수준에 </a:t>
            </a:r>
            <a:r>
              <a:rPr dirty="0" smtClean="0"/>
              <a:t>접</a:t>
            </a:r>
            <a:r>
              <a:rPr lang="ko-KR" altLang="en-US" dirty="0" smtClean="0"/>
              <a:t>근</a:t>
            </a:r>
            <a:r>
              <a:rPr dirty="0" smtClean="0"/>
              <a:t>할 </a:t>
            </a:r>
            <a:r>
              <a:rPr dirty="0"/>
              <a:t>수는 있지만,</a:t>
            </a:r>
            <a:endParaRPr sz="1400" dirty="0"/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rPr dirty="0"/>
              <a:t>언제 어떤 식으로 그 구성요소들을 사용할지는 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rPr dirty="0"/>
              <a:t>고수준 구성요소에서 결정한다</a:t>
            </a:r>
            <a:r>
              <a:rPr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A9B25159-521F-499A-ABC1-1E5BC3FC2A9E-L0-001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718349" y="3733858"/>
            <a:ext cx="5334001" cy="4000501"/>
          </a:xfrm>
          <a:prstGeom prst="rect">
            <a:avLst/>
          </a:prstGeom>
        </p:spPr>
      </p:pic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Tea와 </a:t>
            </a:r>
            <a:r>
              <a:rPr dirty="0" smtClean="0"/>
              <a:t>Coffe를 </a:t>
            </a:r>
            <a:r>
              <a:rPr dirty="0"/>
              <a:t>파는 </a:t>
            </a:r>
            <a:r>
              <a:rPr dirty="0" smtClean="0"/>
              <a:t>Caffe</a:t>
            </a:r>
            <a:endParaRPr dirty="0"/>
          </a:p>
        </p:txBody>
      </p:sp>
      <p:sp>
        <p:nvSpPr>
          <p:cNvPr id="140" name="Shape 14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900"/>
            </a:pPr>
            <a:r>
              <a:rPr dirty="0"/>
              <a:t>음료를 만드는 알고리즘의 골격은 다음과 같다.</a:t>
            </a:r>
          </a:p>
          <a:p>
            <a:pPr marL="0" indent="0">
              <a:buSzTx/>
              <a:buNone/>
              <a:defRPr sz="1900"/>
            </a:pPr>
            <a:r>
              <a:rPr dirty="0"/>
              <a:t>(1) 물을 끓인다. -&gt; boilWater()</a:t>
            </a:r>
          </a:p>
          <a:p>
            <a:pPr marL="0" indent="0">
              <a:buSzTx/>
              <a:buNone/>
              <a:defRPr sz="1900"/>
            </a:pPr>
            <a:r>
              <a:rPr dirty="0"/>
              <a:t>(2) 우려낸다. -&gt; abstract brew()</a:t>
            </a:r>
          </a:p>
          <a:p>
            <a:pPr marL="0" indent="0">
              <a:buSzTx/>
              <a:buNone/>
              <a:defRPr sz="1900"/>
            </a:pPr>
            <a:r>
              <a:rPr dirty="0"/>
              <a:t>(3) 음료를 컵에 따른다. -&gt; pourInCup()</a:t>
            </a:r>
          </a:p>
          <a:p>
            <a:pPr marL="0" indent="0">
              <a:buSzTx/>
              <a:buNone/>
              <a:defRPr sz="1900"/>
            </a:pPr>
            <a:r>
              <a:rPr dirty="0"/>
              <a:t>(4) 첨가물을 추가한다. -&gt; abstract addCondiments()</a:t>
            </a:r>
          </a:p>
          <a:p>
            <a:pPr marL="0" indent="0">
              <a:buSzTx/>
              <a:buNone/>
              <a:defRPr sz="1900"/>
            </a:pPr>
            <a:r>
              <a:rPr dirty="0"/>
              <a:t>&gt;&gt; 음료 만들기. -&gt;  prepareRecipe()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헐리우드 원칙과의 관계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Caffe는 알고리즘을 장악하는 고수준 구성요소이며 </a:t>
            </a:r>
          </a:p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각각 서브클래스는 시스템에 참여하는 저수준 구성요소이다.</a:t>
            </a:r>
          </a:p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고수준 구성요소인 Caffe는 메소드 구현이 필요한 상황에만 메서드를 호출하여 서브클래스를 불려낸다.</a:t>
            </a:r>
          </a:p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저수준 구성요소인 Coffe와 Tea는 호출 당하기 전까지는 절대로 추상 클래스를 직접 호출하지 않는다.</a:t>
            </a:r>
          </a:p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즉 고수준 구성요소에서 저수준 구성요소에게 일방적으로 먼저 연락하는 셈이된다.</a:t>
            </a:r>
          </a:p>
          <a:p>
            <a:pPr marL="0" indent="0" defTabSz="543305">
              <a:spcBef>
                <a:spcPts val="3500"/>
              </a:spcBef>
              <a:buSzTx/>
              <a:buNone/>
              <a:defRPr sz="2511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/>
              <a:t>정리&gt;&gt;</a:t>
            </a:r>
            <a:r>
              <a:rPr dirty="0" smtClean="0"/>
              <a:t>카페</a:t>
            </a:r>
            <a:r>
              <a:rPr lang="ko-KR" altLang="en-US" dirty="0" smtClean="0"/>
              <a:t>인</a:t>
            </a:r>
            <a:r>
              <a:rPr dirty="0" smtClean="0"/>
              <a:t>시스템을 </a:t>
            </a:r>
            <a:r>
              <a:rPr dirty="0"/>
              <a:t>사용하는 클라이언트는 차나 커피와 같은 구상클래스가 아니라 Caffe라는 고수준 구성요소에 추상화 되어있는 부분의 의존한게되어 전체 시스템의 의존성을 줄여 의존성 부패를 </a:t>
            </a:r>
            <a:r>
              <a:rPr dirty="0" smtClean="0"/>
              <a:t>방지</a:t>
            </a:r>
            <a:r>
              <a:rPr lang="ko-KR" altLang="en-US" dirty="0" smtClean="0"/>
              <a:t>할 수</a:t>
            </a:r>
            <a:r>
              <a:rPr dirty="0" smtClean="0"/>
              <a:t> </a:t>
            </a:r>
            <a:r>
              <a:rPr dirty="0"/>
              <a:t>있다.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후크(hook)란?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추상클래스에서 선언되는 메소드이긴 하지만 기본적인 내용만 구현되어 있거나 아무코드도 들어있지 않은 메소드이다.</a:t>
            </a:r>
          </a:p>
          <a:p>
            <a:r>
              <a:t>후크는 다양한 용도로 사용가능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366</Words>
  <Application>Microsoft Macintosh PowerPoint</Application>
  <PresentationFormat>사용자 지정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산돌고딕 Neo 볼드체</vt:lpstr>
      <vt:lpstr>Apple SD 산돌고딕 Neo 세미볼드체</vt:lpstr>
      <vt:lpstr>Apple SD 산돌고딕 Neo 옅은체</vt:lpstr>
      <vt:lpstr>Helvetica Neue</vt:lpstr>
      <vt:lpstr>Gradient</vt:lpstr>
      <vt:lpstr>템플릿 메서드 패턴</vt:lpstr>
      <vt:lpstr>템플릿 메소드 패턴이란?</vt:lpstr>
      <vt:lpstr>어떤 상황에서 써야할까?</vt:lpstr>
      <vt:lpstr>구현절차</vt:lpstr>
      <vt:lpstr>기본설계</vt:lpstr>
      <vt:lpstr>헐리우드 원칙 (Hollywood principle)</vt:lpstr>
      <vt:lpstr>Tea와 Coffe를 파는 Caffe</vt:lpstr>
      <vt:lpstr>헐리우드 원칙과의 관계</vt:lpstr>
      <vt:lpstr>후크(hook)란?</vt:lpstr>
      <vt:lpstr>후크 추가</vt:lpstr>
      <vt:lpstr>언제 후크를 써야 하는가?</vt:lpstr>
      <vt:lpstr>템플릿 메소드 패턴 VS 스트래티지 패턴</vt:lpstr>
      <vt:lpstr>PowerPoint 프레젠테이션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템플릿 메서드 패턴</dc:title>
  <cp:lastModifiedBy>Microsoft Office 사용자</cp:lastModifiedBy>
  <cp:revision>4</cp:revision>
  <dcterms:modified xsi:type="dcterms:W3CDTF">2018-10-08T02:18:10Z</dcterms:modified>
</cp:coreProperties>
</file>