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1"/>
  </p:normalViewPr>
  <p:slideViewPr>
    <p:cSldViewPr snapToGrid="0" snapToObjects="1">
      <p:cViewPr varScale="1">
        <p:scale>
          <a:sx n="73" d="100"/>
          <a:sy n="73" d="100"/>
        </p:scale>
        <p:origin x="13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924977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r>
              <a:t>“여기에 인용을 입력하십시오.”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26428" y="9245600"/>
            <a:ext cx="339244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팩토리 메서드 패턴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객체생성을 캡슐화해서 서브클래스에게 위임하는 패턴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의존성 뒤집기 원칙</a:t>
            </a:r>
          </a:p>
        </p:txBody>
      </p:sp>
      <p:sp>
        <p:nvSpPr>
          <p:cNvPr id="146" name="Shape 14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추상화된 것에 의존하도록 만들어라. 구상 클래스에 의존하조록 만들지 않도록 한다.</a:t>
            </a:r>
          </a:p>
          <a:p>
            <a:r>
              <a:t>고수준 구성요소가 저수준 구성요서에 의존하면 안됨!!!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pasted-image.pn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6718300" y="5174862"/>
            <a:ext cx="5334000" cy="3734577"/>
          </a:xfrm>
          <a:prstGeom prst="rect">
            <a:avLst/>
          </a:prstGeom>
        </p:spPr>
      </p:pic>
      <p:pic>
        <p:nvPicPr>
          <p:cNvPr id="149" name="pasted-image.png"/>
          <p:cNvPicPr>
            <a:picLocks noGrp="1" noChangeAspect="1"/>
          </p:cNvPicPr>
          <p:nvPr>
            <p:ph type="pic" idx="14"/>
          </p:nvPr>
        </p:nvPicPr>
        <p:blipFill>
          <a:blip r:embed="rId3">
            <a:extLst/>
          </a:blip>
          <a:srcRect/>
          <a:stretch>
            <a:fillRect/>
          </a:stretch>
        </p:blipFill>
        <p:spPr>
          <a:xfrm>
            <a:off x="6718300" y="964371"/>
            <a:ext cx="5334001" cy="3494158"/>
          </a:xfrm>
          <a:prstGeom prst="rect">
            <a:avLst/>
          </a:prstGeom>
        </p:spPr>
      </p:pic>
      <p:sp>
        <p:nvSpPr>
          <p:cNvPr id="150" name="Shape 150"/>
          <p:cNvSpPr/>
          <p:nvPr/>
        </p:nvSpPr>
        <p:spPr>
          <a:xfrm>
            <a:off x="952500" y="1847180"/>
            <a:ext cx="53340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 ConcreateClient= 고수준</a:t>
            </a:r>
          </a:p>
        </p:txBody>
      </p:sp>
      <p:sp>
        <p:nvSpPr>
          <p:cNvPr id="151" name="Shape 151"/>
          <p:cNvSpPr/>
          <p:nvPr/>
        </p:nvSpPr>
        <p:spPr>
          <a:xfrm>
            <a:off x="952500" y="2621880"/>
            <a:ext cx="53340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 유닛들 = 저수준</a:t>
            </a:r>
          </a:p>
        </p:txBody>
      </p:sp>
      <p:sp>
        <p:nvSpPr>
          <p:cNvPr id="152" name="Shape 152"/>
          <p:cNvSpPr/>
          <p:nvPr/>
        </p:nvSpPr>
        <p:spPr>
          <a:xfrm>
            <a:off x="952500" y="5848350"/>
            <a:ext cx="5334001" cy="238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저수준 구성요소 하나하나에 의존하고 있어서 유닛의 규격이 바뀐다거나 하면 유닛  전부를 수정해야한다.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추상팩토리 패턴</a:t>
            </a:r>
          </a:p>
        </p:txBody>
      </p:sp>
      <p:pic>
        <p:nvPicPr>
          <p:cNvPr id="15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50853" y="2521012"/>
            <a:ext cx="9103094" cy="64387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스타크래프트 시나리오</a:t>
            </a:r>
          </a:p>
        </p:txBody>
      </p:sp>
      <p:sp>
        <p:nvSpPr>
          <p:cNvPr id="158" name="Shape 1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지상 인간형 유닛을 생성한다고 가정</a:t>
            </a:r>
          </a:p>
          <a:p>
            <a:r>
              <a:t>지상 인간형 유닛은 옷(화생방보호의,우주복,간호복),   무기(총,화염방사기,치료기)라는 제료를 이용해서 만든다.</a:t>
            </a:r>
          </a:p>
          <a:p>
            <a:r>
              <a:t>제품군은 추상 제품인 옷과 무기가 필요</a:t>
            </a:r>
          </a:p>
          <a:p>
            <a:r>
              <a:t>옷은 다시 구상제품인 화생복,우주복,간호복</a:t>
            </a:r>
          </a:p>
          <a:p>
            <a:r>
              <a:t>무기는 다시 구상제품인 총,방사기,치료기가 필요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스타크래프트 UML</a:t>
            </a:r>
          </a:p>
        </p:txBody>
      </p:sp>
      <p:pic>
        <p:nvPicPr>
          <p:cNvPr id="16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2975" y="2688857"/>
            <a:ext cx="8598850" cy="61030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7360"/>
            </a:lvl1pPr>
          </a:lstStyle>
          <a:p>
            <a:r>
              <a:t>팩토리 메서드 VS 추상 팩토리</a:t>
            </a:r>
          </a:p>
        </p:txBody>
      </p:sp>
      <p:sp>
        <p:nvSpPr>
          <p:cNvPr id="164" name="Shape 164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클래스 상속을 통해서 객체를 만든다</a:t>
            </a:r>
          </a:p>
          <a:p>
            <a:r>
              <a:t>클래스를 확장하고 팩토리 메서드를 오버라이딩 해야한다.-&gt; 서브클래스를 통해서 객체를 만들기 위해</a:t>
            </a:r>
          </a:p>
          <a:p>
            <a:r>
              <a:t>클라이언트의 코드와 인스턴트를 만들어야할 구상 클래스를 분리시켜야할때 사용</a:t>
            </a:r>
          </a:p>
        </p:txBody>
      </p:sp>
      <p:sp>
        <p:nvSpPr>
          <p:cNvPr id="165" name="Shape 165"/>
          <p:cNvSpPr/>
          <p:nvPr/>
        </p:nvSpPr>
        <p:spPr>
          <a:xfrm>
            <a:off x="6718300" y="2590800"/>
            <a:ext cx="53340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marL="381000" indent="-381000" algn="l">
              <a:spcBef>
                <a:spcPts val="3800"/>
              </a:spcBef>
              <a:buSzPct val="75000"/>
              <a:buChar char="•"/>
              <a:defRPr sz="2800"/>
            </a:pPr>
            <a:r>
              <a:t>객체의 구성(Composition)을 통해 만든다</a:t>
            </a:r>
          </a:p>
          <a:p>
            <a:pPr marL="381000" indent="-381000" algn="l">
              <a:spcBef>
                <a:spcPts val="3800"/>
              </a:spcBef>
              <a:buSzPct val="75000"/>
              <a:buChar char="•"/>
              <a:defRPr sz="2800"/>
            </a:pPr>
            <a:r>
              <a:t>제품군을 만들기 위한 인터페이스를 제공한다.</a:t>
            </a:r>
          </a:p>
          <a:p>
            <a:pPr marL="381000" indent="-381000" algn="l">
              <a:spcBef>
                <a:spcPts val="3800"/>
              </a:spcBef>
              <a:buSzPct val="75000"/>
              <a:buChar char="•"/>
              <a:defRPr sz="2800"/>
            </a:pPr>
            <a:r>
              <a:t>클라이언트에서 서로 연관된 일련의 제품을 만들어야할 때 사용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정의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객체를 생성하기 위한 인터페이스를 정의하는데, 어떤 클래스의 인스턴스를 만들지는 서브클래스에서 결정</a:t>
            </a:r>
          </a:p>
          <a:p>
            <a:r>
              <a:rPr dirty="0"/>
              <a:t>팩토리 메소드 패턴을 이용하면 클래스의 인스턴스를 만드는 일을 서브클래스에서 맡기게 된다</a:t>
            </a:r>
            <a:r>
              <a:rPr dirty="0" smtClean="0"/>
              <a:t>.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xfrm>
            <a:off x="952500" y="412750"/>
            <a:ext cx="11099800" cy="2120900"/>
          </a:xfrm>
          <a:prstGeom prst="rect">
            <a:avLst/>
          </a:prstGeom>
        </p:spPr>
        <p:txBody>
          <a:bodyPr/>
          <a:lstStyle/>
          <a:p>
            <a:r>
              <a:t>UML Diagram</a:t>
            </a:r>
          </a:p>
        </p:txBody>
      </p:sp>
      <p:pic>
        <p:nvPicPr>
          <p:cNvPr id="126" name="스크린샷 2018-10-07 오후 1.27.46.png"/>
          <p:cNvPicPr>
            <a:picLocks noChangeAspect="1"/>
          </p:cNvPicPr>
          <p:nvPr/>
        </p:nvPicPr>
        <p:blipFill>
          <a:blip r:embed="rId2">
            <a:extLst/>
          </a:blip>
          <a:srcRect t="19548"/>
          <a:stretch>
            <a:fillRect/>
          </a:stretch>
        </p:blipFill>
        <p:spPr>
          <a:xfrm>
            <a:off x="1752798" y="2479675"/>
            <a:ext cx="9499042" cy="65215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스크린샷 2018-10-07 오후 1.27.58.pn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t="172" b="172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사용목적</a:t>
            </a:r>
          </a:p>
        </p:txBody>
      </p:sp>
      <p:sp>
        <p:nvSpPr>
          <p:cNvPr id="131" name="Shape 13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객체생성을 한군데에서 관리할수가 있다.(ConcreteCreator 부분에서만 생상코드를 넣는다.)</a:t>
            </a:r>
          </a:p>
          <a:p>
            <a:r>
              <a:t>동일한 인터페이스 구현을 새로운 객체가 추가되더라도  소스의 수정이 거의 없다.(생성 부분의 수정과 신규 클래스의 추가정도???)</a:t>
            </a:r>
          </a:p>
          <a:p>
            <a:r>
              <a:t>객체를 여러군데에서 생성을 각자 하면 동일한 생성을 보장할수 없지만 한군데에서 관리하게 되면 동일한 생성을 보장한다.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스타크래프트 숙제</a:t>
            </a:r>
          </a:p>
        </p:txBody>
      </p:sp>
      <p:pic>
        <p:nvPicPr>
          <p:cNvPr id="134" name="스크린샷 2018-10-07 오후 2.17.3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7955" y="2464474"/>
            <a:ext cx="12208890" cy="65518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사용목적 및 용도</a:t>
            </a:r>
          </a:p>
        </p:txBody>
      </p:sp>
      <p:sp>
        <p:nvSpPr>
          <p:cNvPr id="137" name="Shape 13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0039" indent="-320039" defTabSz="408940">
              <a:spcBef>
                <a:spcPts val="2900"/>
              </a:spcBef>
              <a:defRPr sz="2660"/>
            </a:pPr>
            <a:r>
              <a:t>스타크래프트에서 건물에서 생성되는 유닛들은 모두 비슷한 명령들을 가지고 있다.(이동/공격/죽음/멈춤 등)</a:t>
            </a:r>
          </a:p>
          <a:p>
            <a:pPr marL="320039" indent="-320039" defTabSz="408940">
              <a:spcBef>
                <a:spcPts val="2900"/>
              </a:spcBef>
              <a:defRPr sz="2660"/>
            </a:pPr>
            <a:r>
              <a:t>이러한 명령들이 인터페이스가 되고 마린이나 드랍쉽같은 객체들은 해당 인터페이스에 대한 각자 특색있는 기능을 구현하게된다.(마린은 지상이동 , 드랍쉽은 공중이동)</a:t>
            </a:r>
          </a:p>
          <a:p>
            <a:pPr marL="320039" indent="-320039" defTabSz="408940">
              <a:spcBef>
                <a:spcPts val="2900"/>
              </a:spcBef>
              <a:defRPr sz="2660"/>
            </a:pPr>
            <a:r>
              <a:t>베럭에서 유닛을 생성할떄, 유닛 빌드타임(생성시간)-&gt; 유닛을 전역변수에 등록-&gt; 유닛생성 종료를 알림-&gt; 유닛화면표출 등의 일련의 과정들이 일어나게 되는데 이것들은 베럭의 유닛 생성 부분에서 정의 를 하게 해서 여러군데에서 유닛을 만들때마다 하는 작업을 줄일수가 있으며 하나를 빼먹는 실수를 하지 않을 수가 있다.</a:t>
            </a:r>
          </a:p>
          <a:p>
            <a:pPr marL="320039" indent="-320039" defTabSz="408940">
              <a:spcBef>
                <a:spcPts val="2900"/>
              </a:spcBef>
              <a:defRPr sz="2660"/>
            </a:pPr>
            <a:r>
              <a:t>베럭에서 생산할수 있는 신규 유닛이 추가 할때는, 간단히 Unit의 인터페이스를 구현하는 클래스를 만들고 베럭에서 해당 유닛을 생성하는 부분만 추가해주면 나머지는 수정이 필요없게된다.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추상 팩토리 패턴</a:t>
            </a:r>
          </a:p>
        </p:txBody>
      </p:sp>
      <p:sp>
        <p:nvSpPr>
          <p:cNvPr id="140" name="Shape 140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객체생성을  인터페이스를 통해 캡슐화하여 일련의 제품을 공급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정의</a:t>
            </a:r>
          </a:p>
        </p:txBody>
      </p:sp>
      <p:sp>
        <p:nvSpPr>
          <p:cNvPr id="143" name="Shape 14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9475" indent="-379475" defTabSz="484886">
              <a:spcBef>
                <a:spcPts val="3400"/>
              </a:spcBef>
              <a:defRPr sz="3154"/>
            </a:pPr>
            <a:r>
              <a:t>인터페이스를 이용하여 서로 연관된, 또는 의존하는 객체를 구상 클래스를 지정하지 않고도 생성할 수 있다.</a:t>
            </a:r>
          </a:p>
          <a:p>
            <a:pPr marL="379475" indent="-379475" defTabSz="484886">
              <a:spcBef>
                <a:spcPts val="3400"/>
              </a:spcBef>
              <a:defRPr sz="3154"/>
            </a:pPr>
            <a:r>
              <a:t>추상 팩토리 패턴을 이용하면 클라이언트에서 추상화된 인터페이스를 통해서 일련의 제품들을 제공받을 수 있다.</a:t>
            </a:r>
          </a:p>
          <a:p>
            <a:pPr marL="379475" indent="-379475" defTabSz="484886">
              <a:spcBef>
                <a:spcPts val="3400"/>
              </a:spcBef>
              <a:defRPr sz="3154"/>
            </a:pPr>
            <a:r>
              <a:t>클라이언트에서는 실제로 어떤 제품이 생산되는지는 전혀 알 필요가 없다.</a:t>
            </a:r>
          </a:p>
          <a:p>
            <a:pPr marL="379475" indent="-379475" defTabSz="484886">
              <a:spcBef>
                <a:spcPts val="3400"/>
              </a:spcBef>
              <a:defRPr sz="3154"/>
            </a:pPr>
            <a:r>
              <a:t>추상화된 인터페이스로부터 다시 추상화된 제품을 받아서 추상화된 기능만 사용하면 된다.</a:t>
            </a:r>
          </a:p>
          <a:p>
            <a:pPr marL="379475" indent="-379475" defTabSz="484886">
              <a:spcBef>
                <a:spcPts val="3400"/>
              </a:spcBef>
              <a:defRPr sz="3154"/>
            </a:pPr>
            <a:r>
              <a:t>따라서 클라이언트와 팩토리에서 생산되는 제품을 분리할수 있다.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420</Words>
  <Application>Microsoft Macintosh PowerPoint</Application>
  <PresentationFormat>사용자 지정</PresentationFormat>
  <Paragraphs>45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Apple SD 산돌고딕 Neo 볼드체</vt:lpstr>
      <vt:lpstr>Apple SD 산돌고딕 Neo 옅은체</vt:lpstr>
      <vt:lpstr>Helvetica Neue</vt:lpstr>
      <vt:lpstr>Gradient</vt:lpstr>
      <vt:lpstr>팩토리 메서드 패턴</vt:lpstr>
      <vt:lpstr>정의</vt:lpstr>
      <vt:lpstr>UML Diagram</vt:lpstr>
      <vt:lpstr>PowerPoint 프레젠테이션</vt:lpstr>
      <vt:lpstr>사용목적</vt:lpstr>
      <vt:lpstr>스타크래프트 숙제</vt:lpstr>
      <vt:lpstr>사용목적 및 용도</vt:lpstr>
      <vt:lpstr>추상 팩토리 패턴</vt:lpstr>
      <vt:lpstr>정의</vt:lpstr>
      <vt:lpstr>의존성 뒤집기 원칙</vt:lpstr>
      <vt:lpstr>PowerPoint 프레젠테이션</vt:lpstr>
      <vt:lpstr>추상팩토리 패턴</vt:lpstr>
      <vt:lpstr>스타크래프트 시나리오</vt:lpstr>
      <vt:lpstr>스타크래프트 UML</vt:lpstr>
      <vt:lpstr>팩토리 메서드 VS 추상 팩토리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팩토리 메서드 패턴</dc:title>
  <cp:lastModifiedBy>Microsoft Office 사용자</cp:lastModifiedBy>
  <cp:revision>2</cp:revision>
  <dcterms:modified xsi:type="dcterms:W3CDTF">2018-10-08T00:01:39Z</dcterms:modified>
</cp:coreProperties>
</file>