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9" r:id="rId4"/>
    <p:sldId id="257" r:id="rId5"/>
    <p:sldId id="258" r:id="rId6"/>
    <p:sldId id="260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59F16-F66E-495E-8DD7-FA7481D7B728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22456-5A5C-4729-A0E3-B6DFE75EE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6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F3FADF-9501-40E4-998B-FA11968E59AE}" type="slidenum">
              <a:rPr lang="en-US" altLang="ko-KR"/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0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3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5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7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1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72A8-ADD9-4105-BAEE-ADE3F314165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097B-991C-4C65-878A-9309FB4A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1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751796"/>
            <a:ext cx="3848100" cy="440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67" y="1845687"/>
            <a:ext cx="3190875" cy="1104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21" y="3094821"/>
            <a:ext cx="4410075" cy="30575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3039035" y="1981200"/>
            <a:ext cx="3478586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8886" y="2203465"/>
            <a:ext cx="9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기초데이터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42146" y="2610788"/>
            <a:ext cx="3341998" cy="145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1997" y="3489995"/>
            <a:ext cx="918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List </a:t>
            </a:r>
            <a:r>
              <a:rPr lang="ko-KR" altLang="en-US" sz="1100" dirty="0" smtClean="0">
                <a:latin typeface="+mn-ea"/>
              </a:rPr>
              <a:t>타입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576918" y="2815729"/>
            <a:ext cx="2940703" cy="266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2473" y="4232311"/>
            <a:ext cx="1322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참조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7007" y="558320"/>
            <a:ext cx="4308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6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1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DI(</a:t>
            </a:r>
            <a:r>
              <a:rPr lang="en-US" altLang="ko-KR" dirty="0" smtClean="0">
                <a:latin typeface="+mn-ea"/>
              </a:rPr>
              <a:t>Dependency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r>
              <a:rPr kumimoji="1" lang="en-US" altLang="ko-KR" sz="1600" b="1" kern="0" dirty="0" smtClean="0">
                <a:solidFill>
                  <a:srgbClr val="000000"/>
                </a:solidFill>
                <a:latin typeface="돋움"/>
                <a:ea typeface="돋움"/>
              </a:rPr>
              <a:t>	</a:t>
            </a:r>
            <a:r>
              <a:rPr kumimoji="1" lang="ko-KR" altLang="en-US" sz="2000" b="1" kern="0" dirty="0" smtClean="0">
                <a:solidFill>
                  <a:srgbClr val="000000"/>
                </a:solidFill>
                <a:latin typeface="돋움"/>
                <a:ea typeface="돋움"/>
              </a:rPr>
              <a:t>컨테이너 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돋움"/>
                <a:ea typeface="돋움"/>
              </a:rPr>
              <a:t>자체가 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돋움"/>
                <a:ea typeface="돋움"/>
              </a:rPr>
              <a:t>lookup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돋움"/>
                <a:ea typeface="돋움"/>
              </a:rPr>
              <a:t>을 한다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돋움"/>
                <a:ea typeface="돋움"/>
              </a:rPr>
              <a:t>.(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돋움"/>
                <a:ea typeface="돋움"/>
              </a:rPr>
              <a:t>객체 내에서 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돋움"/>
                <a:ea typeface="돋움"/>
              </a:rPr>
              <a:t>lookup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돋움"/>
                <a:ea typeface="돋움"/>
              </a:rPr>
              <a:t>하는 코드가 사라짐</a:t>
            </a:r>
            <a:r>
              <a:rPr kumimoji="1" lang="en-US" altLang="ko-KR" sz="2000" b="1" kern="0" dirty="0" smtClean="0">
                <a:solidFill>
                  <a:srgbClr val="000000"/>
                </a:solidFill>
                <a:latin typeface="돋움"/>
                <a:ea typeface="돋움"/>
              </a:rPr>
              <a:t>)</a:t>
            </a:r>
          </a:p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endParaRPr kumimoji="1" lang="en-US" altLang="ko-KR" sz="2000" b="1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r>
              <a:rPr kumimoji="1" lang="en-US" altLang="ko-KR" sz="2000" b="1" kern="0" dirty="0" smtClean="0">
                <a:solidFill>
                  <a:srgbClr val="000000"/>
                </a:solidFill>
                <a:latin typeface="돋움"/>
                <a:ea typeface="돋움"/>
              </a:rPr>
              <a:t>   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돋움"/>
                <a:ea typeface="돋움"/>
              </a:rPr>
              <a:t>컨테이너에 의존적인 코드를 작성하지 않아도 된다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돋움"/>
                <a:ea typeface="돋움"/>
              </a:rPr>
              <a:t>.</a:t>
            </a:r>
          </a:p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endParaRPr kumimoji="1" lang="en-US" altLang="ko-KR" sz="2000" b="1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r>
              <a:rPr kumimoji="1" lang="en-US" altLang="ko-KR" sz="2000" b="1" kern="0" dirty="0" smtClean="0">
                <a:solidFill>
                  <a:srgbClr val="000000"/>
                </a:solidFill>
                <a:latin typeface="돋움"/>
                <a:ea typeface="돋움"/>
              </a:rPr>
              <a:t>   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돋움"/>
                <a:ea typeface="돋움"/>
              </a:rPr>
              <a:t>특별한 인터페이스 구현과  특정 클래스의 상속이 필요하지 않다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돋움"/>
                <a:ea typeface="돋움"/>
              </a:rPr>
              <a:t>.</a:t>
            </a:r>
          </a:p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endParaRPr kumimoji="1" lang="en-US" altLang="ko-KR" sz="2000" b="1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304800" lvl="0" indent="-30480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None/>
              <a:tabLst>
                <a:tab pos="266700" algn="l"/>
                <a:tab pos="400050" algn="l"/>
              </a:tabLst>
              <a:defRPr/>
            </a:pPr>
            <a:r>
              <a:rPr kumimoji="1" lang="en-US" altLang="ko-KR" sz="2000" b="1" kern="0" dirty="0" smtClean="0">
                <a:solidFill>
                  <a:srgbClr val="000000"/>
                </a:solidFill>
                <a:latin typeface="돋움"/>
                <a:ea typeface="돋움"/>
              </a:rPr>
              <a:t>   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돋움"/>
                <a:ea typeface="돋움"/>
              </a:rPr>
              <a:t>Setter / Constructor Injection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DI(</a:t>
            </a:r>
            <a:r>
              <a:rPr lang="en-US" altLang="ko-KR" dirty="0" smtClean="0">
                <a:latin typeface="+mn-ea"/>
              </a:rPr>
              <a:t>Dependency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사용하니 더욱 복잡하고 시간이 더 많이 소요된다고 </a:t>
            </a:r>
            <a:r>
              <a:rPr lang="ko-KR" altLang="en-US" dirty="0" smtClean="0">
                <a:latin typeface="+mn-ea"/>
              </a:rPr>
              <a:t>생각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작은 </a:t>
            </a:r>
            <a:r>
              <a:rPr lang="ko-KR" altLang="en-US" dirty="0">
                <a:latin typeface="+mn-ea"/>
              </a:rPr>
              <a:t>규모의 프로젝트에서는 스프링의 </a:t>
            </a:r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사용을 하는 것 보다 일반적인 방법을 사용하여 개발하는 것이 더욱 </a:t>
            </a:r>
            <a:r>
              <a:rPr lang="ko-KR" altLang="en-US" dirty="0" smtClean="0">
                <a:latin typeface="+mn-ea"/>
              </a:rPr>
              <a:t>빠</a:t>
            </a:r>
            <a:r>
              <a:rPr lang="ko-KR" altLang="en-US" dirty="0">
                <a:latin typeface="+mn-ea"/>
              </a:rPr>
              <a:t>름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규모가 </a:t>
            </a:r>
            <a:r>
              <a:rPr lang="ko-KR" altLang="en-US" dirty="0">
                <a:latin typeface="+mn-ea"/>
              </a:rPr>
              <a:t>어느 정도 커지고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추후 유지보수 업무가 발생시에는 </a:t>
            </a:r>
            <a:r>
              <a:rPr lang="en-US" altLang="ko-KR" dirty="0">
                <a:latin typeface="+mn-ea"/>
              </a:rPr>
              <a:t>DI</a:t>
            </a:r>
            <a:r>
              <a:rPr lang="ko-KR" altLang="en-US" dirty="0">
                <a:latin typeface="+mn-ea"/>
              </a:rPr>
              <a:t>를 이용한 개발의 장점을 느낄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6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DI(</a:t>
            </a:r>
            <a:r>
              <a:rPr lang="en-US" altLang="ko-KR" dirty="0">
                <a:latin typeface="+mn-ea"/>
              </a:rPr>
              <a:t>Dependency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45490" y="1825625"/>
            <a:ext cx="750831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class DiTest01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private Test </a:t>
            </a:r>
            <a:r>
              <a:rPr lang="en-US" altLang="ko-KR" dirty="0" err="1" smtClean="0"/>
              <a:t>test</a:t>
            </a:r>
            <a:r>
              <a:rPr lang="en-US" altLang="ko-KR" dirty="0" smtClean="0"/>
              <a:t>;  // reference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DiTest01() {</a:t>
            </a:r>
          </a:p>
          <a:p>
            <a:pPr marL="0" indent="0">
              <a:buNone/>
            </a:pPr>
            <a:r>
              <a:rPr lang="en-US" altLang="ko-KR" dirty="0" smtClean="0"/>
              <a:t>		test = new Test();  // </a:t>
            </a:r>
            <a:r>
              <a:rPr lang="ko-KR" altLang="en-US" dirty="0" err="1" smtClean="0"/>
              <a:t>객체생성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}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DI(</a:t>
            </a:r>
            <a:r>
              <a:rPr lang="en-US" altLang="ko-KR" dirty="0" smtClean="0">
                <a:latin typeface="+mn-ea"/>
              </a:rPr>
              <a:t>Dependency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9814" y="1825625"/>
            <a:ext cx="78339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DiTest01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private Test </a:t>
            </a:r>
            <a:r>
              <a:rPr lang="en-US" altLang="ko-KR" dirty="0" err="1" smtClean="0"/>
              <a:t>test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DiTest01(Test t) {  //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주입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		test = t;</a:t>
            </a:r>
          </a:p>
          <a:p>
            <a:pPr marL="0" indent="0">
              <a:buNone/>
            </a:pPr>
            <a:r>
              <a:rPr lang="en-US" altLang="ko-KR" dirty="0" smtClean="0"/>
              <a:t>	}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16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DI(</a:t>
            </a:r>
            <a:r>
              <a:rPr lang="en-US" altLang="ko-KR" dirty="0" smtClean="0">
                <a:latin typeface="+mn-ea"/>
              </a:rPr>
              <a:t>Dependency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9814" y="1825625"/>
            <a:ext cx="783398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class DiTest01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private Test </a:t>
            </a:r>
            <a:r>
              <a:rPr lang="en-US" altLang="ko-KR" dirty="0" err="1" smtClean="0"/>
              <a:t>test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public DiTest01(Test t) {  //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주입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		test = t;</a:t>
            </a:r>
          </a:p>
          <a:p>
            <a:pPr marL="0" indent="0">
              <a:buNone/>
            </a:pPr>
            <a:r>
              <a:rPr lang="en-US" altLang="ko-KR" dirty="0" smtClean="0"/>
              <a:t>	}	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public </a:t>
            </a:r>
            <a:r>
              <a:rPr lang="en-US" altLang="ko-KR" dirty="0" err="1" smtClean="0"/>
              <a:t>setTest</a:t>
            </a:r>
            <a:r>
              <a:rPr lang="en-US" altLang="ko-KR" dirty="0" smtClean="0"/>
              <a:t>(Test t){  // setter </a:t>
            </a:r>
            <a:r>
              <a:rPr lang="ko-KR" altLang="en-US" dirty="0" smtClean="0"/>
              <a:t>주입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test = 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>
          <a:xfrm>
            <a:off x="1143001" y="530291"/>
            <a:ext cx="9296400" cy="381000"/>
          </a:xfrm>
        </p:spPr>
        <p:txBody>
          <a:bodyPr>
            <a:normAutofit fontScale="90000"/>
          </a:bodyPr>
          <a:lstStyle/>
          <a:p>
            <a:pPr>
              <a:buFontTx/>
              <a:buNone/>
            </a:pPr>
            <a:r>
              <a:rPr lang="en-US" altLang="ko-KR" dirty="0" smtClean="0"/>
              <a:t> 2. Spring Container</a:t>
            </a:r>
            <a:endParaRPr lang="ko-KR" altLang="en-US" b="1" dirty="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663879" y="1377863"/>
            <a:ext cx="11135639" cy="49308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1900" dirty="0">
                <a:latin typeface="+mn-ea"/>
              </a:rPr>
              <a:t>Spring Framework</a:t>
            </a:r>
            <a:r>
              <a:rPr lang="ko-KR" altLang="en-US" sz="1900" dirty="0">
                <a:latin typeface="+mn-ea"/>
              </a:rPr>
              <a:t>에서  </a:t>
            </a:r>
            <a:r>
              <a:rPr lang="en-US" altLang="ko-KR" sz="1900" dirty="0">
                <a:latin typeface="+mn-ea"/>
              </a:rPr>
              <a:t>Container</a:t>
            </a:r>
            <a:r>
              <a:rPr lang="ko-KR" altLang="en-US" sz="1900" dirty="0">
                <a:latin typeface="+mn-ea"/>
              </a:rPr>
              <a:t>기능을 제공해 주는 클래스</a:t>
            </a:r>
            <a:endParaRPr lang="en-US" altLang="ko-KR" sz="1900" dirty="0">
              <a:latin typeface="+mn-ea"/>
            </a:endParaRPr>
          </a:p>
          <a:p>
            <a:pPr>
              <a:defRPr/>
            </a:pPr>
            <a:r>
              <a:rPr lang="ko-KR" altLang="en-US" sz="1900" dirty="0">
                <a:latin typeface="+mn-ea"/>
              </a:rPr>
              <a:t>흔히</a:t>
            </a:r>
            <a:r>
              <a:rPr lang="en-US" altLang="ko-KR" sz="1900" dirty="0">
                <a:latin typeface="+mn-ea"/>
              </a:rPr>
              <a:t>, Container </a:t>
            </a:r>
            <a:r>
              <a:rPr lang="ko-KR" altLang="en-US" sz="1900" dirty="0">
                <a:latin typeface="+mn-ea"/>
              </a:rPr>
              <a:t>객체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또는 </a:t>
            </a:r>
            <a:r>
              <a:rPr lang="en-US" altLang="ko-KR" sz="1900" dirty="0">
                <a:latin typeface="+mn-ea"/>
              </a:rPr>
              <a:t>Factory </a:t>
            </a:r>
            <a:r>
              <a:rPr lang="ko-KR" altLang="en-US" sz="1900" dirty="0">
                <a:latin typeface="+mn-ea"/>
              </a:rPr>
              <a:t>객체라고 부른다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900" dirty="0">
                <a:latin typeface="+mn-ea"/>
              </a:rPr>
              <a:t>Spring Framework</a:t>
            </a:r>
            <a:r>
              <a:rPr lang="ko-KR" altLang="en-US" sz="1900" dirty="0">
                <a:latin typeface="+mn-ea"/>
              </a:rPr>
              <a:t>를 초기화 하는 역할을 한다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900" dirty="0">
                <a:latin typeface="+mn-ea"/>
              </a:rPr>
              <a:t>XML</a:t>
            </a:r>
            <a:r>
              <a:rPr lang="ko-KR" altLang="en-US" sz="1900" dirty="0">
                <a:latin typeface="+mn-ea"/>
              </a:rPr>
              <a:t>에 등록된 </a:t>
            </a:r>
            <a:r>
              <a:rPr lang="en-US" altLang="ko-KR" sz="1900" dirty="0">
                <a:latin typeface="+mn-ea"/>
              </a:rPr>
              <a:t>Bean </a:t>
            </a:r>
            <a:r>
              <a:rPr lang="ko-KR" altLang="en-US" sz="1900" dirty="0">
                <a:latin typeface="+mn-ea"/>
              </a:rPr>
              <a:t>들의 </a:t>
            </a:r>
            <a:r>
              <a:rPr lang="en-US" altLang="ko-KR" sz="1900" dirty="0">
                <a:latin typeface="+mn-ea"/>
              </a:rPr>
              <a:t>Life Cycle / Dependency </a:t>
            </a:r>
            <a:r>
              <a:rPr lang="ko-KR" altLang="en-US" sz="1900" dirty="0">
                <a:latin typeface="+mn-ea"/>
              </a:rPr>
              <a:t>를 관리를 담당하기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때문에 </a:t>
            </a:r>
            <a:r>
              <a:rPr lang="en-US" altLang="ko-KR" sz="1900" dirty="0">
                <a:latin typeface="+mn-ea"/>
              </a:rPr>
              <a:t>Spring </a:t>
            </a:r>
            <a:r>
              <a:rPr lang="en-US" altLang="ko-KR" sz="1900" dirty="0" err="1">
                <a:latin typeface="+mn-ea"/>
              </a:rPr>
              <a:t>IoC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기능을 </a:t>
            </a:r>
            <a:endParaRPr lang="en-US" altLang="ko-KR" sz="1900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smtClean="0">
                <a:latin typeface="+mn-ea"/>
              </a:rPr>
              <a:t>  </a:t>
            </a:r>
            <a:r>
              <a:rPr lang="ko-KR" altLang="en-US" sz="1900" dirty="0" smtClean="0">
                <a:latin typeface="+mn-ea"/>
              </a:rPr>
              <a:t>제공해 </a:t>
            </a:r>
            <a:r>
              <a:rPr lang="ko-KR" altLang="en-US" sz="1900" dirty="0">
                <a:latin typeface="+mn-ea"/>
              </a:rPr>
              <a:t>준다</a:t>
            </a:r>
            <a:r>
              <a:rPr lang="en-US" altLang="ko-KR" sz="1900" dirty="0" smtClean="0">
                <a:latin typeface="+mn-ea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900" dirty="0" smtClean="0">
                <a:latin typeface="+mn-ea"/>
              </a:rPr>
              <a:t> </a:t>
            </a:r>
            <a:endParaRPr lang="en-US" altLang="ko-KR" sz="1900" dirty="0">
              <a:latin typeface="+mn-ea"/>
            </a:endParaRPr>
          </a:p>
          <a:p>
            <a:pPr>
              <a:defRPr/>
            </a:pPr>
            <a:r>
              <a:rPr lang="ko-KR" altLang="en-US" sz="1900" dirty="0">
                <a:latin typeface="+mn-ea"/>
              </a:rPr>
              <a:t>종류</a:t>
            </a:r>
            <a:endParaRPr lang="en-US" altLang="ko-KR" sz="19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900" dirty="0" smtClean="0">
                <a:latin typeface="+mn-ea"/>
              </a:rPr>
              <a:t>   1</a:t>
            </a:r>
            <a:r>
              <a:rPr lang="en-US" altLang="ko-KR" sz="1900" dirty="0">
                <a:latin typeface="+mn-ea"/>
              </a:rPr>
              <a:t>. </a:t>
            </a:r>
            <a:r>
              <a:rPr lang="en-US" altLang="ko-KR" sz="1900" dirty="0" err="1"/>
              <a:t>org.springframework.beans.factory.BeanFactory</a:t>
            </a:r>
            <a:r>
              <a:rPr lang="en-US" altLang="ko-KR" sz="1900" dirty="0"/>
              <a:t> </a:t>
            </a:r>
            <a:r>
              <a:rPr lang="ko-KR" altLang="ko-KR" sz="1900" dirty="0"/>
              <a:t>빈</a:t>
            </a:r>
            <a:r>
              <a:rPr lang="en-US" altLang="ko-KR" sz="1900" dirty="0"/>
              <a:t>(Bean) </a:t>
            </a:r>
            <a:r>
              <a:rPr lang="ko-KR" altLang="ko-KR" sz="1900" dirty="0" err="1"/>
              <a:t>팩토리</a:t>
            </a:r>
            <a:r>
              <a:rPr lang="en-US" altLang="ko-KR" sz="1900" dirty="0"/>
              <a:t> </a:t>
            </a:r>
            <a:r>
              <a:rPr lang="ko-KR" altLang="ko-KR" sz="1900" dirty="0"/>
              <a:t>인터페이스 </a:t>
            </a:r>
            <a:endParaRPr lang="en-US" altLang="ko-KR" sz="1900" dirty="0"/>
          </a:p>
          <a:p>
            <a:pPr marL="0" indent="0">
              <a:buNone/>
              <a:defRPr/>
            </a:pPr>
            <a:r>
              <a:rPr lang="en-US" altLang="ko-KR" sz="1900" dirty="0">
                <a:latin typeface="+mn-ea"/>
              </a:rPr>
              <a:t>   </a:t>
            </a:r>
            <a:r>
              <a:rPr lang="en-US" altLang="ko-KR" sz="1900" dirty="0" smtClean="0">
                <a:latin typeface="+mn-ea"/>
              </a:rPr>
              <a:t>2</a:t>
            </a:r>
            <a:r>
              <a:rPr lang="en-US" altLang="ko-KR" sz="1900" dirty="0">
                <a:latin typeface="+mn-ea"/>
              </a:rPr>
              <a:t>. </a:t>
            </a:r>
            <a:r>
              <a:rPr lang="en-US" altLang="ko-KR" sz="1900" dirty="0" err="1"/>
              <a:t>org.springframework.context.ApplicationContext</a:t>
            </a:r>
            <a:r>
              <a:rPr lang="en-US" altLang="ko-KR" sz="1900" dirty="0"/>
              <a:t> </a:t>
            </a:r>
            <a:r>
              <a:rPr lang="ko-KR" altLang="ko-KR" sz="1900" dirty="0"/>
              <a:t>애플리케이션 </a:t>
            </a:r>
            <a:r>
              <a:rPr lang="ko-KR" altLang="ko-KR" sz="1900" dirty="0" err="1"/>
              <a:t>컨텍스트</a:t>
            </a:r>
            <a:r>
              <a:rPr lang="en-US" altLang="ko-KR" sz="1900" dirty="0"/>
              <a:t> </a:t>
            </a:r>
            <a:r>
              <a:rPr lang="ko-KR" altLang="en-US" sz="1900" dirty="0"/>
              <a:t>인터페이스 </a:t>
            </a:r>
            <a:endParaRPr lang="en-US" altLang="ko-KR" sz="1900" dirty="0"/>
          </a:p>
          <a:p>
            <a:pPr>
              <a:defRPr/>
            </a:pPr>
            <a:endParaRPr lang="en-US" altLang="ko-KR" sz="1900" dirty="0">
              <a:latin typeface="+mn-ea"/>
            </a:endParaRPr>
          </a:p>
          <a:p>
            <a:pPr>
              <a:defRPr/>
            </a:pPr>
            <a:r>
              <a:rPr lang="en-US" altLang="ko-KR" sz="1900" dirty="0">
                <a:latin typeface="+mn-ea"/>
              </a:rPr>
              <a:t>2 </a:t>
            </a:r>
            <a:r>
              <a:rPr lang="ko-KR" altLang="en-US" sz="1900" dirty="0">
                <a:latin typeface="+mn-ea"/>
              </a:rPr>
              <a:t>개의 인터페이스를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구현한 다수의 </a:t>
            </a:r>
            <a:r>
              <a:rPr lang="en-US" altLang="ko-KR" sz="1900" dirty="0">
                <a:latin typeface="+mn-ea"/>
              </a:rPr>
              <a:t>Container </a:t>
            </a:r>
            <a:r>
              <a:rPr lang="ko-KR" altLang="en-US" sz="1900" dirty="0">
                <a:latin typeface="+mn-ea"/>
              </a:rPr>
              <a:t>클래스가</a:t>
            </a:r>
            <a:r>
              <a:rPr lang="en-US" altLang="ko-KR" sz="1900" dirty="0">
                <a:latin typeface="+mn-ea"/>
              </a:rPr>
              <a:t> </a:t>
            </a:r>
            <a:r>
              <a:rPr lang="ko-KR" altLang="en-US" sz="1900" dirty="0">
                <a:latin typeface="+mn-ea"/>
              </a:rPr>
              <a:t>존재</a:t>
            </a:r>
            <a:endParaRPr lang="en-US" altLang="ko-KR" sz="19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900" dirty="0" smtClean="0">
                <a:latin typeface="+mn-ea"/>
              </a:rPr>
              <a:t>    </a:t>
            </a:r>
            <a:r>
              <a:rPr lang="en-US" altLang="ko-KR" sz="1900" dirty="0" err="1" smtClean="0">
                <a:latin typeface="+mn-ea"/>
              </a:rPr>
              <a:t>XmlBeanFactory</a:t>
            </a:r>
            <a:r>
              <a:rPr lang="en-US" altLang="ko-KR" sz="1900" dirty="0">
                <a:latin typeface="+mn-ea"/>
              </a:rPr>
              <a:t>, </a:t>
            </a:r>
            <a:r>
              <a:rPr lang="en-US" altLang="ko-KR" sz="1900" dirty="0" err="1">
                <a:latin typeface="+mn-ea"/>
              </a:rPr>
              <a:t>ClassPathXmlApplicationContext</a:t>
            </a:r>
            <a:r>
              <a:rPr lang="en-US" altLang="ko-KR" sz="1900" dirty="0">
                <a:latin typeface="+mn-ea"/>
              </a:rPr>
              <a:t>, </a:t>
            </a:r>
            <a:r>
              <a:rPr lang="en-US" altLang="ko-KR" sz="1900" dirty="0" err="1">
                <a:latin typeface="+mn-ea"/>
              </a:rPr>
              <a:t>FileSystemXmlApplication</a:t>
            </a:r>
            <a:r>
              <a:rPr lang="en-US" altLang="ko-KR" sz="1900" dirty="0">
                <a:latin typeface="+mn-ea"/>
              </a:rPr>
              <a:t>,</a:t>
            </a:r>
          </a:p>
          <a:p>
            <a:pPr marL="0" indent="0">
              <a:buNone/>
              <a:defRPr/>
            </a:pPr>
            <a:r>
              <a:rPr lang="en-US" altLang="ko-KR" sz="1900" dirty="0">
                <a:latin typeface="+mn-ea"/>
              </a:rPr>
              <a:t>    </a:t>
            </a:r>
            <a:r>
              <a:rPr lang="en-US" altLang="ko-KR" sz="1900" dirty="0" err="1">
                <a:latin typeface="+mn-ea"/>
              </a:rPr>
              <a:t>XmlWebApplicationContext</a:t>
            </a:r>
            <a:r>
              <a:rPr lang="en-US" altLang="ko-KR" sz="1900" dirty="0">
                <a:latin typeface="+mn-ea"/>
              </a:rPr>
              <a:t> (JEE </a:t>
            </a:r>
            <a:r>
              <a:rPr lang="ko-KR" altLang="en-US" sz="1900" dirty="0">
                <a:latin typeface="+mn-ea"/>
              </a:rPr>
              <a:t>환경에서 설정이 가능</a:t>
            </a:r>
            <a:r>
              <a:rPr lang="en-US" altLang="ko-KR" sz="1900" dirty="0">
                <a:latin typeface="+mn-ea"/>
              </a:rPr>
              <a:t>)</a:t>
            </a: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+mn-ea"/>
              </a:rPr>
              <a:t>	  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+mn-ea"/>
              </a:rPr>
              <a:t>    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65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587"/>
          </a:xfrm>
        </p:spPr>
        <p:txBody>
          <a:bodyPr/>
          <a:lstStyle/>
          <a:p>
            <a:r>
              <a:rPr lang="en-US" altLang="ko-KR" dirty="0" smtClean="0"/>
              <a:t>2. Spring Container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defRPr/>
            </a:pPr>
            <a:r>
              <a:rPr lang="ko-KR" altLang="en-US" sz="3200" dirty="0">
                <a:latin typeface="+mn-ea"/>
              </a:rPr>
              <a:t>컨테이너의 필요성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sz="1800" dirty="0">
                <a:latin typeface="+mn-ea"/>
              </a:rPr>
              <a:t>가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컴포넌트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객체의 자유로운 삽입이 가능하도록 하기 위한 호출의 독립성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+mn-ea"/>
              </a:rPr>
              <a:t>	</a:t>
            </a:r>
            <a:r>
              <a:rPr lang="ko-KR" altLang="en-US" sz="1800" dirty="0">
                <a:latin typeface="+mn-ea"/>
              </a:rPr>
              <a:t>나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서비스를 설정하거나 찾기 위한 일관된 방법을 제시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+mn-ea"/>
              </a:rPr>
              <a:t>	</a:t>
            </a:r>
            <a:r>
              <a:rPr lang="ko-KR" altLang="en-US" sz="1800" dirty="0">
                <a:latin typeface="+mn-ea"/>
              </a:rPr>
              <a:t>다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개발자가 직접 </a:t>
            </a:r>
            <a:r>
              <a:rPr lang="ko-KR" altLang="en-US" sz="1800" dirty="0" err="1">
                <a:latin typeface="+mn-ea"/>
              </a:rPr>
              <a:t>싱글톤이나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팩토리를</a:t>
            </a:r>
            <a:r>
              <a:rPr lang="ko-KR" altLang="en-US" sz="1800" dirty="0">
                <a:latin typeface="+mn-ea"/>
              </a:rPr>
              <a:t> 구현할 필요 없이 단일화된 서비스의 접근방법을 제공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+mn-ea"/>
              </a:rPr>
              <a:t>	</a:t>
            </a:r>
            <a:r>
              <a:rPr lang="ko-KR" altLang="en-US" sz="1800" dirty="0">
                <a:latin typeface="+mn-ea"/>
              </a:rPr>
              <a:t>라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비즈니스 객체에 부가적으로 필요한 각종 엔터프라이즈 서비스를 제공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8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28825"/>
            <a:ext cx="6467475" cy="11239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7073154" y="2329841"/>
            <a:ext cx="667931" cy="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8892" y="2179529"/>
            <a:ext cx="2011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073154" y="2567836"/>
            <a:ext cx="667931" cy="2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96470" y="2459995"/>
            <a:ext cx="2628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컨테이너에서 컴포넌트 </a:t>
            </a:r>
            <a:r>
              <a:rPr lang="ko-KR" altLang="en-US" sz="1100" dirty="0" err="1" smtClean="0">
                <a:latin typeface="+mn-ea"/>
              </a:rPr>
              <a:t>가져옮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7007" y="558320"/>
            <a:ext cx="4308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Spring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6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193</Words>
  <Application>Microsoft Office PowerPoint</Application>
  <PresentationFormat>와이드스크린</PresentationFormat>
  <Paragraphs>81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돋움</vt:lpstr>
      <vt:lpstr>맑은 고딕</vt:lpstr>
      <vt:lpstr>Arial</vt:lpstr>
      <vt:lpstr>Wingdings</vt:lpstr>
      <vt:lpstr>Office 테마</vt:lpstr>
      <vt:lpstr>DI</vt:lpstr>
      <vt:lpstr>DI(Dependency  Injection)</vt:lpstr>
      <vt:lpstr>DI(Dependency  Injection)</vt:lpstr>
      <vt:lpstr>DI(Dependency  Injection)</vt:lpstr>
      <vt:lpstr>DI(Dependency  Injection)</vt:lpstr>
      <vt:lpstr>DI(Dependency  Injection)</vt:lpstr>
      <vt:lpstr> 2. Spring Container</vt:lpstr>
      <vt:lpstr>2. Spring Container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lock033@naver.com</dc:creator>
  <cp:lastModifiedBy>lock033@naver.com</cp:lastModifiedBy>
  <cp:revision>4</cp:revision>
  <dcterms:created xsi:type="dcterms:W3CDTF">2018-11-29T01:38:37Z</dcterms:created>
  <dcterms:modified xsi:type="dcterms:W3CDTF">2018-11-29T04:15:55Z</dcterms:modified>
</cp:coreProperties>
</file>