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69" r:id="rId5"/>
    <p:sldId id="268" r:id="rId6"/>
    <p:sldId id="267" r:id="rId7"/>
    <p:sldId id="258" r:id="rId8"/>
    <p:sldId id="265" r:id="rId9"/>
    <p:sldId id="277" r:id="rId10"/>
    <p:sldId id="276" r:id="rId11"/>
    <p:sldId id="272" r:id="rId12"/>
    <p:sldId id="273" r:id="rId13"/>
    <p:sldId id="271" r:id="rId14"/>
    <p:sldId id="274" r:id="rId15"/>
    <p:sldId id="275" r:id="rId16"/>
    <p:sldId id="279" r:id="rId17"/>
    <p:sldId id="278" r:id="rId18"/>
  </p:sldIdLst>
  <p:sldSz cx="9144000" cy="5143500" type="screen16x9"/>
  <p:notesSz cx="6858000" cy="9144000"/>
  <p:embeddedFontLst>
    <p:embeddedFont>
      <p:font typeface="DX명조 50" panose="020B0600000101010101" charset="-127"/>
      <p:regular r:id="rId20"/>
    </p:embeddedFont>
    <p:embeddedFont>
      <p:font typeface="DX경필명조B" panose="02010606000101010101" pitchFamily="2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74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80B98-126D-43BD-A106-DF1D7BC0FB93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6FB4-DC3D-4FFC-8E0F-D6E512ABFC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6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6FB4-DC3D-4FFC-8E0F-D6E512ABFC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5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9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40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1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7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6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8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8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6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3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B775-635C-45CF-8C33-63C618DAE03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8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AB775-635C-45CF-8C33-63C618DAE03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7F03-87CC-4D97-B485-9FF6C9D2B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8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21850" y="627534"/>
            <a:ext cx="2700300" cy="3888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Spring</a:t>
            </a: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-1-</a:t>
            </a:r>
          </a:p>
        </p:txBody>
      </p:sp>
    </p:spTree>
    <p:extLst>
      <p:ext uri="{BB962C8B-B14F-4D97-AF65-F5344CB8AC3E}">
        <p14:creationId xmlns:p14="http://schemas.microsoft.com/office/powerpoint/2010/main" val="373058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7B429A-20FE-4976-A7A6-7F198EA0604D}"/>
              </a:ext>
            </a:extLst>
          </p:cNvPr>
          <p:cNvSpPr/>
          <p:nvPr/>
        </p:nvSpPr>
        <p:spPr>
          <a:xfrm>
            <a:off x="3221850" y="627534"/>
            <a:ext cx="2700300" cy="3888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Spring</a:t>
            </a: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구조</a:t>
            </a:r>
            <a:endParaRPr lang="en-US" altLang="ko-KR" sz="3600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40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Project</a:t>
            </a:r>
            <a:r>
              <a:rPr lang="ko-KR" altLang="en-US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의 구조</a:t>
            </a:r>
          </a:p>
        </p:txBody>
      </p:sp>
      <p:pic>
        <p:nvPicPr>
          <p:cNvPr id="3" name="내용 개체 틀 8">
            <a:extLst>
              <a:ext uri="{FF2B5EF4-FFF2-40B4-BE49-F238E27FC236}">
                <a16:creationId xmlns:a16="http://schemas.microsoft.com/office/drawing/2014/main" id="{A0C5D475-4C51-4F5A-97B2-C19D5C7C1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59" y="1141995"/>
            <a:ext cx="3898977" cy="3628723"/>
          </a:xfrm>
          <a:prstGeom prst="rect">
            <a:avLst/>
          </a:prstGeom>
        </p:spPr>
      </p:pic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975B87D1-7B2A-44C1-8617-A8DFA87E6C54}"/>
              </a:ext>
            </a:extLst>
          </p:cNvPr>
          <p:cNvSpPr txBox="1">
            <a:spLocks/>
          </p:cNvSpPr>
          <p:nvPr/>
        </p:nvSpPr>
        <p:spPr>
          <a:xfrm>
            <a:off x="5410998" y="480524"/>
            <a:ext cx="3432429" cy="76668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자바코드</a:t>
            </a:r>
            <a:endParaRPr lang="en-US" altLang="ko-KR" sz="20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(Controller, Service, DTO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등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)</a:t>
            </a:r>
            <a:endParaRPr lang="ko-KR" altLang="en-US" sz="20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B32BA3-6C9A-45DE-B37A-A304F132C408}"/>
              </a:ext>
            </a:extLst>
          </p:cNvPr>
          <p:cNvSpPr/>
          <p:nvPr/>
        </p:nvSpPr>
        <p:spPr>
          <a:xfrm>
            <a:off x="938859" y="1478680"/>
            <a:ext cx="2794145" cy="7876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12">
            <a:extLst>
              <a:ext uri="{FF2B5EF4-FFF2-40B4-BE49-F238E27FC236}">
                <a16:creationId xmlns:a16="http://schemas.microsoft.com/office/drawing/2014/main" id="{04AA7FF0-32D6-47B4-BA6D-BAC7AD784CC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733004" y="892031"/>
            <a:ext cx="1677994" cy="980493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56B52E-01DB-40D8-AB94-3D6549DA0A3D}"/>
              </a:ext>
            </a:extLst>
          </p:cNvPr>
          <p:cNvSpPr/>
          <p:nvPr/>
        </p:nvSpPr>
        <p:spPr>
          <a:xfrm>
            <a:off x="969071" y="2266367"/>
            <a:ext cx="2388864" cy="10254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14">
            <a:extLst>
              <a:ext uri="{FF2B5EF4-FFF2-40B4-BE49-F238E27FC236}">
                <a16:creationId xmlns:a16="http://schemas.microsoft.com/office/drawing/2014/main" id="{AC6BC606-ABD5-474B-AC53-A77D2CD77B8F}"/>
              </a:ext>
            </a:extLst>
          </p:cNvPr>
          <p:cNvCxnSpPr>
            <a:cxnSpLocks/>
          </p:cNvCxnSpPr>
          <p:nvPr/>
        </p:nvCxnSpPr>
        <p:spPr>
          <a:xfrm flipV="1">
            <a:off x="3356447" y="2361761"/>
            <a:ext cx="2260600" cy="596900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EC0787FE-B7C9-4890-B915-7FE41C64DD62}"/>
              </a:ext>
            </a:extLst>
          </p:cNvPr>
          <p:cNvSpPr txBox="1">
            <a:spLocks/>
          </p:cNvSpPr>
          <p:nvPr/>
        </p:nvSpPr>
        <p:spPr>
          <a:xfrm>
            <a:off x="5616027" y="2007330"/>
            <a:ext cx="4487875" cy="90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자바코드에서 사용할 리소스</a:t>
            </a:r>
            <a:endParaRPr lang="en-US" altLang="ko-KR" sz="20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(Mapper, </a:t>
            </a:r>
            <a:r>
              <a:rPr lang="en-US" altLang="ko-KR" sz="20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sql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등</a:t>
            </a:r>
            <a:r>
              <a:rPr lang="en-US" alt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6954FD-8966-4C35-A817-1C7725A0CD2F}"/>
              </a:ext>
            </a:extLst>
          </p:cNvPr>
          <p:cNvSpPr/>
          <p:nvPr/>
        </p:nvSpPr>
        <p:spPr>
          <a:xfrm>
            <a:off x="972395" y="3335161"/>
            <a:ext cx="2760609" cy="13643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7">
            <a:extLst>
              <a:ext uri="{FF2B5EF4-FFF2-40B4-BE49-F238E27FC236}">
                <a16:creationId xmlns:a16="http://schemas.microsoft.com/office/drawing/2014/main" id="{CD2E6E36-40F2-4D37-A6B9-6B7404155CEF}"/>
              </a:ext>
            </a:extLst>
          </p:cNvPr>
          <p:cNvCxnSpPr>
            <a:cxnSpLocks/>
          </p:cNvCxnSpPr>
          <p:nvPr/>
        </p:nvCxnSpPr>
        <p:spPr>
          <a:xfrm flipV="1">
            <a:off x="3733004" y="3670894"/>
            <a:ext cx="1677994" cy="40231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0805A642-581E-4CB1-AF20-136B5C17207B}"/>
              </a:ext>
            </a:extLst>
          </p:cNvPr>
          <p:cNvSpPr txBox="1">
            <a:spLocks/>
          </p:cNvSpPr>
          <p:nvPr/>
        </p:nvSpPr>
        <p:spPr>
          <a:xfrm>
            <a:off x="5378826" y="3339467"/>
            <a:ext cx="4487875" cy="90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테스트코드와 테스트 코드에서</a:t>
            </a:r>
            <a:endParaRPr lang="en-US" altLang="ko-KR" sz="20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r>
              <a:rPr lang="ko-KR" altLang="en-US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사용할 리소스</a:t>
            </a:r>
            <a:endParaRPr lang="en-US" altLang="ko-KR" sz="20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80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Project</a:t>
            </a:r>
            <a:r>
              <a:rPr lang="ko-KR" altLang="en-US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의 구조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38D638-DE3C-40DB-A79A-14DB7AD1A78F}"/>
              </a:ext>
            </a:extLst>
          </p:cNvPr>
          <p:cNvGrpSpPr/>
          <p:nvPr/>
        </p:nvGrpSpPr>
        <p:grpSpPr>
          <a:xfrm>
            <a:off x="467544" y="1203598"/>
            <a:ext cx="8208912" cy="3441252"/>
            <a:chOff x="683568" y="1203598"/>
            <a:chExt cx="8208912" cy="3441252"/>
          </a:xfrm>
        </p:grpSpPr>
        <p:pic>
          <p:nvPicPr>
            <p:cNvPr id="3" name="내용 개체 틀 3">
              <a:extLst>
                <a:ext uri="{FF2B5EF4-FFF2-40B4-BE49-F238E27FC236}">
                  <a16:creationId xmlns:a16="http://schemas.microsoft.com/office/drawing/2014/main" id="{570F07D5-0308-45BF-8D97-798CFDC19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203598"/>
              <a:ext cx="4680520" cy="3441252"/>
            </a:xfrm>
            <a:prstGeom prst="rect">
              <a:avLst/>
            </a:prstGeom>
          </p:spPr>
        </p:pic>
        <p:sp>
          <p:nvSpPr>
            <p:cNvPr id="5" name="텍스트 개체 틀 5">
              <a:extLst>
                <a:ext uri="{FF2B5EF4-FFF2-40B4-BE49-F238E27FC236}">
                  <a16:creationId xmlns:a16="http://schemas.microsoft.com/office/drawing/2014/main" id="{6880A3B5-A2F4-44BE-9E5A-46F9B67F0E4B}"/>
                </a:ext>
              </a:extLst>
            </p:cNvPr>
            <p:cNvSpPr txBox="1">
              <a:spLocks/>
            </p:cNvSpPr>
            <p:nvPr/>
          </p:nvSpPr>
          <p:spPr>
            <a:xfrm>
              <a:off x="5652120" y="1709863"/>
              <a:ext cx="3240360" cy="1077911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8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JRE System Library</a:t>
              </a:r>
            </a:p>
            <a:p>
              <a:pPr marL="0" indent="0">
                <a:buNone/>
              </a:pPr>
              <a:r>
                <a:rPr lang="en-US" altLang="ko-KR" sz="18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Java</a:t>
              </a:r>
              <a:r>
                <a:rPr lang="ko-KR" altLang="en-US" sz="18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로 개발하고 실행하는 데</a:t>
              </a:r>
              <a:endParaRPr lang="en-US" altLang="ko-KR" sz="18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pPr marL="0" indent="0">
                <a:buNone/>
              </a:pPr>
              <a:r>
                <a:rPr lang="ko-KR" altLang="en-US" sz="18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필요한 필수 </a:t>
              </a:r>
              <a:r>
                <a:rPr lang="en-US" altLang="ko-KR" sz="18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Library class</a:t>
              </a:r>
              <a:endParaRPr lang="ko-KR" altLang="en-US" sz="18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  <p:sp>
          <p:nvSpPr>
            <p:cNvPr id="6" name="텍스트 개체 틀 5">
              <a:extLst>
                <a:ext uri="{FF2B5EF4-FFF2-40B4-BE49-F238E27FC236}">
                  <a16:creationId xmlns:a16="http://schemas.microsoft.com/office/drawing/2014/main" id="{7B77586C-77CF-4FA7-A426-28190155BBBB}"/>
                </a:ext>
              </a:extLst>
            </p:cNvPr>
            <p:cNvSpPr txBox="1">
              <a:spLocks/>
            </p:cNvSpPr>
            <p:nvPr/>
          </p:nvSpPr>
          <p:spPr>
            <a:xfrm>
              <a:off x="5652120" y="2931790"/>
              <a:ext cx="3240360" cy="107791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8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Maven Dependencies</a:t>
              </a:r>
            </a:p>
            <a:p>
              <a:r>
                <a:rPr lang="ko-KR" altLang="en-US" sz="18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라이브러리 관리도구</a:t>
              </a:r>
              <a:endParaRPr lang="en-US" altLang="ko-KR" sz="18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  <a:p>
              <a:r>
                <a:rPr lang="en-US" altLang="ko-KR" sz="18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(maven</a:t>
              </a:r>
              <a:r>
                <a:rPr lang="ko-KR" altLang="en-US" sz="18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에서 다운받은 </a:t>
              </a:r>
              <a:r>
                <a:rPr lang="en-US" altLang="ko-KR" sz="18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jar </a:t>
              </a:r>
              <a:r>
                <a:rPr lang="ko-KR" altLang="en-US" sz="18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파일</a:t>
              </a:r>
              <a:r>
                <a:rPr lang="en-US" altLang="ko-KR" sz="18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841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0E90B0-A436-4035-9720-47D529691B4F}"/>
              </a:ext>
            </a:extLst>
          </p:cNvPr>
          <p:cNvSpPr/>
          <p:nvPr/>
        </p:nvSpPr>
        <p:spPr>
          <a:xfrm>
            <a:off x="3563888" y="3409558"/>
            <a:ext cx="2736304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Project</a:t>
            </a:r>
            <a:r>
              <a:rPr lang="ko-KR" altLang="en-US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의 구조</a:t>
            </a: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4B086A98-C3D4-4AED-B21D-12648B569628}"/>
              </a:ext>
            </a:extLst>
          </p:cNvPr>
          <p:cNvSpPr txBox="1">
            <a:spLocks/>
          </p:cNvSpPr>
          <p:nvPr/>
        </p:nvSpPr>
        <p:spPr>
          <a:xfrm>
            <a:off x="3131840" y="1220564"/>
            <a:ext cx="2880320" cy="847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메이븐이란</a:t>
            </a:r>
            <a:r>
              <a:rPr lang="en-US" altLang="ko-KR" sz="2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?</a:t>
            </a:r>
          </a:p>
          <a:p>
            <a:r>
              <a:rPr lang="en-US" altLang="ko-KR" sz="2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(maven)</a:t>
            </a:r>
            <a:endParaRPr lang="ko-KR" altLang="en-US" sz="28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BD1E9F8-6C88-41F3-A06D-77DFA16D8599}"/>
              </a:ext>
            </a:extLst>
          </p:cNvPr>
          <p:cNvSpPr txBox="1">
            <a:spLocks/>
          </p:cNvSpPr>
          <p:nvPr/>
        </p:nvSpPr>
        <p:spPr>
          <a:xfrm>
            <a:off x="1037084" y="2427734"/>
            <a:ext cx="7069832" cy="1733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개발을 할 때 라이브러리를 활용하게 됨</a:t>
            </a:r>
            <a:r>
              <a:rPr lang="en-US" altLang="ko-KR" sz="18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</a:p>
          <a:p>
            <a:r>
              <a:rPr lang="ko-KR" altLang="en-US" sz="18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라이브러리가 수십개가 넘어가버리면 관리가 </a:t>
            </a:r>
            <a:r>
              <a:rPr lang="ko-KR" altLang="en-US" sz="1800" dirty="0" err="1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힘들어짐</a:t>
            </a:r>
            <a:r>
              <a:rPr lang="en-US" altLang="ko-KR" sz="18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Maven</a:t>
            </a:r>
            <a:r>
              <a:rPr lang="ko-KR" altLang="en-US" sz="18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은 이러한 라이브러리들을 관리해주며</a:t>
            </a:r>
            <a:r>
              <a:rPr lang="en-US" altLang="ko-KR" sz="18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, pom.xml</a:t>
            </a:r>
            <a:r>
              <a:rPr lang="ko-KR" altLang="en-US" sz="18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에 </a:t>
            </a:r>
            <a:r>
              <a:rPr lang="en-US" altLang="ko-KR" sz="18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dependency</a:t>
            </a:r>
            <a:r>
              <a:rPr lang="ko-KR" altLang="en-US" sz="18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를 설정해주면 자동으로 라이브러리를 </a:t>
            </a:r>
            <a:r>
              <a:rPr lang="ko-KR" altLang="en-US" sz="1800" dirty="0" err="1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다운받아줌</a:t>
            </a:r>
            <a:r>
              <a:rPr lang="en-US" altLang="ko-KR" sz="18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14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Project</a:t>
            </a:r>
            <a:r>
              <a:rPr lang="ko-KR" altLang="en-US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의 구조</a:t>
            </a: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CF3F470F-A22D-4D9F-9774-7ADC1D22C3D9}"/>
              </a:ext>
            </a:extLst>
          </p:cNvPr>
          <p:cNvSpPr txBox="1">
            <a:spLocks/>
          </p:cNvSpPr>
          <p:nvPr/>
        </p:nvSpPr>
        <p:spPr>
          <a:xfrm>
            <a:off x="4633639" y="1337840"/>
            <a:ext cx="4313192" cy="330750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src</a:t>
            </a:r>
            <a:r>
              <a:rPr lang="en-US" altLang="ko-KR" sz="1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: web</a:t>
            </a:r>
            <a:r>
              <a:rPr lang="ko-KR" altLang="en-US" sz="1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디렉토리</a:t>
            </a:r>
            <a:endParaRPr lang="en-US" altLang="ko-KR" sz="18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indent="0">
              <a:buNone/>
            </a:pPr>
            <a:r>
              <a:rPr lang="en-US" altLang="ko-KR" sz="18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src</a:t>
            </a:r>
            <a:r>
              <a:rPr lang="en-US" altLang="ko-KR" sz="1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/main/</a:t>
            </a:r>
            <a:r>
              <a:rPr lang="en-US" altLang="ko-KR" sz="18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webapp</a:t>
            </a:r>
            <a:r>
              <a:rPr lang="en-US" altLang="ko-KR" sz="1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/resources</a:t>
            </a:r>
          </a:p>
          <a:p>
            <a:pPr marL="0" indent="0">
              <a:buNone/>
            </a:pPr>
            <a:r>
              <a:rPr lang="en-US" altLang="ko-KR" sz="1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:</a:t>
            </a:r>
            <a:r>
              <a:rPr lang="en-US" altLang="ko-KR" sz="18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js,css,image</a:t>
            </a:r>
            <a:r>
              <a:rPr lang="en-US" altLang="ko-KR" sz="1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ko-KR" altLang="en-US" sz="1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등을 관리</a:t>
            </a:r>
            <a:r>
              <a:rPr lang="en-US" altLang="ko-KR" sz="1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src</a:t>
            </a:r>
            <a:r>
              <a:rPr lang="en-US" altLang="ko-KR" sz="1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/main/</a:t>
            </a:r>
            <a:r>
              <a:rPr lang="en-US" altLang="ko-KR" sz="18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webapp</a:t>
            </a:r>
            <a:r>
              <a:rPr lang="en-US" altLang="ko-KR" sz="1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/WEB-INF/classes : </a:t>
            </a:r>
            <a:r>
              <a:rPr lang="ko-KR" altLang="en-US" sz="18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컴파일된</a:t>
            </a:r>
            <a:r>
              <a:rPr lang="ko-KR" altLang="en-US" sz="1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클래스들</a:t>
            </a:r>
            <a:endParaRPr lang="en-US" altLang="ko-KR" sz="18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indent="0">
              <a:buNone/>
            </a:pPr>
            <a:r>
              <a:rPr lang="en-US" altLang="ko-KR" sz="18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src</a:t>
            </a:r>
            <a:r>
              <a:rPr lang="en-US" altLang="ko-KR" sz="1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/main/</a:t>
            </a:r>
            <a:r>
              <a:rPr lang="en-US" altLang="ko-KR" sz="18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webapp</a:t>
            </a:r>
            <a:r>
              <a:rPr lang="en-US" altLang="ko-KR" sz="1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/WEB-INF/spring : </a:t>
            </a:r>
            <a:r>
              <a:rPr lang="ko-KR" altLang="en-US" sz="1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스프링 환경설정파일</a:t>
            </a:r>
            <a:r>
              <a:rPr lang="en-US" altLang="ko-KR" sz="1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(root-context.xml, servlet-context.xml)</a:t>
            </a:r>
          </a:p>
          <a:p>
            <a:pPr marL="0" indent="0">
              <a:buNone/>
            </a:pPr>
            <a:r>
              <a:rPr lang="en-US" altLang="ko-KR" sz="18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src</a:t>
            </a:r>
            <a:r>
              <a:rPr lang="en-US" altLang="ko-KR" sz="1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/main/</a:t>
            </a:r>
            <a:r>
              <a:rPr lang="en-US" altLang="ko-KR" sz="18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webapp</a:t>
            </a:r>
            <a:r>
              <a:rPr lang="en-US" altLang="ko-KR" sz="1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/WEB-INF/views : </a:t>
            </a:r>
            <a:r>
              <a:rPr lang="en-US" altLang="ko-KR" sz="18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html,jsp</a:t>
            </a:r>
            <a:r>
              <a:rPr lang="en-US" altLang="ko-KR" sz="1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ko-KR" altLang="en-US" sz="1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파일</a:t>
            </a:r>
            <a:endParaRPr lang="en-US" altLang="ko-KR" sz="18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endParaRPr lang="ko-KR" altLang="en-US" sz="18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62872206-A14F-4EB7-AD99-3AB566557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5606"/>
            <a:ext cx="3910183" cy="33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36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Project</a:t>
            </a:r>
            <a:r>
              <a:rPr lang="ko-KR" altLang="en-US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의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2C5D4B-2AB1-4462-8007-831EE5C71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987573"/>
            <a:ext cx="6984776" cy="377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9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85AAB-9ADE-4699-AD34-3AA5AE05DD6F}"/>
              </a:ext>
            </a:extLst>
          </p:cNvPr>
          <p:cNvSpPr txBox="1"/>
          <p:nvPr/>
        </p:nvSpPr>
        <p:spPr>
          <a:xfrm>
            <a:off x="2302565" y="1563638"/>
            <a:ext cx="45388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그냥 실행</a:t>
            </a:r>
            <a:r>
              <a:rPr lang="en-US" altLang="ko-KR" sz="2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(</a:t>
            </a:r>
            <a:r>
              <a:rPr lang="en-US" altLang="ko-KR" sz="28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Home.jsp</a:t>
            </a:r>
            <a:r>
              <a:rPr lang="en-US" altLang="ko-KR" sz="2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)</a:t>
            </a:r>
          </a:p>
          <a:p>
            <a:r>
              <a:rPr lang="en-US" altLang="ko-KR" sz="2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1-1. </a:t>
            </a:r>
            <a:r>
              <a:rPr lang="ko-KR" altLang="en-US" sz="2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한글처리</a:t>
            </a:r>
            <a:endParaRPr lang="en-US" altLang="ko-KR" sz="28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r>
              <a:rPr lang="en-US" altLang="ko-KR" sz="2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2. JSP</a:t>
            </a:r>
            <a:r>
              <a:rPr lang="ko-KR" altLang="en-US" sz="2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en-US" altLang="ko-KR" sz="2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File</a:t>
            </a:r>
            <a:r>
              <a:rPr lang="ko-KR" altLang="en-US" sz="2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생성 </a:t>
            </a:r>
            <a:r>
              <a:rPr lang="en-US" altLang="ko-KR" sz="2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(Page </a:t>
            </a:r>
            <a:r>
              <a:rPr lang="ko-KR" altLang="en-US" sz="2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이동</a:t>
            </a:r>
            <a:r>
              <a:rPr lang="en-US" altLang="ko-KR" sz="2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)</a:t>
            </a:r>
          </a:p>
          <a:p>
            <a:r>
              <a:rPr lang="en-US" altLang="ko-KR" sz="2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3. Controller Mapping</a:t>
            </a:r>
          </a:p>
          <a:p>
            <a:r>
              <a:rPr lang="en-US" altLang="ko-KR" sz="2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4. </a:t>
            </a:r>
            <a:r>
              <a:rPr lang="ko-KR" altLang="en-US" sz="2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값 전달</a:t>
            </a:r>
            <a:endParaRPr lang="en-US" altLang="ko-KR" sz="28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r>
              <a:rPr lang="en-US" altLang="ko-KR" sz="2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5. </a:t>
            </a:r>
            <a:r>
              <a:rPr lang="ko-KR" altLang="en-US" sz="2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값 여러 개 전달</a:t>
            </a:r>
            <a:r>
              <a:rPr lang="en-US" altLang="ko-KR" sz="28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(DTO)</a:t>
            </a:r>
          </a:p>
        </p:txBody>
      </p:sp>
    </p:spTree>
    <p:extLst>
      <p:ext uri="{BB962C8B-B14F-4D97-AF65-F5344CB8AC3E}">
        <p14:creationId xmlns:p14="http://schemas.microsoft.com/office/powerpoint/2010/main" val="1239549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21850" y="627534"/>
            <a:ext cx="2700300" cy="3888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오늘 끝</a:t>
            </a:r>
            <a:endParaRPr lang="en-US" altLang="ko-KR" sz="3600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95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INDEX</a:t>
            </a:r>
            <a:endParaRPr lang="ko-KR" altLang="en-US" sz="32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DX명조 50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6418" y="1347614"/>
            <a:ext cx="83111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18.11.28 (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수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)</a:t>
            </a:r>
          </a:p>
          <a:p>
            <a:pPr algn="ctr"/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Spring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의 개요</a:t>
            </a:r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Spring 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설치</a:t>
            </a:r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Spring Project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의 구조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(MVC)</a:t>
            </a:r>
          </a:p>
          <a:p>
            <a:pPr algn="ctr"/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실습</a:t>
            </a:r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74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805E337-E037-45AD-9E3F-F3769AADC054}"/>
              </a:ext>
            </a:extLst>
          </p:cNvPr>
          <p:cNvSpPr/>
          <p:nvPr/>
        </p:nvSpPr>
        <p:spPr>
          <a:xfrm>
            <a:off x="2321750" y="3291830"/>
            <a:ext cx="4500500" cy="5386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6418" y="2283718"/>
            <a:ext cx="83111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자바 엔터프라이즈 개발을 편하게 해주는</a:t>
            </a:r>
            <a:endParaRPr lang="en-US" altLang="ko-KR"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sz="32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오픈소스 경량급</a:t>
            </a:r>
            <a:endParaRPr lang="en-US" altLang="ko-KR"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algn="ctr"/>
            <a:r>
              <a:rPr lang="ko-KR" altLang="en-US" sz="32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어플리케이션 프레임워크</a:t>
            </a:r>
            <a:endParaRPr lang="en-US" altLang="ko-KR"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0C6CA-B681-4A85-AB1B-7429208301F0}"/>
              </a:ext>
            </a:extLst>
          </p:cNvPr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Spring</a:t>
            </a:r>
            <a:r>
              <a:rPr lang="ko-KR" altLang="en-US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이란</a:t>
            </a:r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?</a:t>
            </a:r>
            <a:endParaRPr lang="ko-KR" altLang="en-US" sz="32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DX명조 50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1F5E96-48C4-4043-84D1-6C24CC039E69}"/>
              </a:ext>
            </a:extLst>
          </p:cNvPr>
          <p:cNvCxnSpPr>
            <a:cxnSpLocks/>
          </p:cNvCxnSpPr>
          <p:nvPr/>
        </p:nvCxnSpPr>
        <p:spPr>
          <a:xfrm>
            <a:off x="3203848" y="3291830"/>
            <a:ext cx="151216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2474683-0FB6-48FD-88C2-6D4E59D7AC68}"/>
              </a:ext>
            </a:extLst>
          </p:cNvPr>
          <p:cNvCxnSpPr>
            <a:cxnSpLocks/>
          </p:cNvCxnSpPr>
          <p:nvPr/>
        </p:nvCxnSpPr>
        <p:spPr>
          <a:xfrm>
            <a:off x="4860032" y="3294845"/>
            <a:ext cx="10801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2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CDC860-10AA-4575-B94E-3C2D599B2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321" y="2796972"/>
            <a:ext cx="1799358" cy="455132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D6DBD70F-F701-4E41-82A6-EA4AA61D7A95}"/>
              </a:ext>
            </a:extLst>
          </p:cNvPr>
          <p:cNvGrpSpPr/>
          <p:nvPr/>
        </p:nvGrpSpPr>
        <p:grpSpPr>
          <a:xfrm>
            <a:off x="1043608" y="1635646"/>
            <a:ext cx="2212430" cy="2586586"/>
            <a:chOff x="796284" y="2157230"/>
            <a:chExt cx="2212430" cy="25865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CEAB7E-9D78-427B-B0D5-5C3F19DC3FCE}"/>
                </a:ext>
              </a:extLst>
            </p:cNvPr>
            <p:cNvSpPr txBox="1"/>
            <p:nvPr/>
          </p:nvSpPr>
          <p:spPr>
            <a:xfrm>
              <a:off x="928931" y="2157230"/>
              <a:ext cx="19471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Pom.xml</a:t>
              </a:r>
              <a:endParaRPr lang="ko-KR" altLang="en-US" sz="36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4B75DD9-6346-433C-A05C-563E0B391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284" y="2803561"/>
              <a:ext cx="2212430" cy="1940255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95A4CBA0-A256-41C4-99D8-C119B2997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491630"/>
            <a:ext cx="2857500" cy="28575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F53077-BA51-4835-A79C-21FB3E5A7DBB}"/>
              </a:ext>
            </a:extLst>
          </p:cNvPr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Spring</a:t>
            </a:r>
            <a:r>
              <a:rPr lang="ko-KR" altLang="en-US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이란</a:t>
            </a:r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?</a:t>
            </a:r>
            <a:endParaRPr lang="ko-KR" altLang="en-US" sz="32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DX명조 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60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26C6523-8998-438C-8EA5-ABA5D2A12A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47" y="1549346"/>
            <a:ext cx="1327249" cy="1031986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B2960B5-9036-48BC-89E2-AD1FEA935BD3}"/>
              </a:ext>
            </a:extLst>
          </p:cNvPr>
          <p:cNvSpPr/>
          <p:nvPr/>
        </p:nvSpPr>
        <p:spPr>
          <a:xfrm>
            <a:off x="1969066" y="1837961"/>
            <a:ext cx="478464" cy="43204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1DE9B4-F7CC-4021-9E0A-2B6DAC0F83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00" y="1560194"/>
            <a:ext cx="1342089" cy="98757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0FED146-9082-4866-B906-8AE573387ADC}"/>
              </a:ext>
            </a:extLst>
          </p:cNvPr>
          <p:cNvSpPr/>
          <p:nvPr/>
        </p:nvSpPr>
        <p:spPr>
          <a:xfrm>
            <a:off x="4056359" y="1837959"/>
            <a:ext cx="478464" cy="43204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8529F83-320B-43DF-B4CB-766E7C22A3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93" y="1347614"/>
            <a:ext cx="1800200" cy="126014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312A286-278F-4292-B6B8-A9DAB907805F}"/>
              </a:ext>
            </a:extLst>
          </p:cNvPr>
          <p:cNvSpPr/>
          <p:nvPr/>
        </p:nvSpPr>
        <p:spPr>
          <a:xfrm>
            <a:off x="6601763" y="1837959"/>
            <a:ext cx="478464" cy="43204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ABE13E-043D-4F01-A3F1-0CDF7F4D7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99" y="1477720"/>
            <a:ext cx="1123950" cy="1152525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8E3AF1CC-9020-46E1-8CE2-39FE8A45ECCB}"/>
              </a:ext>
            </a:extLst>
          </p:cNvPr>
          <p:cNvGrpSpPr/>
          <p:nvPr/>
        </p:nvGrpSpPr>
        <p:grpSpPr>
          <a:xfrm>
            <a:off x="1583668" y="2787774"/>
            <a:ext cx="5976664" cy="295012"/>
            <a:chOff x="1475656" y="3435846"/>
            <a:chExt cx="5976664" cy="295012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F86D58A-C610-4FFB-8337-3F9919342E8F}"/>
                </a:ext>
              </a:extLst>
            </p:cNvPr>
            <p:cNvCxnSpPr/>
            <p:nvPr/>
          </p:nvCxnSpPr>
          <p:spPr>
            <a:xfrm>
              <a:off x="1475656" y="3730858"/>
              <a:ext cx="5976664" cy="0"/>
            </a:xfrm>
            <a:prstGeom prst="line">
              <a:avLst/>
            </a:prstGeom>
            <a:ln w="412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A05C1C4-6DDE-4BF7-9C28-BA22764626FB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435846"/>
              <a:ext cx="0" cy="288032"/>
            </a:xfrm>
            <a:prstGeom prst="line">
              <a:avLst/>
            </a:prstGeom>
            <a:ln w="412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F5646A8-9773-47D6-A766-56F47F7EE71B}"/>
                </a:ext>
              </a:extLst>
            </p:cNvPr>
            <p:cNvCxnSpPr>
              <a:cxnSpLocks/>
            </p:cNvCxnSpPr>
            <p:nvPr/>
          </p:nvCxnSpPr>
          <p:spPr>
            <a:xfrm>
              <a:off x="7452320" y="3435846"/>
              <a:ext cx="0" cy="288032"/>
            </a:xfrm>
            <a:prstGeom prst="line">
              <a:avLst/>
            </a:prstGeom>
            <a:ln w="412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71A6309-4417-4D76-8585-BC443975C9D2}"/>
              </a:ext>
            </a:extLst>
          </p:cNvPr>
          <p:cNvSpPr txBox="1"/>
          <p:nvPr/>
        </p:nvSpPr>
        <p:spPr>
          <a:xfrm>
            <a:off x="2404003" y="3098707"/>
            <a:ext cx="4335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Application Framework</a:t>
            </a:r>
            <a:endParaRPr lang="ko-KR" altLang="en-US"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253E9F9C-AE20-4AF6-B99E-748245CC47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064" y="3796174"/>
            <a:ext cx="2657872" cy="863808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2475C7-6373-4571-A368-7E100DE896F0}"/>
              </a:ext>
            </a:extLst>
          </p:cNvPr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Spring</a:t>
            </a:r>
            <a:r>
              <a:rPr lang="ko-KR" altLang="en-US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이란</a:t>
            </a:r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?</a:t>
            </a:r>
            <a:endParaRPr lang="ko-KR" altLang="en-US" sz="32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DX명조 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49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D407504-6777-477B-A0B5-9644FB567B3C}"/>
              </a:ext>
            </a:extLst>
          </p:cNvPr>
          <p:cNvGrpSpPr/>
          <p:nvPr/>
        </p:nvGrpSpPr>
        <p:grpSpPr>
          <a:xfrm>
            <a:off x="1043608" y="1779662"/>
            <a:ext cx="7056784" cy="2664296"/>
            <a:chOff x="1043608" y="1923678"/>
            <a:chExt cx="7056784" cy="266429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A18660-CB64-4693-96D8-4B97887F025A}"/>
                </a:ext>
              </a:extLst>
            </p:cNvPr>
            <p:cNvSpPr/>
            <p:nvPr/>
          </p:nvSpPr>
          <p:spPr>
            <a:xfrm>
              <a:off x="1043608" y="1923678"/>
              <a:ext cx="7056784" cy="26642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66247A-6E7D-4498-BA59-7612AFBF1560}"/>
                </a:ext>
              </a:extLst>
            </p:cNvPr>
            <p:cNvSpPr txBox="1"/>
            <p:nvPr/>
          </p:nvSpPr>
          <p:spPr>
            <a:xfrm>
              <a:off x="1043608" y="1923678"/>
              <a:ext cx="2386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DX경필명조B" panose="02010606000101010101" pitchFamily="2" charset="-127"/>
                  <a:ea typeface="DX경필명조B" panose="02010606000101010101" pitchFamily="2" charset="-127"/>
                </a:rPr>
                <a:t>Web Application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179E0C5-E0A4-4C3C-9B6F-ED84DEAFAEEC}"/>
                </a:ext>
              </a:extLst>
            </p:cNvPr>
            <p:cNvGrpSpPr/>
            <p:nvPr/>
          </p:nvGrpSpPr>
          <p:grpSpPr>
            <a:xfrm>
              <a:off x="1619672" y="2571750"/>
              <a:ext cx="5904656" cy="1600718"/>
              <a:chOff x="1691680" y="2571750"/>
              <a:chExt cx="5904656" cy="1600718"/>
            </a:xfrm>
          </p:grpSpPr>
          <p:sp>
            <p:nvSpPr>
              <p:cNvPr id="12" name="정육면체 11">
                <a:extLst>
                  <a:ext uri="{FF2B5EF4-FFF2-40B4-BE49-F238E27FC236}">
                    <a16:creationId xmlns:a16="http://schemas.microsoft.com/office/drawing/2014/main" id="{71600C46-B76D-4F02-9AD1-F83B4E4FAD4E}"/>
                  </a:ext>
                </a:extLst>
              </p:cNvPr>
              <p:cNvSpPr/>
              <p:nvPr/>
            </p:nvSpPr>
            <p:spPr>
              <a:xfrm>
                <a:off x="1691680" y="2571750"/>
                <a:ext cx="1692188" cy="1600718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DX경필명조B" panose="02010606000101010101" pitchFamily="2" charset="-127"/>
                    <a:ea typeface="DX경필명조B" panose="02010606000101010101" pitchFamily="2" charset="-127"/>
                  </a:rPr>
                  <a:t>Board</a:t>
                </a:r>
                <a:endParaRPr lang="ko-KR" altLang="en-US" sz="2400" dirty="0">
                  <a:solidFill>
                    <a:schemeClr val="tx1"/>
                  </a:solidFill>
                  <a:latin typeface="DX경필명조B" panose="02010606000101010101" pitchFamily="2" charset="-127"/>
                  <a:ea typeface="DX경필명조B" panose="02010606000101010101" pitchFamily="2" charset="-127"/>
                </a:endParaRPr>
              </a:p>
            </p:txBody>
          </p:sp>
          <p:sp>
            <p:nvSpPr>
              <p:cNvPr id="13" name="정육면체 12">
                <a:extLst>
                  <a:ext uri="{FF2B5EF4-FFF2-40B4-BE49-F238E27FC236}">
                    <a16:creationId xmlns:a16="http://schemas.microsoft.com/office/drawing/2014/main" id="{C8731F2B-DC43-4551-A859-DC68D5A7A55F}"/>
                  </a:ext>
                </a:extLst>
              </p:cNvPr>
              <p:cNvSpPr/>
              <p:nvPr/>
            </p:nvSpPr>
            <p:spPr>
              <a:xfrm>
                <a:off x="3797914" y="2571750"/>
                <a:ext cx="1692188" cy="1600718"/>
              </a:xfrm>
              <a:prstGeom prst="cub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DX경필명조B" panose="02010606000101010101" pitchFamily="2" charset="-127"/>
                    <a:ea typeface="DX경필명조B" panose="02010606000101010101" pitchFamily="2" charset="-127"/>
                  </a:rPr>
                  <a:t>Member</a:t>
                </a:r>
                <a:endParaRPr lang="ko-KR" altLang="en-US" sz="2400" dirty="0">
                  <a:solidFill>
                    <a:schemeClr val="tx1"/>
                  </a:solidFill>
                  <a:latin typeface="DX경필명조B" panose="02010606000101010101" pitchFamily="2" charset="-127"/>
                  <a:ea typeface="DX경필명조B" panose="02010606000101010101" pitchFamily="2" charset="-127"/>
                </a:endParaRPr>
              </a:p>
            </p:txBody>
          </p:sp>
          <p:sp>
            <p:nvSpPr>
              <p:cNvPr id="14" name="정육면체 13">
                <a:extLst>
                  <a:ext uri="{FF2B5EF4-FFF2-40B4-BE49-F238E27FC236}">
                    <a16:creationId xmlns:a16="http://schemas.microsoft.com/office/drawing/2014/main" id="{B0713690-7AAF-4268-9652-D5411F5DCFD3}"/>
                  </a:ext>
                </a:extLst>
              </p:cNvPr>
              <p:cNvSpPr/>
              <p:nvPr/>
            </p:nvSpPr>
            <p:spPr>
              <a:xfrm>
                <a:off x="5904148" y="2571750"/>
                <a:ext cx="1692188" cy="1600718"/>
              </a:xfrm>
              <a:prstGeom prst="cub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DX경필명조B" panose="02010606000101010101" pitchFamily="2" charset="-127"/>
                    <a:ea typeface="DX경필명조B" panose="02010606000101010101" pitchFamily="2" charset="-127"/>
                  </a:rPr>
                  <a:t>Mail</a:t>
                </a:r>
                <a:endParaRPr lang="ko-KR" altLang="en-US" sz="2400" dirty="0">
                  <a:solidFill>
                    <a:schemeClr val="tx1"/>
                  </a:solidFill>
                  <a:latin typeface="DX경필명조B" panose="02010606000101010101" pitchFamily="2" charset="-127"/>
                  <a:ea typeface="DX경필명조B" panose="02010606000101010101" pitchFamily="2" charset="-127"/>
                </a:endParaRPr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23C7D0-AACF-4E05-AE25-44ED295253A1}"/>
              </a:ext>
            </a:extLst>
          </p:cNvPr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Spring</a:t>
            </a:r>
            <a:r>
              <a:rPr lang="ko-KR" altLang="en-US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이란</a:t>
            </a:r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?</a:t>
            </a:r>
            <a:endParaRPr lang="ko-KR" altLang="en-US" sz="32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DX명조 50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D4B690-2F7B-41A7-9B36-F41C78724E06}"/>
              </a:ext>
            </a:extLst>
          </p:cNvPr>
          <p:cNvSpPr/>
          <p:nvPr/>
        </p:nvSpPr>
        <p:spPr>
          <a:xfrm>
            <a:off x="3059832" y="502830"/>
            <a:ext cx="2427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>
                <a:latin typeface="DX경필명조B" panose="02010606000101010101" pitchFamily="2" charset="-127"/>
                <a:ea typeface="DX경필명조B" panose="02010606000101010101" pitchFamily="2" charset="-127"/>
              </a:rPr>
              <a:t>객체지향적설계</a:t>
            </a:r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97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805E337-E037-45AD-9E3F-F3769AADC054}"/>
              </a:ext>
            </a:extLst>
          </p:cNvPr>
          <p:cNvSpPr/>
          <p:nvPr/>
        </p:nvSpPr>
        <p:spPr>
          <a:xfrm>
            <a:off x="4128077" y="1595152"/>
            <a:ext cx="1872208" cy="3927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6418" y="1203598"/>
            <a:ext cx="8311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Java EE(Java Platform, Enterprise Edition) 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개발의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</a:p>
          <a:p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				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복잡함을 해소하기 위해 만들어짐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0C6CA-B681-4A85-AB1B-7429208301F0}"/>
              </a:ext>
            </a:extLst>
          </p:cNvPr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Spring</a:t>
            </a:r>
            <a:r>
              <a:rPr lang="ko-KR" altLang="en-US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이란</a:t>
            </a:r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?</a:t>
            </a:r>
            <a:endParaRPr lang="ko-KR" altLang="en-US" sz="3200" b="1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  <a:cs typeface="DX명조 50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C17692-A1E3-432E-B7B3-B575755EB990}"/>
              </a:ext>
            </a:extLst>
          </p:cNvPr>
          <p:cNvSpPr/>
          <p:nvPr/>
        </p:nvSpPr>
        <p:spPr>
          <a:xfrm>
            <a:off x="416418" y="2698752"/>
            <a:ext cx="87275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1. POJO(Plain Old Java Object)</a:t>
            </a:r>
          </a:p>
          <a:p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2. AOP (Aspect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Oriented Programming ; 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관점지향 프로그래밍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)</a:t>
            </a:r>
          </a:p>
          <a:p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3. </a:t>
            </a:r>
            <a:r>
              <a:rPr lang="en-US" altLang="ko-KR" sz="24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IoC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(Inversion of Controller ; 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제어의 역전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)</a:t>
            </a:r>
          </a:p>
          <a:p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4. DI(Dependency Inject ; 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의존성 주입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) &amp;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Interface 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지향</a:t>
            </a:r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26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7B429A-20FE-4976-A7A6-7F198EA0604D}"/>
              </a:ext>
            </a:extLst>
          </p:cNvPr>
          <p:cNvSpPr/>
          <p:nvPr/>
        </p:nvSpPr>
        <p:spPr>
          <a:xfrm>
            <a:off x="3221850" y="627534"/>
            <a:ext cx="2700300" cy="3888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Spring</a:t>
            </a: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설치</a:t>
            </a:r>
            <a:endParaRPr lang="en-US" altLang="ko-KR" sz="3600" dirty="0">
              <a:solidFill>
                <a:schemeClr val="bg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61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0"/>
            <a:ext cx="2880320" cy="987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Spring </a:t>
            </a:r>
            <a:r>
              <a:rPr lang="ko-KR" altLang="en-US" sz="3200" b="1" dirty="0">
                <a:solidFill>
                  <a:schemeClr val="bg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DX명조 50" panose="02020603020101020101" pitchFamily="18" charset="-127"/>
              </a:rPr>
              <a:t>설치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09F0C0-312F-413C-8FDB-BAAEA348B41C}"/>
              </a:ext>
            </a:extLst>
          </p:cNvPr>
          <p:cNvSpPr/>
          <p:nvPr/>
        </p:nvSpPr>
        <p:spPr>
          <a:xfrm>
            <a:off x="1043608" y="2375364"/>
            <a:ext cx="2016224" cy="3927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EA1F00-D4CC-490D-819D-6E4DCD88BDEF}"/>
              </a:ext>
            </a:extLst>
          </p:cNvPr>
          <p:cNvSpPr/>
          <p:nvPr/>
        </p:nvSpPr>
        <p:spPr>
          <a:xfrm>
            <a:off x="575556" y="1571146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설치 방법</a:t>
            </a:r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endParaRPr lang="en-US" altLang="ko-KR" sz="24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Eclipse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plugin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STS 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설치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(Spring 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전용 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Tool)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9C791C-73DD-4941-8B7B-F051D9275DD3}"/>
              </a:ext>
            </a:extLst>
          </p:cNvPr>
          <p:cNvSpPr/>
          <p:nvPr/>
        </p:nvSpPr>
        <p:spPr>
          <a:xfrm>
            <a:off x="1771328" y="4054301"/>
            <a:ext cx="5601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이번 강의 실습은 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Eclipse</a:t>
            </a:r>
            <a:r>
              <a:rPr lang="ko-KR" altLang="en-US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에서 진행합니다</a:t>
            </a:r>
            <a:r>
              <a:rPr lang="en-US" altLang="ko-KR" sz="24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9DA7F0-2103-46D2-BAAC-7E4F11C6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11446"/>
            <a:ext cx="1907990" cy="24603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CF3E8E-4D12-4A9F-B580-04F1C51DE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710" y="195486"/>
            <a:ext cx="2153412" cy="3507854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547849C-D1C8-4103-AADC-16189A98192F}"/>
              </a:ext>
            </a:extLst>
          </p:cNvPr>
          <p:cNvSpPr/>
          <p:nvPr/>
        </p:nvSpPr>
        <p:spPr>
          <a:xfrm>
            <a:off x="5802742" y="1341597"/>
            <a:ext cx="612290" cy="43806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2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337</Words>
  <Application>Microsoft Office PowerPoint</Application>
  <PresentationFormat>화면 슬라이드 쇼(16:9)</PresentationFormat>
  <Paragraphs>80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DX경필명조B</vt:lpstr>
      <vt:lpstr>DX명조 50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ryeong</dc:creator>
  <cp:lastModifiedBy>RBIT</cp:lastModifiedBy>
  <cp:revision>67</cp:revision>
  <dcterms:created xsi:type="dcterms:W3CDTF">2018-04-15T12:39:37Z</dcterms:created>
  <dcterms:modified xsi:type="dcterms:W3CDTF">2018-11-27T13:19:57Z</dcterms:modified>
</cp:coreProperties>
</file>