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66" r:id="rId4"/>
    <p:sldId id="279" r:id="rId5"/>
    <p:sldId id="280" r:id="rId6"/>
    <p:sldId id="281" r:id="rId7"/>
    <p:sldId id="282" r:id="rId8"/>
    <p:sldId id="283" r:id="rId9"/>
    <p:sldId id="285" r:id="rId10"/>
    <p:sldId id="286" r:id="rId11"/>
    <p:sldId id="289" r:id="rId12"/>
    <p:sldId id="287" r:id="rId13"/>
    <p:sldId id="288" r:id="rId14"/>
    <p:sldId id="278" r:id="rId15"/>
  </p:sldIdLst>
  <p:sldSz cx="9144000" cy="5143500" type="screen16x9"/>
  <p:notesSz cx="6858000" cy="9144000"/>
  <p:embeddedFontLst>
    <p:embeddedFont>
      <p:font typeface="DX명조 50" panose="020B0600000101010101" charset="-127"/>
      <p:regular r:id="rId17"/>
    </p:embeddedFont>
    <p:embeddedFont>
      <p:font typeface="DX경필명조B" panose="02010606000101010101" pitchFamily="2" charset="-127"/>
      <p:regular r:id="rId18"/>
    </p:embeddedFont>
    <p:embeddedFont>
      <p:font typeface="맑은 고딕" panose="020B0503020000020004" pitchFamily="50" charset="-127"/>
      <p:regular r:id="rId19"/>
      <p:bold r:id="rId2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37" d="100"/>
          <a:sy n="137" d="100"/>
        </p:scale>
        <p:origin x="86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680B98-126D-43BD-A106-DF1D7BC0FB93}" type="datetimeFigureOut">
              <a:rPr lang="ko-KR" altLang="en-US" smtClean="0"/>
              <a:t>2018-11-29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596FB4-DC3D-4FFC-8E0F-D6E512ABFC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5061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596FB4-DC3D-4FFC-8E0F-D6E512ABFC4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7122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596FB4-DC3D-4FFC-8E0F-D6E512ABFC41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19119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596FB4-DC3D-4FFC-8E0F-D6E512ABFC4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89867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596FB4-DC3D-4FFC-8E0F-D6E512ABFC4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04694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596FB4-DC3D-4FFC-8E0F-D6E512ABFC4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86905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596FB4-DC3D-4FFC-8E0F-D6E512ABFC41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97410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596FB4-DC3D-4FFC-8E0F-D6E512ABFC41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90260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596FB4-DC3D-4FFC-8E0F-D6E512ABFC41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59817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596FB4-DC3D-4FFC-8E0F-D6E512ABFC41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83543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596FB4-DC3D-4FFC-8E0F-D6E512ABFC41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90320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AB775-635C-45CF-8C33-63C618DAE03C}" type="datetimeFigureOut">
              <a:rPr lang="ko-KR" altLang="en-US" smtClean="0"/>
              <a:t>2018-11-29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A7F03-87CC-4D97-B485-9FF6C9D2BD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9059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AB775-635C-45CF-8C33-63C618DAE03C}" type="datetimeFigureOut">
              <a:rPr lang="ko-KR" altLang="en-US" smtClean="0"/>
              <a:t>2018-11-29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A7F03-87CC-4D97-B485-9FF6C9D2BD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8598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AB775-635C-45CF-8C33-63C618DAE03C}" type="datetimeFigureOut">
              <a:rPr lang="ko-KR" altLang="en-US" smtClean="0"/>
              <a:t>2018-11-29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A7F03-87CC-4D97-B485-9FF6C9D2BD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407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AB775-635C-45CF-8C33-63C618DAE03C}" type="datetimeFigureOut">
              <a:rPr lang="ko-KR" altLang="en-US" smtClean="0"/>
              <a:t>2018-11-29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A7F03-87CC-4D97-B485-9FF6C9D2BD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3117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AB775-635C-45CF-8C33-63C618DAE03C}" type="datetimeFigureOut">
              <a:rPr lang="ko-KR" altLang="en-US" smtClean="0"/>
              <a:t>2018-11-29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A7F03-87CC-4D97-B485-9FF6C9D2BD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6678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AB775-635C-45CF-8C33-63C618DAE03C}" type="datetimeFigureOut">
              <a:rPr lang="ko-KR" altLang="en-US" smtClean="0"/>
              <a:t>2018-11-29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A7F03-87CC-4D97-B485-9FF6C9D2BD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5867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AB775-635C-45CF-8C33-63C618DAE03C}" type="datetimeFigureOut">
              <a:rPr lang="ko-KR" altLang="en-US" smtClean="0"/>
              <a:t>2018-11-29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A7F03-87CC-4D97-B485-9FF6C9D2BD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283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AB775-635C-45CF-8C33-63C618DAE03C}" type="datetimeFigureOut">
              <a:rPr lang="ko-KR" altLang="en-US" smtClean="0"/>
              <a:t>2018-11-29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A7F03-87CC-4D97-B485-9FF6C9D2BD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4280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AB775-635C-45CF-8C33-63C618DAE03C}" type="datetimeFigureOut">
              <a:rPr lang="ko-KR" altLang="en-US" smtClean="0"/>
              <a:t>2018-11-29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A7F03-87CC-4D97-B485-9FF6C9D2BD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6161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AB775-635C-45CF-8C33-63C618DAE03C}" type="datetimeFigureOut">
              <a:rPr lang="ko-KR" altLang="en-US" smtClean="0"/>
              <a:t>2018-11-29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A7F03-87CC-4D97-B485-9FF6C9D2BD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8138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AB775-635C-45CF-8C33-63C618DAE03C}" type="datetimeFigureOut">
              <a:rPr lang="ko-KR" altLang="en-US" smtClean="0"/>
              <a:t>2018-11-29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A7F03-87CC-4D97-B485-9FF6C9D2BD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085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AAB775-635C-45CF-8C33-63C618DAE03C}" type="datetimeFigureOut">
              <a:rPr lang="ko-KR" altLang="en-US" smtClean="0"/>
              <a:t>2018-11-29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CA7F03-87CC-4D97-B485-9FF6C9D2BD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7383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221850" y="627534"/>
            <a:ext cx="2700300" cy="38884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  <a:latin typeface="DX경필명조B" panose="02010606000101010101" pitchFamily="2" charset="-127"/>
                <a:ea typeface="DX경필명조B" panose="02010606000101010101" pitchFamily="2" charset="-127"/>
              </a:rPr>
              <a:t>Spring</a:t>
            </a:r>
          </a:p>
          <a:p>
            <a:pPr algn="ctr"/>
            <a:r>
              <a:rPr lang="en-US" altLang="ko-KR" sz="3600" dirty="0">
                <a:solidFill>
                  <a:schemeClr val="bg1"/>
                </a:solidFill>
                <a:latin typeface="DX경필명조B" panose="02010606000101010101" pitchFamily="2" charset="-127"/>
                <a:ea typeface="DX경필명조B" panose="02010606000101010101" pitchFamily="2" charset="-127"/>
              </a:rPr>
              <a:t>-2-</a:t>
            </a:r>
          </a:p>
        </p:txBody>
      </p:sp>
    </p:spTree>
    <p:extLst>
      <p:ext uri="{BB962C8B-B14F-4D97-AF65-F5344CB8AC3E}">
        <p14:creationId xmlns:p14="http://schemas.microsoft.com/office/powerpoint/2010/main" val="37305895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2805E337-E037-45AD-9E3F-F3769AADC054}"/>
              </a:ext>
            </a:extLst>
          </p:cNvPr>
          <p:cNvSpPr/>
          <p:nvPr/>
        </p:nvSpPr>
        <p:spPr>
          <a:xfrm>
            <a:off x="3779912" y="1299101"/>
            <a:ext cx="1584176" cy="53860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416418" y="1275606"/>
            <a:ext cx="8311164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200" dirty="0">
                <a:latin typeface="DX경필명조B" panose="02010606000101010101" pitchFamily="2" charset="-127"/>
                <a:ea typeface="DX경필명조B" panose="02010606000101010101" pitchFamily="2" charset="-127"/>
              </a:rPr>
              <a:t>AOP</a:t>
            </a:r>
          </a:p>
          <a:p>
            <a:pPr algn="ctr"/>
            <a:r>
              <a:rPr lang="en-US" altLang="ko-KR" sz="2400" dirty="0">
                <a:latin typeface="DX경필명조B" panose="02010606000101010101" pitchFamily="2" charset="-127"/>
                <a:ea typeface="DX경필명조B" panose="02010606000101010101" pitchFamily="2" charset="-127"/>
              </a:rPr>
              <a:t>Aspect Oriented Programming</a:t>
            </a:r>
          </a:p>
          <a:p>
            <a:pPr algn="ctr"/>
            <a:endParaRPr lang="en-US" altLang="ko-KR" sz="3200" dirty="0">
              <a:latin typeface="DX경필명조B" panose="02010606000101010101" pitchFamily="2" charset="-127"/>
              <a:ea typeface="DX경필명조B" panose="02010606000101010101" pitchFamily="2" charset="-127"/>
            </a:endParaRPr>
          </a:p>
          <a:p>
            <a:pPr algn="ctr"/>
            <a:r>
              <a:rPr lang="ko-KR" altLang="en-US" sz="2400" dirty="0">
                <a:latin typeface="DX경필명조B" panose="02010606000101010101" pitchFamily="2" charset="-127"/>
                <a:ea typeface="DX경필명조B" panose="02010606000101010101" pitchFamily="2" charset="-127"/>
              </a:rPr>
              <a:t>관점 지향 프로그래밍</a:t>
            </a:r>
            <a:endParaRPr lang="en-US" altLang="ko-KR" sz="2400" dirty="0">
              <a:latin typeface="DX경필명조B" panose="02010606000101010101" pitchFamily="2" charset="-127"/>
              <a:ea typeface="DX경필명조B" panose="02010606000101010101" pitchFamily="2" charset="-127"/>
            </a:endParaRPr>
          </a:p>
          <a:p>
            <a:pPr algn="ctr"/>
            <a:endParaRPr lang="en-US" altLang="ko-KR" sz="2400" dirty="0">
              <a:latin typeface="DX경필명조B" panose="02010606000101010101" pitchFamily="2" charset="-127"/>
              <a:ea typeface="DX경필명조B" panose="02010606000101010101" pitchFamily="2" charset="-127"/>
            </a:endParaRPr>
          </a:p>
          <a:p>
            <a:pPr algn="ctr"/>
            <a:r>
              <a:rPr lang="en-US" altLang="ko-KR" dirty="0">
                <a:latin typeface="DX경필명조B" panose="02010606000101010101" pitchFamily="2" charset="-127"/>
                <a:ea typeface="DX경필명조B" panose="02010606000101010101" pitchFamily="2" charset="-127"/>
              </a:rPr>
              <a:t>Application </a:t>
            </a:r>
            <a:r>
              <a:rPr lang="ko-KR" altLang="en-US" dirty="0">
                <a:latin typeface="DX경필명조B" panose="02010606000101010101" pitchFamily="2" charset="-127"/>
                <a:ea typeface="DX경필명조B" panose="02010606000101010101" pitchFamily="2" charset="-127"/>
              </a:rPr>
              <a:t>전체에 걸쳐 사용되는 기능을 재사용하도록 지원하는 것</a:t>
            </a:r>
            <a:r>
              <a:rPr lang="en-US" altLang="ko-KR" dirty="0">
                <a:latin typeface="DX경필명조B" panose="02010606000101010101" pitchFamily="2" charset="-127"/>
                <a:ea typeface="DX경필명조B" panose="02010606000101010101" pitchFamily="2" charset="-127"/>
              </a:rPr>
              <a:t>.</a:t>
            </a:r>
          </a:p>
          <a:p>
            <a:pPr algn="ctr"/>
            <a:r>
              <a:rPr lang="ko-KR" altLang="en-US" dirty="0">
                <a:latin typeface="DX경필명조B" panose="02010606000101010101" pitchFamily="2" charset="-127"/>
                <a:ea typeface="DX경필명조B" panose="02010606000101010101" pitchFamily="2" charset="-127"/>
              </a:rPr>
              <a:t>대상을 바라보는 관점을 바꿔보자</a:t>
            </a:r>
            <a:r>
              <a:rPr lang="en-US" altLang="ko-KR" dirty="0">
                <a:latin typeface="DX경필명조B" panose="02010606000101010101" pitchFamily="2" charset="-127"/>
                <a:ea typeface="DX경필명조B" panose="02010606000101010101" pitchFamily="2" charset="-127"/>
              </a:rPr>
              <a:t>!</a:t>
            </a:r>
          </a:p>
          <a:p>
            <a:pPr algn="ctr"/>
            <a:endParaRPr lang="en-US" altLang="ko-KR" sz="3200" dirty="0">
              <a:latin typeface="DX경필명조B" panose="02010606000101010101" pitchFamily="2" charset="-127"/>
              <a:ea typeface="DX경필명조B" panose="02010606000101010101" pitchFamily="2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D0C6CA-B681-4A85-AB1B-7429208301F0}"/>
              </a:ext>
            </a:extLst>
          </p:cNvPr>
          <p:cNvSpPr/>
          <p:nvPr/>
        </p:nvSpPr>
        <p:spPr>
          <a:xfrm>
            <a:off x="251520" y="0"/>
            <a:ext cx="2880320" cy="98757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latin typeface="DX경필명조B" panose="02010606000101010101" pitchFamily="2" charset="-127"/>
                <a:ea typeface="DX경필명조B" panose="02010606000101010101" pitchFamily="2" charset="-127"/>
                <a:cs typeface="DX명조 50" panose="02020603020101020101" pitchFamily="18" charset="-127"/>
              </a:rPr>
              <a:t>@Annotation</a:t>
            </a:r>
            <a:endParaRPr lang="ko-KR" altLang="en-US" sz="3200" b="1" dirty="0">
              <a:solidFill>
                <a:schemeClr val="bg1"/>
              </a:solidFill>
              <a:latin typeface="DX경필명조B" panose="02010606000101010101" pitchFamily="2" charset="-127"/>
              <a:ea typeface="DX경필명조B" panose="02010606000101010101" pitchFamily="2" charset="-127"/>
              <a:cs typeface="DX명조 5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62724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4192CA8-1C4A-4901-A7A4-63B61C6B6509}"/>
              </a:ext>
            </a:extLst>
          </p:cNvPr>
          <p:cNvSpPr/>
          <p:nvPr/>
        </p:nvSpPr>
        <p:spPr>
          <a:xfrm>
            <a:off x="251520" y="0"/>
            <a:ext cx="2880320" cy="98757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latin typeface="DX경필명조B" panose="02010606000101010101" pitchFamily="2" charset="-127"/>
                <a:ea typeface="DX경필명조B" panose="02010606000101010101" pitchFamily="2" charset="-127"/>
                <a:cs typeface="DX명조 50" panose="02020603020101020101" pitchFamily="18" charset="-127"/>
              </a:rPr>
              <a:t>@Annotation</a:t>
            </a:r>
            <a:endParaRPr lang="ko-KR" altLang="en-US" sz="3200" b="1" dirty="0">
              <a:solidFill>
                <a:schemeClr val="bg1"/>
              </a:solidFill>
              <a:latin typeface="DX경필명조B" panose="02010606000101010101" pitchFamily="2" charset="-127"/>
              <a:ea typeface="DX경필명조B" panose="02010606000101010101" pitchFamily="2" charset="-127"/>
              <a:cs typeface="DX명조 50" panose="02020603020101020101" pitchFamily="18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20B0E81-2F78-4D37-9F7D-40687B19C0B5}"/>
              </a:ext>
            </a:extLst>
          </p:cNvPr>
          <p:cNvSpPr/>
          <p:nvPr/>
        </p:nvSpPr>
        <p:spPr>
          <a:xfrm>
            <a:off x="467544" y="1347614"/>
            <a:ext cx="272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DX경필명조B" panose="02010606000101010101" pitchFamily="2" charset="-127"/>
                <a:ea typeface="DX경필명조B" panose="02010606000101010101" pitchFamily="2" charset="-127"/>
              </a:rPr>
              <a:t>Execution(public * *(..))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F872BE1-E576-43DD-8140-72D4CB98CA43}"/>
              </a:ext>
            </a:extLst>
          </p:cNvPr>
          <p:cNvSpPr/>
          <p:nvPr/>
        </p:nvSpPr>
        <p:spPr>
          <a:xfrm>
            <a:off x="467544" y="1995576"/>
            <a:ext cx="24236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DX경필명조B" panose="02010606000101010101" pitchFamily="2" charset="-127"/>
                <a:ea typeface="DX경필명조B" panose="02010606000101010101" pitchFamily="2" charset="-127"/>
              </a:rPr>
              <a:t>Execution(* set *(..))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6EA8141-7B17-40B4-A166-68A9BEA5F970}"/>
              </a:ext>
            </a:extLst>
          </p:cNvPr>
          <p:cNvSpPr/>
          <p:nvPr/>
        </p:nvSpPr>
        <p:spPr>
          <a:xfrm>
            <a:off x="7228092" y="1542546"/>
            <a:ext cx="17171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>
                <a:latin typeface="DX경필명조B" panose="02010606000101010101" pitchFamily="2" charset="-127"/>
                <a:ea typeface="DX경필명조B" panose="02010606000101010101" pitchFamily="2" charset="-127"/>
              </a:rPr>
              <a:t>Public method </a:t>
            </a:r>
            <a:r>
              <a:rPr lang="ko-KR" altLang="en-US" sz="1400" dirty="0">
                <a:latin typeface="DX경필명조B" panose="02010606000101010101" pitchFamily="2" charset="-127"/>
                <a:ea typeface="DX경필명조B" panose="02010606000101010101" pitchFamily="2" charset="-127"/>
              </a:rPr>
              <a:t>실행</a:t>
            </a:r>
            <a:endParaRPr lang="en-US" altLang="ko-KR" sz="1400" dirty="0">
              <a:latin typeface="DX경필명조B" panose="02010606000101010101" pitchFamily="2" charset="-127"/>
              <a:ea typeface="DX경필명조B" panose="02010606000101010101" pitchFamily="2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A277F6A-913F-4F48-820A-C03C2CB34011}"/>
              </a:ext>
            </a:extLst>
          </p:cNvPr>
          <p:cNvSpPr/>
          <p:nvPr/>
        </p:nvSpPr>
        <p:spPr>
          <a:xfrm>
            <a:off x="3275856" y="525909"/>
            <a:ext cx="539057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DX경필명조B" panose="02010606000101010101" pitchFamily="2" charset="-127"/>
                <a:ea typeface="DX경필명조B" panose="02010606000101010101" pitchFamily="2" charset="-127"/>
              </a:rPr>
              <a:t>Spring AOP</a:t>
            </a:r>
            <a:r>
              <a:rPr lang="ko-KR" altLang="en-US" sz="2000" dirty="0">
                <a:latin typeface="DX경필명조B" panose="02010606000101010101" pitchFamily="2" charset="-127"/>
                <a:ea typeface="DX경필명조B" panose="02010606000101010101" pitchFamily="2" charset="-127"/>
              </a:rPr>
              <a:t>에서 자주 사용하는 </a:t>
            </a:r>
            <a:r>
              <a:rPr lang="en-US" altLang="ko-KR" sz="2000" dirty="0">
                <a:latin typeface="DX경필명조B" panose="02010606000101010101" pitchFamily="2" charset="-127"/>
                <a:ea typeface="DX경필명조B" panose="02010606000101010101" pitchFamily="2" charset="-127"/>
              </a:rPr>
              <a:t>pointcut</a:t>
            </a:r>
            <a:r>
              <a:rPr lang="ko-KR" altLang="en-US" sz="2000" dirty="0">
                <a:latin typeface="DX경필명조B" panose="02010606000101010101" pitchFamily="2" charset="-127"/>
                <a:ea typeface="DX경필명조B" panose="02010606000101010101" pitchFamily="2" charset="-127"/>
              </a:rPr>
              <a:t> 표현식</a:t>
            </a:r>
            <a:endParaRPr lang="en-US" altLang="ko-KR" sz="2000" dirty="0">
              <a:latin typeface="DX경필명조B" panose="02010606000101010101" pitchFamily="2" charset="-127"/>
              <a:ea typeface="DX경필명조B" panose="02010606000101010101" pitchFamily="2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EF55520-1DDF-4FFE-997B-F00DB6136AA0}"/>
              </a:ext>
            </a:extLst>
          </p:cNvPr>
          <p:cNvSpPr/>
          <p:nvPr/>
        </p:nvSpPr>
        <p:spPr>
          <a:xfrm>
            <a:off x="467544" y="3291500"/>
            <a:ext cx="3956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DX경필명조B" panose="02010606000101010101" pitchFamily="2" charset="-127"/>
                <a:ea typeface="DX경필명조B" panose="02010606000101010101" pitchFamily="2" charset="-127"/>
              </a:rPr>
              <a:t>Execution(* </a:t>
            </a:r>
            <a:r>
              <a:rPr lang="en-US" altLang="ko-KR" dirty="0" err="1">
                <a:latin typeface="DX경필명조B" panose="02010606000101010101" pitchFamily="2" charset="-127"/>
                <a:ea typeface="DX경필명조B" panose="02010606000101010101" pitchFamily="2" charset="-127"/>
              </a:rPr>
              <a:t>com.xyz.service</a:t>
            </a:r>
            <a:r>
              <a:rPr lang="en-US" altLang="ko-KR" dirty="0">
                <a:latin typeface="DX경필명조B" panose="02010606000101010101" pitchFamily="2" charset="-127"/>
                <a:ea typeface="DX경필명조B" panose="02010606000101010101" pitchFamily="2" charset="-127"/>
              </a:rPr>
              <a:t>.*.*(..))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8850738-71A0-43F5-B6AA-476CFC11212E}"/>
              </a:ext>
            </a:extLst>
          </p:cNvPr>
          <p:cNvSpPr/>
          <p:nvPr/>
        </p:nvSpPr>
        <p:spPr>
          <a:xfrm>
            <a:off x="467544" y="2643538"/>
            <a:ext cx="54066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DX경필명조B" panose="02010606000101010101" pitchFamily="2" charset="-127"/>
                <a:ea typeface="DX경필명조B" panose="02010606000101010101" pitchFamily="2" charset="-127"/>
              </a:rPr>
              <a:t>Execution(* </a:t>
            </a:r>
            <a:r>
              <a:rPr lang="en-US" altLang="ko-KR" dirty="0" err="1">
                <a:latin typeface="DX경필명조B" panose="02010606000101010101" pitchFamily="2" charset="-127"/>
                <a:ea typeface="DX경필명조B" panose="02010606000101010101" pitchFamily="2" charset="-127"/>
              </a:rPr>
              <a:t>com.xyz.service.AccountService</a:t>
            </a:r>
            <a:r>
              <a:rPr lang="en-US" altLang="ko-KR" dirty="0">
                <a:latin typeface="DX경필명조B" panose="02010606000101010101" pitchFamily="2" charset="-127"/>
                <a:ea typeface="DX경필명조B" panose="02010606000101010101" pitchFamily="2" charset="-127"/>
              </a:rPr>
              <a:t>.*(..))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8C9111B-B0A1-4FF4-8E04-94AC299FEB9B}"/>
              </a:ext>
            </a:extLst>
          </p:cNvPr>
          <p:cNvSpPr/>
          <p:nvPr/>
        </p:nvSpPr>
        <p:spPr>
          <a:xfrm>
            <a:off x="467544" y="3939464"/>
            <a:ext cx="40253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DX경필명조B" panose="02010606000101010101" pitchFamily="2" charset="-127"/>
                <a:ea typeface="DX경필명조B" panose="02010606000101010101" pitchFamily="2" charset="-127"/>
              </a:rPr>
              <a:t>Execution(* </a:t>
            </a:r>
            <a:r>
              <a:rPr lang="en-US" altLang="ko-KR" dirty="0" err="1">
                <a:latin typeface="DX경필명조B" panose="02010606000101010101" pitchFamily="2" charset="-127"/>
                <a:ea typeface="DX경필명조B" panose="02010606000101010101" pitchFamily="2" charset="-127"/>
              </a:rPr>
              <a:t>com.xyz.service</a:t>
            </a:r>
            <a:r>
              <a:rPr lang="en-US" altLang="ko-KR" dirty="0">
                <a:latin typeface="DX경필명조B" panose="02010606000101010101" pitchFamily="2" charset="-127"/>
                <a:ea typeface="DX경필명조B" panose="02010606000101010101" pitchFamily="2" charset="-127"/>
              </a:rPr>
              <a:t>..*.*(..))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7A603C7-4D3F-4220-B9CE-1596DF8F47DB}"/>
              </a:ext>
            </a:extLst>
          </p:cNvPr>
          <p:cNvSpPr/>
          <p:nvPr/>
        </p:nvSpPr>
        <p:spPr>
          <a:xfrm>
            <a:off x="5245177" y="2247762"/>
            <a:ext cx="3700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>
                <a:latin typeface="DX경필명조B" panose="02010606000101010101" pitchFamily="2" charset="-127"/>
                <a:ea typeface="DX경필명조B" panose="02010606000101010101" pitchFamily="2" charset="-127"/>
              </a:rPr>
              <a:t>이름이 </a:t>
            </a:r>
            <a:r>
              <a:rPr lang="en-US" altLang="ko-KR" sz="1400" dirty="0">
                <a:latin typeface="DX경필명조B" panose="02010606000101010101" pitchFamily="2" charset="-127"/>
                <a:ea typeface="DX경필명조B" panose="02010606000101010101" pitchFamily="2" charset="-127"/>
              </a:rPr>
              <a:t>set</a:t>
            </a:r>
            <a:r>
              <a:rPr lang="ko-KR" altLang="en-US" sz="1400" dirty="0">
                <a:latin typeface="DX경필명조B" panose="02010606000101010101" pitchFamily="2" charset="-127"/>
                <a:ea typeface="DX경필명조B" panose="02010606000101010101" pitchFamily="2" charset="-127"/>
              </a:rPr>
              <a:t>으로 시작하는 모든 </a:t>
            </a:r>
            <a:r>
              <a:rPr lang="en-US" altLang="ko-KR" sz="1400" dirty="0">
                <a:latin typeface="DX경필명조B" panose="02010606000101010101" pitchFamily="2" charset="-127"/>
                <a:ea typeface="DX경필명조B" panose="02010606000101010101" pitchFamily="2" charset="-127"/>
              </a:rPr>
              <a:t>method</a:t>
            </a:r>
            <a:r>
              <a:rPr lang="ko-KR" altLang="en-US" sz="1400" dirty="0">
                <a:latin typeface="DX경필명조B" panose="02010606000101010101" pitchFamily="2" charset="-127"/>
                <a:ea typeface="DX경필명조B" panose="02010606000101010101" pitchFamily="2" charset="-127"/>
              </a:rPr>
              <a:t> 명 실행</a:t>
            </a:r>
            <a:endParaRPr lang="en-US" altLang="ko-KR" sz="1400" dirty="0">
              <a:latin typeface="DX경필명조B" panose="02010606000101010101" pitchFamily="2" charset="-127"/>
              <a:ea typeface="DX경필명조B" panose="02010606000101010101" pitchFamily="2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0F45400-8CED-4AE6-B310-563EA5F42333}"/>
              </a:ext>
            </a:extLst>
          </p:cNvPr>
          <p:cNvSpPr/>
          <p:nvPr/>
        </p:nvSpPr>
        <p:spPr>
          <a:xfrm>
            <a:off x="5971145" y="2952978"/>
            <a:ext cx="29740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err="1">
                <a:latin typeface="DX경필명조B" panose="02010606000101010101" pitchFamily="2" charset="-127"/>
                <a:ea typeface="DX경필명조B" panose="02010606000101010101" pitchFamily="2" charset="-127"/>
              </a:rPr>
              <a:t>AccountInterface</a:t>
            </a:r>
            <a:r>
              <a:rPr lang="ko-KR" altLang="en-US" sz="1400" dirty="0">
                <a:latin typeface="DX경필명조B" panose="02010606000101010101" pitchFamily="2" charset="-127"/>
                <a:ea typeface="DX경필명조B" panose="02010606000101010101" pitchFamily="2" charset="-127"/>
              </a:rPr>
              <a:t>의 모든 </a:t>
            </a:r>
            <a:r>
              <a:rPr lang="ko-KR" altLang="en-US" sz="1400" dirty="0" err="1">
                <a:latin typeface="DX경필명조B" panose="02010606000101010101" pitchFamily="2" charset="-127"/>
                <a:ea typeface="DX경필명조B" panose="02010606000101010101" pitchFamily="2" charset="-127"/>
              </a:rPr>
              <a:t>메소드실행</a:t>
            </a:r>
            <a:endParaRPr lang="en-US" altLang="ko-KR" sz="1400" dirty="0">
              <a:latin typeface="DX경필명조B" panose="02010606000101010101" pitchFamily="2" charset="-127"/>
              <a:ea typeface="DX경필명조B" panose="02010606000101010101" pitchFamily="2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2AACE46-8850-4A13-9011-0930CBBDB7B5}"/>
              </a:ext>
            </a:extLst>
          </p:cNvPr>
          <p:cNvSpPr/>
          <p:nvPr/>
        </p:nvSpPr>
        <p:spPr>
          <a:xfrm>
            <a:off x="5832069" y="3658194"/>
            <a:ext cx="31131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latin typeface="DX경필명조B" panose="02010606000101010101" pitchFamily="2" charset="-127"/>
                <a:ea typeface="DX경필명조B" panose="02010606000101010101" pitchFamily="2" charset="-127"/>
              </a:rPr>
              <a:t>Service package</a:t>
            </a:r>
            <a:r>
              <a:rPr lang="ko-KR" altLang="en-US" sz="1400" dirty="0">
                <a:latin typeface="DX경필명조B" panose="02010606000101010101" pitchFamily="2" charset="-127"/>
                <a:ea typeface="DX경필명조B" panose="02010606000101010101" pitchFamily="2" charset="-127"/>
              </a:rPr>
              <a:t>의 모든 </a:t>
            </a:r>
            <a:r>
              <a:rPr lang="en-US" altLang="ko-KR" sz="1400" dirty="0">
                <a:latin typeface="DX경필명조B" panose="02010606000101010101" pitchFamily="2" charset="-127"/>
                <a:ea typeface="DX경필명조B" panose="02010606000101010101" pitchFamily="2" charset="-127"/>
              </a:rPr>
              <a:t>method </a:t>
            </a:r>
            <a:r>
              <a:rPr lang="ko-KR" altLang="en-US" sz="1400" dirty="0">
                <a:latin typeface="DX경필명조B" panose="02010606000101010101" pitchFamily="2" charset="-127"/>
                <a:ea typeface="DX경필명조B" panose="02010606000101010101" pitchFamily="2" charset="-127"/>
              </a:rPr>
              <a:t>실행</a:t>
            </a:r>
            <a:endParaRPr lang="en-US" altLang="ko-KR" sz="1400" dirty="0">
              <a:latin typeface="DX경필명조B" panose="02010606000101010101" pitchFamily="2" charset="-127"/>
              <a:ea typeface="DX경필명조B" panose="02010606000101010101" pitchFamily="2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5E6A28F-3830-47A5-ADBB-21048D259476}"/>
              </a:ext>
            </a:extLst>
          </p:cNvPr>
          <p:cNvSpPr/>
          <p:nvPr/>
        </p:nvSpPr>
        <p:spPr>
          <a:xfrm>
            <a:off x="3893910" y="4363411"/>
            <a:ext cx="505131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latin typeface="DX경필명조B" panose="02010606000101010101" pitchFamily="2" charset="-127"/>
                <a:ea typeface="DX경필명조B" panose="02010606000101010101" pitchFamily="2" charset="-127"/>
              </a:rPr>
              <a:t>Service package</a:t>
            </a:r>
            <a:r>
              <a:rPr lang="ko-KR" altLang="en-US" sz="1400" dirty="0">
                <a:latin typeface="DX경필명조B" panose="02010606000101010101" pitchFamily="2" charset="-127"/>
                <a:ea typeface="DX경필명조B" panose="02010606000101010101" pitchFamily="2" charset="-127"/>
              </a:rPr>
              <a:t>와 하위의 모든 </a:t>
            </a:r>
            <a:r>
              <a:rPr lang="en-US" altLang="ko-KR" sz="1400" dirty="0">
                <a:latin typeface="DX경필명조B" panose="02010606000101010101" pitchFamily="2" charset="-127"/>
                <a:ea typeface="DX경필명조B" panose="02010606000101010101" pitchFamily="2" charset="-127"/>
              </a:rPr>
              <a:t>package</a:t>
            </a:r>
            <a:r>
              <a:rPr lang="ko-KR" altLang="en-US" sz="1400" dirty="0">
                <a:latin typeface="DX경필명조B" panose="02010606000101010101" pitchFamily="2" charset="-127"/>
                <a:ea typeface="DX경필명조B" panose="02010606000101010101" pitchFamily="2" charset="-127"/>
              </a:rPr>
              <a:t>의 모든 </a:t>
            </a:r>
            <a:r>
              <a:rPr lang="en-US" altLang="ko-KR" sz="1400" dirty="0" err="1">
                <a:latin typeface="DX경필명조B" panose="02010606000101010101" pitchFamily="2" charset="-127"/>
                <a:ea typeface="DX경필명조B" panose="02010606000101010101" pitchFamily="2" charset="-127"/>
              </a:rPr>
              <a:t>methode</a:t>
            </a:r>
            <a:r>
              <a:rPr lang="en-US" altLang="ko-KR" sz="1400" dirty="0">
                <a:latin typeface="DX경필명조B" panose="02010606000101010101" pitchFamily="2" charset="-127"/>
                <a:ea typeface="DX경필명조B" panose="02010606000101010101" pitchFamily="2" charset="-127"/>
              </a:rPr>
              <a:t> </a:t>
            </a:r>
            <a:r>
              <a:rPr lang="ko-KR" altLang="en-US" sz="1400" dirty="0">
                <a:latin typeface="DX경필명조B" panose="02010606000101010101" pitchFamily="2" charset="-127"/>
                <a:ea typeface="DX경필명조B" panose="02010606000101010101" pitchFamily="2" charset="-127"/>
              </a:rPr>
              <a:t>실행</a:t>
            </a:r>
            <a:endParaRPr lang="en-US" altLang="ko-KR" sz="1400" dirty="0">
              <a:latin typeface="DX경필명조B" panose="02010606000101010101" pitchFamily="2" charset="-127"/>
              <a:ea typeface="DX경필명조B" panose="02010606000101010101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246270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2805E337-E037-45AD-9E3F-F3769AADC054}"/>
              </a:ext>
            </a:extLst>
          </p:cNvPr>
          <p:cNvSpPr/>
          <p:nvPr/>
        </p:nvSpPr>
        <p:spPr>
          <a:xfrm>
            <a:off x="3779912" y="1299101"/>
            <a:ext cx="1584176" cy="53860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416418" y="1275606"/>
            <a:ext cx="8311164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200" dirty="0" err="1">
                <a:latin typeface="DX경필명조B" panose="02010606000101010101" pitchFamily="2" charset="-127"/>
                <a:ea typeface="DX경필명조B" panose="02010606000101010101" pitchFamily="2" charset="-127"/>
              </a:rPr>
              <a:t>IoC</a:t>
            </a:r>
            <a:endParaRPr lang="en-US" altLang="ko-KR" sz="3200" dirty="0">
              <a:latin typeface="DX경필명조B" panose="02010606000101010101" pitchFamily="2" charset="-127"/>
              <a:ea typeface="DX경필명조B" panose="02010606000101010101" pitchFamily="2" charset="-127"/>
            </a:endParaRPr>
          </a:p>
          <a:p>
            <a:pPr algn="ctr"/>
            <a:r>
              <a:rPr lang="en-US" altLang="ko-KR" sz="2400" dirty="0">
                <a:latin typeface="DX경필명조B" panose="02010606000101010101" pitchFamily="2" charset="-127"/>
                <a:ea typeface="DX경필명조B" panose="02010606000101010101" pitchFamily="2" charset="-127"/>
              </a:rPr>
              <a:t>(Inversion of Control)</a:t>
            </a:r>
          </a:p>
          <a:p>
            <a:pPr algn="ctr"/>
            <a:endParaRPr lang="en-US" altLang="ko-KR" sz="3200" dirty="0">
              <a:latin typeface="DX경필명조B" panose="02010606000101010101" pitchFamily="2" charset="-127"/>
              <a:ea typeface="DX경필명조B" panose="02010606000101010101" pitchFamily="2" charset="-127"/>
            </a:endParaRPr>
          </a:p>
          <a:p>
            <a:pPr algn="ctr"/>
            <a:r>
              <a:rPr lang="ko-KR" altLang="en-US" sz="2400" dirty="0">
                <a:latin typeface="DX경필명조B" panose="02010606000101010101" pitchFamily="2" charset="-127"/>
                <a:ea typeface="DX경필명조B" panose="02010606000101010101" pitchFamily="2" charset="-127"/>
              </a:rPr>
              <a:t>제어의 역전</a:t>
            </a:r>
            <a:endParaRPr lang="en-US" altLang="ko-KR" sz="2400" dirty="0">
              <a:latin typeface="DX경필명조B" panose="02010606000101010101" pitchFamily="2" charset="-127"/>
              <a:ea typeface="DX경필명조B" panose="02010606000101010101" pitchFamily="2" charset="-127"/>
            </a:endParaRPr>
          </a:p>
          <a:p>
            <a:pPr algn="ctr"/>
            <a:endParaRPr lang="en-US" altLang="ko-KR" sz="2400" dirty="0">
              <a:latin typeface="DX경필명조B" panose="02010606000101010101" pitchFamily="2" charset="-127"/>
              <a:ea typeface="DX경필명조B" panose="02010606000101010101" pitchFamily="2" charset="-127"/>
            </a:endParaRPr>
          </a:p>
          <a:p>
            <a:pPr algn="ctr"/>
            <a:r>
              <a:rPr lang="en-US" altLang="ko-KR" dirty="0">
                <a:latin typeface="DX경필명조B" panose="02010606000101010101" pitchFamily="2" charset="-127"/>
                <a:ea typeface="DX경필명조B" panose="02010606000101010101" pitchFamily="2" charset="-127"/>
              </a:rPr>
              <a:t>Application</a:t>
            </a:r>
            <a:r>
              <a:rPr lang="ko-KR" altLang="en-US" dirty="0">
                <a:latin typeface="DX경필명조B" panose="02010606000101010101" pitchFamily="2" charset="-127"/>
                <a:ea typeface="DX경필명조B" panose="02010606000101010101" pitchFamily="2" charset="-127"/>
              </a:rPr>
              <a:t>을 실행하는 제어권한은 코드에 있는 것이 아니다</a:t>
            </a:r>
            <a:r>
              <a:rPr lang="en-US" altLang="ko-KR" dirty="0">
                <a:latin typeface="DX경필명조B" panose="02010606000101010101" pitchFamily="2" charset="-127"/>
                <a:ea typeface="DX경필명조B" panose="02010606000101010101" pitchFamily="2" charset="-127"/>
              </a:rPr>
              <a:t>.</a:t>
            </a:r>
          </a:p>
          <a:p>
            <a:pPr algn="ctr"/>
            <a:r>
              <a:rPr lang="en-US" altLang="ko-KR" dirty="0">
                <a:latin typeface="DX경필명조B" panose="02010606000101010101" pitchFamily="2" charset="-127"/>
                <a:ea typeface="DX경필명조B" panose="02010606000101010101" pitchFamily="2" charset="-127"/>
              </a:rPr>
              <a:t>Spring</a:t>
            </a:r>
            <a:r>
              <a:rPr lang="ko-KR" altLang="en-US" dirty="0">
                <a:latin typeface="DX경필명조B" panose="02010606000101010101" pitchFamily="2" charset="-127"/>
                <a:ea typeface="DX경필명조B" panose="02010606000101010101" pitchFamily="2" charset="-127"/>
              </a:rPr>
              <a:t>에서는 </a:t>
            </a:r>
            <a:r>
              <a:rPr lang="en-US" altLang="ko-KR" dirty="0" err="1">
                <a:latin typeface="DX경필명조B" panose="02010606000101010101" pitchFamily="2" charset="-127"/>
                <a:ea typeface="DX경필명조B" panose="02010606000101010101" pitchFamily="2" charset="-127"/>
              </a:rPr>
              <a:t>DispatcherServlet</a:t>
            </a:r>
            <a:r>
              <a:rPr lang="ko-KR" altLang="en-US" dirty="0">
                <a:latin typeface="DX경필명조B" panose="02010606000101010101" pitchFamily="2" charset="-127"/>
                <a:ea typeface="DX경필명조B" panose="02010606000101010101" pitchFamily="2" charset="-127"/>
              </a:rPr>
              <a:t>이 가지고 있음</a:t>
            </a:r>
            <a:r>
              <a:rPr lang="en-US" altLang="ko-KR" dirty="0">
                <a:latin typeface="DX경필명조B" panose="02010606000101010101" pitchFamily="2" charset="-127"/>
                <a:ea typeface="DX경필명조B" panose="02010606000101010101" pitchFamily="2" charset="-127"/>
              </a:rPr>
              <a:t>.</a:t>
            </a:r>
            <a:endParaRPr lang="en-US" altLang="ko-KR" sz="3200" dirty="0">
              <a:latin typeface="DX경필명조B" panose="02010606000101010101" pitchFamily="2" charset="-127"/>
              <a:ea typeface="DX경필명조B" panose="02010606000101010101" pitchFamily="2" charset="-127"/>
            </a:endParaRPr>
          </a:p>
          <a:p>
            <a:pPr algn="ctr"/>
            <a:endParaRPr lang="en-US" altLang="ko-KR" sz="3200" dirty="0">
              <a:latin typeface="DX경필명조B" panose="02010606000101010101" pitchFamily="2" charset="-127"/>
              <a:ea typeface="DX경필명조B" panose="02010606000101010101" pitchFamily="2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D0C6CA-B681-4A85-AB1B-7429208301F0}"/>
              </a:ext>
            </a:extLst>
          </p:cNvPr>
          <p:cNvSpPr/>
          <p:nvPr/>
        </p:nvSpPr>
        <p:spPr>
          <a:xfrm>
            <a:off x="251520" y="0"/>
            <a:ext cx="2880320" cy="98757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latin typeface="DX경필명조B" panose="02010606000101010101" pitchFamily="2" charset="-127"/>
                <a:ea typeface="DX경필명조B" panose="02010606000101010101" pitchFamily="2" charset="-127"/>
                <a:cs typeface="DX명조 50" panose="02020603020101020101" pitchFamily="18" charset="-127"/>
              </a:rPr>
              <a:t>@Annotation</a:t>
            </a:r>
            <a:endParaRPr lang="ko-KR" altLang="en-US" sz="3200" b="1" dirty="0">
              <a:solidFill>
                <a:schemeClr val="bg1"/>
              </a:solidFill>
              <a:latin typeface="DX경필명조B" panose="02010606000101010101" pitchFamily="2" charset="-127"/>
              <a:ea typeface="DX경필명조B" panose="02010606000101010101" pitchFamily="2" charset="-127"/>
              <a:cs typeface="DX명조 5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86043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2805E337-E037-45AD-9E3F-F3769AADC054}"/>
              </a:ext>
            </a:extLst>
          </p:cNvPr>
          <p:cNvSpPr/>
          <p:nvPr/>
        </p:nvSpPr>
        <p:spPr>
          <a:xfrm>
            <a:off x="3779912" y="1299101"/>
            <a:ext cx="1584176" cy="53860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416418" y="1275606"/>
            <a:ext cx="8311164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200" dirty="0">
                <a:latin typeface="DX경필명조B" panose="02010606000101010101" pitchFamily="2" charset="-127"/>
                <a:ea typeface="DX경필명조B" panose="02010606000101010101" pitchFamily="2" charset="-127"/>
              </a:rPr>
              <a:t>DI</a:t>
            </a:r>
          </a:p>
          <a:p>
            <a:pPr algn="ctr"/>
            <a:r>
              <a:rPr lang="en-US" altLang="ko-KR" sz="2400" dirty="0">
                <a:latin typeface="DX경필명조B" panose="02010606000101010101" pitchFamily="2" charset="-127"/>
                <a:ea typeface="DX경필명조B" panose="02010606000101010101" pitchFamily="2" charset="-127"/>
              </a:rPr>
              <a:t>(Dependency Inject)</a:t>
            </a:r>
          </a:p>
          <a:p>
            <a:pPr algn="ctr"/>
            <a:endParaRPr lang="en-US" altLang="ko-KR" sz="3200" dirty="0">
              <a:latin typeface="DX경필명조B" panose="02010606000101010101" pitchFamily="2" charset="-127"/>
              <a:ea typeface="DX경필명조B" panose="02010606000101010101" pitchFamily="2" charset="-127"/>
            </a:endParaRPr>
          </a:p>
          <a:p>
            <a:pPr algn="ctr"/>
            <a:r>
              <a:rPr lang="ko-KR" altLang="en-US" sz="2400" dirty="0">
                <a:latin typeface="DX경필명조B" panose="02010606000101010101" pitchFamily="2" charset="-127"/>
                <a:ea typeface="DX경필명조B" panose="02010606000101010101" pitchFamily="2" charset="-127"/>
              </a:rPr>
              <a:t>의존성 주입</a:t>
            </a:r>
            <a:endParaRPr lang="en-US" altLang="ko-KR" sz="2400" dirty="0">
              <a:latin typeface="DX경필명조B" panose="02010606000101010101" pitchFamily="2" charset="-127"/>
              <a:ea typeface="DX경필명조B" panose="02010606000101010101" pitchFamily="2" charset="-127"/>
            </a:endParaRPr>
          </a:p>
          <a:p>
            <a:pPr algn="ctr"/>
            <a:endParaRPr lang="en-US" altLang="ko-KR" sz="2400" dirty="0">
              <a:latin typeface="DX경필명조B" panose="02010606000101010101" pitchFamily="2" charset="-127"/>
              <a:ea typeface="DX경필명조B" panose="02010606000101010101" pitchFamily="2" charset="-127"/>
            </a:endParaRPr>
          </a:p>
          <a:p>
            <a:pPr algn="ctr"/>
            <a:r>
              <a:rPr lang="ko-KR" altLang="en-US" dirty="0">
                <a:latin typeface="DX경필명조B" panose="02010606000101010101" pitchFamily="2" charset="-127"/>
                <a:ea typeface="DX경필명조B" panose="02010606000101010101" pitchFamily="2" charset="-127"/>
              </a:rPr>
              <a:t>객체 간의 의존관계를 소스코드 내부가 아닌</a:t>
            </a:r>
            <a:r>
              <a:rPr lang="en-US" altLang="ko-KR" dirty="0">
                <a:latin typeface="DX경필명조B" panose="02010606000101010101" pitchFamily="2" charset="-127"/>
                <a:ea typeface="DX경필명조B" panose="02010606000101010101" pitchFamily="2" charset="-127"/>
              </a:rPr>
              <a:t>,</a:t>
            </a:r>
          </a:p>
          <a:p>
            <a:pPr algn="ctr"/>
            <a:r>
              <a:rPr lang="ko-KR" altLang="en-US" dirty="0">
                <a:latin typeface="DX경필명조B" panose="02010606000101010101" pitchFamily="2" charset="-127"/>
                <a:ea typeface="DX경필명조B" panose="02010606000101010101" pitchFamily="2" charset="-127"/>
              </a:rPr>
              <a:t>외부의 설정 파일등을 통해 정의 되게 하는 디자인 패턴 중 하나</a:t>
            </a:r>
            <a:r>
              <a:rPr lang="en-US" altLang="ko-KR" dirty="0">
                <a:latin typeface="DX경필명조B" panose="02010606000101010101" pitchFamily="2" charset="-127"/>
                <a:ea typeface="DX경필명조B" panose="02010606000101010101" pitchFamily="2" charset="-127"/>
              </a:rPr>
              <a:t>.</a:t>
            </a:r>
            <a:endParaRPr lang="ko-KR" altLang="en-US" dirty="0">
              <a:latin typeface="DX경필명조B" panose="02010606000101010101" pitchFamily="2" charset="-127"/>
              <a:ea typeface="DX경필명조B" panose="02010606000101010101" pitchFamily="2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D0C6CA-B681-4A85-AB1B-7429208301F0}"/>
              </a:ext>
            </a:extLst>
          </p:cNvPr>
          <p:cNvSpPr/>
          <p:nvPr/>
        </p:nvSpPr>
        <p:spPr>
          <a:xfrm>
            <a:off x="251520" y="0"/>
            <a:ext cx="2880320" cy="98757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latin typeface="DX경필명조B" panose="02010606000101010101" pitchFamily="2" charset="-127"/>
                <a:ea typeface="DX경필명조B" panose="02010606000101010101" pitchFamily="2" charset="-127"/>
                <a:cs typeface="DX명조 50" panose="02020603020101020101" pitchFamily="18" charset="-127"/>
              </a:rPr>
              <a:t>@Annotation</a:t>
            </a:r>
            <a:endParaRPr lang="ko-KR" altLang="en-US" sz="3200" b="1" dirty="0">
              <a:solidFill>
                <a:schemeClr val="bg1"/>
              </a:solidFill>
              <a:latin typeface="DX경필명조B" panose="02010606000101010101" pitchFamily="2" charset="-127"/>
              <a:ea typeface="DX경필명조B" panose="02010606000101010101" pitchFamily="2" charset="-127"/>
              <a:cs typeface="DX명조 5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081102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221850" y="627534"/>
            <a:ext cx="2700300" cy="38884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>
                <a:solidFill>
                  <a:schemeClr val="bg1"/>
                </a:solidFill>
                <a:latin typeface="DX경필명조B" panose="02010606000101010101" pitchFamily="2" charset="-127"/>
                <a:ea typeface="DX경필명조B" panose="02010606000101010101" pitchFamily="2" charset="-127"/>
              </a:rPr>
              <a:t>오늘 끝</a:t>
            </a:r>
            <a:endParaRPr lang="en-US" altLang="ko-KR" sz="3600" dirty="0">
              <a:solidFill>
                <a:schemeClr val="bg1"/>
              </a:solidFill>
              <a:latin typeface="DX경필명조B" panose="02010606000101010101" pitchFamily="2" charset="-127"/>
              <a:ea typeface="DX경필명조B" panose="02010606000101010101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28954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1520" y="0"/>
            <a:ext cx="2880320" cy="98757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latin typeface="DX경필명조B" panose="02010606000101010101" pitchFamily="2" charset="-127"/>
                <a:ea typeface="DX경필명조B" panose="02010606000101010101" pitchFamily="2" charset="-127"/>
                <a:cs typeface="DX명조 50" panose="02020603020101020101" pitchFamily="18" charset="-127"/>
              </a:rPr>
              <a:t>INDEX</a:t>
            </a:r>
            <a:endParaRPr lang="ko-KR" altLang="en-US" sz="3200" b="1" dirty="0">
              <a:solidFill>
                <a:schemeClr val="bg1"/>
              </a:solidFill>
              <a:latin typeface="DX경필명조B" panose="02010606000101010101" pitchFamily="2" charset="-127"/>
              <a:ea typeface="DX경필명조B" panose="02010606000101010101" pitchFamily="2" charset="-127"/>
              <a:cs typeface="DX명조 50" panose="0202060302010102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16418" y="1347614"/>
            <a:ext cx="831116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>
                <a:latin typeface="DX경필명조B" panose="02010606000101010101" pitchFamily="2" charset="-127"/>
                <a:ea typeface="DX경필명조B" panose="02010606000101010101" pitchFamily="2" charset="-127"/>
              </a:rPr>
              <a:t>18.11.29 (</a:t>
            </a:r>
            <a:r>
              <a:rPr lang="ko-KR" altLang="en-US" sz="2400" dirty="0">
                <a:latin typeface="DX경필명조B" panose="02010606000101010101" pitchFamily="2" charset="-127"/>
                <a:ea typeface="DX경필명조B" panose="02010606000101010101" pitchFamily="2" charset="-127"/>
              </a:rPr>
              <a:t>목</a:t>
            </a:r>
            <a:r>
              <a:rPr lang="en-US" altLang="ko-KR" sz="2400" dirty="0">
                <a:latin typeface="DX경필명조B" panose="02010606000101010101" pitchFamily="2" charset="-127"/>
                <a:ea typeface="DX경필명조B" panose="02010606000101010101" pitchFamily="2" charset="-127"/>
              </a:rPr>
              <a:t>)</a:t>
            </a:r>
          </a:p>
          <a:p>
            <a:pPr algn="ctr"/>
            <a:endParaRPr lang="en-US" altLang="ko-KR" sz="2400" dirty="0">
              <a:latin typeface="DX경필명조B" panose="02010606000101010101" pitchFamily="2" charset="-127"/>
              <a:ea typeface="DX경필명조B" panose="02010606000101010101" pitchFamily="2" charset="-127"/>
            </a:endParaRPr>
          </a:p>
          <a:p>
            <a:pPr algn="ctr"/>
            <a:r>
              <a:rPr lang="en-US" altLang="ko-KR" sz="2400" dirty="0">
                <a:latin typeface="DX경필명조B" panose="02010606000101010101" pitchFamily="2" charset="-127"/>
                <a:ea typeface="DX경필명조B" panose="02010606000101010101" pitchFamily="2" charset="-127"/>
              </a:rPr>
              <a:t>@Annotation</a:t>
            </a:r>
            <a:r>
              <a:rPr lang="ko-KR" altLang="en-US" sz="2400" dirty="0">
                <a:latin typeface="DX경필명조B" panose="02010606000101010101" pitchFamily="2" charset="-127"/>
                <a:ea typeface="DX경필명조B" panose="02010606000101010101" pitchFamily="2" charset="-127"/>
              </a:rPr>
              <a:t>이란 </a:t>
            </a:r>
            <a:r>
              <a:rPr lang="en-US" altLang="ko-KR" sz="2400" dirty="0">
                <a:latin typeface="DX경필명조B" panose="02010606000101010101" pitchFamily="2" charset="-127"/>
                <a:ea typeface="DX경필명조B" panose="02010606000101010101" pitchFamily="2" charset="-127"/>
              </a:rPr>
              <a:t>?</a:t>
            </a:r>
          </a:p>
          <a:p>
            <a:pPr algn="ctr"/>
            <a:endParaRPr lang="en-US" altLang="ko-KR" sz="2400" dirty="0">
              <a:latin typeface="DX경필명조B" panose="02010606000101010101" pitchFamily="2" charset="-127"/>
              <a:ea typeface="DX경필명조B" panose="02010606000101010101" pitchFamily="2" charset="-127"/>
            </a:endParaRPr>
          </a:p>
          <a:p>
            <a:pPr algn="ctr"/>
            <a:r>
              <a:rPr lang="en-US" altLang="ko-KR" sz="2400" dirty="0">
                <a:latin typeface="DX경필명조B" panose="02010606000101010101" pitchFamily="2" charset="-127"/>
                <a:ea typeface="DX경필명조B" panose="02010606000101010101" pitchFamily="2" charset="-127"/>
              </a:rPr>
              <a:t>Annotation</a:t>
            </a:r>
            <a:r>
              <a:rPr lang="ko-KR" altLang="en-US" sz="2400" dirty="0">
                <a:latin typeface="DX경필명조B" panose="02010606000101010101" pitchFamily="2" charset="-127"/>
                <a:ea typeface="DX경필명조B" panose="02010606000101010101" pitchFamily="2" charset="-127"/>
              </a:rPr>
              <a:t>의 종류와 쓰임새</a:t>
            </a:r>
            <a:endParaRPr lang="en-US" altLang="ko-KR" sz="2400" dirty="0">
              <a:latin typeface="DX경필명조B" panose="02010606000101010101" pitchFamily="2" charset="-127"/>
              <a:ea typeface="DX경필명조B" panose="02010606000101010101" pitchFamily="2" charset="-127"/>
            </a:endParaRPr>
          </a:p>
          <a:p>
            <a:pPr algn="ctr"/>
            <a:endParaRPr lang="en-US" altLang="ko-KR" sz="2400" dirty="0">
              <a:latin typeface="DX경필명조B" panose="02010606000101010101" pitchFamily="2" charset="-127"/>
              <a:ea typeface="DX경필명조B" panose="02010606000101010101" pitchFamily="2" charset="-127"/>
            </a:endParaRPr>
          </a:p>
          <a:p>
            <a:pPr algn="ctr"/>
            <a:r>
              <a:rPr lang="ko-KR" altLang="en-US" sz="2400" dirty="0">
                <a:latin typeface="DX경필명조B" panose="02010606000101010101" pitchFamily="2" charset="-127"/>
                <a:ea typeface="DX경필명조B" panose="02010606000101010101" pitchFamily="2" charset="-127"/>
              </a:rPr>
              <a:t>실습</a:t>
            </a:r>
            <a:endParaRPr lang="en-US" altLang="ko-KR" sz="2400" dirty="0">
              <a:latin typeface="DX경필명조B" panose="02010606000101010101" pitchFamily="2" charset="-127"/>
              <a:ea typeface="DX경필명조B" panose="02010606000101010101" pitchFamily="2" charset="-127"/>
            </a:endParaRPr>
          </a:p>
          <a:p>
            <a:pPr algn="ctr"/>
            <a:endParaRPr lang="en-US" altLang="ko-KR" sz="2400" dirty="0">
              <a:latin typeface="DX경필명조B" panose="02010606000101010101" pitchFamily="2" charset="-127"/>
              <a:ea typeface="DX경필명조B" panose="02010606000101010101" pitchFamily="2" charset="-127"/>
            </a:endParaRPr>
          </a:p>
          <a:p>
            <a:pPr algn="ctr"/>
            <a:r>
              <a:rPr lang="en-US" altLang="ko-KR" sz="2400" dirty="0">
                <a:latin typeface="DX경필명조B" panose="02010606000101010101" pitchFamily="2" charset="-127"/>
                <a:ea typeface="DX경필명조B" panose="02010606000101010101" pitchFamily="2" charset="-127"/>
              </a:rPr>
              <a:t>Spring</a:t>
            </a:r>
            <a:r>
              <a:rPr lang="ko-KR" altLang="en-US" sz="2400" dirty="0">
                <a:latin typeface="DX경필명조B" panose="02010606000101010101" pitchFamily="2" charset="-127"/>
                <a:ea typeface="DX경필명조B" panose="02010606000101010101" pitchFamily="2" charset="-127"/>
              </a:rPr>
              <a:t>의 특징</a:t>
            </a:r>
            <a:r>
              <a:rPr lang="en-US" altLang="ko-KR" sz="2400" dirty="0">
                <a:latin typeface="DX경필명조B" panose="02010606000101010101" pitchFamily="2" charset="-127"/>
                <a:ea typeface="DX경필명조B" panose="02010606000101010101" pitchFamily="2" charset="-127"/>
              </a:rPr>
              <a:t> (DI</a:t>
            </a:r>
            <a:r>
              <a:rPr lang="ko-KR" altLang="en-US" sz="2400" dirty="0">
                <a:latin typeface="DX경필명조B" panose="02010606000101010101" pitchFamily="2" charset="-127"/>
                <a:ea typeface="DX경필명조B" panose="02010606000101010101" pitchFamily="2" charset="-127"/>
              </a:rPr>
              <a:t>는 쌤이</a:t>
            </a:r>
            <a:r>
              <a:rPr lang="en-US" altLang="ko-KR" sz="2400" dirty="0">
                <a:latin typeface="DX경필명조B" panose="02010606000101010101" pitchFamily="2" charset="-127"/>
                <a:ea typeface="DX경필명조B" panose="02010606000101010101" pitchFamily="2" charset="-127"/>
              </a:rPr>
              <a:t>^0^)</a:t>
            </a:r>
          </a:p>
        </p:txBody>
      </p:sp>
    </p:spTree>
    <p:extLst>
      <p:ext uri="{BB962C8B-B14F-4D97-AF65-F5344CB8AC3E}">
        <p14:creationId xmlns:p14="http://schemas.microsoft.com/office/powerpoint/2010/main" val="4091744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2805E337-E037-45AD-9E3F-F3769AADC054}"/>
              </a:ext>
            </a:extLst>
          </p:cNvPr>
          <p:cNvSpPr/>
          <p:nvPr/>
        </p:nvSpPr>
        <p:spPr>
          <a:xfrm>
            <a:off x="3779912" y="2500089"/>
            <a:ext cx="1584176" cy="53860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416418" y="1491630"/>
            <a:ext cx="831116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200" dirty="0">
                <a:latin typeface="DX경필명조B" panose="02010606000101010101" pitchFamily="2" charset="-127"/>
                <a:ea typeface="DX경필명조B" panose="02010606000101010101" pitchFamily="2" charset="-127"/>
              </a:rPr>
              <a:t>@Annotation ?</a:t>
            </a:r>
          </a:p>
          <a:p>
            <a:pPr algn="ctr"/>
            <a:endParaRPr lang="en-US" altLang="ko-KR" sz="3200" dirty="0">
              <a:latin typeface="DX경필명조B" panose="02010606000101010101" pitchFamily="2" charset="-127"/>
              <a:ea typeface="DX경필명조B" panose="02010606000101010101" pitchFamily="2" charset="-127"/>
            </a:endParaRPr>
          </a:p>
          <a:p>
            <a:pPr algn="ctr"/>
            <a:r>
              <a:rPr lang="en-US" altLang="ko-KR" sz="3200" dirty="0">
                <a:latin typeface="DX경필명조B" panose="02010606000101010101" pitchFamily="2" charset="-127"/>
                <a:ea typeface="DX경필명조B" panose="02010606000101010101" pitchFamily="2" charset="-127"/>
              </a:rPr>
              <a:t>“ </a:t>
            </a:r>
            <a:r>
              <a:rPr lang="ko-KR" altLang="en-US" sz="3200" dirty="0">
                <a:latin typeface="DX경필명조B" panose="02010606000101010101" pitchFamily="2" charset="-127"/>
                <a:ea typeface="DX경필명조B" panose="02010606000101010101" pitchFamily="2" charset="-127"/>
              </a:rPr>
              <a:t>주석 </a:t>
            </a:r>
            <a:r>
              <a:rPr lang="en-US" altLang="ko-KR" sz="3200" dirty="0">
                <a:latin typeface="DX경필명조B" panose="02010606000101010101" pitchFamily="2" charset="-127"/>
                <a:ea typeface="DX경필명조B" panose="02010606000101010101" pitchFamily="2" charset="-127"/>
              </a:rPr>
              <a:t>”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D0C6CA-B681-4A85-AB1B-7429208301F0}"/>
              </a:ext>
            </a:extLst>
          </p:cNvPr>
          <p:cNvSpPr/>
          <p:nvPr/>
        </p:nvSpPr>
        <p:spPr>
          <a:xfrm>
            <a:off x="251520" y="0"/>
            <a:ext cx="2880320" cy="98757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latin typeface="DX경필명조B" panose="02010606000101010101" pitchFamily="2" charset="-127"/>
                <a:ea typeface="DX경필명조B" panose="02010606000101010101" pitchFamily="2" charset="-127"/>
                <a:cs typeface="DX명조 50" panose="02020603020101020101" pitchFamily="18" charset="-127"/>
              </a:rPr>
              <a:t>@Annotation</a:t>
            </a:r>
            <a:endParaRPr lang="ko-KR" altLang="en-US" sz="3200" b="1" dirty="0">
              <a:solidFill>
                <a:schemeClr val="bg1"/>
              </a:solidFill>
              <a:latin typeface="DX경필명조B" panose="02010606000101010101" pitchFamily="2" charset="-127"/>
              <a:ea typeface="DX경필명조B" panose="02010606000101010101" pitchFamily="2" charset="-127"/>
              <a:cs typeface="DX명조 50" panose="020206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A9F881-95D6-4C7F-8D4F-F9B8CC80390D}"/>
              </a:ext>
            </a:extLst>
          </p:cNvPr>
          <p:cNvSpPr txBox="1"/>
          <p:nvPr/>
        </p:nvSpPr>
        <p:spPr>
          <a:xfrm>
            <a:off x="1658382" y="3556793"/>
            <a:ext cx="58272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DX경필명조B" panose="02010606000101010101" pitchFamily="2" charset="-127"/>
                <a:ea typeface="DX경필명조B" panose="02010606000101010101" pitchFamily="2" charset="-127"/>
              </a:rPr>
              <a:t>프로그램코드의 일부가 아닌 프로그램에 관한 정보를 제공</a:t>
            </a:r>
            <a:r>
              <a:rPr lang="en-US" altLang="ko-KR" dirty="0">
                <a:latin typeface="DX경필명조B" panose="02010606000101010101" pitchFamily="2" charset="-127"/>
                <a:ea typeface="DX경필명조B" panose="02010606000101010101" pitchFamily="2" charset="-127"/>
              </a:rPr>
              <a:t>!</a:t>
            </a:r>
          </a:p>
          <a:p>
            <a:pPr algn="ctr"/>
            <a:r>
              <a:rPr lang="ko-KR" altLang="en-US" dirty="0">
                <a:latin typeface="DX경필명조B" panose="02010606000101010101" pitchFamily="2" charset="-127"/>
                <a:ea typeface="DX경필명조B" panose="02010606000101010101" pitchFamily="2" charset="-127"/>
              </a:rPr>
              <a:t>코드에 정보를 추가하는 정형화된 방법</a:t>
            </a:r>
            <a:endParaRPr lang="en-US" altLang="ko-KR" dirty="0">
              <a:latin typeface="DX경필명조B" panose="02010606000101010101" pitchFamily="2" charset="-127"/>
              <a:ea typeface="DX경필명조B" panose="02010606000101010101" pitchFamily="2" charset="-127"/>
            </a:endParaRPr>
          </a:p>
          <a:p>
            <a:pPr algn="ctr"/>
            <a:r>
              <a:rPr lang="en-US" altLang="ko-KR" dirty="0">
                <a:latin typeface="DX경필명조B" panose="02010606000101010101" pitchFamily="2" charset="-127"/>
                <a:ea typeface="DX경필명조B" panose="02010606000101010101" pitchFamily="2" charset="-127"/>
              </a:rPr>
              <a:t>Ex. @Override</a:t>
            </a:r>
            <a:endParaRPr lang="ko-KR" altLang="en-US" dirty="0">
              <a:latin typeface="DX경필명조B" panose="02010606000101010101" pitchFamily="2" charset="-127"/>
              <a:ea typeface="DX경필명조B" panose="02010606000101010101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81322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5A9F881-95D6-4C7F-8D4F-F9B8CC80390D}"/>
              </a:ext>
            </a:extLst>
          </p:cNvPr>
          <p:cNvSpPr txBox="1"/>
          <p:nvPr/>
        </p:nvSpPr>
        <p:spPr>
          <a:xfrm>
            <a:off x="899593" y="1693713"/>
            <a:ext cx="734481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DX경필명조B" panose="02010606000101010101" pitchFamily="2" charset="-127"/>
                <a:ea typeface="DX경필명조B" panose="02010606000101010101" pitchFamily="2" charset="-127"/>
              </a:rPr>
              <a:t>컴파일 과정에 </a:t>
            </a:r>
            <a:r>
              <a:rPr lang="en-US" altLang="ko-KR" dirty="0">
                <a:latin typeface="DX경필명조B" panose="02010606000101010101" pitchFamily="2" charset="-127"/>
                <a:ea typeface="DX경필명조B" panose="02010606000101010101" pitchFamily="2" charset="-127"/>
              </a:rPr>
              <a:t>annotation</a:t>
            </a:r>
            <a:r>
              <a:rPr lang="ko-KR" altLang="en-US" dirty="0">
                <a:latin typeface="DX경필명조B" panose="02010606000101010101" pitchFamily="2" charset="-127"/>
                <a:ea typeface="DX경필명조B" panose="02010606000101010101" pitchFamily="2" charset="-127"/>
              </a:rPr>
              <a:t> 정보로부터 코드를 생성하기 위한 용도</a:t>
            </a:r>
            <a:r>
              <a:rPr lang="en-US" altLang="ko-KR" dirty="0">
                <a:latin typeface="DX경필명조B" panose="02010606000101010101" pitchFamily="2" charset="-127"/>
                <a:ea typeface="DX경필명조B" panose="02010606000101010101" pitchFamily="2" charset="-127"/>
              </a:rPr>
              <a:t>!</a:t>
            </a:r>
          </a:p>
          <a:p>
            <a:pPr algn="ctr"/>
            <a:endParaRPr lang="en-US" altLang="ko-KR" dirty="0">
              <a:latin typeface="DX경필명조B" panose="02010606000101010101" pitchFamily="2" charset="-127"/>
              <a:ea typeface="DX경필명조B" panose="02010606000101010101" pitchFamily="2" charset="-127"/>
            </a:endParaRPr>
          </a:p>
          <a:p>
            <a:pPr algn="ctr"/>
            <a:r>
              <a:rPr lang="ko-KR" altLang="en-US" dirty="0">
                <a:latin typeface="DX경필명조B" panose="02010606000101010101" pitchFamily="2" charset="-127"/>
                <a:ea typeface="DX경필명조B" panose="02010606000101010101" pitchFamily="2" charset="-127"/>
              </a:rPr>
              <a:t>런타임에 </a:t>
            </a:r>
            <a:r>
              <a:rPr lang="ko-KR" altLang="en-US" dirty="0" err="1">
                <a:latin typeface="DX경필명조B" panose="02010606000101010101" pitchFamily="2" charset="-127"/>
                <a:ea typeface="DX경필명조B" panose="02010606000101010101" pitchFamily="2" charset="-127"/>
              </a:rPr>
              <a:t>리플렉션</a:t>
            </a:r>
            <a:r>
              <a:rPr lang="ko-KR" altLang="en-US" dirty="0">
                <a:latin typeface="DX경필명조B" panose="02010606000101010101" pitchFamily="2" charset="-127"/>
                <a:ea typeface="DX경필명조B" panose="02010606000101010101" pitchFamily="2" charset="-127"/>
              </a:rPr>
              <a:t> 기능을 이용하여 특수기능을 추가함</a:t>
            </a:r>
            <a:endParaRPr lang="en-US" altLang="ko-KR" dirty="0">
              <a:latin typeface="DX경필명조B" panose="02010606000101010101" pitchFamily="2" charset="-127"/>
              <a:ea typeface="DX경필명조B" panose="02010606000101010101" pitchFamily="2" charset="-127"/>
            </a:endParaRPr>
          </a:p>
          <a:p>
            <a:pPr algn="ctr"/>
            <a:br>
              <a:rPr lang="en-US" altLang="ko-KR" dirty="0">
                <a:latin typeface="DX경필명조B" panose="02010606000101010101" pitchFamily="2" charset="-127"/>
                <a:ea typeface="DX경필명조B" panose="02010606000101010101" pitchFamily="2" charset="-127"/>
              </a:rPr>
            </a:br>
            <a:endParaRPr lang="en-US" altLang="ko-KR" dirty="0">
              <a:latin typeface="DX경필명조B" panose="02010606000101010101" pitchFamily="2" charset="-127"/>
              <a:ea typeface="DX경필명조B" panose="02010606000101010101" pitchFamily="2" charset="-127"/>
            </a:endParaRPr>
          </a:p>
          <a:p>
            <a:pPr algn="ctr"/>
            <a:r>
              <a:rPr lang="en-US" altLang="ko-KR" sz="1600" dirty="0">
                <a:latin typeface="DX경필명조B" panose="02010606000101010101" pitchFamily="2" charset="-127"/>
                <a:ea typeface="DX경필명조B" panose="02010606000101010101" pitchFamily="2" charset="-127"/>
              </a:rPr>
              <a:t>Java reflection : </a:t>
            </a:r>
            <a:r>
              <a:rPr lang="ko-KR" altLang="en-US" sz="1600" dirty="0">
                <a:latin typeface="DX경필명조B" panose="02010606000101010101" pitchFamily="2" charset="-127"/>
                <a:ea typeface="DX경필명조B" panose="02010606000101010101" pitchFamily="2" charset="-127"/>
              </a:rPr>
              <a:t>컴파일 시간이 아닌 실행시간에 동적으로</a:t>
            </a:r>
            <a:endParaRPr lang="en-US" altLang="ko-KR" sz="1600" dirty="0">
              <a:latin typeface="DX경필명조B" panose="02010606000101010101" pitchFamily="2" charset="-127"/>
              <a:ea typeface="DX경필명조B" panose="02010606000101010101" pitchFamily="2" charset="-127"/>
            </a:endParaRPr>
          </a:p>
          <a:p>
            <a:pPr algn="ctr"/>
            <a:r>
              <a:rPr lang="ko-KR" altLang="en-US" sz="1600" dirty="0">
                <a:latin typeface="DX경필명조B" panose="02010606000101010101" pitchFamily="2" charset="-127"/>
                <a:ea typeface="DX경필명조B" panose="02010606000101010101" pitchFamily="2" charset="-127"/>
              </a:rPr>
              <a:t>특정 클래스의 정보를 객체를 통해</a:t>
            </a:r>
            <a:endParaRPr lang="en-US" altLang="ko-KR" sz="1600" dirty="0">
              <a:latin typeface="DX경필명조B" panose="02010606000101010101" pitchFamily="2" charset="-127"/>
              <a:ea typeface="DX경필명조B" panose="02010606000101010101" pitchFamily="2" charset="-127"/>
            </a:endParaRPr>
          </a:p>
          <a:p>
            <a:pPr algn="ctr"/>
            <a:r>
              <a:rPr lang="ko-KR" altLang="en-US" sz="1600" dirty="0">
                <a:latin typeface="DX경필명조B" panose="02010606000101010101" pitchFamily="2" charset="-127"/>
                <a:ea typeface="DX경필명조B" panose="02010606000101010101" pitchFamily="2" charset="-127"/>
              </a:rPr>
              <a:t>해석 및 추출 해 내는 프로그래밍 기법</a:t>
            </a:r>
            <a:endParaRPr lang="ko-KR" altLang="en-US" dirty="0">
              <a:latin typeface="DX경필명조B" panose="02010606000101010101" pitchFamily="2" charset="-127"/>
              <a:ea typeface="DX경필명조B" panose="02010606000101010101" pitchFamily="2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2788D7E-0387-4236-8BD2-F136C5B9F676}"/>
              </a:ext>
            </a:extLst>
          </p:cNvPr>
          <p:cNvSpPr/>
          <p:nvPr/>
        </p:nvSpPr>
        <p:spPr>
          <a:xfrm>
            <a:off x="251520" y="0"/>
            <a:ext cx="2880320" cy="98757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latin typeface="DX경필명조B" panose="02010606000101010101" pitchFamily="2" charset="-127"/>
                <a:ea typeface="DX경필명조B" panose="02010606000101010101" pitchFamily="2" charset="-127"/>
                <a:cs typeface="DX명조 50" panose="02020603020101020101" pitchFamily="18" charset="-127"/>
              </a:rPr>
              <a:t>@Annotation</a:t>
            </a:r>
            <a:endParaRPr lang="ko-KR" altLang="en-US" sz="3200" b="1" dirty="0">
              <a:solidFill>
                <a:schemeClr val="bg1"/>
              </a:solidFill>
              <a:latin typeface="DX경필명조B" panose="02010606000101010101" pitchFamily="2" charset="-127"/>
              <a:ea typeface="DX경필명조B" panose="02010606000101010101" pitchFamily="2" charset="-127"/>
              <a:cs typeface="DX명조 5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03004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4192CA8-1C4A-4901-A7A4-63B61C6B6509}"/>
              </a:ext>
            </a:extLst>
          </p:cNvPr>
          <p:cNvSpPr/>
          <p:nvPr/>
        </p:nvSpPr>
        <p:spPr>
          <a:xfrm>
            <a:off x="251520" y="0"/>
            <a:ext cx="2880320" cy="98757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latin typeface="DX경필명조B" panose="02010606000101010101" pitchFamily="2" charset="-127"/>
                <a:ea typeface="DX경필명조B" panose="02010606000101010101" pitchFamily="2" charset="-127"/>
                <a:cs typeface="DX명조 50" panose="02020603020101020101" pitchFamily="18" charset="-127"/>
              </a:rPr>
              <a:t>@Annotation</a:t>
            </a:r>
            <a:endParaRPr lang="ko-KR" altLang="en-US" sz="3200" b="1" dirty="0">
              <a:solidFill>
                <a:schemeClr val="bg1"/>
              </a:solidFill>
              <a:latin typeface="DX경필명조B" panose="02010606000101010101" pitchFamily="2" charset="-127"/>
              <a:ea typeface="DX경필명조B" panose="02010606000101010101" pitchFamily="2" charset="-127"/>
              <a:cs typeface="DX명조 50" panose="02020603020101020101" pitchFamily="18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20B0E81-2F78-4D37-9F7D-40687B19C0B5}"/>
              </a:ext>
            </a:extLst>
          </p:cNvPr>
          <p:cNvSpPr/>
          <p:nvPr/>
        </p:nvSpPr>
        <p:spPr>
          <a:xfrm>
            <a:off x="608322" y="1347614"/>
            <a:ext cx="13955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DX경필명조B" panose="02010606000101010101" pitchFamily="2" charset="-127"/>
                <a:ea typeface="DX경필명조B" panose="02010606000101010101" pitchFamily="2" charset="-127"/>
              </a:rPr>
              <a:t>@Controller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F872BE1-E576-43DD-8140-72D4CB98CA43}"/>
              </a:ext>
            </a:extLst>
          </p:cNvPr>
          <p:cNvSpPr/>
          <p:nvPr/>
        </p:nvSpPr>
        <p:spPr>
          <a:xfrm>
            <a:off x="608322" y="2184610"/>
            <a:ext cx="11506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DX경필명조B" panose="02010606000101010101" pitchFamily="2" charset="-127"/>
                <a:ea typeface="DX경필명조B" panose="02010606000101010101" pitchFamily="2" charset="-127"/>
              </a:rPr>
              <a:t>@Service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94E57EF-2036-4FC2-AFD1-4DD241E92017}"/>
              </a:ext>
            </a:extLst>
          </p:cNvPr>
          <p:cNvSpPr/>
          <p:nvPr/>
        </p:nvSpPr>
        <p:spPr>
          <a:xfrm>
            <a:off x="608322" y="3021606"/>
            <a:ext cx="14675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DX경필명조B" panose="02010606000101010101" pitchFamily="2" charset="-127"/>
                <a:ea typeface="DX경필명조B" panose="02010606000101010101" pitchFamily="2" charset="-127"/>
              </a:rPr>
              <a:t>@Repository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C5139F5-0CFB-41AE-AA3A-4848F1F42B10}"/>
              </a:ext>
            </a:extLst>
          </p:cNvPr>
          <p:cNvSpPr/>
          <p:nvPr/>
        </p:nvSpPr>
        <p:spPr>
          <a:xfrm>
            <a:off x="608322" y="3858602"/>
            <a:ext cx="15460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DX경필명조B" panose="02010606000101010101" pitchFamily="2" charset="-127"/>
                <a:ea typeface="DX경필명조B" panose="02010606000101010101" pitchFamily="2" charset="-127"/>
              </a:rPr>
              <a:t>@Component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6EA8141-7B17-40B4-A166-68A9BEA5F970}"/>
              </a:ext>
            </a:extLst>
          </p:cNvPr>
          <p:cNvSpPr/>
          <p:nvPr/>
        </p:nvSpPr>
        <p:spPr>
          <a:xfrm>
            <a:off x="2555776" y="1347614"/>
            <a:ext cx="54142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latin typeface="DX경필명조B" panose="02010606000101010101" pitchFamily="2" charset="-127"/>
                <a:ea typeface="DX경필명조B" panose="02010606000101010101" pitchFamily="2" charset="-127"/>
              </a:rPr>
              <a:t>Presentation</a:t>
            </a:r>
            <a:r>
              <a:rPr lang="ko-KR" altLang="en-US" sz="1400" dirty="0">
                <a:latin typeface="DX경필명조B" panose="02010606000101010101" pitchFamily="2" charset="-127"/>
                <a:ea typeface="DX경필명조B" panose="02010606000101010101" pitchFamily="2" charset="-127"/>
              </a:rPr>
              <a:t> </a:t>
            </a:r>
            <a:r>
              <a:rPr lang="en-US" altLang="ko-KR" sz="1400" dirty="0">
                <a:latin typeface="DX경필명조B" panose="02010606000101010101" pitchFamily="2" charset="-127"/>
                <a:ea typeface="DX경필명조B" panose="02010606000101010101" pitchFamily="2" charset="-127"/>
              </a:rPr>
              <a:t>layer,</a:t>
            </a:r>
            <a:r>
              <a:rPr lang="ko-KR" altLang="en-US" sz="1400" dirty="0">
                <a:latin typeface="DX경필명조B" panose="02010606000101010101" pitchFamily="2" charset="-127"/>
                <a:ea typeface="DX경필명조B" panose="02010606000101010101" pitchFamily="2" charset="-127"/>
              </a:rPr>
              <a:t> </a:t>
            </a:r>
            <a:r>
              <a:rPr lang="en-US" altLang="ko-KR" sz="1400" dirty="0">
                <a:latin typeface="DX경필명조B" panose="02010606000101010101" pitchFamily="2" charset="-127"/>
                <a:ea typeface="DX경필명조B" panose="02010606000101010101" pitchFamily="2" charset="-127"/>
              </a:rPr>
              <a:t>web</a:t>
            </a:r>
            <a:r>
              <a:rPr lang="ko-KR" altLang="en-US" sz="1400" dirty="0">
                <a:latin typeface="DX경필명조B" panose="02010606000101010101" pitchFamily="2" charset="-127"/>
                <a:ea typeface="DX경필명조B" panose="02010606000101010101" pitchFamily="2" charset="-127"/>
              </a:rPr>
              <a:t> </a:t>
            </a:r>
            <a:r>
              <a:rPr lang="en-US" altLang="ko-KR" sz="1400" dirty="0">
                <a:latin typeface="DX경필명조B" panose="02010606000101010101" pitchFamily="2" charset="-127"/>
                <a:ea typeface="DX경필명조B" panose="02010606000101010101" pitchFamily="2" charset="-127"/>
              </a:rPr>
              <a:t>application</a:t>
            </a:r>
            <a:r>
              <a:rPr lang="ko-KR" altLang="en-US" sz="1400" dirty="0">
                <a:latin typeface="DX경필명조B" panose="02010606000101010101" pitchFamily="2" charset="-127"/>
                <a:ea typeface="DX경필명조B" panose="02010606000101010101" pitchFamily="2" charset="-127"/>
              </a:rPr>
              <a:t>에서 </a:t>
            </a:r>
            <a:r>
              <a:rPr lang="en-US" altLang="ko-KR" sz="1400" dirty="0">
                <a:latin typeface="DX경필명조B" panose="02010606000101010101" pitchFamily="2" charset="-127"/>
                <a:ea typeface="DX경필명조B" panose="02010606000101010101" pitchFamily="2" charset="-127"/>
              </a:rPr>
              <a:t>request/response</a:t>
            </a:r>
            <a:r>
              <a:rPr lang="ko-KR" altLang="en-US" sz="1400" dirty="0">
                <a:latin typeface="DX경필명조B" panose="02010606000101010101" pitchFamily="2" charset="-127"/>
                <a:ea typeface="DX경필명조B" panose="02010606000101010101" pitchFamily="2" charset="-127"/>
              </a:rPr>
              <a:t>를 처리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C8D5C96-D485-4726-A1F1-19723C5965BF}"/>
              </a:ext>
            </a:extLst>
          </p:cNvPr>
          <p:cNvSpPr/>
          <p:nvPr/>
        </p:nvSpPr>
        <p:spPr>
          <a:xfrm>
            <a:off x="2555776" y="3858602"/>
            <a:ext cx="60364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latin typeface="DX경필명조B" panose="02010606000101010101" pitchFamily="2" charset="-127"/>
                <a:ea typeface="DX경필명조B" panose="02010606000101010101" pitchFamily="2" charset="-127"/>
              </a:rPr>
              <a:t>Component</a:t>
            </a:r>
            <a:r>
              <a:rPr lang="ko-KR" altLang="en-US" sz="1400" dirty="0">
                <a:latin typeface="DX경필명조B" panose="02010606000101010101" pitchFamily="2" charset="-127"/>
                <a:ea typeface="DX경필명조B" panose="02010606000101010101" pitchFamily="2" charset="-127"/>
              </a:rPr>
              <a:t>를 나타내는 일반적인 스테레오 타입으로 </a:t>
            </a:r>
            <a:r>
              <a:rPr lang="en-US" altLang="ko-KR" sz="1400" dirty="0">
                <a:latin typeface="DX경필명조B" panose="02010606000101010101" pitchFamily="2" charset="-127"/>
                <a:ea typeface="DX경필명조B" panose="02010606000101010101" pitchFamily="2" charset="-127"/>
              </a:rPr>
              <a:t>&lt;bean&gt;</a:t>
            </a:r>
            <a:r>
              <a:rPr lang="ko-KR" altLang="en-US" sz="1400" dirty="0">
                <a:latin typeface="DX경필명조B" panose="02010606000101010101" pitchFamily="2" charset="-127"/>
                <a:ea typeface="DX경필명조B" panose="02010606000101010101" pitchFamily="2" charset="-127"/>
              </a:rPr>
              <a:t>태그와 같은 역할</a:t>
            </a:r>
            <a:endParaRPr lang="en-US" altLang="ko-KR" sz="1400" dirty="0">
              <a:latin typeface="DX경필명조B" panose="02010606000101010101" pitchFamily="2" charset="-127"/>
              <a:ea typeface="DX경필명조B" panose="02010606000101010101" pitchFamily="2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B8241E4-9541-4CA3-A23F-571AEF7E23FB}"/>
              </a:ext>
            </a:extLst>
          </p:cNvPr>
          <p:cNvSpPr/>
          <p:nvPr/>
        </p:nvSpPr>
        <p:spPr>
          <a:xfrm>
            <a:off x="2555776" y="3017000"/>
            <a:ext cx="517519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latin typeface="DX경필명조B" panose="02010606000101010101" pitchFamily="2" charset="-127"/>
                <a:ea typeface="DX경필명조B" panose="02010606000101010101" pitchFamily="2" charset="-127"/>
              </a:rPr>
              <a:t>Persistence layer </a:t>
            </a:r>
            <a:r>
              <a:rPr lang="ko-KR" altLang="en-US" sz="1400" dirty="0">
                <a:latin typeface="DX경필명조B" panose="02010606000101010101" pitchFamily="2" charset="-127"/>
                <a:ea typeface="DX경필명조B" panose="02010606000101010101" pitchFamily="2" charset="-127"/>
              </a:rPr>
              <a:t>영속성을 가지는 속성</a:t>
            </a:r>
            <a:r>
              <a:rPr lang="en-US" altLang="ko-KR" sz="1400" dirty="0">
                <a:latin typeface="DX경필명조B" panose="02010606000101010101" pitchFamily="2" charset="-127"/>
                <a:ea typeface="DX경필명조B" panose="02010606000101010101" pitchFamily="2" charset="-127"/>
              </a:rPr>
              <a:t>(File, Database)</a:t>
            </a:r>
            <a:r>
              <a:rPr lang="ko-KR" altLang="en-US" sz="1400" dirty="0">
                <a:latin typeface="DX경필명조B" panose="02010606000101010101" pitchFamily="2" charset="-127"/>
                <a:ea typeface="DX경필명조B" panose="02010606000101010101" pitchFamily="2" charset="-127"/>
              </a:rPr>
              <a:t>를 처리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E906291-C40C-4B72-A25E-5BB7D3264FE5}"/>
              </a:ext>
            </a:extLst>
          </p:cNvPr>
          <p:cNvSpPr/>
          <p:nvPr/>
        </p:nvSpPr>
        <p:spPr>
          <a:xfrm>
            <a:off x="2555776" y="2184610"/>
            <a:ext cx="310841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latin typeface="DX경필명조B" panose="02010606000101010101" pitchFamily="2" charset="-127"/>
                <a:ea typeface="DX경필명조B" panose="02010606000101010101" pitchFamily="2" charset="-127"/>
              </a:rPr>
              <a:t>Service layer, business logic </a:t>
            </a:r>
            <a:r>
              <a:rPr lang="ko-KR" altLang="en-US" sz="1400" dirty="0">
                <a:latin typeface="DX경필명조B" panose="02010606000101010101" pitchFamily="2" charset="-127"/>
                <a:ea typeface="DX경필명조B" panose="02010606000101010101" pitchFamily="2" charset="-127"/>
              </a:rPr>
              <a:t>을 처리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D15630B-9118-4509-A981-584722240792}"/>
              </a:ext>
            </a:extLst>
          </p:cNvPr>
          <p:cNvSpPr/>
          <p:nvPr/>
        </p:nvSpPr>
        <p:spPr>
          <a:xfrm>
            <a:off x="3275856" y="525909"/>
            <a:ext cx="31448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latin typeface="DX경필명조B" panose="02010606000101010101" pitchFamily="2" charset="-127"/>
                <a:ea typeface="DX경필명조B" panose="02010606000101010101" pitchFamily="2" charset="-127"/>
              </a:rPr>
              <a:t>Bean </a:t>
            </a:r>
            <a:r>
              <a:rPr lang="ko-KR" altLang="en-US" sz="2400" dirty="0">
                <a:latin typeface="DX경필명조B" panose="02010606000101010101" pitchFamily="2" charset="-127"/>
                <a:ea typeface="DX경필명조B" panose="02010606000101010101" pitchFamily="2" charset="-127"/>
              </a:rPr>
              <a:t>등록 </a:t>
            </a:r>
            <a:r>
              <a:rPr lang="en-US" altLang="ko-KR" sz="2400" dirty="0">
                <a:latin typeface="DX경필명조B" panose="02010606000101010101" pitchFamily="2" charset="-127"/>
                <a:ea typeface="DX경필명조B" panose="02010606000101010101" pitchFamily="2" charset="-127"/>
              </a:rPr>
              <a:t>Annotation</a:t>
            </a:r>
            <a:endParaRPr lang="ko-KR" altLang="en-US" sz="2400" dirty="0">
              <a:latin typeface="DX경필명조B" panose="02010606000101010101" pitchFamily="2" charset="-127"/>
              <a:ea typeface="DX경필명조B" panose="02010606000101010101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17011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4192CA8-1C4A-4901-A7A4-63B61C6B6509}"/>
              </a:ext>
            </a:extLst>
          </p:cNvPr>
          <p:cNvSpPr/>
          <p:nvPr/>
        </p:nvSpPr>
        <p:spPr>
          <a:xfrm>
            <a:off x="251520" y="0"/>
            <a:ext cx="2880320" cy="98757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latin typeface="DX경필명조B" panose="02010606000101010101" pitchFamily="2" charset="-127"/>
                <a:ea typeface="DX경필명조B" panose="02010606000101010101" pitchFamily="2" charset="-127"/>
                <a:cs typeface="DX명조 50" panose="02020603020101020101" pitchFamily="18" charset="-127"/>
              </a:rPr>
              <a:t>@Annotation</a:t>
            </a:r>
            <a:endParaRPr lang="ko-KR" altLang="en-US" sz="3200" b="1" dirty="0">
              <a:solidFill>
                <a:schemeClr val="bg1"/>
              </a:solidFill>
              <a:latin typeface="DX경필명조B" panose="02010606000101010101" pitchFamily="2" charset="-127"/>
              <a:ea typeface="DX경필명조B" panose="02010606000101010101" pitchFamily="2" charset="-127"/>
              <a:cs typeface="DX명조 50" panose="02020603020101020101" pitchFamily="18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20B0E81-2F78-4D37-9F7D-40687B19C0B5}"/>
              </a:ext>
            </a:extLst>
          </p:cNvPr>
          <p:cNvSpPr/>
          <p:nvPr/>
        </p:nvSpPr>
        <p:spPr>
          <a:xfrm>
            <a:off x="608322" y="1347614"/>
            <a:ext cx="13806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DX경필명조B" panose="02010606000101010101" pitchFamily="2" charset="-127"/>
                <a:ea typeface="DX경필명조B" panose="02010606000101010101" pitchFamily="2" charset="-127"/>
              </a:rPr>
              <a:t>@</a:t>
            </a:r>
            <a:r>
              <a:rPr lang="en-US" altLang="ko-KR" dirty="0" err="1">
                <a:latin typeface="DX경필명조B" panose="02010606000101010101" pitchFamily="2" charset="-127"/>
                <a:ea typeface="DX경필명조B" panose="02010606000101010101" pitchFamily="2" charset="-127"/>
              </a:rPr>
              <a:t>Autowired</a:t>
            </a:r>
            <a:endParaRPr lang="en-US" altLang="ko-KR" dirty="0">
              <a:latin typeface="DX경필명조B" panose="02010606000101010101" pitchFamily="2" charset="-127"/>
              <a:ea typeface="DX경필명조B" panose="02010606000101010101" pitchFamily="2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F872BE1-E576-43DD-8140-72D4CB98CA43}"/>
              </a:ext>
            </a:extLst>
          </p:cNvPr>
          <p:cNvSpPr/>
          <p:nvPr/>
        </p:nvSpPr>
        <p:spPr>
          <a:xfrm>
            <a:off x="608322" y="2184610"/>
            <a:ext cx="13219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DX경필명조B" panose="02010606000101010101" pitchFamily="2" charset="-127"/>
                <a:ea typeface="DX경필명조B" panose="02010606000101010101" pitchFamily="2" charset="-127"/>
              </a:rPr>
              <a:t>@Resource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94E57EF-2036-4FC2-AFD1-4DD241E92017}"/>
              </a:ext>
            </a:extLst>
          </p:cNvPr>
          <p:cNvSpPr/>
          <p:nvPr/>
        </p:nvSpPr>
        <p:spPr>
          <a:xfrm>
            <a:off x="608322" y="3021606"/>
            <a:ext cx="9361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DX경필명조B" panose="02010606000101010101" pitchFamily="2" charset="-127"/>
                <a:ea typeface="DX경필명조B" panose="02010606000101010101" pitchFamily="2" charset="-127"/>
              </a:rPr>
              <a:t>@Value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C5139F5-0CFB-41AE-AA3A-4848F1F42B10}"/>
              </a:ext>
            </a:extLst>
          </p:cNvPr>
          <p:cNvSpPr/>
          <p:nvPr/>
        </p:nvSpPr>
        <p:spPr>
          <a:xfrm>
            <a:off x="608322" y="3858602"/>
            <a:ext cx="1270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DX경필명조B" panose="02010606000101010101" pitchFamily="2" charset="-127"/>
                <a:ea typeface="DX경필명조B" panose="02010606000101010101" pitchFamily="2" charset="-127"/>
              </a:rPr>
              <a:t>@Qualifier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6EA8141-7B17-40B4-A166-68A9BEA5F970}"/>
              </a:ext>
            </a:extLst>
          </p:cNvPr>
          <p:cNvSpPr/>
          <p:nvPr/>
        </p:nvSpPr>
        <p:spPr>
          <a:xfrm>
            <a:off x="2843808" y="1347614"/>
            <a:ext cx="423981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>
                <a:latin typeface="DX경필명조B" panose="02010606000101010101" pitchFamily="2" charset="-127"/>
                <a:ea typeface="DX경필명조B" panose="02010606000101010101" pitchFamily="2" charset="-127"/>
              </a:rPr>
              <a:t>정밀한 의존관계 주입이 필요한 경우에 유용</a:t>
            </a:r>
            <a:r>
              <a:rPr lang="en-US" altLang="ko-KR" sz="1400" dirty="0">
                <a:latin typeface="DX경필명조B" panose="02010606000101010101" pitchFamily="2" charset="-127"/>
                <a:ea typeface="DX경필명조B" panose="02010606000101010101" pitchFamily="2" charset="-127"/>
              </a:rPr>
              <a:t>.</a:t>
            </a:r>
          </a:p>
          <a:p>
            <a:r>
              <a:rPr lang="en-US" altLang="ko-KR" sz="1400" dirty="0">
                <a:latin typeface="DX경필명조B" panose="02010606000101010101" pitchFamily="2" charset="-127"/>
                <a:ea typeface="DX경필명조B" panose="02010606000101010101" pitchFamily="2" charset="-127"/>
              </a:rPr>
              <a:t>Property, setter(), constructor, method() </a:t>
            </a:r>
            <a:r>
              <a:rPr lang="ko-KR" altLang="en-US" sz="1400" dirty="0">
                <a:latin typeface="DX경필명조B" panose="02010606000101010101" pitchFamily="2" charset="-127"/>
                <a:ea typeface="DX경필명조B" panose="02010606000101010101" pitchFamily="2" charset="-127"/>
              </a:rPr>
              <a:t>적용가능</a:t>
            </a:r>
            <a:r>
              <a:rPr lang="en-US" altLang="ko-KR" sz="1400" dirty="0">
                <a:latin typeface="DX경필명조B" panose="02010606000101010101" pitchFamily="2" charset="-127"/>
                <a:ea typeface="DX경필명조B" panose="02010606000101010101" pitchFamily="2" charset="-127"/>
              </a:rPr>
              <a:t>.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C8D5C96-D485-4726-A1F1-19723C5965BF}"/>
              </a:ext>
            </a:extLst>
          </p:cNvPr>
          <p:cNvSpPr/>
          <p:nvPr/>
        </p:nvSpPr>
        <p:spPr>
          <a:xfrm>
            <a:off x="2843808" y="3858602"/>
            <a:ext cx="5361596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latin typeface="DX경필명조B" panose="02010606000101010101" pitchFamily="2" charset="-127"/>
                <a:ea typeface="DX경필명조B" panose="02010606000101010101" pitchFamily="2" charset="-127"/>
              </a:rPr>
              <a:t>@</a:t>
            </a:r>
            <a:r>
              <a:rPr lang="en-US" altLang="ko-KR" sz="1400" dirty="0" err="1">
                <a:latin typeface="DX경필명조B" panose="02010606000101010101" pitchFamily="2" charset="-127"/>
                <a:ea typeface="DX경필명조B" panose="02010606000101010101" pitchFamily="2" charset="-127"/>
              </a:rPr>
              <a:t>Autowired</a:t>
            </a:r>
            <a:r>
              <a:rPr lang="ko-KR" altLang="en-US" sz="1400" dirty="0">
                <a:latin typeface="DX경필명조B" panose="02010606000101010101" pitchFamily="2" charset="-127"/>
                <a:ea typeface="DX경필명조B" panose="02010606000101010101" pitchFamily="2" charset="-127"/>
              </a:rPr>
              <a:t>와 같이 사용</a:t>
            </a:r>
            <a:r>
              <a:rPr lang="en-US" altLang="ko-KR" sz="1400" dirty="0">
                <a:latin typeface="DX경필명조B" panose="02010606000101010101" pitchFamily="2" charset="-127"/>
                <a:ea typeface="DX경필명조B" panose="02010606000101010101" pitchFamily="2" charset="-127"/>
              </a:rPr>
              <a:t>.</a:t>
            </a:r>
          </a:p>
          <a:p>
            <a:r>
              <a:rPr lang="en-US" altLang="ko-KR" sz="1400" dirty="0">
                <a:latin typeface="DX경필명조B" panose="02010606000101010101" pitchFamily="2" charset="-127"/>
                <a:ea typeface="DX경필명조B" panose="02010606000101010101" pitchFamily="2" charset="-127"/>
              </a:rPr>
              <a:t>@</a:t>
            </a:r>
            <a:r>
              <a:rPr lang="en-US" altLang="ko-KR" sz="1400" dirty="0" err="1">
                <a:latin typeface="DX경필명조B" panose="02010606000101010101" pitchFamily="2" charset="-127"/>
                <a:ea typeface="DX경필명조B" panose="02010606000101010101" pitchFamily="2" charset="-127"/>
              </a:rPr>
              <a:t>Autowired</a:t>
            </a:r>
            <a:r>
              <a:rPr lang="ko-KR" altLang="en-US" sz="1400" dirty="0">
                <a:latin typeface="DX경필명조B" panose="02010606000101010101" pitchFamily="2" charset="-127"/>
                <a:ea typeface="DX경필명조B" panose="02010606000101010101" pitchFamily="2" charset="-127"/>
              </a:rPr>
              <a:t>는 타입으로 찾아서 주입하므로 같은 타입의 </a:t>
            </a:r>
            <a:r>
              <a:rPr lang="en-US" altLang="ko-KR" sz="1400" dirty="0">
                <a:latin typeface="DX경필명조B" panose="02010606000101010101" pitchFamily="2" charset="-127"/>
                <a:ea typeface="DX경필명조B" panose="02010606000101010101" pitchFamily="2" charset="-127"/>
              </a:rPr>
              <a:t>Bean</a:t>
            </a:r>
            <a:r>
              <a:rPr lang="ko-KR" altLang="en-US" sz="1400" dirty="0">
                <a:latin typeface="DX경필명조B" panose="02010606000101010101" pitchFamily="2" charset="-127"/>
                <a:ea typeface="DX경필명조B" panose="02010606000101010101" pitchFamily="2" charset="-127"/>
              </a:rPr>
              <a:t>객체가</a:t>
            </a:r>
            <a:endParaRPr lang="en-US" altLang="ko-KR" sz="1400" dirty="0">
              <a:latin typeface="DX경필명조B" panose="02010606000101010101" pitchFamily="2" charset="-127"/>
              <a:ea typeface="DX경필명조B" panose="02010606000101010101" pitchFamily="2" charset="-127"/>
            </a:endParaRPr>
          </a:p>
          <a:p>
            <a:r>
              <a:rPr lang="ko-KR" altLang="en-US" sz="1400" dirty="0">
                <a:latin typeface="DX경필명조B" panose="02010606000101010101" pitchFamily="2" charset="-127"/>
                <a:ea typeface="DX경필명조B" panose="02010606000101010101" pitchFamily="2" charset="-127"/>
              </a:rPr>
              <a:t>여러 개 존재할 때 특정 </a:t>
            </a:r>
            <a:r>
              <a:rPr lang="en-US" altLang="ko-KR" sz="1400" dirty="0">
                <a:latin typeface="DX경필명조B" panose="02010606000101010101" pitchFamily="2" charset="-127"/>
                <a:ea typeface="DX경필명조B" panose="02010606000101010101" pitchFamily="2" charset="-127"/>
              </a:rPr>
              <a:t>Bean</a:t>
            </a:r>
            <a:r>
              <a:rPr lang="ko-KR" altLang="en-US" sz="1400" dirty="0">
                <a:latin typeface="DX경필명조B" panose="02010606000101010101" pitchFamily="2" charset="-127"/>
                <a:ea typeface="DX경필명조B" panose="02010606000101010101" pitchFamily="2" charset="-127"/>
              </a:rPr>
              <a:t>을 찾기 위해 사용</a:t>
            </a:r>
            <a:r>
              <a:rPr lang="en-US" altLang="ko-KR" sz="1400" dirty="0">
                <a:latin typeface="DX경필명조B" panose="02010606000101010101" pitchFamily="2" charset="-127"/>
                <a:ea typeface="DX경필명조B" panose="02010606000101010101" pitchFamily="2" charset="-127"/>
              </a:rPr>
              <a:t>.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B8241E4-9541-4CA3-A23F-571AEF7E23FB}"/>
              </a:ext>
            </a:extLst>
          </p:cNvPr>
          <p:cNvSpPr/>
          <p:nvPr/>
        </p:nvSpPr>
        <p:spPr>
          <a:xfrm>
            <a:off x="2843808" y="3017000"/>
            <a:ext cx="442762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>
                <a:latin typeface="DX경필명조B" panose="02010606000101010101" pitchFamily="2" charset="-127"/>
                <a:ea typeface="DX경필명조B" panose="02010606000101010101" pitchFamily="2" charset="-127"/>
              </a:rPr>
              <a:t>단순한 값을 주입 할 때 사용</a:t>
            </a:r>
            <a:r>
              <a:rPr lang="en-US" altLang="ko-KR" sz="1400" dirty="0">
                <a:latin typeface="DX경필명조B" panose="02010606000101010101" pitchFamily="2" charset="-127"/>
                <a:ea typeface="DX경필명조B" panose="02010606000101010101" pitchFamily="2" charset="-127"/>
              </a:rPr>
              <a:t>.</a:t>
            </a:r>
          </a:p>
          <a:p>
            <a:r>
              <a:rPr lang="en-US" altLang="ko-KR" sz="1400" dirty="0">
                <a:latin typeface="DX경필명조B" panose="02010606000101010101" pitchFamily="2" charset="-127"/>
                <a:ea typeface="DX경필명조B" panose="02010606000101010101" pitchFamily="2" charset="-127"/>
              </a:rPr>
              <a:t>@Value(“String”) = &lt;property …value=“String”/&gt;</a:t>
            </a:r>
            <a:endParaRPr lang="ko-KR" altLang="en-US" sz="14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E906291-C40C-4B72-A25E-5BB7D3264FE5}"/>
              </a:ext>
            </a:extLst>
          </p:cNvPr>
          <p:cNvSpPr/>
          <p:nvPr/>
        </p:nvSpPr>
        <p:spPr>
          <a:xfrm>
            <a:off x="2843808" y="2184610"/>
            <a:ext cx="45318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latin typeface="DX경필명조B" panose="02010606000101010101" pitchFamily="2" charset="-127"/>
                <a:ea typeface="DX경필명조B" panose="02010606000101010101" pitchFamily="2" charset="-127"/>
              </a:rPr>
              <a:t>Application</a:t>
            </a:r>
            <a:r>
              <a:rPr lang="ko-KR" altLang="en-US" sz="1400" dirty="0">
                <a:latin typeface="DX경필명조B" panose="02010606000101010101" pitchFamily="2" charset="-127"/>
                <a:ea typeface="DX경필명조B" panose="02010606000101010101" pitchFamily="2" charset="-127"/>
              </a:rPr>
              <a:t>에서 필요로 하는 자원을 자동 연결할 때 사용</a:t>
            </a:r>
            <a:r>
              <a:rPr lang="en-US" altLang="ko-KR" sz="1400" dirty="0">
                <a:latin typeface="DX경필명조B" panose="02010606000101010101" pitchFamily="2" charset="-127"/>
                <a:ea typeface="DX경필명조B" panose="02010606000101010101" pitchFamily="2" charset="-127"/>
              </a:rPr>
              <a:t>.</a:t>
            </a:r>
            <a:endParaRPr lang="ko-KR" altLang="en-US" sz="1400" dirty="0">
              <a:latin typeface="DX경필명조B" panose="02010606000101010101" pitchFamily="2" charset="-127"/>
              <a:ea typeface="DX경필명조B" panose="02010606000101010101" pitchFamily="2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A277F6A-913F-4F48-820A-C03C2CB34011}"/>
              </a:ext>
            </a:extLst>
          </p:cNvPr>
          <p:cNvSpPr/>
          <p:nvPr/>
        </p:nvSpPr>
        <p:spPr>
          <a:xfrm>
            <a:off x="3275856" y="525909"/>
            <a:ext cx="43871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latin typeface="DX경필명조B" panose="02010606000101010101" pitchFamily="2" charset="-127"/>
                <a:ea typeface="DX경필명조B" panose="02010606000101010101" pitchFamily="2" charset="-127"/>
              </a:rPr>
              <a:t>Bean </a:t>
            </a:r>
            <a:r>
              <a:rPr lang="ko-KR" altLang="en-US" sz="2400" dirty="0">
                <a:latin typeface="DX경필명조B" panose="02010606000101010101" pitchFamily="2" charset="-127"/>
                <a:ea typeface="DX경필명조B" panose="02010606000101010101" pitchFamily="2" charset="-127"/>
              </a:rPr>
              <a:t>의존관계 주입 </a:t>
            </a:r>
            <a:r>
              <a:rPr lang="en-US" altLang="ko-KR" sz="2400" dirty="0">
                <a:latin typeface="DX경필명조B" panose="02010606000101010101" pitchFamily="2" charset="-127"/>
                <a:ea typeface="DX경필명조B" panose="02010606000101010101" pitchFamily="2" charset="-127"/>
              </a:rPr>
              <a:t>Annotation</a:t>
            </a:r>
            <a:endParaRPr lang="ko-KR" altLang="en-US" sz="2400" dirty="0">
              <a:latin typeface="DX경필명조B" panose="02010606000101010101" pitchFamily="2" charset="-127"/>
              <a:ea typeface="DX경필명조B" panose="02010606000101010101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21041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4192CA8-1C4A-4901-A7A4-63B61C6B6509}"/>
              </a:ext>
            </a:extLst>
          </p:cNvPr>
          <p:cNvSpPr/>
          <p:nvPr/>
        </p:nvSpPr>
        <p:spPr>
          <a:xfrm>
            <a:off x="251520" y="0"/>
            <a:ext cx="2880320" cy="98757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latin typeface="DX경필명조B" panose="02010606000101010101" pitchFamily="2" charset="-127"/>
                <a:ea typeface="DX경필명조B" panose="02010606000101010101" pitchFamily="2" charset="-127"/>
                <a:cs typeface="DX명조 50" panose="02020603020101020101" pitchFamily="18" charset="-127"/>
              </a:rPr>
              <a:t>@Annotation</a:t>
            </a:r>
            <a:endParaRPr lang="ko-KR" altLang="en-US" sz="3200" b="1" dirty="0">
              <a:solidFill>
                <a:schemeClr val="bg1"/>
              </a:solidFill>
              <a:latin typeface="DX경필명조B" panose="02010606000101010101" pitchFamily="2" charset="-127"/>
              <a:ea typeface="DX경필명조B" panose="02010606000101010101" pitchFamily="2" charset="-127"/>
              <a:cs typeface="DX명조 50" panose="02020603020101020101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C382B3D-DA9D-4183-9E4F-3AC6440D9A56}"/>
              </a:ext>
            </a:extLst>
          </p:cNvPr>
          <p:cNvSpPr/>
          <p:nvPr/>
        </p:nvSpPr>
        <p:spPr>
          <a:xfrm>
            <a:off x="6328112" y="536794"/>
            <a:ext cx="1656184" cy="93610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X경필명조B" panose="02010606000101010101" pitchFamily="2" charset="-127"/>
                <a:ea typeface="DX경필명조B" panose="02010606000101010101" pitchFamily="2" charset="-127"/>
              </a:rPr>
              <a:t>@Controller</a:t>
            </a:r>
            <a:endParaRPr lang="ko-KR" altLang="en-US" dirty="0">
              <a:latin typeface="DX경필명조B" panose="02010606000101010101" pitchFamily="2" charset="-127"/>
              <a:ea typeface="DX경필명조B" panose="02010606000101010101" pitchFamily="2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6751A87-8D2A-4047-9B57-3B050F120546}"/>
              </a:ext>
            </a:extLst>
          </p:cNvPr>
          <p:cNvSpPr/>
          <p:nvPr/>
        </p:nvSpPr>
        <p:spPr>
          <a:xfrm>
            <a:off x="6328112" y="2156975"/>
            <a:ext cx="1656184" cy="93610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X경필명조B" panose="02010606000101010101" pitchFamily="2" charset="-127"/>
                <a:ea typeface="DX경필명조B" panose="02010606000101010101" pitchFamily="2" charset="-127"/>
              </a:rPr>
              <a:t>@Service</a:t>
            </a:r>
            <a:endParaRPr lang="ko-KR" altLang="en-US" dirty="0">
              <a:latin typeface="DX경필명조B" panose="02010606000101010101" pitchFamily="2" charset="-127"/>
              <a:ea typeface="DX경필명조B" panose="02010606000101010101" pitchFamily="2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BFC3838-A7E2-42C3-9FEC-132B6DE7A061}"/>
              </a:ext>
            </a:extLst>
          </p:cNvPr>
          <p:cNvSpPr/>
          <p:nvPr/>
        </p:nvSpPr>
        <p:spPr>
          <a:xfrm>
            <a:off x="3663816" y="2156975"/>
            <a:ext cx="1656184" cy="93610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X경필명조B" panose="02010606000101010101" pitchFamily="2" charset="-127"/>
                <a:ea typeface="DX경필명조B" panose="02010606000101010101" pitchFamily="2" charset="-127"/>
              </a:rPr>
              <a:t>@Repository</a:t>
            </a:r>
            <a:endParaRPr lang="ko-KR" altLang="en-US" dirty="0">
              <a:latin typeface="DX경필명조B" panose="02010606000101010101" pitchFamily="2" charset="-127"/>
              <a:ea typeface="DX경필명조B" panose="02010606000101010101" pitchFamily="2" charset="-127"/>
            </a:endParaRPr>
          </a:p>
        </p:txBody>
      </p:sp>
      <p:sp>
        <p:nvSpPr>
          <p:cNvPr id="16" name="순서도: 자기 디스크 15">
            <a:extLst>
              <a:ext uri="{FF2B5EF4-FFF2-40B4-BE49-F238E27FC236}">
                <a16:creationId xmlns:a16="http://schemas.microsoft.com/office/drawing/2014/main" id="{95615F75-321C-410A-B58E-A9A9630A5670}"/>
              </a:ext>
            </a:extLst>
          </p:cNvPr>
          <p:cNvSpPr/>
          <p:nvPr/>
        </p:nvSpPr>
        <p:spPr>
          <a:xfrm>
            <a:off x="711488" y="2130305"/>
            <a:ext cx="1440160" cy="987574"/>
          </a:xfrm>
          <a:prstGeom prst="flowChartMagneticDisk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X경필명조B" panose="02010606000101010101" pitchFamily="2" charset="-127"/>
                <a:ea typeface="DX경필명조B" panose="02010606000101010101" pitchFamily="2" charset="-127"/>
              </a:rPr>
              <a:t>DATABASE</a:t>
            </a:r>
            <a:endParaRPr lang="ko-KR" altLang="en-US" dirty="0">
              <a:latin typeface="DX경필명조B" panose="02010606000101010101" pitchFamily="2" charset="-127"/>
              <a:ea typeface="DX경필명조B" panose="02010606000101010101" pitchFamily="2" charset="-127"/>
            </a:endParaRPr>
          </a:p>
        </p:txBody>
      </p:sp>
      <p:sp>
        <p:nvSpPr>
          <p:cNvPr id="17" name="정육면체 16">
            <a:extLst>
              <a:ext uri="{FF2B5EF4-FFF2-40B4-BE49-F238E27FC236}">
                <a16:creationId xmlns:a16="http://schemas.microsoft.com/office/drawing/2014/main" id="{95839FC4-FBE4-42F0-A7A3-91939906A0D8}"/>
              </a:ext>
            </a:extLst>
          </p:cNvPr>
          <p:cNvSpPr/>
          <p:nvPr/>
        </p:nvSpPr>
        <p:spPr>
          <a:xfrm>
            <a:off x="2516355" y="3777154"/>
            <a:ext cx="1080120" cy="987574"/>
          </a:xfrm>
          <a:prstGeom prst="cub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X경필명조B" panose="02010606000101010101" pitchFamily="2" charset="-127"/>
                <a:ea typeface="DX경필명조B" panose="02010606000101010101" pitchFamily="2" charset="-127"/>
              </a:rPr>
              <a:t>DTO</a:t>
            </a:r>
            <a:endParaRPr lang="ko-KR" altLang="en-US" dirty="0">
              <a:latin typeface="DX경필명조B" panose="02010606000101010101" pitchFamily="2" charset="-127"/>
              <a:ea typeface="DX경필명조B" panose="02010606000101010101" pitchFamily="2" charset="-127"/>
            </a:endParaRPr>
          </a:p>
        </p:txBody>
      </p:sp>
      <p:sp>
        <p:nvSpPr>
          <p:cNvPr id="18" name="화살표: 아래쪽 17">
            <a:extLst>
              <a:ext uri="{FF2B5EF4-FFF2-40B4-BE49-F238E27FC236}">
                <a16:creationId xmlns:a16="http://schemas.microsoft.com/office/drawing/2014/main" id="{9B5F9282-89EE-46A1-AE44-C72D97517183}"/>
              </a:ext>
            </a:extLst>
          </p:cNvPr>
          <p:cNvSpPr/>
          <p:nvPr/>
        </p:nvSpPr>
        <p:spPr>
          <a:xfrm>
            <a:off x="6868172" y="1472898"/>
            <a:ext cx="576064" cy="657407"/>
          </a:xfrm>
          <a:prstGeom prst="down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화살표: 아래쪽 19">
            <a:extLst>
              <a:ext uri="{FF2B5EF4-FFF2-40B4-BE49-F238E27FC236}">
                <a16:creationId xmlns:a16="http://schemas.microsoft.com/office/drawing/2014/main" id="{9B9C838A-2AB7-405A-A16A-84099E8ED590}"/>
              </a:ext>
            </a:extLst>
          </p:cNvPr>
          <p:cNvSpPr/>
          <p:nvPr/>
        </p:nvSpPr>
        <p:spPr>
          <a:xfrm rot="5400000">
            <a:off x="5711376" y="2016693"/>
            <a:ext cx="576064" cy="1214802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화살표: 아래쪽 20">
            <a:extLst>
              <a:ext uri="{FF2B5EF4-FFF2-40B4-BE49-F238E27FC236}">
                <a16:creationId xmlns:a16="http://schemas.microsoft.com/office/drawing/2014/main" id="{DD0724B6-67DC-46EF-B117-5E55A42FB4A7}"/>
              </a:ext>
            </a:extLst>
          </p:cNvPr>
          <p:cNvSpPr/>
          <p:nvPr/>
        </p:nvSpPr>
        <p:spPr>
          <a:xfrm rot="5400000">
            <a:off x="2768383" y="2016691"/>
            <a:ext cx="576064" cy="1214802"/>
          </a:xfrm>
          <a:prstGeom prst="downArrow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C75DB3FF-4F14-4129-B7F2-42CE2F46BE05}"/>
              </a:ext>
            </a:extLst>
          </p:cNvPr>
          <p:cNvGrpSpPr/>
          <p:nvPr/>
        </p:nvGrpSpPr>
        <p:grpSpPr>
          <a:xfrm>
            <a:off x="617693" y="1872907"/>
            <a:ext cx="830544" cy="823425"/>
            <a:chOff x="92037" y="1419622"/>
            <a:chExt cx="1804464" cy="1788997"/>
          </a:xfrm>
        </p:grpSpPr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73E992AE-68AE-43A5-B915-36EB63C2BF93}"/>
                </a:ext>
              </a:extLst>
            </p:cNvPr>
            <p:cNvCxnSpPr/>
            <p:nvPr/>
          </p:nvCxnSpPr>
          <p:spPr>
            <a:xfrm>
              <a:off x="107504" y="1419622"/>
              <a:ext cx="1788997" cy="1788997"/>
            </a:xfrm>
            <a:prstGeom prst="line">
              <a:avLst/>
            </a:prstGeom>
            <a:ln w="6985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52CC20DF-7A8B-4724-AB6F-6A9149D5795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037" y="1419622"/>
              <a:ext cx="1788997" cy="1788997"/>
            </a:xfrm>
            <a:prstGeom prst="line">
              <a:avLst/>
            </a:prstGeom>
            <a:ln w="6985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ABFF9783-AE7F-4114-8A67-41076344199E}"/>
              </a:ext>
            </a:extLst>
          </p:cNvPr>
          <p:cNvSpPr txBox="1"/>
          <p:nvPr/>
        </p:nvSpPr>
        <p:spPr>
          <a:xfrm>
            <a:off x="624812" y="1545181"/>
            <a:ext cx="2989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DX경필명조B" panose="02010606000101010101" pitchFamily="2" charset="-127"/>
                <a:ea typeface="DX경필명조B" panose="02010606000101010101" pitchFamily="2" charset="-127"/>
              </a:rPr>
              <a:t>오늘은 </a:t>
            </a:r>
            <a:r>
              <a:rPr lang="en-US" altLang="ko-KR" dirty="0">
                <a:latin typeface="DX경필명조B" panose="02010606000101010101" pitchFamily="2" charset="-127"/>
                <a:ea typeface="DX경필명조B" panose="02010606000101010101" pitchFamily="2" charset="-127"/>
              </a:rPr>
              <a:t>DB</a:t>
            </a:r>
            <a:r>
              <a:rPr lang="ko-KR" altLang="en-US" dirty="0" err="1">
                <a:latin typeface="DX경필명조B" panose="02010606000101010101" pitchFamily="2" charset="-127"/>
                <a:ea typeface="DX경필명조B" panose="02010606000101010101" pitchFamily="2" charset="-127"/>
              </a:rPr>
              <a:t>안써요</a:t>
            </a:r>
            <a:r>
              <a:rPr lang="ko-KR" altLang="en-US" dirty="0">
                <a:latin typeface="DX경필명조B" panose="02010606000101010101" pitchFamily="2" charset="-127"/>
                <a:ea typeface="DX경필명조B" panose="02010606000101010101" pitchFamily="2" charset="-127"/>
              </a:rPr>
              <a:t> </a:t>
            </a:r>
            <a:r>
              <a:rPr lang="ko-KR" altLang="en-US" dirty="0" err="1">
                <a:latin typeface="DX경필명조B" panose="02010606000101010101" pitchFamily="2" charset="-127"/>
                <a:ea typeface="DX경필명조B" panose="02010606000101010101" pitchFamily="2" charset="-127"/>
              </a:rPr>
              <a:t>그건내</a:t>
            </a:r>
            <a:r>
              <a:rPr lang="en-US" altLang="ko-KR" dirty="0">
                <a:latin typeface="DX경필명조B" panose="02010606000101010101" pitchFamily="2" charset="-127"/>
                <a:ea typeface="DX경필명조B" panose="02010606000101010101" pitchFamily="2" charset="-127"/>
              </a:rPr>
              <a:t>-</a:t>
            </a:r>
            <a:r>
              <a:rPr lang="ko-KR" altLang="en-US" dirty="0">
                <a:latin typeface="DX경필명조B" panose="02010606000101010101" pitchFamily="2" charset="-127"/>
                <a:ea typeface="DX경필명조B" panose="02010606000101010101" pitchFamily="2" charset="-127"/>
              </a:rPr>
              <a:t>일</a:t>
            </a: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2AF054E8-95BC-4C47-A2C8-4B4D0F355703}"/>
              </a:ext>
            </a:extLst>
          </p:cNvPr>
          <p:cNvCxnSpPr>
            <a:stCxn id="14" idx="2"/>
            <a:endCxn id="17" idx="5"/>
          </p:cNvCxnSpPr>
          <p:nvPr/>
        </p:nvCxnSpPr>
        <p:spPr>
          <a:xfrm flipH="1">
            <a:off x="3596475" y="3093079"/>
            <a:ext cx="895433" cy="1054415"/>
          </a:xfrm>
          <a:prstGeom prst="line">
            <a:avLst/>
          </a:prstGeom>
          <a:ln w="34925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E958123-8A7C-42BD-9591-52F0739DCDC7}"/>
              </a:ext>
            </a:extLst>
          </p:cNvPr>
          <p:cNvSpPr/>
          <p:nvPr/>
        </p:nvSpPr>
        <p:spPr>
          <a:xfrm>
            <a:off x="3275856" y="525909"/>
            <a:ext cx="7521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>
                <a:latin typeface="DX경필명조B" panose="02010606000101010101" pitchFamily="2" charset="-127"/>
                <a:ea typeface="DX경필명조B" panose="02010606000101010101" pitchFamily="2" charset="-127"/>
              </a:rPr>
              <a:t>예제</a:t>
            </a:r>
          </a:p>
        </p:txBody>
      </p:sp>
    </p:spTree>
    <p:extLst>
      <p:ext uri="{BB962C8B-B14F-4D97-AF65-F5344CB8AC3E}">
        <p14:creationId xmlns:p14="http://schemas.microsoft.com/office/powerpoint/2010/main" val="769214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221850" y="627534"/>
            <a:ext cx="2700300" cy="38884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  <a:latin typeface="DX경필명조B" panose="02010606000101010101" pitchFamily="2" charset="-127"/>
                <a:ea typeface="DX경필명조B" panose="02010606000101010101" pitchFamily="2" charset="-127"/>
              </a:rPr>
              <a:t>Spring</a:t>
            </a:r>
            <a:r>
              <a:rPr lang="ko-KR" altLang="en-US" sz="3600" dirty="0">
                <a:solidFill>
                  <a:schemeClr val="bg1"/>
                </a:solidFill>
                <a:latin typeface="DX경필명조B" panose="02010606000101010101" pitchFamily="2" charset="-127"/>
                <a:ea typeface="DX경필명조B" panose="02010606000101010101" pitchFamily="2" charset="-127"/>
              </a:rPr>
              <a:t>의</a:t>
            </a:r>
            <a:endParaRPr lang="en-US" altLang="ko-KR" sz="3600" dirty="0">
              <a:solidFill>
                <a:schemeClr val="bg1"/>
              </a:solidFill>
              <a:latin typeface="DX경필명조B" panose="02010606000101010101" pitchFamily="2" charset="-127"/>
              <a:ea typeface="DX경필명조B" panose="02010606000101010101" pitchFamily="2" charset="-127"/>
            </a:endParaRPr>
          </a:p>
          <a:p>
            <a:pPr algn="ctr"/>
            <a:r>
              <a:rPr lang="ko-KR" altLang="en-US" sz="3600" dirty="0">
                <a:solidFill>
                  <a:schemeClr val="bg1"/>
                </a:solidFill>
                <a:latin typeface="DX경필명조B" panose="02010606000101010101" pitchFamily="2" charset="-127"/>
                <a:ea typeface="DX경필명조B" panose="02010606000101010101" pitchFamily="2" charset="-127"/>
              </a:rPr>
              <a:t>특징</a:t>
            </a:r>
            <a:endParaRPr lang="en-US" altLang="ko-KR" sz="3600" dirty="0">
              <a:solidFill>
                <a:schemeClr val="bg1"/>
              </a:solidFill>
              <a:latin typeface="DX경필명조B" panose="02010606000101010101" pitchFamily="2" charset="-127"/>
              <a:ea typeface="DX경필명조B" panose="02010606000101010101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01639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2805E337-E037-45AD-9E3F-F3769AADC054}"/>
              </a:ext>
            </a:extLst>
          </p:cNvPr>
          <p:cNvSpPr/>
          <p:nvPr/>
        </p:nvSpPr>
        <p:spPr>
          <a:xfrm>
            <a:off x="3779912" y="1299101"/>
            <a:ext cx="1584176" cy="53860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416418" y="1275606"/>
            <a:ext cx="8311164" cy="3508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200" dirty="0">
                <a:latin typeface="DX경필명조B" panose="02010606000101010101" pitchFamily="2" charset="-127"/>
                <a:ea typeface="DX경필명조B" panose="02010606000101010101" pitchFamily="2" charset="-127"/>
              </a:rPr>
              <a:t>POJO</a:t>
            </a:r>
          </a:p>
          <a:p>
            <a:pPr algn="ctr"/>
            <a:r>
              <a:rPr lang="en-US" altLang="ko-KR" sz="2400" dirty="0">
                <a:latin typeface="DX경필명조B" panose="02010606000101010101" pitchFamily="2" charset="-127"/>
                <a:ea typeface="DX경필명조B" panose="02010606000101010101" pitchFamily="2" charset="-127"/>
              </a:rPr>
              <a:t>(Plain Old Java Object)</a:t>
            </a:r>
          </a:p>
          <a:p>
            <a:pPr algn="ctr"/>
            <a:endParaRPr lang="en-US" altLang="ko-KR" sz="3200" dirty="0">
              <a:latin typeface="DX경필명조B" panose="02010606000101010101" pitchFamily="2" charset="-127"/>
              <a:ea typeface="DX경필명조B" panose="02010606000101010101" pitchFamily="2" charset="-127"/>
            </a:endParaRPr>
          </a:p>
          <a:p>
            <a:pPr algn="ctr"/>
            <a:r>
              <a:rPr lang="ko-KR" altLang="en-US" sz="2400" dirty="0">
                <a:latin typeface="DX경필명조B" panose="02010606000101010101" pitchFamily="2" charset="-127"/>
                <a:ea typeface="DX경필명조B" panose="02010606000101010101" pitchFamily="2" charset="-127"/>
              </a:rPr>
              <a:t>오래된 방식의 간단한 자바 오브젝트</a:t>
            </a:r>
            <a:endParaRPr lang="en-US" altLang="ko-KR" sz="2400" dirty="0">
              <a:latin typeface="DX경필명조B" panose="02010606000101010101" pitchFamily="2" charset="-127"/>
              <a:ea typeface="DX경필명조B" panose="02010606000101010101" pitchFamily="2" charset="-127"/>
            </a:endParaRPr>
          </a:p>
          <a:p>
            <a:pPr algn="ctr"/>
            <a:endParaRPr lang="en-US" altLang="ko-KR" sz="2400" dirty="0">
              <a:latin typeface="DX경필명조B" panose="02010606000101010101" pitchFamily="2" charset="-127"/>
              <a:ea typeface="DX경필명조B" panose="02010606000101010101" pitchFamily="2" charset="-127"/>
            </a:endParaRPr>
          </a:p>
          <a:p>
            <a:pPr algn="ctr"/>
            <a:r>
              <a:rPr lang="en-US" altLang="ko-KR" dirty="0">
                <a:latin typeface="DX경필명조B" panose="02010606000101010101" pitchFamily="2" charset="-127"/>
                <a:ea typeface="DX경필명조B" panose="02010606000101010101" pitchFamily="2" charset="-127"/>
              </a:rPr>
              <a:t>Java EE </a:t>
            </a:r>
            <a:r>
              <a:rPr lang="ko-KR" altLang="en-US" dirty="0">
                <a:latin typeface="DX경필명조B" panose="02010606000101010101" pitchFamily="2" charset="-127"/>
                <a:ea typeface="DX경필명조B" panose="02010606000101010101" pitchFamily="2" charset="-127"/>
              </a:rPr>
              <a:t>등의 중량 프레임워크들을 사용하게 되면서</a:t>
            </a:r>
            <a:endParaRPr lang="en-US" altLang="ko-KR" dirty="0">
              <a:latin typeface="DX경필명조B" panose="02010606000101010101" pitchFamily="2" charset="-127"/>
              <a:ea typeface="DX경필명조B" panose="02010606000101010101" pitchFamily="2" charset="-127"/>
            </a:endParaRPr>
          </a:p>
          <a:p>
            <a:pPr algn="ctr"/>
            <a:r>
              <a:rPr lang="ko-KR" altLang="en-US" dirty="0">
                <a:latin typeface="DX경필명조B" panose="02010606000101010101" pitchFamily="2" charset="-127"/>
                <a:ea typeface="DX경필명조B" panose="02010606000101010101" pitchFamily="2" charset="-127"/>
              </a:rPr>
              <a:t>해당 프레임워크에 종속된 </a:t>
            </a:r>
            <a:r>
              <a:rPr lang="en-US" altLang="ko-KR" dirty="0">
                <a:latin typeface="DX경필명조B" panose="02010606000101010101" pitchFamily="2" charset="-127"/>
                <a:ea typeface="DX경필명조B" panose="02010606000101010101" pitchFamily="2" charset="-127"/>
              </a:rPr>
              <a:t>"</a:t>
            </a:r>
            <a:r>
              <a:rPr lang="ko-KR" altLang="en-US" dirty="0">
                <a:latin typeface="DX경필명조B" panose="02010606000101010101" pitchFamily="2" charset="-127"/>
                <a:ea typeface="DX경필명조B" panose="02010606000101010101" pitchFamily="2" charset="-127"/>
              </a:rPr>
              <a:t>무거운</a:t>
            </a:r>
            <a:r>
              <a:rPr lang="en-US" altLang="ko-KR" dirty="0">
                <a:latin typeface="DX경필명조B" panose="02010606000101010101" pitchFamily="2" charset="-127"/>
                <a:ea typeface="DX경필명조B" panose="02010606000101010101" pitchFamily="2" charset="-127"/>
              </a:rPr>
              <a:t>" </a:t>
            </a:r>
            <a:r>
              <a:rPr lang="ko-KR" altLang="en-US" dirty="0">
                <a:latin typeface="DX경필명조B" panose="02010606000101010101" pitchFamily="2" charset="-127"/>
                <a:ea typeface="DX경필명조B" panose="02010606000101010101" pitchFamily="2" charset="-127"/>
              </a:rPr>
              <a:t>객체를 만들게 된 것에 반발해서</a:t>
            </a:r>
            <a:endParaRPr lang="en-US" altLang="ko-KR" dirty="0">
              <a:latin typeface="DX경필명조B" panose="02010606000101010101" pitchFamily="2" charset="-127"/>
              <a:ea typeface="DX경필명조B" panose="02010606000101010101" pitchFamily="2" charset="-127"/>
            </a:endParaRPr>
          </a:p>
          <a:p>
            <a:pPr algn="ctr"/>
            <a:r>
              <a:rPr lang="ko-KR" altLang="en-US" dirty="0">
                <a:latin typeface="DX경필명조B" panose="02010606000101010101" pitchFamily="2" charset="-127"/>
                <a:ea typeface="DX경필명조B" panose="02010606000101010101" pitchFamily="2" charset="-127"/>
              </a:rPr>
              <a:t>사용되게 된 용어</a:t>
            </a:r>
            <a:r>
              <a:rPr lang="en-US" altLang="ko-KR" dirty="0">
                <a:latin typeface="DX경필명조B" panose="02010606000101010101" pitchFamily="2" charset="-127"/>
                <a:ea typeface="DX경필명조B" panose="02010606000101010101" pitchFamily="2" charset="-127"/>
              </a:rPr>
              <a:t>.</a:t>
            </a:r>
            <a:endParaRPr lang="en-US" altLang="ko-KR" sz="3200" dirty="0">
              <a:latin typeface="DX경필명조B" panose="02010606000101010101" pitchFamily="2" charset="-127"/>
              <a:ea typeface="DX경필명조B" panose="02010606000101010101" pitchFamily="2" charset="-127"/>
            </a:endParaRPr>
          </a:p>
          <a:p>
            <a:pPr algn="ctr"/>
            <a:endParaRPr lang="en-US" altLang="ko-KR" sz="3200" dirty="0">
              <a:latin typeface="DX경필명조B" panose="02010606000101010101" pitchFamily="2" charset="-127"/>
              <a:ea typeface="DX경필명조B" panose="02010606000101010101" pitchFamily="2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D0C6CA-B681-4A85-AB1B-7429208301F0}"/>
              </a:ext>
            </a:extLst>
          </p:cNvPr>
          <p:cNvSpPr/>
          <p:nvPr/>
        </p:nvSpPr>
        <p:spPr>
          <a:xfrm>
            <a:off x="251520" y="0"/>
            <a:ext cx="2880320" cy="98757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latin typeface="DX경필명조B" panose="02010606000101010101" pitchFamily="2" charset="-127"/>
                <a:ea typeface="DX경필명조B" panose="02010606000101010101" pitchFamily="2" charset="-127"/>
                <a:cs typeface="DX명조 50" panose="02020603020101020101" pitchFamily="18" charset="-127"/>
              </a:rPr>
              <a:t>@Annotation</a:t>
            </a:r>
            <a:endParaRPr lang="ko-KR" altLang="en-US" sz="3200" b="1" dirty="0">
              <a:solidFill>
                <a:schemeClr val="bg1"/>
              </a:solidFill>
              <a:latin typeface="DX경필명조B" panose="02010606000101010101" pitchFamily="2" charset="-127"/>
              <a:ea typeface="DX경필명조B" panose="02010606000101010101" pitchFamily="2" charset="-127"/>
              <a:cs typeface="DX명조 5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907505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3502</TotalTime>
  <Words>432</Words>
  <Application>Microsoft Office PowerPoint</Application>
  <PresentationFormat>화면 슬라이드 쇼(16:9)</PresentationFormat>
  <Paragraphs>117</Paragraphs>
  <Slides>14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맑은 고딕</vt:lpstr>
      <vt:lpstr>Arial</vt:lpstr>
      <vt:lpstr>DX경필명조B</vt:lpstr>
      <vt:lpstr>DX명조 50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ryeong</dc:creator>
  <cp:lastModifiedBy>RBIT</cp:lastModifiedBy>
  <cp:revision>86</cp:revision>
  <dcterms:created xsi:type="dcterms:W3CDTF">2018-04-15T12:39:37Z</dcterms:created>
  <dcterms:modified xsi:type="dcterms:W3CDTF">2018-11-29T00:50:41Z</dcterms:modified>
</cp:coreProperties>
</file>