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90" r:id="rId5"/>
    <p:sldId id="288" r:id="rId6"/>
    <p:sldId id="291" r:id="rId7"/>
    <p:sldId id="287" r:id="rId8"/>
    <p:sldId id="289" r:id="rId9"/>
    <p:sldId id="278" r:id="rId10"/>
  </p:sldIdLst>
  <p:sldSz cx="9144000" cy="5143500" type="screen16x9"/>
  <p:notesSz cx="6858000" cy="9144000"/>
  <p:embeddedFontLst>
    <p:embeddedFont>
      <p:font typeface="DX명조 50" panose="020B0600000101010101" charset="-127"/>
      <p:regular r:id="rId12"/>
    </p:embeddedFont>
    <p:embeddedFont>
      <p:font typeface="DX경필명조B" panose="02010606000101010101" pitchFamily="2" charset="-127"/>
      <p:regular r:id="rId13"/>
    </p:embeddedFont>
    <p:embeddedFont>
      <p:font typeface="Miriam Fixed" panose="020B0509050101010101" pitchFamily="49" charset="-79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 autoAdjust="0"/>
    <p:restoredTop sz="94660"/>
  </p:normalViewPr>
  <p:slideViewPr>
    <p:cSldViewPr>
      <p:cViewPr varScale="1">
        <p:scale>
          <a:sx n="59" d="100"/>
          <a:sy n="59" d="100"/>
        </p:scale>
        <p:origin x="84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0B98-126D-43BD-A106-DF1D7BC0FB9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6FB4-DC3D-4FFC-8E0F-D6E512ABF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5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8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3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4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775-635C-45CF-8C33-63C618DAE03C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73058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INDEX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18" y="1347614"/>
            <a:ext cx="8311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18.11.30 (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금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Mybatis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란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?</a:t>
            </a: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DB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연동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실습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과제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7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3851920" y="2291173"/>
            <a:ext cx="1224136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284922"/>
            <a:ext cx="8311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Mybatis</a:t>
            </a:r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?</a:t>
            </a:r>
          </a:p>
          <a:p>
            <a:pPr algn="ctr"/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“ JAVA</a:t>
            </a:r>
            <a:r>
              <a:rPr lang="ko-KR" altLang="en-US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편하게 </a:t>
            </a:r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DB</a:t>
            </a:r>
            <a:r>
              <a:rPr lang="ko-KR" altLang="en-US" sz="32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써야지</a:t>
            </a:r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~”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9F881-95D6-4C7F-8D4F-F9B8CC80390D}"/>
              </a:ext>
            </a:extLst>
          </p:cNvPr>
          <p:cNvSpPr txBox="1"/>
          <p:nvPr/>
        </p:nvSpPr>
        <p:spPr>
          <a:xfrm>
            <a:off x="813181" y="3336543"/>
            <a:ext cx="7517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Mybatis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는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Java persistence framework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하나로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XML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서술자나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annotation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을 사용하여 저장 프로시저나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SQL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문으로 객체들을 연결시킨다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 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Mybatis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는 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Apatch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라이선스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2.0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으로 배포되는 자유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Software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이다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1A79BE-FCE5-4E14-BEF0-B6E53DD52D14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Mybatis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32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9B6166D-D45A-48E2-A66F-1FCF94D3A121}"/>
              </a:ext>
            </a:extLst>
          </p:cNvPr>
          <p:cNvSpPr/>
          <p:nvPr/>
        </p:nvSpPr>
        <p:spPr>
          <a:xfrm>
            <a:off x="683568" y="1156432"/>
            <a:ext cx="2520280" cy="6232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9A708D9C-36D5-4098-B41F-505A56BF4FB3}"/>
              </a:ext>
            </a:extLst>
          </p:cNvPr>
          <p:cNvSpPr/>
          <p:nvPr/>
        </p:nvSpPr>
        <p:spPr>
          <a:xfrm>
            <a:off x="2555776" y="3723878"/>
            <a:ext cx="1296144" cy="43204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E64A4-439A-4548-9584-A3B1005B5B3A}"/>
              </a:ext>
            </a:extLst>
          </p:cNvPr>
          <p:cNvSpPr/>
          <p:nvPr/>
        </p:nvSpPr>
        <p:spPr>
          <a:xfrm>
            <a:off x="683568" y="1131590"/>
            <a:ext cx="777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Connection conn = 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null;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String 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sql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 = "Insert ...";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Statement 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stmt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 = 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null</a:t>
            </a:r>
            <a:r>
              <a:rPr lang="en-US" altLang="ko-KR" sz="1200" b="1" u="sng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;</a:t>
            </a:r>
          </a:p>
          <a:p>
            <a:endParaRPr lang="ko-KR" altLang="en-US" sz="1200" dirty="0">
              <a:latin typeface="Miriam Fixed" panose="020B0604020202020204" pitchFamily="49" charset="-79"/>
              <a:ea typeface="DX경필명조B" panose="02010606000101010101" pitchFamily="2" charset="-127"/>
              <a:cs typeface="Miriam Fixed" panose="020B0604020202020204" pitchFamily="49" charset="-79"/>
            </a:endParaRPr>
          </a:p>
          <a:p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try {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Context 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init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 = new 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InitialContext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DataSource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 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ds = (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DataSource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) 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init.lookup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("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java:comp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/env/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jdbc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/</a:t>
            </a:r>
            <a:r>
              <a:rPr lang="en-US" altLang="ko-KR" sz="1200" b="1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OralcleDB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");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conn = 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ds.getConnection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endParaRPr lang="ko-KR" altLang="en-US" sz="1200" dirty="0">
              <a:latin typeface="Miriam Fixed" panose="020B0604020202020204" pitchFamily="49" charset="-79"/>
              <a:ea typeface="DX경필명조B" panose="02010606000101010101" pitchFamily="2" charset="-127"/>
              <a:cs typeface="Miriam Fixed" panose="020B0604020202020204" pitchFamily="49" charset="-79"/>
            </a:endParaRP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stmt.getConnection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().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createStatement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}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catch(Exception e) {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e.printStackTrace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}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finally {</a:t>
            </a:r>
          </a:p>
          <a:p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try {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	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stmt.close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	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conn.close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}</a:t>
            </a:r>
            <a:r>
              <a:rPr lang="en-US" altLang="ko-KR" sz="1200" b="1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catch (Exception e) {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	</a:t>
            </a:r>
            <a:r>
              <a:rPr lang="en-US" altLang="ko-KR" sz="1200" dirty="0" err="1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e.printStackTrace</a:t>
            </a:r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();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	}</a:t>
            </a:r>
          </a:p>
          <a:p>
            <a:r>
              <a:rPr lang="en-US" altLang="ko-KR" sz="1200" dirty="0">
                <a:latin typeface="Miriam Fixed" panose="020B0604020202020204" pitchFamily="49" charset="-79"/>
                <a:ea typeface="DX경필명조B" panose="02010606000101010101" pitchFamily="2" charset="-127"/>
                <a:cs typeface="Miriam Fixed" panose="020B0604020202020204" pitchFamily="49" charset="-79"/>
              </a:rPr>
              <a:t>}</a:t>
            </a:r>
            <a:endParaRPr lang="ko-KR" altLang="en-US" sz="1200" dirty="0">
              <a:latin typeface="Miriam Fixed" panose="020B0604020202020204" pitchFamily="49" charset="-79"/>
              <a:ea typeface="DX경필명조B" panose="02010606000101010101" pitchFamily="2" charset="-127"/>
              <a:cs typeface="Miriam Fixed" panose="020B0604020202020204" pitchFamily="49" charset="-79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7BC7F3-5B67-4877-855D-7E82AA5D155B}"/>
              </a:ext>
            </a:extLst>
          </p:cNvPr>
          <p:cNvGrpSpPr/>
          <p:nvPr/>
        </p:nvGrpSpPr>
        <p:grpSpPr>
          <a:xfrm>
            <a:off x="4572000" y="835223"/>
            <a:ext cx="3328554" cy="3473055"/>
            <a:chOff x="4267782" y="3459563"/>
            <a:chExt cx="920681" cy="9606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2A82F15-EC06-43BE-B2EE-9E051E9541E6}"/>
                </a:ext>
              </a:extLst>
            </p:cNvPr>
            <p:cNvCxnSpPr/>
            <p:nvPr/>
          </p:nvCxnSpPr>
          <p:spPr>
            <a:xfrm>
              <a:off x="4275674" y="3459563"/>
              <a:ext cx="912789" cy="960650"/>
            </a:xfrm>
            <a:prstGeom prst="line">
              <a:avLst/>
            </a:prstGeom>
            <a:ln w="184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0B19675-A77D-4AB1-BA8A-4AA52BAC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782" y="3459563"/>
              <a:ext cx="912789" cy="960650"/>
            </a:xfrm>
            <a:prstGeom prst="line">
              <a:avLst/>
            </a:prstGeom>
            <a:ln w="184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CEBB4E-CE6D-43D2-A532-D9AA7F451E74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Mybatis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12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16802B-6F82-4A66-B415-A55FE2EEE629}"/>
              </a:ext>
            </a:extLst>
          </p:cNvPr>
          <p:cNvGrpSpPr/>
          <p:nvPr/>
        </p:nvGrpSpPr>
        <p:grpSpPr>
          <a:xfrm>
            <a:off x="1997714" y="1347614"/>
            <a:ext cx="6174686" cy="3168352"/>
            <a:chOff x="1997714" y="1347614"/>
            <a:chExt cx="6174686" cy="316835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12EA3C2-0F5C-4574-A8AF-7A9C60E55863}"/>
                </a:ext>
              </a:extLst>
            </p:cNvPr>
            <p:cNvSpPr/>
            <p:nvPr/>
          </p:nvSpPr>
          <p:spPr>
            <a:xfrm>
              <a:off x="5310361" y="3394926"/>
              <a:ext cx="1835925" cy="1092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@Repository</a:t>
              </a:r>
              <a:endPara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06902B09-EC98-46B5-87D0-EAEADE1FA19C}"/>
                </a:ext>
              </a:extLst>
            </p:cNvPr>
            <p:cNvSpPr/>
            <p:nvPr/>
          </p:nvSpPr>
          <p:spPr>
            <a:xfrm>
              <a:off x="2037625" y="3363811"/>
              <a:ext cx="1596456" cy="1152155"/>
            </a:xfrm>
            <a:prstGeom prst="flowChartMagneticDisk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DATABASE</a:t>
              </a:r>
              <a:endPara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FD3339F6-884B-44C1-BEE4-40C09EA84EF9}"/>
                </a:ext>
              </a:extLst>
            </p:cNvPr>
            <p:cNvSpPr/>
            <p:nvPr/>
          </p:nvSpPr>
          <p:spPr>
            <a:xfrm rot="5400000">
              <a:off x="4301008" y="3266568"/>
              <a:ext cx="672066" cy="1346641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B200511-54B5-4D6F-883F-B634652A746F}"/>
                </a:ext>
              </a:extLst>
            </p:cNvPr>
            <p:cNvGrpSpPr/>
            <p:nvPr/>
          </p:nvGrpSpPr>
          <p:grpSpPr>
            <a:xfrm>
              <a:off x="4267782" y="3459563"/>
              <a:ext cx="920681" cy="960650"/>
              <a:chOff x="92037" y="1419622"/>
              <a:chExt cx="1804464" cy="1788997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8967196-F4AD-40D1-A84B-5B94E1CF9EBD}"/>
                  </a:ext>
                </a:extLst>
              </p:cNvPr>
              <p:cNvCxnSpPr/>
              <p:nvPr/>
            </p:nvCxnSpPr>
            <p:spPr>
              <a:xfrm>
                <a:off x="107504" y="1419622"/>
                <a:ext cx="1788997" cy="1788997"/>
              </a:xfrm>
              <a:prstGeom prst="line">
                <a:avLst/>
              </a:prstGeom>
              <a:ln w="698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F102DC9-B90C-45CE-8E14-D67B939764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037" y="1419622"/>
                <a:ext cx="1788997" cy="1788997"/>
              </a:xfrm>
              <a:prstGeom prst="line">
                <a:avLst/>
              </a:prstGeom>
              <a:ln w="698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1160F8C6-0C76-4292-BE56-3A6BFD86A50B}"/>
                </a:ext>
              </a:extLst>
            </p:cNvPr>
            <p:cNvSpPr/>
            <p:nvPr/>
          </p:nvSpPr>
          <p:spPr>
            <a:xfrm rot="5400000">
              <a:off x="4545650" y="1304355"/>
              <a:ext cx="672066" cy="1346641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말풍선: 사각형 15">
              <a:extLst>
                <a:ext uri="{FF2B5EF4-FFF2-40B4-BE49-F238E27FC236}">
                  <a16:creationId xmlns:a16="http://schemas.microsoft.com/office/drawing/2014/main" id="{0A8251C3-6B4C-443F-A94E-1C5AC9E5ED02}"/>
                </a:ext>
              </a:extLst>
            </p:cNvPr>
            <p:cNvSpPr/>
            <p:nvPr/>
          </p:nvSpPr>
          <p:spPr>
            <a:xfrm>
              <a:off x="5555003" y="1347614"/>
              <a:ext cx="1346641" cy="1260123"/>
            </a:xfrm>
            <a:prstGeom prst="wedgeRectCallout">
              <a:avLst>
                <a:gd name="adj1" fmla="val 9775"/>
                <a:gd name="adj2" fmla="val 79222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/>
                <a:t>Sql</a:t>
              </a:r>
              <a:endParaRPr lang="en-US" altLang="ko-KR" sz="2400" dirty="0"/>
            </a:p>
            <a:p>
              <a:pPr algn="ctr"/>
              <a:r>
                <a:rPr lang="en-US" altLang="ko-KR" sz="2400" dirty="0"/>
                <a:t>session</a:t>
              </a:r>
              <a:endParaRPr lang="ko-KR" altLang="en-US" sz="2400" dirty="0"/>
            </a:p>
          </p:txBody>
        </p:sp>
        <p:sp>
          <p:nvSpPr>
            <p:cNvPr id="17" name="설명선: 아래쪽 화살표 16">
              <a:extLst>
                <a:ext uri="{FF2B5EF4-FFF2-40B4-BE49-F238E27FC236}">
                  <a16:creationId xmlns:a16="http://schemas.microsoft.com/office/drawing/2014/main" id="{27ECF4F5-1074-46CC-9057-BB8BDD39627A}"/>
                </a:ext>
              </a:extLst>
            </p:cNvPr>
            <p:cNvSpPr/>
            <p:nvPr/>
          </p:nvSpPr>
          <p:spPr>
            <a:xfrm>
              <a:off x="1997714" y="1515630"/>
              <a:ext cx="1676279" cy="1596156"/>
            </a:xfrm>
            <a:prstGeom prst="downArrow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Mapper.xml</a:t>
              </a:r>
              <a:endPara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D0ABA6-066B-4457-A99F-CABEC10881D0}"/>
                </a:ext>
              </a:extLst>
            </p:cNvPr>
            <p:cNvSpPr txBox="1"/>
            <p:nvPr/>
          </p:nvSpPr>
          <p:spPr>
            <a:xfrm>
              <a:off x="4541899" y="1372341"/>
              <a:ext cx="662114" cy="53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ID</a:t>
              </a:r>
              <a:endPara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9CF3141-D067-4D51-83E6-E4A996C8D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6287" y="3939888"/>
              <a:ext cx="1026113" cy="0"/>
            </a:xfrm>
            <a:prstGeom prst="line">
              <a:avLst/>
            </a:prstGeom>
            <a:ln w="3492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4B4261-0A16-406C-AE01-46DB7F5057B4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Mybatis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32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Mybatis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BE3AD-6DD9-4EAA-9AFE-0B7C2B7807ED}"/>
              </a:ext>
            </a:extLst>
          </p:cNvPr>
          <p:cNvSpPr txBox="1"/>
          <p:nvPr/>
        </p:nvSpPr>
        <p:spPr>
          <a:xfrm>
            <a:off x="3347864" y="464354"/>
            <a:ext cx="220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Sqlsession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?</a:t>
            </a:r>
            <a:endParaRPr lang="ko-KR" altLang="en-US" sz="2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2D7A9-7BEC-4531-B467-F73C3C8B5991}"/>
              </a:ext>
            </a:extLst>
          </p:cNvPr>
          <p:cNvSpPr txBox="1"/>
          <p:nvPr/>
        </p:nvSpPr>
        <p:spPr>
          <a:xfrm>
            <a:off x="520731" y="1837149"/>
            <a:ext cx="81025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SqlsessionFactoryBean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	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스프링의 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FactoryBean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Interface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구현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	</a:t>
            </a:r>
          </a:p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	but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직접 생성 안함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	session Factory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자체가 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MapperFactoryBean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이나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			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sqlsessionDaosupport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를 확장하는 것에 주입됨</a:t>
            </a:r>
          </a:p>
        </p:txBody>
      </p:sp>
    </p:spTree>
    <p:extLst>
      <p:ext uri="{BB962C8B-B14F-4D97-AF65-F5344CB8AC3E}">
        <p14:creationId xmlns:p14="http://schemas.microsoft.com/office/powerpoint/2010/main" val="97668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DB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6AA0F-A4B8-48CB-925B-6F7C1D1BFA63}"/>
              </a:ext>
            </a:extLst>
          </p:cNvPr>
          <p:cNvSpPr txBox="1"/>
          <p:nvPr/>
        </p:nvSpPr>
        <p:spPr>
          <a:xfrm>
            <a:off x="3275856" y="525909"/>
            <a:ext cx="172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Oracle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ver.</a:t>
            </a:r>
            <a:endParaRPr lang="ko-KR" altLang="en-US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05074-4121-44D0-8565-99C545629886}"/>
              </a:ext>
            </a:extLst>
          </p:cNvPr>
          <p:cNvSpPr txBox="1"/>
          <p:nvPr/>
        </p:nvSpPr>
        <p:spPr>
          <a:xfrm>
            <a:off x="813181" y="1779662"/>
            <a:ext cx="7517639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1. pom.xml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Oracle-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mybatis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관련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dependency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설정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2. servlet-context.xml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Namespaces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설정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3. root-context.xml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정보 입력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(Database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관련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, Mapper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경로 등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servlet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공용으로 쓰이는 것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4. Mapper.xml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생성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5. Mapper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namespace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설정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용도에 따라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  <a:endParaRPr lang="ko-KR" altLang="en-US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60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05074-4121-44D0-8565-99C545629886}"/>
              </a:ext>
            </a:extLst>
          </p:cNvPr>
          <p:cNvSpPr txBox="1"/>
          <p:nvPr/>
        </p:nvSpPr>
        <p:spPr>
          <a:xfrm>
            <a:off x="813180" y="1635646"/>
            <a:ext cx="7517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3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회원가입</a:t>
            </a:r>
            <a:endParaRPr lang="en-US" altLang="ko-KR" sz="3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로그인</a:t>
            </a:r>
            <a:endParaRPr lang="en-US" altLang="ko-KR" sz="3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3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게시판</a:t>
            </a:r>
            <a:endParaRPr lang="en-US" altLang="ko-KR" sz="3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3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36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구현하기</a:t>
            </a:r>
            <a:endParaRPr lang="en-US" altLang="ko-KR" sz="36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4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렬루</a:t>
            </a:r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끝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95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161</Words>
  <Application>Microsoft Office PowerPoint</Application>
  <PresentationFormat>화면 슬라이드 쇼(16:9)</PresentationFormat>
  <Paragraphs>75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DX경필명조B</vt:lpstr>
      <vt:lpstr>DX명조 50</vt:lpstr>
      <vt:lpstr>Miriam Fixed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ryeong</dc:creator>
  <cp:lastModifiedBy>RBIT</cp:lastModifiedBy>
  <cp:revision>99</cp:revision>
  <dcterms:created xsi:type="dcterms:W3CDTF">2018-04-15T12:39:37Z</dcterms:created>
  <dcterms:modified xsi:type="dcterms:W3CDTF">2018-11-29T15:24:29Z</dcterms:modified>
</cp:coreProperties>
</file>