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D3AEE1-EDF9-4172-A8AB-8DFF33C5A39F}">
  <a:tblStyle styleId="{C8D3AEE1-EDF9-4172-A8AB-8DFF33C5A3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46ec5de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046ec5de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Vanilla</a:t>
            </a:r>
            <a:r>
              <a:rPr lang="en-GB"/>
              <a:t> of RF validation showed over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RF+tuning yielded better results in that respect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LogReg vanilla </a:t>
            </a:r>
            <a:r>
              <a:rPr lang="en-GB"/>
              <a:t>performed</a:t>
            </a:r>
            <a:r>
              <a:rPr lang="en-GB"/>
              <a:t>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LogReg tuned performed the best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 unexpectedly under performed- want to vary more features on Gridsearch, however, it takes alot of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046ec5de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046ec5de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c84293c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0c84293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c8429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0c8429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c84293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0c84293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46ec5d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46ec5d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Awesome ideas like this?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46ec5d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46ec5d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46ec5de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46ec5de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After reading the data on Notebook, I started to clean it by: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All NAN:  ‘'disable_communication', 'friends'		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Repeated information: ‘static_usd_rate', 'blurb'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Data leakage: 'spotlight', ‘baclers’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Not useful (logic): 'photo', 'currency_symbol'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Remainder Category, Continent from which project originates, created and deadline times, staff_pick(homepage highlights) and GOAL!!!!!!!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46ec5de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46ec5de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 time and 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Dummy the categorical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46ec5de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046ec5de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 plots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46ec5de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46ec5de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Success or failure. </a:t>
            </a:r>
            <a:r>
              <a:rPr lang="en-GB"/>
              <a:t>Omitted</a:t>
            </a:r>
            <a:r>
              <a:rPr lang="en-GB"/>
              <a:t> other states such as cancelled, live and suspended.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46ec5de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046ec5de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Rock not hiphop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46ec5de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46ec5de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Aisa better </a:t>
            </a:r>
            <a:r>
              <a:rPr lang="en-GB"/>
              <a:t>chances</a:t>
            </a:r>
            <a:r>
              <a:rPr lang="en-GB"/>
              <a:t> of success and on average goal can be set higher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fair for mexico as it is the only country in Central america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ebrobots.io/kickstarter-dataset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Kickstarter Success Predictor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Omar Qusous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225" y="231775"/>
            <a:ext cx="2745549" cy="15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1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5247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 Three Models: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Baseline model of dummyclassifier used which gave 63%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Random Forest with hyperparameter tuning using iterations and AUC vs Parameter range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Logistic Regression with </a:t>
            </a:r>
            <a:r>
              <a:rPr lang="en-GB"/>
              <a:t>hyperparameter tuning in solver type, C parameter and penalty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XGBoost with and without Gridsearch.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 models were validated first with training data and then tested with the testing data.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2 - Final Model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5089639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5710525" y="569925"/>
            <a:ext cx="25554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Logistic Regression with l1 penalty, bilinear solver gave the best </a:t>
            </a: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050" y="1444987"/>
            <a:ext cx="3808550" cy="3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3 - Comparisons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430588" y="106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{C8D3AEE1-EDF9-4172-A8AB-8DFF33C5A39F}</a:tableStyleId>
              </a:tblPr>
              <a:tblGrid>
                <a:gridCol w="1484925"/>
                <a:gridCol w="1774200"/>
                <a:gridCol w="1255925"/>
                <a:gridCol w="1255925"/>
                <a:gridCol w="1255925"/>
                <a:gridCol w="1255925"/>
              </a:tblGrid>
              <a:tr h="56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Confusion</a:t>
                      </a: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Matrix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TN, FP, FN, TN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Reccall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F1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7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Tuned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[[ 681  265]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[ 314 1241]]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77.2%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85.9%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79.5%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82.6%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7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LogReg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[[ 712  234]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[ 277 1278]]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79.6%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82.2%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84.5%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83.3%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76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LogReg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Tuned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[[ 725  221]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[ 280 1275]]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80.0%</a:t>
                      </a:r>
                      <a:endParaRPr sz="24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82.0%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85.2%</a:t>
                      </a:r>
                      <a:endParaRPr sz="24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83.6%</a:t>
                      </a:r>
                      <a:endParaRPr sz="24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105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XGBoost with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GridSearch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[[ 593  353]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[ 187 1368]]</a:t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78.4%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88.0%</a:t>
                      </a:r>
                      <a:endParaRPr sz="2400">
                        <a:solidFill>
                          <a:srgbClr val="00FF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79.5%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83.5%</a:t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4 - Improvements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Quantify quality of the project’s presentation through recognising the use of videos, images and rewards.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Monitor updates from project founders and number of backers/amount of pledges for first 10-20 days and </a:t>
            </a:r>
            <a:r>
              <a:rPr lang="en-GB"/>
              <a:t>quantify</a:t>
            </a:r>
            <a:r>
              <a:rPr lang="en-GB"/>
              <a:t> it as a feature.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Work on better classifying project categories and make them more uniform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85206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can you do to increase the project’s chances of success?</a:t>
            </a:r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" y="1017724"/>
            <a:ext cx="7832857" cy="37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 1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https://webrobots.io/kickstarter-datasets/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Total of 9338 points. Aim to keep 5000 or more (duplicates, Nans, etc…)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 2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Feature Selection: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1943800"/>
            <a:ext cx="85206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['backers_count', 'blurb', 'category', 'converted_pledged_amount',  'country', 'created_at', 'creator', 'currency', 'currency_symbol',  'currency_trailing_code', 'current_currency', 'deadline', ‘'disable_communication', 'friends', 'fx_rate', 'goal', 'id',  'is_backing', 'is_starrable', 'is_starred', 'launched_at', 'location',  'name', 'permissions', 'photo', 'pledged', 'profile', 'slug',  'source_url', 'spotlight', 'staff_pick', 'state', 'state_changed_at',  'static_usd_rate', 'urls', 'usd_pledged', 'usd_type'])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572000" y="186025"/>
            <a:ext cx="44454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Key: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All NAN:		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Repeated information: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Data leakage: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Not useful (logic):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8040275" y="949675"/>
            <a:ext cx="359100" cy="306300"/>
          </a:xfrm>
          <a:prstGeom prst="mathMultiply">
            <a:avLst>
              <a:gd fmla="val 23520" name="adj1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8040275" y="578225"/>
            <a:ext cx="359100" cy="306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8040275" y="1321125"/>
            <a:ext cx="359100" cy="306300"/>
          </a:xfrm>
          <a:prstGeom prst="mathMultiply">
            <a:avLst>
              <a:gd fmla="val 23520" name="adj1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8040275" y="1702125"/>
            <a:ext cx="359100" cy="306300"/>
          </a:xfrm>
          <a:prstGeom prst="mathMultiply">
            <a:avLst>
              <a:gd fmla="val 23520" name="adj1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1354850" y="2181300"/>
            <a:ext cx="6255875" cy="510275"/>
            <a:chOff x="1354850" y="2638500"/>
            <a:chExt cx="6255875" cy="510275"/>
          </a:xfrm>
        </p:grpSpPr>
        <p:sp>
          <p:nvSpPr>
            <p:cNvPr id="87" name="Google Shape;87;p16"/>
            <p:cNvSpPr/>
            <p:nvPr/>
          </p:nvSpPr>
          <p:spPr>
            <a:xfrm>
              <a:off x="7251625" y="2638500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354850" y="284247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2322700" y="284247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6197075" y="284247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3000700"/>
            <a:ext cx="394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Features: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552125" y="1961400"/>
            <a:ext cx="7318225" cy="963600"/>
            <a:chOff x="552125" y="1961400"/>
            <a:chExt cx="7318225" cy="963600"/>
          </a:xfrm>
        </p:grpSpPr>
        <p:grpSp>
          <p:nvGrpSpPr>
            <p:cNvPr id="93" name="Google Shape;93;p16"/>
            <p:cNvGrpSpPr/>
            <p:nvPr/>
          </p:nvGrpSpPr>
          <p:grpSpPr>
            <a:xfrm>
              <a:off x="552125" y="1961400"/>
              <a:ext cx="7318225" cy="963600"/>
              <a:chOff x="552125" y="2418600"/>
              <a:chExt cx="7318225" cy="963600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552125" y="2418600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1838775" y="3075900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7511250" y="284247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4017925" y="3075900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16"/>
            <p:cNvSpPr/>
            <p:nvPr/>
          </p:nvSpPr>
          <p:spPr>
            <a:xfrm>
              <a:off x="3413125" y="200842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812413" y="1937413"/>
            <a:ext cx="7705688" cy="1044013"/>
            <a:chOff x="812413" y="1937413"/>
            <a:chExt cx="7705688" cy="1044013"/>
          </a:xfrm>
        </p:grpSpPr>
        <p:grpSp>
          <p:nvGrpSpPr>
            <p:cNvPr id="100" name="Google Shape;100;p16"/>
            <p:cNvGrpSpPr/>
            <p:nvPr/>
          </p:nvGrpSpPr>
          <p:grpSpPr>
            <a:xfrm>
              <a:off x="812413" y="1937413"/>
              <a:ext cx="7705688" cy="1044013"/>
              <a:chOff x="812413" y="2394613"/>
              <a:chExt cx="7705688" cy="1044013"/>
            </a:xfrm>
          </p:grpSpPr>
          <p:sp>
            <p:nvSpPr>
              <p:cNvPr id="101" name="Google Shape;101;p16"/>
              <p:cNvSpPr/>
              <p:nvPr/>
            </p:nvSpPr>
            <p:spPr>
              <a:xfrm>
                <a:off x="6956450" y="284247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8159000" y="282602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6225413" y="313232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7799888" y="2571750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7099588" y="239461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6444188" y="242281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5945838" y="270751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7800813" y="3075888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074563" y="284246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812413" y="2842463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3C7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" name="Google Shape;111;p16"/>
            <p:cNvSpPr/>
            <p:nvPr/>
          </p:nvSpPr>
          <p:spPr>
            <a:xfrm>
              <a:off x="3895550" y="219017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387000" y="1961400"/>
            <a:ext cx="6985225" cy="963600"/>
            <a:chOff x="387000" y="1961400"/>
            <a:chExt cx="6985225" cy="963600"/>
          </a:xfrm>
        </p:grpSpPr>
        <p:grpSp>
          <p:nvGrpSpPr>
            <p:cNvPr id="113" name="Google Shape;113;p16"/>
            <p:cNvGrpSpPr/>
            <p:nvPr/>
          </p:nvGrpSpPr>
          <p:grpSpPr>
            <a:xfrm>
              <a:off x="387000" y="1961400"/>
              <a:ext cx="6985225" cy="963600"/>
              <a:chOff x="387000" y="1961400"/>
              <a:chExt cx="6985225" cy="963600"/>
            </a:xfrm>
          </p:grpSpPr>
          <p:grpSp>
            <p:nvGrpSpPr>
              <p:cNvPr id="114" name="Google Shape;114;p16"/>
              <p:cNvGrpSpPr/>
              <p:nvPr/>
            </p:nvGrpSpPr>
            <p:grpSpPr>
              <a:xfrm>
                <a:off x="387000" y="1961400"/>
                <a:ext cx="6985225" cy="963600"/>
                <a:chOff x="387000" y="2418600"/>
                <a:chExt cx="6985225" cy="963600"/>
              </a:xfrm>
            </p:grpSpPr>
            <p:sp>
              <p:nvSpPr>
                <p:cNvPr id="115" name="Google Shape;115;p16"/>
                <p:cNvSpPr/>
                <p:nvPr/>
              </p:nvSpPr>
              <p:spPr>
                <a:xfrm>
                  <a:off x="1595525" y="24186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6"/>
                <p:cNvSpPr/>
                <p:nvPr/>
              </p:nvSpPr>
              <p:spPr>
                <a:xfrm>
                  <a:off x="387000" y="30759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6"/>
                <p:cNvSpPr/>
                <p:nvPr/>
              </p:nvSpPr>
              <p:spPr>
                <a:xfrm>
                  <a:off x="7013125" y="30759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6"/>
                <p:cNvSpPr/>
                <p:nvPr/>
              </p:nvSpPr>
              <p:spPr>
                <a:xfrm>
                  <a:off x="5437700" y="30759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6"/>
                <p:cNvSpPr/>
                <p:nvPr/>
              </p:nvSpPr>
              <p:spPr>
                <a:xfrm>
                  <a:off x="1102250" y="30759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6"/>
                <p:cNvSpPr/>
                <p:nvPr/>
              </p:nvSpPr>
              <p:spPr>
                <a:xfrm>
                  <a:off x="2322700" y="26385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6"/>
                <p:cNvSpPr/>
                <p:nvPr/>
              </p:nvSpPr>
              <p:spPr>
                <a:xfrm>
                  <a:off x="812425" y="2638500"/>
                  <a:ext cx="359100" cy="306300"/>
                </a:xfrm>
                <a:prstGeom prst="mathMultiply">
                  <a:avLst>
                    <a:gd fmla="val 23520" name="adj1"/>
                  </a:avLst>
                </a:prstGeom>
                <a:solidFill>
                  <a:srgbClr val="FF00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" name="Google Shape;122;p16"/>
              <p:cNvSpPr/>
              <p:nvPr/>
            </p:nvSpPr>
            <p:spPr>
              <a:xfrm>
                <a:off x="4031688" y="2496475"/>
                <a:ext cx="359100" cy="306300"/>
              </a:xfrm>
              <a:prstGeom prst="mathMultiply">
                <a:avLst>
                  <a:gd fmla="val 23520" name="adj1"/>
                </a:avLst>
              </a:prstGeom>
              <a:solidFill>
                <a:srgbClr val="FF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" name="Google Shape;123;p16"/>
            <p:cNvSpPr/>
            <p:nvPr/>
          </p:nvSpPr>
          <p:spPr>
            <a:xfrm>
              <a:off x="4972625" y="2008425"/>
              <a:ext cx="359100" cy="306300"/>
            </a:xfrm>
            <a:prstGeom prst="mathMultiply">
              <a:avLst>
                <a:gd fmla="val 23520" name="adj1"/>
              </a:avLst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336600" y="3592675"/>
            <a:ext cx="7788600" cy="1377675"/>
            <a:chOff x="336600" y="3592675"/>
            <a:chExt cx="7788600" cy="1377675"/>
          </a:xfrm>
        </p:grpSpPr>
        <p:sp>
          <p:nvSpPr>
            <p:cNvPr id="125" name="Google Shape;125;p16"/>
            <p:cNvSpPr txBox="1"/>
            <p:nvPr/>
          </p:nvSpPr>
          <p:spPr>
            <a:xfrm>
              <a:off x="336600" y="3623950"/>
              <a:ext cx="3870600" cy="13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verage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category: Film, Music, Fashion etc..</a:t>
              </a:r>
              <a:endParaRPr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verage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location: country and state converted  to continents to balance data</a:t>
              </a:r>
              <a:endParaRPr sz="1200">
                <a:solidFill>
                  <a:srgbClr val="FFFFFF"/>
                </a:solidFill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created_at: data of starting the campaign</a:t>
              </a:r>
              <a:endParaRPr sz="1200">
                <a:solidFill>
                  <a:srgbClr val="FFFFFF"/>
                </a:solidFill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deadline: deadline set for achieving the desired amount of money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4254600" y="3592675"/>
              <a:ext cx="3870600" cy="13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0000">
              <a:noAutofit/>
            </a:bodyPr>
            <a:lstStyle/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verage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name: projects name</a:t>
              </a:r>
              <a:endParaRPr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verage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staff_pick: projects highlighted on homepage</a:t>
              </a:r>
              <a:endParaRPr sz="1200">
                <a:solidFill>
                  <a:srgbClr val="FFFFFF"/>
                </a:solidFill>
              </a:endParaRPr>
            </a:p>
            <a:p>
              <a:pPr indent="-198600" lvl="0" marL="1728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Char char="-"/>
              </a:pPr>
              <a:r>
                <a:rPr lang="en-GB" sz="1200">
                  <a:solidFill>
                    <a:srgbClr val="FFFFFF"/>
                  </a:solidFill>
                </a:rPr>
                <a:t>goal: desired amount of money to succeed 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and Feature Engineering 1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Data: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Log(df[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'time_allowed'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and Log(df[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'goal'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df[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'time_allowed'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 = df[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'deadline'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]-df[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'created_at'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 # in days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outliers = df[(df[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'time_allowed'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 &gt; 5000) &amp; (df[</a:t>
            </a:r>
            <a:r>
              <a:rPr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'goal'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 &gt; 2e6)]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Categorical Data: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Converted to dummies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df[[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'category'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'staff_pick'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'country'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of 168 columns in X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254300"/>
            <a:ext cx="30429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and Feature Engineering 2</a:t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999" y="146675"/>
            <a:ext cx="4866424" cy="4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‘State’ : successful, failed, suspended, live, cancelled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Eliminated live, cancelled and suspended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‘Binary distribution (1: success, 0: failure)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Interesting Stats 1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10136"/>
          <a:stretch/>
        </p:blipFill>
        <p:spPr>
          <a:xfrm>
            <a:off x="4481700" y="1844200"/>
            <a:ext cx="4350600" cy="27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99348"/>
            <a:ext cx="4081974" cy="28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579450" y="1223438"/>
            <a:ext cx="7985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Most successful and unsuccessful project categories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Interesting Stats 2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20477" t="7390"/>
          <a:stretch/>
        </p:blipFill>
        <p:spPr>
          <a:xfrm>
            <a:off x="228600" y="1452575"/>
            <a:ext cx="3729600" cy="35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041" y="1452575"/>
            <a:ext cx="3996709" cy="325608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559650" y="1093925"/>
            <a:ext cx="32199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Percentage Success/</a:t>
            </a: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Failure</a:t>
            </a: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by Continent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545250" y="1093925"/>
            <a:ext cx="368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Average ‘Goal’ for successful and failed projects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