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046ec5de1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046ec5de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046ec5de1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046ec5de1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046ec5de1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046ec5de1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046ec5de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046ec5de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046ec5de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046ec5de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046ec5de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046ec5de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All NAN:  ‘'disable_communication', 'friends'			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Repeated information: ‘static_usd_rate', 'blurb'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Data leakage: 'spotlight', ‘baclers’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Not useful (logic): 'photo', 'currency_symbol'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046ec5de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046ec5de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046ec5de1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046ec5de1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046ec5de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046ec5de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046ec5de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046ec5de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046ec5de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046ec5de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ebrobots.io/kickstarter-dataset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Kickstarter Success Predictor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Omar Qusous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1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 Three Models: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Random Forest with hyperparameter tuning using iterations and AUC plots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Logistic Regression with </a:t>
            </a:r>
            <a:r>
              <a:rPr lang="en-GB"/>
              <a:t>hyperparameter tuning in solver, C and penalty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XGBoost with Gridsearch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2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ADD AUC and FOREST PLOTS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3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Baseline accuracy model DummyClassifier(strategy='most_frequent') produced 62.6% accuracy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5388"/>
            <a:ext cx="9143999" cy="349857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/>
          <p:nvPr/>
        </p:nvSpPr>
        <p:spPr>
          <a:xfrm>
            <a:off x="661950" y="1974650"/>
            <a:ext cx="2356200" cy="258000"/>
          </a:xfrm>
          <a:prstGeom prst="ellipse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617075" y="3422000"/>
            <a:ext cx="4521600" cy="2580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can you do to increase the project’s success?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75" y="1017724"/>
            <a:ext cx="7832857" cy="37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Source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https://webrobots.io/kickstarter-datasets/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Total of 9338 points. Aim to keep 5000 or more (duplicates, Nans, etc…)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Source 2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23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Feature Selection: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311700" y="1943800"/>
            <a:ext cx="85206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['backers_count', 'blurb', 'category', 'converted_pledged_amount',  'country', 'created_at', 'creator', 'currency', 'currency_symbol',  'currency_trailing_code', 'current_currency', 'deadline', ‘'disable_communication', 'friends', 'fx_rate', 'goal', 'id',  'is_backing', 'is_starrable', 'is_starred', 'launched_at', 'location',  'name', 'permissions', 'photo', 'pledged', 'profile', 'slug',  'source_url', 'spotlight', 'staff_pick', 'state', 'state_changed_at',  'static_usd_rate', 'urls', 'usd_pledged', 'usd_type'])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572000" y="186025"/>
            <a:ext cx="4445400" cy="18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Key: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All NAN:		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Repeated information: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Data leakage: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Not useful (logic):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8040275" y="949675"/>
            <a:ext cx="359100" cy="306300"/>
          </a:xfrm>
          <a:prstGeom prst="mathMultiply">
            <a:avLst>
              <a:gd fmla="val 23520" name="adj1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8040275" y="578225"/>
            <a:ext cx="359100" cy="3063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8040275" y="1321125"/>
            <a:ext cx="359100" cy="306300"/>
          </a:xfrm>
          <a:prstGeom prst="mathMultiply">
            <a:avLst>
              <a:gd fmla="val 23520" name="adj1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8040275" y="1702125"/>
            <a:ext cx="359100" cy="306300"/>
          </a:xfrm>
          <a:prstGeom prst="mathMultiply">
            <a:avLst>
              <a:gd fmla="val 23520" name="adj1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16"/>
          <p:cNvGrpSpPr/>
          <p:nvPr/>
        </p:nvGrpSpPr>
        <p:grpSpPr>
          <a:xfrm>
            <a:off x="1354850" y="2181300"/>
            <a:ext cx="6255875" cy="510275"/>
            <a:chOff x="1354850" y="2638500"/>
            <a:chExt cx="6255875" cy="510275"/>
          </a:xfrm>
        </p:grpSpPr>
        <p:sp>
          <p:nvSpPr>
            <p:cNvPr id="87" name="Google Shape;87;p16"/>
            <p:cNvSpPr/>
            <p:nvPr/>
          </p:nvSpPr>
          <p:spPr>
            <a:xfrm>
              <a:off x="7251625" y="2638500"/>
              <a:ext cx="359100" cy="306300"/>
            </a:xfrm>
            <a:prstGeom prst="mathMultiply">
              <a:avLst>
                <a:gd fmla="val 23520" name="adj1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1354850" y="2842475"/>
              <a:ext cx="359100" cy="306300"/>
            </a:xfrm>
            <a:prstGeom prst="mathMultiply">
              <a:avLst>
                <a:gd fmla="val 23520" name="adj1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2322700" y="2842475"/>
              <a:ext cx="359100" cy="306300"/>
            </a:xfrm>
            <a:prstGeom prst="mathMultiply">
              <a:avLst>
                <a:gd fmla="val 23520" name="adj1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6197075" y="2842475"/>
              <a:ext cx="359100" cy="306300"/>
            </a:xfrm>
            <a:prstGeom prst="mathMultiply">
              <a:avLst>
                <a:gd fmla="val 23520" name="adj1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3000700"/>
            <a:ext cx="394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Features: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p16"/>
          <p:cNvGrpSpPr/>
          <p:nvPr/>
        </p:nvGrpSpPr>
        <p:grpSpPr>
          <a:xfrm>
            <a:off x="552125" y="1961400"/>
            <a:ext cx="7318225" cy="963600"/>
            <a:chOff x="552125" y="1961400"/>
            <a:chExt cx="7318225" cy="963600"/>
          </a:xfrm>
        </p:grpSpPr>
        <p:grpSp>
          <p:nvGrpSpPr>
            <p:cNvPr id="93" name="Google Shape;93;p16"/>
            <p:cNvGrpSpPr/>
            <p:nvPr/>
          </p:nvGrpSpPr>
          <p:grpSpPr>
            <a:xfrm>
              <a:off x="552125" y="1961400"/>
              <a:ext cx="7318225" cy="963600"/>
              <a:chOff x="552125" y="2418600"/>
              <a:chExt cx="7318225" cy="963600"/>
            </a:xfrm>
          </p:grpSpPr>
          <p:sp>
            <p:nvSpPr>
              <p:cNvPr id="94" name="Google Shape;94;p16"/>
              <p:cNvSpPr/>
              <p:nvPr/>
            </p:nvSpPr>
            <p:spPr>
              <a:xfrm>
                <a:off x="552125" y="2418600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F1C23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>
                <a:off x="1838775" y="3075900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F1C23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7511250" y="2842475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F1C23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>
                <a:off x="4017925" y="3075900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F1C23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" name="Google Shape;98;p16"/>
            <p:cNvSpPr/>
            <p:nvPr/>
          </p:nvSpPr>
          <p:spPr>
            <a:xfrm>
              <a:off x="3413125" y="2008425"/>
              <a:ext cx="359100" cy="306300"/>
            </a:xfrm>
            <a:prstGeom prst="mathMultiply">
              <a:avLst>
                <a:gd fmla="val 23520" name="adj1"/>
              </a:avLst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16"/>
          <p:cNvGrpSpPr/>
          <p:nvPr/>
        </p:nvGrpSpPr>
        <p:grpSpPr>
          <a:xfrm>
            <a:off x="812413" y="1937413"/>
            <a:ext cx="7705688" cy="1044013"/>
            <a:chOff x="812413" y="1937413"/>
            <a:chExt cx="7705688" cy="1044013"/>
          </a:xfrm>
        </p:grpSpPr>
        <p:grpSp>
          <p:nvGrpSpPr>
            <p:cNvPr id="100" name="Google Shape;100;p16"/>
            <p:cNvGrpSpPr/>
            <p:nvPr/>
          </p:nvGrpSpPr>
          <p:grpSpPr>
            <a:xfrm>
              <a:off x="812413" y="1937413"/>
              <a:ext cx="7705688" cy="1044013"/>
              <a:chOff x="812413" y="2394613"/>
              <a:chExt cx="7705688" cy="1044013"/>
            </a:xfrm>
          </p:grpSpPr>
          <p:sp>
            <p:nvSpPr>
              <p:cNvPr id="101" name="Google Shape;101;p16"/>
              <p:cNvSpPr/>
              <p:nvPr/>
            </p:nvSpPr>
            <p:spPr>
              <a:xfrm>
                <a:off x="6956450" y="2842475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3C78D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8159000" y="2826025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3C78D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6225413" y="3132325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3C78D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7799888" y="2571750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3C78D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7099588" y="2394613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3C78D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>
                <a:off x="6444188" y="2422813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3C78D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>
                <a:off x="5945838" y="2707513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3C78D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>
                <a:off x="7800813" y="3075888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3C78D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3074563" y="2842463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3C78D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812413" y="2842463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3C78D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" name="Google Shape;111;p16"/>
            <p:cNvSpPr/>
            <p:nvPr/>
          </p:nvSpPr>
          <p:spPr>
            <a:xfrm>
              <a:off x="3895550" y="2190175"/>
              <a:ext cx="359100" cy="306300"/>
            </a:xfrm>
            <a:prstGeom prst="mathMultiply">
              <a:avLst>
                <a:gd fmla="val 23520" name="adj1"/>
              </a:avLst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16"/>
          <p:cNvGrpSpPr/>
          <p:nvPr/>
        </p:nvGrpSpPr>
        <p:grpSpPr>
          <a:xfrm>
            <a:off x="387000" y="1961400"/>
            <a:ext cx="6985225" cy="963600"/>
            <a:chOff x="387000" y="1961400"/>
            <a:chExt cx="6985225" cy="963600"/>
          </a:xfrm>
        </p:grpSpPr>
        <p:grpSp>
          <p:nvGrpSpPr>
            <p:cNvPr id="113" name="Google Shape;113;p16"/>
            <p:cNvGrpSpPr/>
            <p:nvPr/>
          </p:nvGrpSpPr>
          <p:grpSpPr>
            <a:xfrm>
              <a:off x="387000" y="1961400"/>
              <a:ext cx="6985225" cy="963600"/>
              <a:chOff x="387000" y="1961400"/>
              <a:chExt cx="6985225" cy="963600"/>
            </a:xfrm>
          </p:grpSpPr>
          <p:grpSp>
            <p:nvGrpSpPr>
              <p:cNvPr id="114" name="Google Shape;114;p16"/>
              <p:cNvGrpSpPr/>
              <p:nvPr/>
            </p:nvGrpSpPr>
            <p:grpSpPr>
              <a:xfrm>
                <a:off x="387000" y="1961400"/>
                <a:ext cx="6985225" cy="963600"/>
                <a:chOff x="387000" y="2418600"/>
                <a:chExt cx="6985225" cy="963600"/>
              </a:xfrm>
            </p:grpSpPr>
            <p:sp>
              <p:nvSpPr>
                <p:cNvPr id="115" name="Google Shape;115;p16"/>
                <p:cNvSpPr/>
                <p:nvPr/>
              </p:nvSpPr>
              <p:spPr>
                <a:xfrm>
                  <a:off x="1595525" y="2418600"/>
                  <a:ext cx="359100" cy="306300"/>
                </a:xfrm>
                <a:prstGeom prst="mathMultiply">
                  <a:avLst>
                    <a:gd fmla="val 23520" name="adj1"/>
                  </a:avLst>
                </a:prstGeom>
                <a:solidFill>
                  <a:srgbClr val="FF00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16"/>
                <p:cNvSpPr/>
                <p:nvPr/>
              </p:nvSpPr>
              <p:spPr>
                <a:xfrm>
                  <a:off x="387000" y="3075900"/>
                  <a:ext cx="359100" cy="306300"/>
                </a:xfrm>
                <a:prstGeom prst="mathMultiply">
                  <a:avLst>
                    <a:gd fmla="val 23520" name="adj1"/>
                  </a:avLst>
                </a:prstGeom>
                <a:solidFill>
                  <a:srgbClr val="FF00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16"/>
                <p:cNvSpPr/>
                <p:nvPr/>
              </p:nvSpPr>
              <p:spPr>
                <a:xfrm>
                  <a:off x="7013125" y="3075900"/>
                  <a:ext cx="359100" cy="306300"/>
                </a:xfrm>
                <a:prstGeom prst="mathMultiply">
                  <a:avLst>
                    <a:gd fmla="val 23520" name="adj1"/>
                  </a:avLst>
                </a:prstGeom>
                <a:solidFill>
                  <a:srgbClr val="FF00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Google Shape;118;p16"/>
                <p:cNvSpPr/>
                <p:nvPr/>
              </p:nvSpPr>
              <p:spPr>
                <a:xfrm>
                  <a:off x="5437700" y="3075900"/>
                  <a:ext cx="359100" cy="306300"/>
                </a:xfrm>
                <a:prstGeom prst="mathMultiply">
                  <a:avLst>
                    <a:gd fmla="val 23520" name="adj1"/>
                  </a:avLst>
                </a:prstGeom>
                <a:solidFill>
                  <a:srgbClr val="FF00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Google Shape;119;p16"/>
                <p:cNvSpPr/>
                <p:nvPr/>
              </p:nvSpPr>
              <p:spPr>
                <a:xfrm>
                  <a:off x="1102250" y="3075900"/>
                  <a:ext cx="359100" cy="306300"/>
                </a:xfrm>
                <a:prstGeom prst="mathMultiply">
                  <a:avLst>
                    <a:gd fmla="val 23520" name="adj1"/>
                  </a:avLst>
                </a:prstGeom>
                <a:solidFill>
                  <a:srgbClr val="FF00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Google Shape;120;p16"/>
                <p:cNvSpPr/>
                <p:nvPr/>
              </p:nvSpPr>
              <p:spPr>
                <a:xfrm>
                  <a:off x="2322700" y="2638500"/>
                  <a:ext cx="359100" cy="306300"/>
                </a:xfrm>
                <a:prstGeom prst="mathMultiply">
                  <a:avLst>
                    <a:gd fmla="val 23520" name="adj1"/>
                  </a:avLst>
                </a:prstGeom>
                <a:solidFill>
                  <a:srgbClr val="FF00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16"/>
                <p:cNvSpPr/>
                <p:nvPr/>
              </p:nvSpPr>
              <p:spPr>
                <a:xfrm>
                  <a:off x="812425" y="2638500"/>
                  <a:ext cx="359100" cy="306300"/>
                </a:xfrm>
                <a:prstGeom prst="mathMultiply">
                  <a:avLst>
                    <a:gd fmla="val 23520" name="adj1"/>
                  </a:avLst>
                </a:prstGeom>
                <a:solidFill>
                  <a:srgbClr val="FF00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2" name="Google Shape;122;p16"/>
              <p:cNvSpPr/>
              <p:nvPr/>
            </p:nvSpPr>
            <p:spPr>
              <a:xfrm>
                <a:off x="4031688" y="2496475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FF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3" name="Google Shape;123;p16"/>
            <p:cNvSpPr/>
            <p:nvPr/>
          </p:nvSpPr>
          <p:spPr>
            <a:xfrm>
              <a:off x="4972625" y="2008425"/>
              <a:ext cx="359100" cy="306300"/>
            </a:xfrm>
            <a:prstGeom prst="mathMultiply">
              <a:avLst>
                <a:gd fmla="val 23520" name="adj1"/>
              </a:avLst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336600" y="3592675"/>
            <a:ext cx="7788600" cy="1377675"/>
            <a:chOff x="336600" y="3592675"/>
            <a:chExt cx="7788600" cy="1377675"/>
          </a:xfrm>
        </p:grpSpPr>
        <p:sp>
          <p:nvSpPr>
            <p:cNvPr id="125" name="Google Shape;125;p16"/>
            <p:cNvSpPr txBox="1"/>
            <p:nvPr/>
          </p:nvSpPr>
          <p:spPr>
            <a:xfrm>
              <a:off x="336600" y="3623950"/>
              <a:ext cx="3870600" cy="13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98600" lvl="0" marL="172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Average"/>
                <a:buChar char="-"/>
              </a:pPr>
              <a:r>
                <a:rPr lang="en-GB" sz="1200">
                  <a:solidFill>
                    <a:srgbClr val="FFFFFF"/>
                  </a:solidFill>
                </a:rPr>
                <a:t>category: Film, Music, Fashion etc..</a:t>
              </a:r>
              <a:endParaRPr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-198600" lvl="0" marL="172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Average"/>
                <a:buChar char="-"/>
              </a:pPr>
              <a:r>
                <a:rPr lang="en-GB" sz="1200">
                  <a:solidFill>
                    <a:srgbClr val="FFFFFF"/>
                  </a:solidFill>
                </a:rPr>
                <a:t>location: country and state converted  to continents to balance data</a:t>
              </a:r>
              <a:endParaRPr sz="1200">
                <a:solidFill>
                  <a:srgbClr val="FFFFFF"/>
                </a:solidFill>
              </a:endParaRPr>
            </a:p>
            <a:p>
              <a:pPr indent="-198600" lvl="0" marL="172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Char char="-"/>
              </a:pPr>
              <a:r>
                <a:rPr lang="en-GB" sz="1200">
                  <a:solidFill>
                    <a:srgbClr val="FFFFFF"/>
                  </a:solidFill>
                </a:rPr>
                <a:t>created_at: data of starting the campaign</a:t>
              </a:r>
              <a:endParaRPr sz="1200">
                <a:solidFill>
                  <a:srgbClr val="FFFFFF"/>
                </a:solidFill>
              </a:endParaRPr>
            </a:p>
            <a:p>
              <a:pPr indent="-198600" lvl="0" marL="172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Char char="-"/>
              </a:pPr>
              <a:r>
                <a:rPr lang="en-GB" sz="1200">
                  <a:solidFill>
                    <a:srgbClr val="FFFFFF"/>
                  </a:solidFill>
                </a:rPr>
                <a:t>deadline: deadline set for achieving the desired amount of money</a:t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4254600" y="3592675"/>
              <a:ext cx="3870600" cy="13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0000">
              <a:noAutofit/>
            </a:bodyPr>
            <a:lstStyle/>
            <a:p>
              <a:pPr indent="-198600" lvl="0" marL="172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Average"/>
                <a:buChar char="-"/>
              </a:pPr>
              <a:r>
                <a:rPr lang="en-GB" sz="1200">
                  <a:solidFill>
                    <a:srgbClr val="FFFFFF"/>
                  </a:solidFill>
                </a:rPr>
                <a:t>name: projects name</a:t>
              </a:r>
              <a:endParaRPr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-198600" lvl="0" marL="172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Average"/>
                <a:buChar char="-"/>
              </a:pPr>
              <a:r>
                <a:rPr lang="en-GB" sz="1200">
                  <a:solidFill>
                    <a:srgbClr val="FFFFFF"/>
                  </a:solidFill>
                </a:rPr>
                <a:t>staff_pick: projects highlighted on homepage</a:t>
              </a:r>
              <a:endParaRPr sz="1200">
                <a:solidFill>
                  <a:srgbClr val="FFFFFF"/>
                </a:solidFill>
              </a:endParaRPr>
            </a:p>
            <a:p>
              <a:pPr indent="-198600" lvl="0" marL="172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Char char="-"/>
              </a:pPr>
              <a:r>
                <a:rPr lang="en-GB" sz="1200">
                  <a:solidFill>
                    <a:srgbClr val="FFFFFF"/>
                  </a:solidFill>
                </a:rPr>
                <a:t>goal: desired amount of money to succeed 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 and Feature Engineering 1</a:t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Continuous</a:t>
            </a: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Data: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df[</a:t>
            </a:r>
            <a:r>
              <a:rPr lang="en-GB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'time_allowed'</a:t>
            </a: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] = df[</a:t>
            </a:r>
            <a:r>
              <a:rPr lang="en-GB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'deadline'</a:t>
            </a: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]-df[</a:t>
            </a:r>
            <a:r>
              <a:rPr lang="en-GB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'created_at'</a:t>
            </a: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] # in days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-"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outliers = df[(df[</a:t>
            </a:r>
            <a:r>
              <a:rPr lang="en-GB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'time_allowed'</a:t>
            </a: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] &gt; 5000) &amp; (df[</a:t>
            </a:r>
            <a:r>
              <a:rPr lang="en-GB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'goal'</a:t>
            </a: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] &gt; 2e6)]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-"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Log(</a:t>
            </a: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df[</a:t>
            </a:r>
            <a:r>
              <a:rPr lang="en-GB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'time_allowed'</a:t>
            </a: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and Log(</a:t>
            </a: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df[</a:t>
            </a:r>
            <a:r>
              <a:rPr lang="en-GB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'goal'</a:t>
            </a: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Categorical Data: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-"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Converted to dummies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-"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df[[</a:t>
            </a:r>
            <a:r>
              <a:rPr lang="en-GB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'category'</a:t>
            </a: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'staff_pick'</a:t>
            </a: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'country'</a:t>
            </a: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Total of 168 columns in X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311700" y="254300"/>
            <a:ext cx="3042900" cy="19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 and Feature Engineering 2</a:t>
            </a:r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999" y="146675"/>
            <a:ext cx="4866424" cy="48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Target</a:t>
            </a:r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Target: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‘State’ : successful, failed, suspended, live, cancelled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Eliminated live, cancelled and suspended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‘Binary distribution (1: success, 0: failure)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Quick Interesting Stats 1</a:t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575" y="1749000"/>
            <a:ext cx="4153725" cy="291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99348"/>
            <a:ext cx="4081974" cy="28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579450" y="1223438"/>
            <a:ext cx="79851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Most successful and unsuccessful project categories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Quick Interesting Stats 2</a:t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 b="0" l="0" r="20477" t="7390"/>
          <a:stretch/>
        </p:blipFill>
        <p:spPr>
          <a:xfrm>
            <a:off x="152400" y="1452575"/>
            <a:ext cx="3729600" cy="35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041" y="1452575"/>
            <a:ext cx="3996709" cy="325608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407250" y="1017725"/>
            <a:ext cx="32199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Percentage Success/</a:t>
            </a:r>
            <a:r>
              <a:rPr lang="en-GB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Failure</a:t>
            </a:r>
            <a:r>
              <a:rPr lang="en-GB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by Continent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4545250" y="1017725"/>
            <a:ext cx="3684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Average ‘Goal’ for successful and failed projects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