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2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23"/>
      <p:bold r:id="rId24"/>
      <p:italic r:id="rId25"/>
      <p:boldItalic r:id="rId26"/>
    </p:embeddedFont>
    <p:embeddedFont>
      <p:font typeface="Proxima Nova" panose="020B060402020202020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86A7D-6ED1-4E25-8339-6A4EB40E3F57}">
  <a:tblStyle styleId="{6E286A7D-6ED1-4E25-8339-6A4EB40E3F5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2F4F64C-C252-40DC-91A3-161975BB5B9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7" d="100"/>
          <a:sy n="127" d="100"/>
        </p:scale>
        <p:origin x="108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4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3.fntdata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2.fntdata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42e3e7cd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42e3e7cd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705fb5701e_1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705fb5701e_1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705fb5701e_1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705fb5701e_1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705fb5701e_1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705fb5701e_1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705fb5701e_1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705fb5701e_1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05fb5701e_1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05fb5701e_1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705fb5701e_1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705fb5701e_1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705fb5701e_1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705fb5701e_1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705fb5701e_1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705fb5701e_1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705fb5701e_1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705fb5701e_1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742e3e7c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742e3e7c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4400e736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d4400e736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Maybe not a car person, lived in a city like NY and never used one?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like once car that you saw somewhere or a friend owned, want it or something similar--- explore your options!!!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</a:rPr>
              <a:t>“Buyer’s remorse, especially for high-ticket items, happens all the time. And it makes everyone involved unhappy,” wrote Kimberly Palmer in an article in U.S. News Money.</a:t>
            </a:r>
            <a:endParaRPr sz="1200">
              <a:solidFill>
                <a:srgbClr val="333333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</a:rPr>
              <a:t>Besides taking your time and doing your research beforehand, AutoTrader suggests that shoppers:</a:t>
            </a:r>
            <a:endParaRPr sz="1200">
              <a:solidFill>
                <a:srgbClr val="333333"/>
              </a:solidFill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●"/>
            </a:pPr>
            <a:r>
              <a:rPr lang="en" sz="1200">
                <a:solidFill>
                  <a:srgbClr val="333333"/>
                </a:solidFill>
              </a:rPr>
              <a:t>Decide on a price limit before heading out to the dealership. The price limit should be part of a budget that ensures a car purchase doesn’t jeopardize your overall financial well-being.</a:t>
            </a:r>
            <a:endParaRPr sz="1200">
              <a:solidFill>
                <a:srgbClr val="333333"/>
              </a:solidFill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●"/>
            </a:pPr>
            <a:r>
              <a:rPr lang="en" sz="1200">
                <a:solidFill>
                  <a:srgbClr val="333333"/>
                </a:solidFill>
              </a:rPr>
              <a:t>Set realistic expectations on whether to shop for a new or used car – are you sure you can afford that new model or is a used vehicle a more sensible purchase?</a:t>
            </a:r>
            <a:endParaRPr sz="1200">
              <a:solidFill>
                <a:srgbClr val="333333"/>
              </a:solidFill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●"/>
            </a:pPr>
            <a:r>
              <a:rPr lang="en" sz="1200">
                <a:solidFill>
                  <a:srgbClr val="333333"/>
                </a:solidFill>
              </a:rPr>
              <a:t>Take family members or a friend to the dealership to shop with you to act as a voice of reason, and make sure you don’t do something you’re liable to regret a few days later.</a:t>
            </a:r>
            <a:endParaRPr sz="1200">
              <a:solidFill>
                <a:srgbClr val="333333"/>
              </a:solidFill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●"/>
            </a:pPr>
            <a:r>
              <a:rPr lang="en" sz="1200">
                <a:solidFill>
                  <a:srgbClr val="333333"/>
                </a:solidFill>
              </a:rPr>
              <a:t>Take a long (or extended) test drive on familiar roads – the type you’ll drive if you buy the car. Only then will you know whether you’re comfortable that it will meet your everyday needs.</a:t>
            </a:r>
            <a:endParaRPr sz="1200">
              <a:solidFill>
                <a:srgbClr val="333333"/>
              </a:solidFill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●"/>
            </a:pPr>
            <a:r>
              <a:rPr lang="en" sz="1200">
                <a:solidFill>
                  <a:srgbClr val="333333"/>
                </a:solidFill>
              </a:rPr>
              <a:t>Allow enough time to think about your vehicle-purchase decision before signing any papers. Decisions made in haste are more likely to result in buyer’s remorse.</a:t>
            </a:r>
            <a:endParaRPr sz="1200">
              <a:solidFill>
                <a:srgbClr val="333333"/>
              </a:solidFill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●"/>
            </a:pPr>
            <a:r>
              <a:rPr lang="en" sz="1200">
                <a:solidFill>
                  <a:srgbClr val="333333"/>
                </a:solidFill>
              </a:rPr>
              <a:t>Ask the dealership about any return policy before you buy the vehicle just in case you decide that you’ve made a mistake, “since some dealers do offer a 24-hour return policy.”</a:t>
            </a:r>
            <a:endParaRPr sz="1200">
              <a:solidFill>
                <a:srgbClr val="33333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cbab3a369_1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cbab3a369_1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d9c40d9f9_0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d9c40d9f9_0_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05fb5701e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05fb5701e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705fb5701e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705fb5701e_1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05fb5701e_1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705fb5701e_1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05fb5701e_1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705fb5701e_1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705fb5701e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705fb5701e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55;p14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6" name="Google Shape;56;p14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Google Shape;60;p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5" name="Google Shape;85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6" name="Google Shape;86;p21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7" name="Google Shape;87;p21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8" name="Google Shape;88;p2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2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92" name="Google Shape;92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3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96" name="Google Shape;96;p23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g"/><Relationship Id="rId3" Type="http://schemas.openxmlformats.org/officeDocument/2006/relationships/image" Target="../media/image11.png"/><Relationship Id="rId7" Type="http://schemas.openxmlformats.org/officeDocument/2006/relationships/image" Target="../media/image15.jpg"/><Relationship Id="rId12" Type="http://schemas.openxmlformats.org/officeDocument/2006/relationships/image" Target="../media/image19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4.jpg"/><Relationship Id="rId11" Type="http://schemas.openxmlformats.org/officeDocument/2006/relationships/image" Target="../media/image2.png"/><Relationship Id="rId5" Type="http://schemas.openxmlformats.org/officeDocument/2006/relationships/image" Target="../media/image13.jpg"/><Relationship Id="rId10" Type="http://schemas.openxmlformats.org/officeDocument/2006/relationships/image" Target="../media/image18.png"/><Relationship Id="rId4" Type="http://schemas.openxmlformats.org/officeDocument/2006/relationships/image" Target="../media/image12.jpg"/><Relationship Id="rId9" Type="http://schemas.openxmlformats.org/officeDocument/2006/relationships/image" Target="../media/image17.jp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g"/><Relationship Id="rId3" Type="http://schemas.openxmlformats.org/officeDocument/2006/relationships/image" Target="../media/image20.png"/><Relationship Id="rId7" Type="http://schemas.openxmlformats.org/officeDocument/2006/relationships/image" Target="../media/image2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8.png"/><Relationship Id="rId11" Type="http://schemas.openxmlformats.org/officeDocument/2006/relationships/image" Target="../media/image13.jpg"/><Relationship Id="rId5" Type="http://schemas.openxmlformats.org/officeDocument/2006/relationships/image" Target="../media/image12.jpg"/><Relationship Id="rId10" Type="http://schemas.openxmlformats.org/officeDocument/2006/relationships/image" Target="../media/image19.jpg"/><Relationship Id="rId4" Type="http://schemas.openxmlformats.org/officeDocument/2006/relationships/image" Target="../media/image17.jpg"/><Relationship Id="rId9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potify/annoy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.png"/><Relationship Id="rId5" Type="http://schemas.openxmlformats.org/officeDocument/2006/relationships/hyperlink" Target="http://en.wikipedia.org/wiki/Nearest_neighbor_search#Approximate_nearest_neighbor" TargetMode="External"/><Relationship Id="rId4" Type="http://schemas.openxmlformats.org/officeDocument/2006/relationships/hyperlink" Target="https://en.wikipedia.org/wiki/Mmap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rspecs.u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.png"/><Relationship Id="rId5" Type="http://schemas.openxmlformats.org/officeDocument/2006/relationships/image" Target="../media/image3.png"/><Relationship Id="rId4" Type="http://schemas.openxmlformats.org/officeDocument/2006/relationships/hyperlink" Target="https://www.kbb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5"/>
          <p:cNvPicPr preferRelativeResize="0"/>
          <p:nvPr/>
        </p:nvPicPr>
        <p:blipFill rotWithShape="1">
          <a:blip r:embed="rId3">
            <a:alphaModFix/>
          </a:blip>
          <a:srcRect t="7792" b="7783"/>
          <a:stretch/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5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Car Recommender</a:t>
            </a:r>
            <a:endParaRPr sz="6000"/>
          </a:p>
        </p:txBody>
      </p:sp>
      <p:sp>
        <p:nvSpPr>
          <p:cNvPr id="106" name="Google Shape;106;p25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Omar Qusous</a:t>
            </a:r>
            <a:endParaRPr/>
          </a:p>
        </p:txBody>
      </p:sp>
      <p:sp>
        <p:nvSpPr>
          <p:cNvPr id="107" name="Google Shape;107;p25"/>
          <p:cNvSpPr txBox="1">
            <a:spLocks noGrp="1"/>
          </p:cNvSpPr>
          <p:nvPr>
            <p:ph type="subTitle" idx="1"/>
          </p:nvPr>
        </p:nvSpPr>
        <p:spPr>
          <a:xfrm>
            <a:off x="510450" y="4370773"/>
            <a:ext cx="8123100" cy="5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https://github.com/oqusous/car_recommendation_</a:t>
            </a:r>
            <a:endParaRPr sz="1800"/>
          </a:p>
        </p:txBody>
      </p:sp>
      <p:cxnSp>
        <p:nvCxnSpPr>
          <p:cNvPr id="108" name="Google Shape;108;p25"/>
          <p:cNvCxnSpPr/>
          <p:nvPr/>
        </p:nvCxnSpPr>
        <p:spPr>
          <a:xfrm>
            <a:off x="615150" y="2998025"/>
            <a:ext cx="500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9" name="Google Shape;109;p25"/>
          <p:cNvPicPr preferRelativeResize="0"/>
          <p:nvPr/>
        </p:nvPicPr>
        <p:blipFill rotWithShape="1">
          <a:blip r:embed="rId4">
            <a:alphaModFix/>
          </a:blip>
          <a:srcRect r="73068" b="40884"/>
          <a:stretch/>
        </p:blipFill>
        <p:spPr>
          <a:xfrm>
            <a:off x="8353250" y="-66075"/>
            <a:ext cx="677426" cy="834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4"/>
          <p:cNvSpPr txBox="1">
            <a:spLocks noGrp="1"/>
          </p:cNvSpPr>
          <p:nvPr>
            <p:ph type="title" idx="4294967295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KAgglomerativeClustering</a:t>
            </a:r>
            <a:r>
              <a:rPr lang="en" sz="3000"/>
              <a:t> </a:t>
            </a:r>
            <a:r>
              <a:rPr lang="en" sz="3600"/>
              <a:t>v Kmeans</a:t>
            </a:r>
            <a:endParaRPr sz="3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/>
          </a:p>
        </p:txBody>
      </p:sp>
      <p:sp>
        <p:nvSpPr>
          <p:cNvPr id="185" name="Google Shape;185;p34"/>
          <p:cNvSpPr txBox="1">
            <a:spLocks noGrp="1"/>
          </p:cNvSpPr>
          <p:nvPr>
            <p:ph type="body" idx="4294967295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Clusters, k, varied between 20-250; k=110 gave best results.</a:t>
            </a:r>
            <a:endParaRPr sz="210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 </a:t>
            </a:r>
            <a:endParaRPr sz="2100"/>
          </a:p>
          <a:p>
            <a:pPr marL="45720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Ward linkage in KAgglomerativeClustering parameter outperformed the rest of the available methods.</a:t>
            </a:r>
            <a:endParaRPr sz="210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/>
          </a:p>
          <a:p>
            <a:pPr marL="45720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Both were run with and without PCA. </a:t>
            </a:r>
            <a:endParaRPr sz="2100"/>
          </a:p>
        </p:txBody>
      </p:sp>
      <p:pic>
        <p:nvPicPr>
          <p:cNvPr id="186" name="Google Shape;186;p34"/>
          <p:cNvPicPr preferRelativeResize="0"/>
          <p:nvPr/>
        </p:nvPicPr>
        <p:blipFill rotWithShape="1">
          <a:blip r:embed="rId3">
            <a:alphaModFix/>
          </a:blip>
          <a:srcRect r="73068" b="40884"/>
          <a:stretch/>
        </p:blipFill>
        <p:spPr>
          <a:xfrm>
            <a:off x="8353250" y="-66075"/>
            <a:ext cx="677426" cy="834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2123700" cy="16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KMeans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Silhouette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Plot</a:t>
            </a:r>
            <a:endParaRPr sz="2400"/>
          </a:p>
        </p:txBody>
      </p:sp>
      <p:pic>
        <p:nvPicPr>
          <p:cNvPr id="192" name="Google Shape;192;p35"/>
          <p:cNvPicPr preferRelativeResize="0"/>
          <p:nvPr/>
        </p:nvPicPr>
        <p:blipFill rotWithShape="1">
          <a:blip r:embed="rId3">
            <a:alphaModFix/>
          </a:blip>
          <a:srcRect r="73068" b="40884"/>
          <a:stretch/>
        </p:blipFill>
        <p:spPr>
          <a:xfrm>
            <a:off x="8353250" y="-66075"/>
            <a:ext cx="677426" cy="834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8100" y="445037"/>
            <a:ext cx="4087814" cy="4546076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5"/>
          <p:cNvSpPr/>
          <p:nvPr/>
        </p:nvSpPr>
        <p:spPr>
          <a:xfrm>
            <a:off x="4072025" y="1275163"/>
            <a:ext cx="752100" cy="2847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95" name="Google Shape;195;p35"/>
          <p:cNvCxnSpPr>
            <a:stCxn id="194" idx="1"/>
          </p:cNvCxnSpPr>
          <p:nvPr/>
        </p:nvCxnSpPr>
        <p:spPr>
          <a:xfrm>
            <a:off x="4072025" y="1417513"/>
            <a:ext cx="0" cy="322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2123700" cy="16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KAgglomerativeClustering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Silhouette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Plot</a:t>
            </a:r>
            <a:endParaRPr sz="2400"/>
          </a:p>
        </p:txBody>
      </p:sp>
      <p:pic>
        <p:nvPicPr>
          <p:cNvPr id="201" name="Google Shape;201;p36"/>
          <p:cNvPicPr preferRelativeResize="0"/>
          <p:nvPr/>
        </p:nvPicPr>
        <p:blipFill rotWithShape="1">
          <a:blip r:embed="rId3">
            <a:alphaModFix/>
          </a:blip>
          <a:srcRect r="73068" b="40884"/>
          <a:stretch/>
        </p:blipFill>
        <p:spPr>
          <a:xfrm>
            <a:off x="8353250" y="-66075"/>
            <a:ext cx="677426" cy="834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47925" y="209550"/>
            <a:ext cx="4248150" cy="472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6"/>
          <p:cNvSpPr/>
          <p:nvPr/>
        </p:nvSpPr>
        <p:spPr>
          <a:xfrm>
            <a:off x="4499875" y="665425"/>
            <a:ext cx="752100" cy="2847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04" name="Google Shape;204;p36"/>
          <p:cNvCxnSpPr/>
          <p:nvPr/>
        </p:nvCxnSpPr>
        <p:spPr>
          <a:xfrm rot="10800000">
            <a:off x="4447750" y="757800"/>
            <a:ext cx="0" cy="3814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9" cy="4694625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2123700" cy="23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Three component PCA KMeans plot</a:t>
            </a:r>
            <a:endParaRPr sz="2400"/>
          </a:p>
        </p:txBody>
      </p:sp>
      <p:sp>
        <p:nvSpPr>
          <p:cNvPr id="211" name="Google Shape;211;p37"/>
          <p:cNvSpPr txBox="1">
            <a:spLocks noGrp="1"/>
          </p:cNvSpPr>
          <p:nvPr>
            <p:ph type="body" idx="1"/>
          </p:nvPr>
        </p:nvSpPr>
        <p:spPr>
          <a:xfrm>
            <a:off x="311700" y="4038550"/>
            <a:ext cx="8520600" cy="5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* For illustrative purpose only</a:t>
            </a:r>
            <a:endParaRPr sz="2400"/>
          </a:p>
        </p:txBody>
      </p:sp>
      <p:sp>
        <p:nvSpPr>
          <p:cNvPr id="212" name="Google Shape;212;p37"/>
          <p:cNvSpPr txBox="1"/>
          <p:nvPr/>
        </p:nvSpPr>
        <p:spPr>
          <a:xfrm>
            <a:off x="5092075" y="3510125"/>
            <a:ext cx="3845100" cy="11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Labels 21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/cars/2019/honda/passport/79308,, </a:t>
            </a:r>
            <a:r>
              <a:rPr lang="en" sz="900">
                <a:latin typeface="Proxima Nova"/>
                <a:ea typeface="Proxima Nova"/>
                <a:cs typeface="Proxima Nova"/>
                <a:sym typeface="Proxima Nova"/>
              </a:rPr>
              <a:t>/cars/2019/toyota/avalon/78960</a:t>
            </a:r>
            <a:endParaRPr sz="9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and 17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Proxima Nova"/>
                <a:ea typeface="Proxima Nova"/>
                <a:cs typeface="Proxima Nova"/>
                <a:sym typeface="Proxima Nova"/>
              </a:rPr>
              <a:t>/cars/2019/gmc/canyon/78326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lang="en" sz="900"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/cars/2019/ford/f-150/79212</a:t>
            </a:r>
            <a:endParaRPr sz="900"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r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endParaRPr sz="900"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3" name="Google Shape;213;p37"/>
          <p:cNvSpPr txBox="1"/>
          <p:nvPr/>
        </p:nvSpPr>
        <p:spPr>
          <a:xfrm>
            <a:off x="4411175" y="726775"/>
            <a:ext cx="4319100" cy="7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Labels 3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Proxima Nova"/>
                <a:ea typeface="Proxima Nova"/>
                <a:cs typeface="Proxima Nova"/>
                <a:sym typeface="Proxima Nova"/>
              </a:rPr>
              <a:t>/cars/2018/alfa-romeo/4c-spider/69017, /cars/2019/bmw/z4/79154</a:t>
            </a:r>
            <a:endParaRPr sz="9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and 22</a:t>
            </a:r>
            <a:endParaRPr sz="9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Proxima Nova"/>
                <a:ea typeface="Proxima Nova"/>
                <a:cs typeface="Proxima Nova"/>
                <a:sym typeface="Proxima Nova"/>
              </a:rPr>
              <a:t>/cars/2019/hyundai/veloster/78496, /cars/2019/audi/a3-cabriolet/77681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14" name="Google Shape;214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95050" y="228600"/>
            <a:ext cx="1027073" cy="6847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215" name="Google Shape;215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94275" y="1511275"/>
            <a:ext cx="922235" cy="685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16500" y="1511275"/>
            <a:ext cx="913589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3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417358" y="3042375"/>
            <a:ext cx="1026872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3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264075" y="2980775"/>
            <a:ext cx="109695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3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898700" y="4333123"/>
            <a:ext cx="1095549" cy="684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3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033274" y="4346935"/>
            <a:ext cx="1097279" cy="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7"/>
          <p:cNvSpPr/>
          <p:nvPr/>
        </p:nvSpPr>
        <p:spPr>
          <a:xfrm>
            <a:off x="3567488" y="1489438"/>
            <a:ext cx="1194696" cy="287172"/>
          </a:xfrm>
          <a:prstGeom prst="flowChartTerminator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37"/>
          <p:cNvSpPr/>
          <p:nvPr/>
        </p:nvSpPr>
        <p:spPr>
          <a:xfrm>
            <a:off x="3816900" y="2915850"/>
            <a:ext cx="1194696" cy="287172"/>
          </a:xfrm>
          <a:prstGeom prst="flowChartTerminator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3" name="Google Shape;223;p37"/>
          <p:cNvPicPr preferRelativeResize="0"/>
          <p:nvPr/>
        </p:nvPicPr>
        <p:blipFill rotWithShape="1">
          <a:blip r:embed="rId11">
            <a:alphaModFix/>
          </a:blip>
          <a:srcRect r="73068" b="40884"/>
          <a:stretch/>
        </p:blipFill>
        <p:spPr>
          <a:xfrm>
            <a:off x="8353250" y="-66075"/>
            <a:ext cx="677426" cy="834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37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033438" y="228050"/>
            <a:ext cx="1096950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326" y="76200"/>
            <a:ext cx="8974673" cy="4766576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2123700" cy="23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Three component PCA KAgglomerativeClustering plot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1" name="Google Shape;231;p38"/>
          <p:cNvSpPr txBox="1">
            <a:spLocks noGrp="1"/>
          </p:cNvSpPr>
          <p:nvPr>
            <p:ph type="body" idx="1"/>
          </p:nvPr>
        </p:nvSpPr>
        <p:spPr>
          <a:xfrm>
            <a:off x="311700" y="4038550"/>
            <a:ext cx="8520600" cy="5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* For illustrative purpose only</a:t>
            </a:r>
            <a:endParaRPr sz="2400"/>
          </a:p>
        </p:txBody>
      </p:sp>
      <p:sp>
        <p:nvSpPr>
          <p:cNvPr id="232" name="Google Shape;232;p38"/>
          <p:cNvSpPr txBox="1"/>
          <p:nvPr/>
        </p:nvSpPr>
        <p:spPr>
          <a:xfrm>
            <a:off x="4859200" y="3273925"/>
            <a:ext cx="38568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Label 4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Proxima Nova"/>
                <a:ea typeface="Proxima Nova"/>
                <a:cs typeface="Proxima Nova"/>
                <a:sym typeface="Proxima Nova"/>
              </a:rPr>
              <a:t>cars/2019/ford/f-150/79212,  /cars/2019/gmc/canyon/78326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Label 24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/cars/2019/cadillac/xt5/77895, </a:t>
            </a:r>
            <a:r>
              <a:rPr lang="en" sz="900">
                <a:latin typeface="Proxima Nova"/>
                <a:ea typeface="Proxima Nova"/>
                <a:cs typeface="Proxima Nova"/>
                <a:sym typeface="Proxima Nova"/>
              </a:rPr>
              <a:t>/cars/2019/jeep/grand-cherokee/78590</a:t>
            </a:r>
            <a:endParaRPr sz="900"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r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endParaRPr sz="900"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3" name="Google Shape;233;p38"/>
          <p:cNvSpPr txBox="1"/>
          <p:nvPr/>
        </p:nvSpPr>
        <p:spPr>
          <a:xfrm>
            <a:off x="4159925" y="442700"/>
            <a:ext cx="4455600" cy="8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Label 18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Proxima Nova"/>
                <a:ea typeface="Proxima Nova"/>
                <a:cs typeface="Proxima Nova"/>
                <a:sym typeface="Proxima Nova"/>
              </a:rPr>
              <a:t>/cars/2018/alfa-romeo/4c-spider/69017, /cars/2019/audi/a5/77701</a:t>
            </a:r>
            <a:endParaRPr sz="9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Label 77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Proxima Nova"/>
                <a:ea typeface="Proxima Nova"/>
                <a:cs typeface="Proxima Nova"/>
                <a:sym typeface="Proxima Nova"/>
              </a:rPr>
              <a:t>/cars/2019/hyundai/veloster/78496</a:t>
            </a:r>
            <a:endParaRPr sz="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4" name="Google Shape;234;p38"/>
          <p:cNvSpPr/>
          <p:nvPr/>
        </p:nvSpPr>
        <p:spPr>
          <a:xfrm>
            <a:off x="3664500" y="1350500"/>
            <a:ext cx="1194696" cy="287172"/>
          </a:xfrm>
          <a:prstGeom prst="flowChartTerminator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38"/>
          <p:cNvSpPr/>
          <p:nvPr/>
        </p:nvSpPr>
        <p:spPr>
          <a:xfrm>
            <a:off x="3885675" y="2778000"/>
            <a:ext cx="1194696" cy="287172"/>
          </a:xfrm>
          <a:prstGeom prst="flowChartTerminator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6" name="Google Shape;236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92225" y="2764323"/>
            <a:ext cx="1095549" cy="684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95050" y="76200"/>
            <a:ext cx="1027073" cy="6847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238" name="Google Shape;238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26799" y="2778135"/>
            <a:ext cx="1097279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3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76050" y="4096678"/>
            <a:ext cx="1097280" cy="6144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3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555088" y="4061013"/>
            <a:ext cx="109695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38"/>
          <p:cNvPicPr preferRelativeResize="0"/>
          <p:nvPr/>
        </p:nvPicPr>
        <p:blipFill rotWithShape="1">
          <a:blip r:embed="rId9">
            <a:alphaModFix/>
          </a:blip>
          <a:srcRect r="73068" b="40884"/>
          <a:stretch/>
        </p:blipFill>
        <p:spPr>
          <a:xfrm>
            <a:off x="8353250" y="-66075"/>
            <a:ext cx="677426" cy="834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3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033438" y="75650"/>
            <a:ext cx="109695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3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326488" y="1268675"/>
            <a:ext cx="922235" cy="685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KAgglomerativeClustering Ward Dendogram</a:t>
            </a:r>
            <a:endParaRPr sz="2400"/>
          </a:p>
        </p:txBody>
      </p:sp>
      <p:pic>
        <p:nvPicPr>
          <p:cNvPr id="249" name="Google Shape;249;p39"/>
          <p:cNvPicPr preferRelativeResize="0"/>
          <p:nvPr/>
        </p:nvPicPr>
        <p:blipFill rotWithShape="1">
          <a:blip r:embed="rId3">
            <a:alphaModFix/>
          </a:blip>
          <a:srcRect r="73068" b="40884"/>
          <a:stretch/>
        </p:blipFill>
        <p:spPr>
          <a:xfrm>
            <a:off x="8353250" y="-66075"/>
            <a:ext cx="677426" cy="834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3925" y="1017725"/>
            <a:ext cx="8125252" cy="3951851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39"/>
          <p:cNvSpPr/>
          <p:nvPr/>
        </p:nvSpPr>
        <p:spPr>
          <a:xfrm>
            <a:off x="4186575" y="4665025"/>
            <a:ext cx="228300" cy="2502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39"/>
          <p:cNvSpPr/>
          <p:nvPr/>
        </p:nvSpPr>
        <p:spPr>
          <a:xfrm>
            <a:off x="761325" y="4665025"/>
            <a:ext cx="228300" cy="2502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3" name="Google Shape;253;p39"/>
          <p:cNvCxnSpPr>
            <a:stCxn id="252" idx="0"/>
            <a:endCxn id="254" idx="1"/>
          </p:cNvCxnSpPr>
          <p:nvPr/>
        </p:nvCxnSpPr>
        <p:spPr>
          <a:xfrm rot="10800000" flipH="1">
            <a:off x="875475" y="2733625"/>
            <a:ext cx="1114500" cy="193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5" name="Google Shape;255;p39"/>
          <p:cNvCxnSpPr>
            <a:stCxn id="251" idx="0"/>
            <a:endCxn id="254" idx="3"/>
          </p:cNvCxnSpPr>
          <p:nvPr/>
        </p:nvCxnSpPr>
        <p:spPr>
          <a:xfrm rot="10800000">
            <a:off x="3295125" y="2733625"/>
            <a:ext cx="1005600" cy="193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4" name="Google Shape;254;p39"/>
          <p:cNvSpPr txBox="1"/>
          <p:nvPr/>
        </p:nvSpPr>
        <p:spPr>
          <a:xfrm>
            <a:off x="1989975" y="2316200"/>
            <a:ext cx="1305000" cy="8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411 and 19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0" name="Google Shape;260;p40"/>
          <p:cNvGraphicFramePr/>
          <p:nvPr/>
        </p:nvGraphicFramePr>
        <p:xfrm>
          <a:off x="853875" y="1607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{6E286A7D-6ED1-4E25-8339-6A4EB40E3F57}</a:tableStyleId>
              </a:tblPr>
              <a:tblGrid>
                <a:gridCol w="511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2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Model</a:t>
                      </a:r>
                      <a:endParaRPr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calinski_harabasz_score</a:t>
                      </a:r>
                      <a:endParaRPr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silhouette_score</a:t>
                      </a:r>
                      <a:endParaRPr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KMeans</a:t>
                      </a:r>
                      <a:r>
                        <a:rPr lang="en" sz="1200">
                          <a:solidFill>
                            <a:schemeClr val="accent3"/>
                          </a:solidFill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(k=30,)</a:t>
                      </a:r>
                      <a:endParaRPr sz="1200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642</a:t>
                      </a:r>
                      <a:endParaRPr sz="1200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0.43</a:t>
                      </a:r>
                      <a:endParaRPr sz="1200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K</a:t>
                      </a:r>
                      <a:r>
                        <a:rPr lang="en" sz="1200">
                          <a:solidFill>
                            <a:schemeClr val="accent3"/>
                          </a:solidFill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AgglomerativeClustering (k=110, linkage = single)</a:t>
                      </a:r>
                      <a:endParaRPr sz="1200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289</a:t>
                      </a:r>
                      <a:endParaRPr sz="1200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0.54</a:t>
                      </a:r>
                      <a:endParaRPr sz="1200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K</a:t>
                      </a:r>
                      <a:r>
                        <a:rPr lang="en" sz="1200" b="1">
                          <a:solidFill>
                            <a:schemeClr val="accent3"/>
                          </a:solidFill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AgglomerativeClustering (k=110,linkage = ward)</a:t>
                      </a:r>
                      <a:endParaRPr sz="1200"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accent3"/>
                          </a:solidFill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811</a:t>
                      </a:r>
                      <a:endParaRPr sz="1200"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0.55</a:t>
                      </a:r>
                      <a:endParaRPr sz="1200" b="1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K</a:t>
                      </a:r>
                      <a:r>
                        <a:rPr lang="en" sz="1200">
                          <a:solidFill>
                            <a:schemeClr val="accent3"/>
                          </a:solidFill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AgglomerativeClustering (k=110,linkage = average)</a:t>
                      </a:r>
                      <a:endParaRPr sz="1200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428</a:t>
                      </a:r>
                      <a:endParaRPr sz="1200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0.58</a:t>
                      </a:r>
                      <a:endParaRPr sz="1200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K</a:t>
                      </a:r>
                      <a:r>
                        <a:rPr lang="en" sz="1200">
                          <a:solidFill>
                            <a:schemeClr val="accent3"/>
                          </a:solidFill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AgglomerativeClustering (k=110,linkage = complete)</a:t>
                      </a:r>
                      <a:endParaRPr sz="1200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475</a:t>
                      </a:r>
                      <a:endParaRPr sz="1200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0.53</a:t>
                      </a:r>
                      <a:endParaRPr sz="1200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PCA 15 Components with K</a:t>
                      </a:r>
                      <a:r>
                        <a:rPr lang="en" sz="1200">
                          <a:solidFill>
                            <a:schemeClr val="accent3"/>
                          </a:solidFill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AgglomerativeClustering</a:t>
                      </a:r>
                      <a:endParaRPr sz="1200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730</a:t>
                      </a:r>
                      <a:endParaRPr sz="1200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0.48</a:t>
                      </a:r>
                      <a:endParaRPr sz="1200">
                        <a:solidFill>
                          <a:schemeClr val="accent3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61" name="Google Shape;261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K Means v K</a:t>
            </a:r>
            <a:r>
              <a:rPr lang="en" sz="3000"/>
              <a:t>AgglomerativeClustering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/>
          </a:p>
        </p:txBody>
      </p:sp>
      <p:pic>
        <p:nvPicPr>
          <p:cNvPr id="262" name="Google Shape;262;p40"/>
          <p:cNvPicPr preferRelativeResize="0"/>
          <p:nvPr/>
        </p:nvPicPr>
        <p:blipFill rotWithShape="1">
          <a:blip r:embed="rId3">
            <a:alphaModFix/>
          </a:blip>
          <a:srcRect r="73068" b="40884"/>
          <a:stretch/>
        </p:blipFill>
        <p:spPr>
          <a:xfrm>
            <a:off x="8353250" y="-66075"/>
            <a:ext cx="677426" cy="834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1"/>
          <p:cNvSpPr txBox="1">
            <a:spLocks noGrp="1"/>
          </p:cNvSpPr>
          <p:nvPr>
            <p:ph type="body" idx="1"/>
          </p:nvPr>
        </p:nvSpPr>
        <p:spPr>
          <a:xfrm>
            <a:off x="311700" y="1720800"/>
            <a:ext cx="8520600" cy="30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rgbClr val="4B94A1"/>
                </a:solidFill>
                <a:hlinkClick r:id="rId3"/>
              </a:rPr>
              <a:t>https://github.com/spotify/annoy</a:t>
            </a:r>
            <a:endParaRPr sz="2400">
              <a:solidFill>
                <a:srgbClr val="4B94A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Annoy is a C++ library with Python bindings to search for points in space that are close to a given query point. It also creates large read-only file-based data structures that are </a:t>
            </a:r>
            <a:r>
              <a:rPr lang="en" sz="2100">
                <a:uFill>
                  <a:noFill/>
                </a:uFill>
                <a:hlinkClick r:id="rId4"/>
              </a:rPr>
              <a:t>mmapped</a:t>
            </a:r>
            <a:r>
              <a:rPr lang="en" sz="2100"/>
              <a:t> into memory so that many processes may share the same data.</a:t>
            </a:r>
            <a:endParaRPr sz="21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/>
              <a:t>It achieved the best results</a:t>
            </a:r>
            <a:endParaRPr sz="3000" b="1"/>
          </a:p>
        </p:txBody>
      </p:sp>
      <p:sp>
        <p:nvSpPr>
          <p:cNvPr id="268" name="Google Shape;268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Annoy (</a:t>
            </a:r>
            <a:r>
              <a:rPr lang="en" sz="3600">
                <a:uFill>
                  <a:noFill/>
                </a:uFill>
                <a:hlinkClick r:id="rId5"/>
              </a:rPr>
              <a:t>Approximate Nearest Neighbors</a:t>
            </a:r>
            <a:r>
              <a:rPr lang="en" sz="3600"/>
              <a:t> Oh Yeah)</a:t>
            </a:r>
            <a:endParaRPr sz="3600"/>
          </a:p>
        </p:txBody>
      </p:sp>
      <p:pic>
        <p:nvPicPr>
          <p:cNvPr id="269" name="Google Shape;269;p41"/>
          <p:cNvPicPr preferRelativeResize="0"/>
          <p:nvPr/>
        </p:nvPicPr>
        <p:blipFill rotWithShape="1">
          <a:blip r:embed="rId6">
            <a:alphaModFix/>
          </a:blip>
          <a:srcRect r="73068" b="40884"/>
          <a:stretch/>
        </p:blipFill>
        <p:spPr>
          <a:xfrm>
            <a:off x="8353250" y="-66075"/>
            <a:ext cx="677426" cy="834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4" name="Google Shape;274;p42"/>
          <p:cNvGraphicFramePr/>
          <p:nvPr/>
        </p:nvGraphicFramePr>
        <p:xfrm>
          <a:off x="2163175" y="1138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{52F4F64C-C252-40DC-91A3-161975BB5B94}</a:tableStyleId>
              </a:tblPr>
              <a:tblGrid>
                <a:gridCol w="5579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469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 sklearn.decomposition </a:t>
                      </a:r>
                      <a:r>
                        <a:rPr lang="en" sz="900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TruncatedSVD</a:t>
                      </a:r>
                      <a:b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svd = TruncatedSVD(n_components=11)</a:t>
                      </a:r>
                      <a:endParaRPr sz="9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df_Annoy_svd = svd.fit_transform(df_gas_mod)</a:t>
                      </a:r>
                      <a:endParaRPr sz="9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print(np.cumsum(svd.explained_variance_ratio_))</a:t>
                      </a:r>
                      <a:endParaRPr sz="9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[0.40968461 0.61621028 0.69876376 0.75899439 0.81644876 0.85216069</a:t>
                      </a:r>
                      <a:endParaRPr sz="900"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0.88574629 0.91152626 0.92917066 0.94224498 0.95301177]</a:t>
                      </a:r>
                      <a:endParaRPr sz="900">
                        <a:solidFill>
                          <a:srgbClr val="FFFFFF"/>
                        </a:solidFill>
                        <a:highlight>
                          <a:srgbClr val="333333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solidFill>
                      <a:srgbClr val="3333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5" name="Google Shape;275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3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Annoy + Streamlit Script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/>
          </a:p>
        </p:txBody>
      </p:sp>
      <p:graphicFrame>
        <p:nvGraphicFramePr>
          <p:cNvPr id="276" name="Google Shape;276;p42"/>
          <p:cNvGraphicFramePr/>
          <p:nvPr/>
        </p:nvGraphicFramePr>
        <p:xfrm>
          <a:off x="2163175" y="3623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{52F4F64C-C252-40DC-91A3-161975BB5B94}</a:tableStyleId>
              </a:tblPr>
              <a:tblGrid>
                <a:gridCol w="5579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 nearest_car_Annoy(df, car_idx, </a:t>
                      </a:r>
                      <a:r>
                        <a:rPr lang="en" sz="900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index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n):</a:t>
                      </a:r>
                      <a:b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nn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= </a:t>
                      </a:r>
                      <a:r>
                        <a:rPr lang="en" sz="900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index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.get_nns_by_item(car_idx, n)</a:t>
                      </a:r>
                      <a:b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" sz="9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'Closest to %s : \n'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% df.</a:t>
                      </a:r>
                      <a:r>
                        <a:rPr lang="en" sz="900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index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[car_idx])</a:t>
                      </a:r>
                      <a:b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cars = [df.</a:t>
                      </a:r>
                      <a:r>
                        <a:rPr lang="en" sz="900">
                          <a:solidFill>
                            <a:srgbClr val="FFFFAA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index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[i] </a:t>
                      </a:r>
                      <a:r>
                        <a:rPr lang="en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 in </a:t>
                      </a:r>
                      <a:r>
                        <a:rPr lang="en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nn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df_for_brands_gas.</a:t>
                      </a:r>
                      <a:r>
                        <a:rPr lang="en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loc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[cars, [</a:t>
                      </a:r>
                      <a:r>
                        <a:rPr lang="en" sz="9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'brand'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9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'model'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9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'Torque'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" sz="9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'senger Capacity'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'price'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" sz="9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'trim'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]]</a:t>
                      </a:r>
                      <a:endParaRPr sz="900"/>
                    </a:p>
                  </a:txBody>
                  <a:tcPr marL="63500" marR="63500" marT="63500" marB="63500">
                    <a:solidFill>
                      <a:srgbClr val="3333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7" name="Google Shape;277;p42"/>
          <p:cNvGraphicFramePr/>
          <p:nvPr/>
        </p:nvGraphicFramePr>
        <p:xfrm>
          <a:off x="2163175" y="2224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{52F4F64C-C252-40DC-91A3-161975BB5B94}</a:tableStyleId>
              </a:tblPr>
              <a:tblGrid>
                <a:gridCol w="5579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922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annoy </a:t>
                      </a:r>
                      <a:r>
                        <a:rPr lang="en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AnnoyIndex</a:t>
                      </a:r>
                      <a:b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 = df_Annoy_svd.shape[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</a:t>
                      </a:r>
                      <a:r>
                        <a:rPr lang="en" sz="900">
                          <a:solidFill>
                            <a:srgbClr val="888888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Length of item vector that will be indexed</a:t>
                      </a:r>
                      <a:b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 = AnnoyIndex(f)  </a:t>
                      </a:r>
                      <a:b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 </a:t>
                      </a:r>
                      <a:r>
                        <a:rPr lang="en" sz="900">
                          <a:solidFill>
                            <a:srgbClr val="FCC28C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range(df_Annoy_svd.shape[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]):</a:t>
                      </a:r>
                      <a:b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v = df_Annoy_svd[i]</a:t>
                      </a:r>
                      <a:b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t.add_item(i, v)</a:t>
                      </a:r>
                      <a:b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t.build(</a:t>
                      </a:r>
                      <a:r>
                        <a:rPr lang="en" sz="900">
                          <a:solidFill>
                            <a:srgbClr val="D36363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15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t.save(</a:t>
                      </a:r>
                      <a:r>
                        <a:rPr lang="en" sz="900">
                          <a:solidFill>
                            <a:srgbClr val="A2FCA2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'annoy_svd.ann'</a:t>
                      </a:r>
                      <a:r>
                        <a:rPr lang="en" sz="900">
                          <a:solidFill>
                            <a:srgbClr val="FFFFFF"/>
                          </a:solidFill>
                          <a:highlight>
                            <a:srgbClr val="333333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900"/>
                    </a:p>
                  </a:txBody>
                  <a:tcPr marL="63500" marR="63500" marT="63500" marB="63500">
                    <a:solidFill>
                      <a:srgbClr val="3333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8" name="Google Shape;278;p42"/>
          <p:cNvSpPr/>
          <p:nvPr/>
        </p:nvSpPr>
        <p:spPr>
          <a:xfrm>
            <a:off x="1850025" y="1184850"/>
            <a:ext cx="193200" cy="9453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42"/>
          <p:cNvSpPr/>
          <p:nvPr/>
        </p:nvSpPr>
        <p:spPr>
          <a:xfrm>
            <a:off x="1850025" y="2462725"/>
            <a:ext cx="193200" cy="10986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42"/>
          <p:cNvSpPr/>
          <p:nvPr/>
        </p:nvSpPr>
        <p:spPr>
          <a:xfrm>
            <a:off x="1850025" y="3721100"/>
            <a:ext cx="193200" cy="10011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42"/>
          <p:cNvSpPr txBox="1"/>
          <p:nvPr/>
        </p:nvSpPr>
        <p:spPr>
          <a:xfrm>
            <a:off x="671025" y="1510050"/>
            <a:ext cx="1219800" cy="3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Vectorize features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2" name="Google Shape;282;p42"/>
          <p:cNvSpPr txBox="1"/>
          <p:nvPr/>
        </p:nvSpPr>
        <p:spPr>
          <a:xfrm>
            <a:off x="224075" y="2419350"/>
            <a:ext cx="1819200" cy="12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4292E"/>
                </a:solidFill>
                <a:highlight>
                  <a:srgbClr val="FFFFFF"/>
                </a:highlight>
              </a:rPr>
              <a:t>builds a forest of </a:t>
            </a:r>
            <a:r>
              <a:rPr lang="en" sz="10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n_trees</a:t>
            </a:r>
            <a:r>
              <a:rPr lang="en" sz="1000">
                <a:solidFill>
                  <a:srgbClr val="24292E"/>
                </a:solidFill>
                <a:highlight>
                  <a:srgbClr val="FFFFFF"/>
                </a:highlight>
              </a:rPr>
              <a:t> trees. More trees gives higher precision. </a:t>
            </a:r>
            <a:r>
              <a:rPr lang="en" sz="10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AnnoyIndex(f, metric)</a:t>
            </a:r>
            <a:r>
              <a:rPr lang="en" sz="1000">
                <a:solidFill>
                  <a:srgbClr val="24292E"/>
                </a:solidFill>
                <a:highlight>
                  <a:srgbClr val="FFFFFF"/>
                </a:highlight>
              </a:rPr>
              <a:t> returns a new index that's read-write and stores vector of </a:t>
            </a:r>
            <a:r>
              <a:rPr lang="en" sz="1000">
                <a:solidFill>
                  <a:srgbClr val="24292E"/>
                </a:solidFill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" sz="1000">
                <a:solidFill>
                  <a:srgbClr val="24292E"/>
                </a:solidFill>
                <a:highlight>
                  <a:srgbClr val="FFFFFF"/>
                </a:highlight>
              </a:rPr>
              <a:t> dimension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3" name="Google Shape;283;p42"/>
          <p:cNvSpPr txBox="1"/>
          <p:nvPr/>
        </p:nvSpPr>
        <p:spPr>
          <a:xfrm>
            <a:off x="356475" y="4066400"/>
            <a:ext cx="14934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Function to find nn by index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84" name="Google Shape;284;p42"/>
          <p:cNvPicPr preferRelativeResize="0"/>
          <p:nvPr/>
        </p:nvPicPr>
        <p:blipFill rotWithShape="1">
          <a:blip r:embed="rId3">
            <a:alphaModFix/>
          </a:blip>
          <a:srcRect r="73068" b="40884"/>
          <a:stretch/>
        </p:blipFill>
        <p:spPr>
          <a:xfrm>
            <a:off x="8353250" y="-66075"/>
            <a:ext cx="677426" cy="834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What is next?</a:t>
            </a:r>
            <a:endParaRPr sz="3600"/>
          </a:p>
        </p:txBody>
      </p:sp>
      <p:sp>
        <p:nvSpPr>
          <p:cNvPr id="290" name="Google Shape;290;p43"/>
          <p:cNvSpPr txBox="1">
            <a:spLocks noGrp="1"/>
          </p:cNvSpPr>
          <p:nvPr>
            <p:ph type="body" idx="1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Integrate electric cars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2020 models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Find other data sources to scrape for cars that required more KNN predictions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Hybrid recommender with user and expert ratings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Formulate value for options like infotainment system and interior material quality.</a:t>
            </a:r>
            <a:endParaRPr sz="2400"/>
          </a:p>
        </p:txBody>
      </p:sp>
      <p:pic>
        <p:nvPicPr>
          <p:cNvPr id="291" name="Google Shape;291;p43"/>
          <p:cNvPicPr preferRelativeResize="0"/>
          <p:nvPr/>
        </p:nvPicPr>
        <p:blipFill rotWithShape="1">
          <a:blip r:embed="rId3">
            <a:alphaModFix/>
          </a:blip>
          <a:srcRect r="73068" b="40884"/>
          <a:stretch/>
        </p:blipFill>
        <p:spPr>
          <a:xfrm>
            <a:off x="8353250" y="-66075"/>
            <a:ext cx="677426" cy="834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6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848700" cy="18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b="1"/>
              <a:t>Content based Recommender for cars</a:t>
            </a:r>
            <a:endParaRPr sz="4400"/>
          </a:p>
        </p:txBody>
      </p:sp>
      <p:pic>
        <p:nvPicPr>
          <p:cNvPr id="115" name="Google Shape;115;p26"/>
          <p:cNvPicPr preferRelativeResize="0"/>
          <p:nvPr/>
        </p:nvPicPr>
        <p:blipFill rotWithShape="1">
          <a:blip r:embed="rId3">
            <a:alphaModFix/>
          </a:blip>
          <a:srcRect r="73068" b="40884"/>
          <a:stretch/>
        </p:blipFill>
        <p:spPr>
          <a:xfrm>
            <a:off x="8353250" y="-66075"/>
            <a:ext cx="677426" cy="834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Data Sources</a:t>
            </a:r>
            <a:endParaRPr sz="3600"/>
          </a:p>
        </p:txBody>
      </p:sp>
      <p:sp>
        <p:nvSpPr>
          <p:cNvPr id="121" name="Google Shape;121;p27"/>
          <p:cNvSpPr txBox="1">
            <a:spLocks noGrp="1"/>
          </p:cNvSpPr>
          <p:nvPr>
            <p:ph type="body" idx="1"/>
          </p:nvPr>
        </p:nvSpPr>
        <p:spPr>
          <a:xfrm>
            <a:off x="311700" y="1154150"/>
            <a:ext cx="8520600" cy="341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rgbClr val="4B94A1"/>
                </a:solidFill>
                <a:hlinkClick r:id="rId3"/>
              </a:rPr>
              <a:t>https://www.carspecs.us</a:t>
            </a:r>
            <a:r>
              <a:rPr lang="en" sz="2400">
                <a:solidFill>
                  <a:srgbClr val="4B94A1"/>
                </a:solidFill>
              </a:rPr>
              <a:t> -BS4</a:t>
            </a:r>
            <a:endParaRPr sz="2400">
              <a:solidFill>
                <a:srgbClr val="4B94A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rgbClr val="4B94A1"/>
                </a:solidFill>
                <a:hlinkClick r:id="rId4"/>
              </a:rPr>
              <a:t>https://www.kbb.com/</a:t>
            </a:r>
            <a:r>
              <a:rPr lang="en" sz="2400">
                <a:solidFill>
                  <a:srgbClr val="4B94A1"/>
                </a:solidFill>
              </a:rPr>
              <a:t> - Selenium</a:t>
            </a:r>
            <a:endParaRPr sz="2400">
              <a:solidFill>
                <a:srgbClr val="4B94A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All models and trims of 43 Car brands - 2234 in total</a:t>
            </a:r>
            <a:endParaRPr sz="2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400"/>
          </a:p>
        </p:txBody>
      </p:sp>
      <p:pic>
        <p:nvPicPr>
          <p:cNvPr id="122" name="Google Shape;122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2995275"/>
            <a:ext cx="8520600" cy="1729046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7"/>
          <p:cNvSpPr/>
          <p:nvPr/>
        </p:nvSpPr>
        <p:spPr>
          <a:xfrm rot="5400000">
            <a:off x="3301150" y="1612800"/>
            <a:ext cx="421800" cy="3732300"/>
          </a:xfrm>
          <a:prstGeom prst="corner">
            <a:avLst>
              <a:gd name="adj1" fmla="val 442093"/>
              <a:gd name="adj2" fmla="val 63715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7"/>
          <p:cNvSpPr/>
          <p:nvPr/>
        </p:nvSpPr>
        <p:spPr>
          <a:xfrm rot="-5400000">
            <a:off x="3110675" y="2146750"/>
            <a:ext cx="840900" cy="3674100"/>
          </a:xfrm>
          <a:prstGeom prst="corner">
            <a:avLst>
              <a:gd name="adj1" fmla="val 217258"/>
              <a:gd name="adj2" fmla="val 80099"/>
            </a:avLst>
          </a:prstGeom>
          <a:noFill/>
          <a:ln w="28575" cap="flat" cmpd="sng">
            <a:solidFill>
              <a:srgbClr val="4B94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7"/>
          <p:cNvSpPr txBox="1"/>
          <p:nvPr/>
        </p:nvSpPr>
        <p:spPr>
          <a:xfrm>
            <a:off x="5674175" y="3255500"/>
            <a:ext cx="2520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5 trims of Acura ILX model</a:t>
            </a:r>
            <a:endParaRPr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6" name="Google Shape;126;p27"/>
          <p:cNvSpPr txBox="1"/>
          <p:nvPr/>
        </p:nvSpPr>
        <p:spPr>
          <a:xfrm>
            <a:off x="5674175" y="3829900"/>
            <a:ext cx="2520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12 trims of Acura MDX model</a:t>
            </a:r>
            <a:endParaRPr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27" name="Google Shape;127;p27"/>
          <p:cNvCxnSpPr/>
          <p:nvPr/>
        </p:nvCxnSpPr>
        <p:spPr>
          <a:xfrm>
            <a:off x="5438750" y="4045050"/>
            <a:ext cx="306000" cy="0"/>
          </a:xfrm>
          <a:prstGeom prst="straightConnector1">
            <a:avLst/>
          </a:prstGeom>
          <a:noFill/>
          <a:ln w="28575" cap="flat" cmpd="sng">
            <a:solidFill>
              <a:srgbClr val="4B94A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8" name="Google Shape;128;p27"/>
          <p:cNvCxnSpPr/>
          <p:nvPr/>
        </p:nvCxnSpPr>
        <p:spPr>
          <a:xfrm>
            <a:off x="5438750" y="3478950"/>
            <a:ext cx="306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9" name="Google Shape;129;p27"/>
          <p:cNvPicPr preferRelativeResize="0"/>
          <p:nvPr/>
        </p:nvPicPr>
        <p:blipFill rotWithShape="1">
          <a:blip r:embed="rId6">
            <a:alphaModFix/>
          </a:blip>
          <a:srcRect r="73068" b="40884"/>
          <a:stretch/>
        </p:blipFill>
        <p:spPr>
          <a:xfrm>
            <a:off x="8353250" y="-66075"/>
            <a:ext cx="677426" cy="834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Features</a:t>
            </a:r>
            <a:endParaRPr sz="3600"/>
          </a:p>
        </p:txBody>
      </p:sp>
      <p:sp>
        <p:nvSpPr>
          <p:cNvPr id="135" name="Google Shape;135;p28"/>
          <p:cNvSpPr txBox="1">
            <a:spLocks noGrp="1"/>
          </p:cNvSpPr>
          <p:nvPr>
            <p:ph type="body" idx="1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Physical: external and internal dimensions and weight of the car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Performance: Horsepower, Cylinders, Torque and Gear Ratios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Value: Price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Engine type: Fuel Capacity, Hybrid or Gas and miles/gallon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Total- 35 features</a:t>
            </a:r>
            <a:endParaRPr sz="2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400"/>
          </a:p>
        </p:txBody>
      </p:sp>
      <p:pic>
        <p:nvPicPr>
          <p:cNvPr id="136" name="Google Shape;136;p28"/>
          <p:cNvPicPr preferRelativeResize="0"/>
          <p:nvPr/>
        </p:nvPicPr>
        <p:blipFill rotWithShape="1">
          <a:blip r:embed="rId3">
            <a:alphaModFix/>
          </a:blip>
          <a:srcRect r="73068" b="40884"/>
          <a:stretch/>
        </p:blipFill>
        <p:spPr>
          <a:xfrm>
            <a:off x="8353250" y="-66075"/>
            <a:ext cx="677426" cy="834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Feature Engineering</a:t>
            </a:r>
            <a:endParaRPr sz="3600"/>
          </a:p>
        </p:txBody>
      </p:sp>
      <p:sp>
        <p:nvSpPr>
          <p:cNvPr id="142" name="Google Shape;142;p29"/>
          <p:cNvSpPr txBox="1">
            <a:spLocks noGrp="1"/>
          </p:cNvSpPr>
          <p:nvPr>
            <p:ph type="body" idx="1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Domain knowledge selection</a:t>
            </a:r>
            <a:endParaRPr sz="21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Continuous Features:</a:t>
            </a:r>
            <a:endParaRPr sz="2100"/>
          </a:p>
          <a:p>
            <a:pPr marL="914400" lvl="1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MinMaxScaler</a:t>
            </a:r>
            <a:endParaRPr sz="2100"/>
          </a:p>
          <a:p>
            <a:pPr marL="914400" lvl="1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Feature interaction: interior space and gear ratios</a:t>
            </a:r>
            <a:endParaRPr sz="21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Categorical</a:t>
            </a:r>
            <a:endParaRPr sz="2100"/>
          </a:p>
          <a:p>
            <a:pPr marL="914400" lvl="1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Dummies for passenger capacity, engine type, number of cylinders, etc..</a:t>
            </a:r>
            <a:endParaRPr sz="21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Missing data mainly handled using KNN Classifier and Regressor</a:t>
            </a:r>
            <a:endParaRPr sz="2100"/>
          </a:p>
        </p:txBody>
      </p:sp>
      <p:pic>
        <p:nvPicPr>
          <p:cNvPr id="143" name="Google Shape;143;p29"/>
          <p:cNvPicPr preferRelativeResize="0"/>
          <p:nvPr/>
        </p:nvPicPr>
        <p:blipFill rotWithShape="1">
          <a:blip r:embed="rId3">
            <a:alphaModFix/>
          </a:blip>
          <a:srcRect r="73068" b="40884"/>
          <a:stretch/>
        </p:blipFill>
        <p:spPr>
          <a:xfrm>
            <a:off x="8353250" y="-66075"/>
            <a:ext cx="677426" cy="834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EDA 1 - Corr Heatmap and Feat. Pair Plots</a:t>
            </a:r>
            <a:endParaRPr sz="3600"/>
          </a:p>
        </p:txBody>
      </p:sp>
      <p:pic>
        <p:nvPicPr>
          <p:cNvPr id="149" name="Google Shape;14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141341" cy="3820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1491" y="1170125"/>
            <a:ext cx="3882014" cy="3820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30"/>
          <p:cNvPicPr preferRelativeResize="0"/>
          <p:nvPr/>
        </p:nvPicPr>
        <p:blipFill rotWithShape="1">
          <a:blip r:embed="rId5">
            <a:alphaModFix/>
          </a:blip>
          <a:srcRect r="73068" b="40884"/>
          <a:stretch/>
        </p:blipFill>
        <p:spPr>
          <a:xfrm>
            <a:off x="8353250" y="-66075"/>
            <a:ext cx="677426" cy="834451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30"/>
          <p:cNvSpPr/>
          <p:nvPr/>
        </p:nvSpPr>
        <p:spPr>
          <a:xfrm>
            <a:off x="600550" y="1782300"/>
            <a:ext cx="794400" cy="572700"/>
          </a:xfrm>
          <a:prstGeom prst="rect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30"/>
          <p:cNvSpPr/>
          <p:nvPr/>
        </p:nvSpPr>
        <p:spPr>
          <a:xfrm>
            <a:off x="600550" y="3019600"/>
            <a:ext cx="794400" cy="834300"/>
          </a:xfrm>
          <a:prstGeom prst="rect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1930800" cy="4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EDA 2</a:t>
            </a:r>
            <a:endParaRPr sz="3600"/>
          </a:p>
        </p:txBody>
      </p:sp>
      <p:pic>
        <p:nvPicPr>
          <p:cNvPr id="159" name="Google Shape;15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2413" y="445025"/>
            <a:ext cx="4659174" cy="3820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31"/>
          <p:cNvPicPr preferRelativeResize="0"/>
          <p:nvPr/>
        </p:nvPicPr>
        <p:blipFill rotWithShape="1">
          <a:blip r:embed="rId4">
            <a:alphaModFix/>
          </a:blip>
          <a:srcRect r="34439" b="16977"/>
          <a:stretch/>
        </p:blipFill>
        <p:spPr>
          <a:xfrm>
            <a:off x="3226400" y="4266000"/>
            <a:ext cx="3675176" cy="68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31"/>
          <p:cNvPicPr preferRelativeResize="0"/>
          <p:nvPr/>
        </p:nvPicPr>
        <p:blipFill rotWithShape="1">
          <a:blip r:embed="rId5">
            <a:alphaModFix/>
          </a:blip>
          <a:srcRect r="73068" b="40884"/>
          <a:stretch/>
        </p:blipFill>
        <p:spPr>
          <a:xfrm>
            <a:off x="8353250" y="-66075"/>
            <a:ext cx="677426" cy="834451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31"/>
          <p:cNvSpPr/>
          <p:nvPr/>
        </p:nvSpPr>
        <p:spPr>
          <a:xfrm>
            <a:off x="7011125" y="520225"/>
            <a:ext cx="1261500" cy="3745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Price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No. Doors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 Cap.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Engine size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Cylinders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Fuel tank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mile/gallon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EDA 3 </a:t>
            </a:r>
            <a:endParaRPr/>
          </a:p>
        </p:txBody>
      </p:sp>
      <p:pic>
        <p:nvPicPr>
          <p:cNvPr id="168" name="Google Shape;16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1338" y="445025"/>
            <a:ext cx="5196526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32"/>
          <p:cNvPicPr preferRelativeResize="0"/>
          <p:nvPr/>
        </p:nvPicPr>
        <p:blipFill rotWithShape="1">
          <a:blip r:embed="rId4">
            <a:alphaModFix/>
          </a:blip>
          <a:srcRect r="34623" b="13389"/>
          <a:stretch/>
        </p:blipFill>
        <p:spPr>
          <a:xfrm>
            <a:off x="2571750" y="3987200"/>
            <a:ext cx="4446124" cy="101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32"/>
          <p:cNvPicPr preferRelativeResize="0"/>
          <p:nvPr/>
        </p:nvPicPr>
        <p:blipFill rotWithShape="1">
          <a:blip r:embed="rId5">
            <a:alphaModFix/>
          </a:blip>
          <a:srcRect r="73068" b="40884"/>
          <a:stretch/>
        </p:blipFill>
        <p:spPr>
          <a:xfrm>
            <a:off x="8353250" y="-66075"/>
            <a:ext cx="677426" cy="834451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32"/>
          <p:cNvSpPr/>
          <p:nvPr/>
        </p:nvSpPr>
        <p:spPr>
          <a:xfrm>
            <a:off x="7170275" y="482613"/>
            <a:ext cx="1261500" cy="3745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 seats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Second seats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Weight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Height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Length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Width</a:t>
            </a:r>
            <a:endParaRPr/>
          </a:p>
        </p:txBody>
      </p:sp>
      <p:sp>
        <p:nvSpPr>
          <p:cNvPr id="172" name="Google Shape;172;p32"/>
          <p:cNvSpPr/>
          <p:nvPr/>
        </p:nvSpPr>
        <p:spPr>
          <a:xfrm rot="-5400000">
            <a:off x="4178675" y="1995350"/>
            <a:ext cx="1030800" cy="480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Price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No. Doors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 Cap.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Engine size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Cylinders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Fuel tank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mile/gallon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Modelling</a:t>
            </a:r>
            <a:endParaRPr sz="3600"/>
          </a:p>
        </p:txBody>
      </p:sp>
      <p:sp>
        <p:nvSpPr>
          <p:cNvPr id="178" name="Google Shape;178;p33"/>
          <p:cNvSpPr txBox="1">
            <a:spLocks noGrp="1"/>
          </p:cNvSpPr>
          <p:nvPr>
            <p:ph type="body" idx="1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Clustering:</a:t>
            </a:r>
            <a:endParaRPr sz="2400"/>
          </a:p>
          <a:p>
            <a:pPr marL="457200" lvl="0" indent="-3810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KMeans</a:t>
            </a:r>
            <a:endParaRPr sz="2400"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KAgglomerativeClustering</a:t>
            </a:r>
            <a:endParaRPr sz="1950" b="1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Annoy - Spotify made</a:t>
            </a:r>
            <a:endParaRPr sz="2400"/>
          </a:p>
        </p:txBody>
      </p:sp>
      <p:pic>
        <p:nvPicPr>
          <p:cNvPr id="179" name="Google Shape;179;p33"/>
          <p:cNvPicPr preferRelativeResize="0"/>
          <p:nvPr/>
        </p:nvPicPr>
        <p:blipFill rotWithShape="1">
          <a:blip r:embed="rId3">
            <a:alphaModFix/>
          </a:blip>
          <a:srcRect r="73068" b="40884"/>
          <a:stretch/>
        </p:blipFill>
        <p:spPr>
          <a:xfrm>
            <a:off x="8353250" y="-66075"/>
            <a:ext cx="677426" cy="834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1224</Words>
  <Application>Microsoft Office PowerPoint</Application>
  <PresentationFormat>On-screen Show (16:9)</PresentationFormat>
  <Paragraphs>176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Consolas</vt:lpstr>
      <vt:lpstr>Proxima Nova</vt:lpstr>
      <vt:lpstr>Arial</vt:lpstr>
      <vt:lpstr>Simple Light</vt:lpstr>
      <vt:lpstr>Spearmint</vt:lpstr>
      <vt:lpstr>Car Recommender</vt:lpstr>
      <vt:lpstr>Content based Recommender for cars</vt:lpstr>
      <vt:lpstr>Data Sources</vt:lpstr>
      <vt:lpstr>Features</vt:lpstr>
      <vt:lpstr>Feature Engineering</vt:lpstr>
      <vt:lpstr>EDA 1 - Corr Heatmap and Feat. Pair Plots</vt:lpstr>
      <vt:lpstr>EDA 2</vt:lpstr>
      <vt:lpstr>EDA 3 </vt:lpstr>
      <vt:lpstr>Modelling</vt:lpstr>
      <vt:lpstr>KAgglomerativeClustering v Kmeans </vt:lpstr>
      <vt:lpstr>KMeans Silhouette Plot</vt:lpstr>
      <vt:lpstr>KAgglomerativeClustering Silhouette Plot</vt:lpstr>
      <vt:lpstr>Three component PCA KMeans plot</vt:lpstr>
      <vt:lpstr>Three component PCA KAgglomerativeClustering plot </vt:lpstr>
      <vt:lpstr>KAgglomerativeClustering Ward Dendogram</vt:lpstr>
      <vt:lpstr>K Means v KAgglomerativeClustering </vt:lpstr>
      <vt:lpstr>Annoy (Approximate Nearest Neighbors Oh Yeah)</vt:lpstr>
      <vt:lpstr>Annoy + Streamlit Script </vt:lpstr>
      <vt:lpstr>What is next?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Recommender</dc:title>
  <cp:lastModifiedBy>omar qusous</cp:lastModifiedBy>
  <cp:revision>1</cp:revision>
  <dcterms:modified xsi:type="dcterms:W3CDTF">2019-11-03T22:59:47Z</dcterms:modified>
</cp:coreProperties>
</file>