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16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00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31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5446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918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87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5515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877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805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119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392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671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038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102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839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387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173E-0C27-410C-A25F-1B0D17078A9D}" type="datetimeFigureOut">
              <a:rPr lang="en-IL" smtClean="0"/>
              <a:t>13/05/2021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83A1CB-EC73-421E-9BFB-5E0B32A537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4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4A83D-AF7B-461A-8DD2-B974FAE387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13" y="3108960"/>
            <a:ext cx="3656087" cy="31089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68E1C8-36DC-4351-B3C8-E908237A7E88}"/>
              </a:ext>
            </a:extLst>
          </p:cNvPr>
          <p:cNvSpPr txBox="1"/>
          <p:nvPr/>
        </p:nvSpPr>
        <p:spPr>
          <a:xfrm>
            <a:off x="3122647" y="1628766"/>
            <a:ext cx="47290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/>
              <a:t>מערכת לניהול מידע על ליגת כדורגל</a:t>
            </a:r>
          </a:p>
          <a:p>
            <a:pPr algn="ctr" rtl="1"/>
            <a:r>
              <a:rPr lang="he-IL" sz="2000" dirty="0"/>
              <a:t>מגיש אור יאנקו יג1 מכללת הדסה נעורים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33530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dirty="0"/>
              <a:t>DFD1</a:t>
            </a:r>
            <a:endParaRPr lang="en-IL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F24B7-52B0-45BB-BD9D-74368674BD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70" y="1839668"/>
            <a:ext cx="5663137" cy="39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4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dirty="0"/>
              <a:t>DFD1</a:t>
            </a:r>
            <a:endParaRPr lang="en-IL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05D0D-3CF9-4345-8262-1C835B8A2F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7474" y="1965098"/>
            <a:ext cx="6714944" cy="39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dirty="0"/>
              <a:t>DFD1</a:t>
            </a:r>
            <a:endParaRPr lang="en-IL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F8574-95AE-4016-BE65-06920A033A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3296" y="2022112"/>
            <a:ext cx="6645275" cy="41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8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/>
              <a:t>שאילתה 1</a:t>
            </a:r>
            <a:endParaRPr lang="en-IL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BFBC3F-8383-488C-B86E-5DE2B6CA9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56607"/>
              </p:ext>
            </p:extLst>
          </p:nvPr>
        </p:nvGraphicFramePr>
        <p:xfrm>
          <a:off x="2177143" y="2043375"/>
          <a:ext cx="6862353" cy="434302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768231">
                  <a:extLst>
                    <a:ext uri="{9D8B030D-6E8A-4147-A177-3AD203B41FA5}">
                      <a16:colId xmlns:a16="http://schemas.microsoft.com/office/drawing/2014/main" val="3227819292"/>
                    </a:ext>
                  </a:extLst>
                </a:gridCol>
                <a:gridCol w="1402764">
                  <a:extLst>
                    <a:ext uri="{9D8B030D-6E8A-4147-A177-3AD203B41FA5}">
                      <a16:colId xmlns:a16="http://schemas.microsoft.com/office/drawing/2014/main" val="1032311629"/>
                    </a:ext>
                  </a:extLst>
                </a:gridCol>
                <a:gridCol w="1078522">
                  <a:extLst>
                    <a:ext uri="{9D8B030D-6E8A-4147-A177-3AD203B41FA5}">
                      <a16:colId xmlns:a16="http://schemas.microsoft.com/office/drawing/2014/main" val="3023115414"/>
                    </a:ext>
                  </a:extLst>
                </a:gridCol>
                <a:gridCol w="1612836">
                  <a:extLst>
                    <a:ext uri="{9D8B030D-6E8A-4147-A177-3AD203B41FA5}">
                      <a16:colId xmlns:a16="http://schemas.microsoft.com/office/drawing/2014/main" val="3925053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effectLst/>
                        </a:rPr>
                        <a:t> קוד </a:t>
                      </a:r>
                      <a:r>
                        <a:rPr lang="en-US" sz="1400" dirty="0">
                          <a:effectLst/>
                        </a:rPr>
                        <a:t>SQL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מה מבצעת השאילתה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סוג השאילתה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effectLst/>
                        </a:rPr>
                        <a:t>השם </a:t>
                      </a:r>
                      <a:r>
                        <a:rPr lang="he-IL" sz="1400" dirty="0" err="1">
                          <a:effectLst/>
                        </a:rPr>
                        <a:t>באקסס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456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 DISTINCT t.*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FROM Abilities_Table AS a, States_Table AS s, Players_Table AS p, Teams_Table AS 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WHERE p.team_code = t.team_code  and p.player_code = s.player_code and  s.ability_code = a.ability_code and a.abillity_name ="pace"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and s.rate &gt;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 avg(rate) from States_Table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בוחר את כל הקבוצות שיש להם שפחות שחקן אחד שמהירותו מעל המהירות הממוצעת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Select_Query16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24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53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/>
              <a:t>שאילתה 2</a:t>
            </a:r>
            <a:endParaRPr lang="en-IL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BFBC3F-8383-488C-B86E-5DE2B6CA9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83907"/>
              </p:ext>
            </p:extLst>
          </p:nvPr>
        </p:nvGraphicFramePr>
        <p:xfrm>
          <a:off x="2177143" y="2043375"/>
          <a:ext cx="6862353" cy="337845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768231">
                  <a:extLst>
                    <a:ext uri="{9D8B030D-6E8A-4147-A177-3AD203B41FA5}">
                      <a16:colId xmlns:a16="http://schemas.microsoft.com/office/drawing/2014/main" val="3227819292"/>
                    </a:ext>
                  </a:extLst>
                </a:gridCol>
                <a:gridCol w="1402764">
                  <a:extLst>
                    <a:ext uri="{9D8B030D-6E8A-4147-A177-3AD203B41FA5}">
                      <a16:colId xmlns:a16="http://schemas.microsoft.com/office/drawing/2014/main" val="1032311629"/>
                    </a:ext>
                  </a:extLst>
                </a:gridCol>
                <a:gridCol w="1078522">
                  <a:extLst>
                    <a:ext uri="{9D8B030D-6E8A-4147-A177-3AD203B41FA5}">
                      <a16:colId xmlns:a16="http://schemas.microsoft.com/office/drawing/2014/main" val="3023115414"/>
                    </a:ext>
                  </a:extLst>
                </a:gridCol>
                <a:gridCol w="1612836">
                  <a:extLst>
                    <a:ext uri="{9D8B030D-6E8A-4147-A177-3AD203B41FA5}">
                      <a16:colId xmlns:a16="http://schemas.microsoft.com/office/drawing/2014/main" val="3925053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effectLst/>
                        </a:rPr>
                        <a:t> קוד </a:t>
                      </a:r>
                      <a:r>
                        <a:rPr lang="en-US" sz="1400" dirty="0">
                          <a:effectLst/>
                        </a:rPr>
                        <a:t>SQL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מה מבצעת השאילתה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סוג השאילתה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effectLst/>
                        </a:rPr>
                        <a:t>השם </a:t>
                      </a:r>
                      <a:r>
                        <a:rPr lang="he-IL" sz="1400" dirty="0" err="1">
                          <a:effectLst/>
                        </a:rPr>
                        <a:t>באקסס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456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 DISTINCT m.*, datediff("yyyy",m.birth_day,Now() ) AS age1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FROM Players_yearly_Titles_Table AS yt, Players_Table AS p, Teams_Table AS t, Managers_Table AS m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WHERE p.team_code = t.team_code  and p.player_code = yt.player_code and t.manager_code = m.manager_code;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מראה את כל המאמנים שיש להם בקבוצה לפחות שחקן אחד עם זכיה אישית בתואר ומוסיף את גילם לעמודה חדשה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Select_Query15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24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21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/>
              <a:t>שאילתה 3</a:t>
            </a:r>
            <a:endParaRPr lang="en-IL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BFBC3F-8383-488C-B86E-5DE2B6CA9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10645"/>
              </p:ext>
            </p:extLst>
          </p:nvPr>
        </p:nvGraphicFramePr>
        <p:xfrm>
          <a:off x="2177143" y="2043375"/>
          <a:ext cx="6862353" cy="302349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768231">
                  <a:extLst>
                    <a:ext uri="{9D8B030D-6E8A-4147-A177-3AD203B41FA5}">
                      <a16:colId xmlns:a16="http://schemas.microsoft.com/office/drawing/2014/main" val="3227819292"/>
                    </a:ext>
                  </a:extLst>
                </a:gridCol>
                <a:gridCol w="1402764">
                  <a:extLst>
                    <a:ext uri="{9D8B030D-6E8A-4147-A177-3AD203B41FA5}">
                      <a16:colId xmlns:a16="http://schemas.microsoft.com/office/drawing/2014/main" val="1032311629"/>
                    </a:ext>
                  </a:extLst>
                </a:gridCol>
                <a:gridCol w="1078522">
                  <a:extLst>
                    <a:ext uri="{9D8B030D-6E8A-4147-A177-3AD203B41FA5}">
                      <a16:colId xmlns:a16="http://schemas.microsoft.com/office/drawing/2014/main" val="3023115414"/>
                    </a:ext>
                  </a:extLst>
                </a:gridCol>
                <a:gridCol w="1612836">
                  <a:extLst>
                    <a:ext uri="{9D8B030D-6E8A-4147-A177-3AD203B41FA5}">
                      <a16:colId xmlns:a16="http://schemas.microsoft.com/office/drawing/2014/main" val="3925053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effectLst/>
                        </a:rPr>
                        <a:t> קוד </a:t>
                      </a:r>
                      <a:r>
                        <a:rPr lang="en-US" sz="1400" dirty="0">
                          <a:effectLst/>
                        </a:rPr>
                        <a:t>SQL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מה מבצעת השאילתה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סוג השאילתה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effectLst/>
                        </a:rPr>
                        <a:t>השם </a:t>
                      </a:r>
                      <a:r>
                        <a:rPr lang="he-IL" sz="1400" dirty="0" err="1">
                          <a:effectLst/>
                        </a:rPr>
                        <a:t>באקסס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456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 TOP 1 p.player_name, count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FROM (SELECT DISTINCT t.player_code AS code, count (t.player_code) AS [count] FROM Players_yearly_Titles_Table AS t GROUP BY t.player_code)  AS n, Players_Table AS p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WHERE p.player_code = n.code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ORDER BY count DESC;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מראה את החקן עם הכי הרבה זכיות בתארים אישיים ואת כמות הזכיות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Select_Query13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24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6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/>
              <a:t>שאילתה 4</a:t>
            </a:r>
            <a:endParaRPr lang="en-IL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BFBC3F-8383-488C-B86E-5DE2B6CA9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08410"/>
              </p:ext>
            </p:extLst>
          </p:nvPr>
        </p:nvGraphicFramePr>
        <p:xfrm>
          <a:off x="2177143" y="2043375"/>
          <a:ext cx="6862353" cy="302349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768231">
                  <a:extLst>
                    <a:ext uri="{9D8B030D-6E8A-4147-A177-3AD203B41FA5}">
                      <a16:colId xmlns:a16="http://schemas.microsoft.com/office/drawing/2014/main" val="3227819292"/>
                    </a:ext>
                  </a:extLst>
                </a:gridCol>
                <a:gridCol w="1402764">
                  <a:extLst>
                    <a:ext uri="{9D8B030D-6E8A-4147-A177-3AD203B41FA5}">
                      <a16:colId xmlns:a16="http://schemas.microsoft.com/office/drawing/2014/main" val="1032311629"/>
                    </a:ext>
                  </a:extLst>
                </a:gridCol>
                <a:gridCol w="1078522">
                  <a:extLst>
                    <a:ext uri="{9D8B030D-6E8A-4147-A177-3AD203B41FA5}">
                      <a16:colId xmlns:a16="http://schemas.microsoft.com/office/drawing/2014/main" val="3023115414"/>
                    </a:ext>
                  </a:extLst>
                </a:gridCol>
                <a:gridCol w="1612836">
                  <a:extLst>
                    <a:ext uri="{9D8B030D-6E8A-4147-A177-3AD203B41FA5}">
                      <a16:colId xmlns:a16="http://schemas.microsoft.com/office/drawing/2014/main" val="3925053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effectLst/>
                        </a:rPr>
                        <a:t> קוד </a:t>
                      </a:r>
                      <a:r>
                        <a:rPr lang="en-US" sz="1400" dirty="0">
                          <a:effectLst/>
                        </a:rPr>
                        <a:t>SQL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מה מבצעת השאילתה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סוג השאילתה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effectLst/>
                        </a:rPr>
                        <a:t>השם </a:t>
                      </a:r>
                      <a:r>
                        <a:rPr lang="he-IL" sz="1400" dirty="0" err="1">
                          <a:effectLst/>
                        </a:rPr>
                        <a:t>באקסס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456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 c.country_name, s.city, c.first_leagues_name, t.team_name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FROM Countries_Table AS c, Teams_Table AS t, Stadiums_Table AS 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WHERE t.country_code = c.country_code and  s.stadium_code = t.stadium_code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ORDER BY c.country_name;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מראה לכל מדינה את הליגה והקבוצות וערי הקבוצות שלה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Select_Query11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24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90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/>
              <a:t>שאילתה 5</a:t>
            </a:r>
            <a:endParaRPr lang="en-IL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BFBC3F-8383-488C-B86E-5DE2B6CA9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56293"/>
              </p:ext>
            </p:extLst>
          </p:nvPr>
        </p:nvGraphicFramePr>
        <p:xfrm>
          <a:off x="2177143" y="2043375"/>
          <a:ext cx="6862353" cy="302349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768231">
                  <a:extLst>
                    <a:ext uri="{9D8B030D-6E8A-4147-A177-3AD203B41FA5}">
                      <a16:colId xmlns:a16="http://schemas.microsoft.com/office/drawing/2014/main" val="3227819292"/>
                    </a:ext>
                  </a:extLst>
                </a:gridCol>
                <a:gridCol w="1402764">
                  <a:extLst>
                    <a:ext uri="{9D8B030D-6E8A-4147-A177-3AD203B41FA5}">
                      <a16:colId xmlns:a16="http://schemas.microsoft.com/office/drawing/2014/main" val="1032311629"/>
                    </a:ext>
                  </a:extLst>
                </a:gridCol>
                <a:gridCol w="1078522">
                  <a:extLst>
                    <a:ext uri="{9D8B030D-6E8A-4147-A177-3AD203B41FA5}">
                      <a16:colId xmlns:a16="http://schemas.microsoft.com/office/drawing/2014/main" val="3023115414"/>
                    </a:ext>
                  </a:extLst>
                </a:gridCol>
                <a:gridCol w="1612836">
                  <a:extLst>
                    <a:ext uri="{9D8B030D-6E8A-4147-A177-3AD203B41FA5}">
                      <a16:colId xmlns:a16="http://schemas.microsoft.com/office/drawing/2014/main" val="3925053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effectLst/>
                        </a:rPr>
                        <a:t> קוד </a:t>
                      </a:r>
                      <a:r>
                        <a:rPr lang="en-US" sz="1400" dirty="0">
                          <a:effectLst/>
                        </a:rPr>
                        <a:t>SQL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מה מבצעת השאילתה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סוג השאילתה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effectLst/>
                        </a:rPr>
                        <a:t>השם </a:t>
                      </a:r>
                      <a:r>
                        <a:rPr lang="he-IL" sz="1400" dirty="0" err="1">
                          <a:effectLst/>
                        </a:rPr>
                        <a:t>באקסס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456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 p.player_name, n.sum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FROM (SELECT t.player_code AS code, sum (ti.worth) AS [sum] FROM Players_yearly_Titles_Table AS t, Titles_Table AS ti WHERE ti.title_code = t.title_code GROUP BY t.player_code)  AS n, Players_Table AS p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WHERE p.player_code = n.code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ORDER BY n.sum DESC;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מחזירה רשימה של הסכום של השוות של התארים האישיים לכל שחקן שזכה (</a:t>
                      </a: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WORTH</a:t>
                      </a:r>
                      <a:r>
                        <a:rPr lang="he-IL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Select_Query7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24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27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387D-B34C-421A-BF5D-0F605E41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042" y="2303054"/>
            <a:ext cx="9703283" cy="2251891"/>
          </a:xfrm>
        </p:spPr>
        <p:txBody>
          <a:bodyPr>
            <a:normAutofit/>
          </a:bodyPr>
          <a:lstStyle/>
          <a:p>
            <a:pPr algn="r" rtl="1"/>
            <a:r>
              <a:rPr lang="he-IL" sz="9600" dirty="0">
                <a:solidFill>
                  <a:schemeClr val="tx1"/>
                </a:solidFill>
              </a:rPr>
              <a:t>תודה על ההקשבה!</a:t>
            </a:r>
            <a:endParaRPr lang="en-IL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5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/>
              <a:t>תיאור הארגון</a:t>
            </a:r>
            <a:endParaRPr lang="en-IL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7E9A8-1F33-413C-9A85-310C86088BF7}"/>
              </a:ext>
            </a:extLst>
          </p:cNvPr>
          <p:cNvSpPr txBox="1"/>
          <p:nvPr/>
        </p:nvSpPr>
        <p:spPr>
          <a:xfrm>
            <a:off x="2090057" y="2758880"/>
            <a:ext cx="6853646" cy="2265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בגדרות הארגון- ארגון זה הוא ארגון בעל אתר אינטרנט המכיל נתונים על כל הקבוצות והשחקנים בליגת כדורגל (ליגת האלופות).</a:t>
            </a:r>
          </a:p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רקע על הארגון-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חברה המנהלת את הנתונים על הליגה באתר שלה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היקף הפעילות-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ימים א' עד ה'  פועלת 24 שעות ביממה (לא כולל הפסקות).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1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/>
              <a:t>מבנה הארגון</a:t>
            </a:r>
            <a:endParaRPr lang="en-IL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DCB03A-858F-4C4A-8583-537EEFBB738F}"/>
              </a:ext>
            </a:extLst>
          </p:cNvPr>
          <p:cNvGraphicFramePr>
            <a:graphicFrameLocks noGrp="1"/>
          </p:cNvGraphicFramePr>
          <p:nvPr/>
        </p:nvGraphicFramePr>
        <p:xfrm>
          <a:off x="2113439" y="2817939"/>
          <a:ext cx="5725160" cy="257029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1006583425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46016193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673062018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554777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שם הגורם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תיאור הגורם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דרג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רמת מעורבות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278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מנהל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אחראי על הארגון, אחראי על עבודת העורכים בצורה נאמנה. מנהל אותם.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דרג מנהלי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משתמש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804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עורכים (עובדים)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IL" sz="1100">
                        <a:effectLst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עורכים את המידע במערכת המידע.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דרג תפעולי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יוזם + משתמש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412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לקוחות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צופים במידע על הליגה.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דרג תפעולי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effectLst/>
                        </a:rPr>
                        <a:t>משתמש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84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97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/>
              <a:t>תרשים ארגוני</a:t>
            </a:r>
            <a:endParaRPr lang="en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5D839-B1BD-41C5-AA80-B94DF1E5AF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0503" y="2689134"/>
            <a:ext cx="4987290" cy="25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7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/>
              <a:t>דרישות</a:t>
            </a:r>
            <a:endParaRPr lang="en-IL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7E9A8-1F33-413C-9A85-310C86088BF7}"/>
              </a:ext>
            </a:extLst>
          </p:cNvPr>
          <p:cNvSpPr txBox="1"/>
          <p:nvPr/>
        </p:nvSpPr>
        <p:spPr>
          <a:xfrm>
            <a:off x="5259978" y="2245075"/>
            <a:ext cx="3962400" cy="2664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דרישת פונקציונליות</a:t>
            </a: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המערכת  תטפל במידע על השחקנים והמאמנים (העברות במהלך ובסוף עונה).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המערכת  תטפל בזכיות בתארים אישיים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המערכת  תטפל בנתונים של כל שחקן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המערכת תיצור דוחות למנהל.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FF3C6-620B-4DDE-8918-A38EFD1D95C9}"/>
              </a:ext>
            </a:extLst>
          </p:cNvPr>
          <p:cNvSpPr txBox="1"/>
          <p:nvPr/>
        </p:nvSpPr>
        <p:spPr>
          <a:xfrm>
            <a:off x="1402703" y="2245075"/>
            <a:ext cx="3962400" cy="2163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דרישת לא פונקציונליות</a:t>
            </a: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המערכת תעקוב אחרי השינויים אך ורק בדוחות אך לא מסד הנתונים.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הקודים השנונים חייבים להיות שונים(קוד שחקן קוד קבוצה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וכו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...)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1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dirty="0"/>
              <a:t>ERD</a:t>
            </a:r>
            <a:endParaRPr lang="en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8BA3E-1FED-43A4-AEA6-38583D7E2B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2949" y="1972921"/>
            <a:ext cx="6130925" cy="35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5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dirty="0"/>
              <a:t>DSD</a:t>
            </a:r>
            <a:endParaRPr lang="en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EC411-7795-48B5-8E2C-234197A806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8427" y="2090536"/>
            <a:ext cx="5731510" cy="37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1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/>
              <a:t>תרשים תוכן</a:t>
            </a:r>
            <a:endParaRPr lang="en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8F43A-2020-4E16-819F-14F117EDF8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9118" y="2631368"/>
            <a:ext cx="5731510" cy="23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2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6F2A0-72E2-4D83-AA86-A503700E7457}"/>
              </a:ext>
            </a:extLst>
          </p:cNvPr>
          <p:cNvSpPr txBox="1"/>
          <p:nvPr/>
        </p:nvSpPr>
        <p:spPr>
          <a:xfrm>
            <a:off x="3383903" y="1193337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dirty="0"/>
              <a:t>DFD0</a:t>
            </a:r>
            <a:endParaRPr lang="en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2AC9A-CAF0-4506-8134-620EB788A3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4754" y="1987030"/>
            <a:ext cx="5731510" cy="41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96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752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תודה על ההקשבה!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 Yanko</dc:creator>
  <cp:lastModifiedBy>Or Yanko</cp:lastModifiedBy>
  <cp:revision>5</cp:revision>
  <dcterms:created xsi:type="dcterms:W3CDTF">2021-05-13T20:29:01Z</dcterms:created>
  <dcterms:modified xsi:type="dcterms:W3CDTF">2021-05-13T20:59:53Z</dcterms:modified>
</cp:coreProperties>
</file>