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77" r:id="rId6"/>
    <p:sldId id="289" r:id="rId7"/>
    <p:sldId id="296" r:id="rId8"/>
    <p:sldId id="297" r:id="rId9"/>
    <p:sldId id="298" r:id="rId10"/>
    <p:sldId id="262" r:id="rId11"/>
    <p:sldId id="300" r:id="rId12"/>
    <p:sldId id="307" r:id="rId13"/>
    <p:sldId id="308" r:id="rId14"/>
    <p:sldId id="309" r:id="rId15"/>
    <p:sldId id="310" r:id="rId16"/>
    <p:sldId id="311" r:id="rId17"/>
    <p:sldId id="312" r:id="rId18"/>
    <p:sldId id="313" r:id="rId19"/>
    <p:sldId id="295" r:id="rId20"/>
    <p:sldId id="264" r:id="rId21"/>
    <p:sldId id="315" r:id="rId22"/>
    <p:sldId id="299" r:id="rId23"/>
    <p:sldId id="306" r:id="rId24"/>
    <p:sldId id="260" r:id="rId25"/>
    <p:sldId id="31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7104" autoAdjust="0"/>
  </p:normalViewPr>
  <p:slideViewPr>
    <p:cSldViewPr snapToGrid="0">
      <p:cViewPr varScale="1">
        <p:scale>
          <a:sx n="63" d="100"/>
          <a:sy n="63" d="100"/>
        </p:scale>
        <p:origin x="1411" y="67"/>
      </p:cViewPr>
      <p:guideLst>
        <p:guide orient="horz" pos="3360"/>
        <p:guide pos="3840"/>
      </p:guideLst>
    </p:cSldViewPr>
  </p:slideViewPr>
  <p:notesTextViewPr>
    <p:cViewPr>
      <p:scale>
        <a:sx n="200" d="100"/>
        <a:sy n="2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Hello, my name is, Or Biton and I will present and explain my project that deals with self-stabilization in distributed systems, by Dykstra's 4-states machine algorithms.</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903607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Here we can see the tree after we updated his node 2 values, as you can see now all of the other nodes can enter the second condition as eq is true and </a:t>
            </a:r>
            <a:r>
              <a:rPr lang="en-US" dirty="0" err="1"/>
              <a:t>si</a:t>
            </a:r>
            <a:r>
              <a:rPr lang="en-US" dirty="0"/>
              <a:t> is not the same as in the root and node 2 can get inside the first condition</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590703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Here is the same run for node 3</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964665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here we can see node 2 get the token again as he can enter the first condition- the token move randomly between all possible moves, and he update eq value </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338053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Here node 1 get the token for the first time enter condition 2</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54031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Node 3 get the token for the second time</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1898043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Node 2 get the token for the second time, updated his values and we reached again to a perfect state when all of </a:t>
            </a:r>
            <a:r>
              <a:rPr lang="en-US" dirty="0" err="1"/>
              <a:t>si</a:t>
            </a:r>
            <a:r>
              <a:rPr lang="en-US" dirty="0"/>
              <a:t> values in the system are the same and eq values are </a:t>
            </a:r>
            <a:r>
              <a:rPr lang="en-US"/>
              <a:t>true  (except </a:t>
            </a:r>
            <a:r>
              <a:rPr lang="en-US" dirty="0"/>
              <a:t>from the root) and only the root can make a move, so now the system is stabilized and can continue working</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3771689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I had three main goals for my simulator program – </a:t>
            </a:r>
          </a:p>
          <a:p>
            <a:r>
              <a:rPr lang="en-GB" dirty="0"/>
              <a:t> first of all, I want to demonstrate the </a:t>
            </a:r>
            <a:r>
              <a:rPr lang="en-GB" dirty="0" err="1"/>
              <a:t>behavior</a:t>
            </a:r>
            <a:r>
              <a:rPr lang="en-GB" dirty="0"/>
              <a:t> and functionality of this FOUR0STATE-MACHINE algorithm by the trees in a visual way</a:t>
            </a:r>
          </a:p>
          <a:p>
            <a:r>
              <a:rPr lang="en-GB" dirty="0"/>
              <a:t> the second goal is to be able to teach other students how all of this works.</a:t>
            </a:r>
          </a:p>
          <a:p>
            <a:r>
              <a:rPr lang="en-GB" dirty="0"/>
              <a:t> Lastly to test </a:t>
            </a:r>
            <a:r>
              <a:rPr lang="en-GB" dirty="0" err="1"/>
              <a:t>Krijer's</a:t>
            </a:r>
            <a:r>
              <a:rPr lang="en-GB" dirty="0"/>
              <a:t> theory that in this method all systems will be stabilized after two times the number of nodes actions, I did research it and I will show interesting data about this</a:t>
            </a:r>
          </a:p>
          <a:p>
            <a:pPr marL="285750" indent="-285750">
              <a:buFont typeface="Arial" panose="020B0604020202020204" pitchFamily="34" charset="0"/>
              <a:buChar char="•"/>
            </a:pPr>
            <a:endParaRPr lang="en-GB" dirty="0"/>
          </a:p>
          <a:p>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3237364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key components from the code- nodes and circles that represent the tree which every one of them holds the Boolean values we talked about earlier and interact with each other and change values </a:t>
            </a:r>
            <a:br>
              <a:rPr lang="en-US" dirty="0"/>
            </a:br>
            <a:endParaRPr lang="en-GB" dirty="0"/>
          </a:p>
          <a:p>
            <a:pPr>
              <a:buFont typeface="Arial" panose="020B0604020202020204" pitchFamily="34" charset="0"/>
              <a:buChar char="•"/>
            </a:pPr>
            <a:r>
              <a:rPr lang="en-GB" sz="1200" dirty="0"/>
              <a:t>Buttons are utilized for user interaction, allowing for manual execution of the algorithm and observation of system behaviour.</a:t>
            </a:r>
          </a:p>
          <a:p>
            <a:pPr>
              <a:buFont typeface="Arial" panose="020B0604020202020204" pitchFamily="34" charset="0"/>
              <a:buChar char="•"/>
            </a:pPr>
            <a:r>
              <a:rPr lang="en-GB" sz="1200" dirty="0"/>
              <a:t> These controls provide a means for pausing, resuming, and stepping through the algorithm's execution.</a:t>
            </a:r>
          </a:p>
          <a:p>
            <a:pPr marL="285750" indent="-285750">
              <a:buFont typeface="Arial" panose="020B0604020202020204" pitchFamily="34" charset="0"/>
              <a:buChar char="•"/>
            </a:pPr>
            <a:endParaRPr lang="en-US" noProof="1"/>
          </a:p>
          <a:p>
            <a:r>
              <a:rPr lang="en-US" b="1" noProof="1"/>
              <a:t>3. </a:t>
            </a:r>
            <a:r>
              <a:rPr lang="en-US" b="1" dirty="0"/>
              <a:t>Algorithm Execution:</a:t>
            </a:r>
          </a:p>
          <a:p>
            <a:pPr>
              <a:buFont typeface="Arial" panose="020B0604020202020204" pitchFamily="34" charset="0"/>
              <a:buChar char="•"/>
            </a:pPr>
            <a:r>
              <a:rPr lang="en-GB" dirty="0"/>
              <a:t> The core of the code involves the execution of a self-stabilizing algorithm, which mange the behaviour of nodes in the distributed system.</a:t>
            </a:r>
          </a:p>
          <a:p>
            <a:br>
              <a:rPr lang="en-US" b="1" dirty="0"/>
            </a:br>
            <a:endParaRPr lang="en-US" b="1" noProof="1"/>
          </a:p>
          <a:p>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1036673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Basic flow chart explaining the options in the simulator, in general representation of every click or actions in the software, we will see most of this in the simulator shortly in a better way</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6264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class I use in my code –</a:t>
            </a:r>
            <a:br>
              <a:rPr lang="en-US" dirty="0"/>
            </a:br>
            <a:r>
              <a:rPr lang="en-GB" sz="1200" b="1" dirty="0"/>
              <a:t>1. Node Class:</a:t>
            </a:r>
            <a:endParaRPr lang="en-GB" sz="1200" dirty="0"/>
          </a:p>
          <a:p>
            <a:pPr algn="l">
              <a:buFont typeface="Arial" panose="020B0604020202020204" pitchFamily="34" charset="0"/>
              <a:buChar char="•"/>
            </a:pPr>
            <a:r>
              <a:rPr lang="en-GB" sz="1200" dirty="0"/>
              <a:t>Represents individual processors in the distributed system.</a:t>
            </a:r>
          </a:p>
          <a:p>
            <a:pPr algn="l">
              <a:buFont typeface="Arial" panose="020B0604020202020204" pitchFamily="34" charset="0"/>
              <a:buChar char="•"/>
            </a:pPr>
            <a:r>
              <a:rPr lang="en-GB" sz="1200" dirty="0"/>
              <a:t>Contains attributes such as equality status, privilege status, and state value.</a:t>
            </a:r>
          </a:p>
          <a:p>
            <a:pPr algn="l">
              <a:buFont typeface="Arial" panose="020B0604020202020204" pitchFamily="34" charset="0"/>
              <a:buChar char="•"/>
            </a:pPr>
            <a:r>
              <a:rPr lang="en-GB" sz="1200" dirty="0"/>
              <a:t>Implements methods for executing algorithms and updating node states.</a:t>
            </a:r>
          </a:p>
          <a:p>
            <a:pPr algn="l"/>
            <a:endParaRPr lang="en-GB" sz="1200" dirty="0"/>
          </a:p>
          <a:p>
            <a:pPr algn="l"/>
            <a:r>
              <a:rPr lang="en-GB" sz="1200" b="1" dirty="0"/>
              <a:t>2. </a:t>
            </a:r>
            <a:r>
              <a:rPr lang="en-GB" sz="1200" b="1" dirty="0" err="1"/>
              <a:t>NodeCollection</a:t>
            </a:r>
            <a:r>
              <a:rPr lang="en-GB" sz="1200" b="1" dirty="0"/>
              <a:t> Class:</a:t>
            </a:r>
            <a:endParaRPr lang="en-GB" sz="1200" dirty="0"/>
          </a:p>
          <a:p>
            <a:pPr algn="l">
              <a:buFont typeface="Arial" panose="020B0604020202020204" pitchFamily="34" charset="0"/>
              <a:buChar char="•"/>
            </a:pPr>
            <a:r>
              <a:rPr lang="en-GB" sz="1200" dirty="0"/>
              <a:t>Manages a collection of nodes within the system.</a:t>
            </a:r>
          </a:p>
          <a:p>
            <a:pPr algn="l">
              <a:buFont typeface="Arial" panose="020B0604020202020204" pitchFamily="34" charset="0"/>
              <a:buChar char="•"/>
            </a:pPr>
            <a:r>
              <a:rPr lang="en-GB" sz="1200" dirty="0"/>
              <a:t>Provides functionality for initializing and accessing nodes based on index.</a:t>
            </a:r>
          </a:p>
          <a:p>
            <a:pPr algn="l"/>
            <a:endParaRPr lang="en-GB" sz="1200" dirty="0"/>
          </a:p>
          <a:p>
            <a:pPr algn="l"/>
            <a:r>
              <a:rPr lang="en-GB" sz="1200" b="1" dirty="0"/>
              <a:t>3. Logic Class:</a:t>
            </a:r>
            <a:endParaRPr lang="en-GB" sz="1200" dirty="0"/>
          </a:p>
          <a:p>
            <a:pPr algn="l">
              <a:buFont typeface="Arial" panose="020B0604020202020204" pitchFamily="34" charset="0"/>
              <a:buChar char="•"/>
            </a:pPr>
            <a:r>
              <a:rPr lang="en-GB" sz="1200" dirty="0"/>
              <a:t>Mange the execution of self-stabilizing algorithms.</a:t>
            </a:r>
          </a:p>
          <a:p>
            <a:pPr algn="l">
              <a:buFont typeface="Arial" panose="020B0604020202020204" pitchFamily="34" charset="0"/>
              <a:buChar char="•"/>
            </a:pPr>
            <a:r>
              <a:rPr lang="en-GB" sz="1200" dirty="0"/>
              <a:t>Controls the flow of the simulation and updates node states accordingly.</a:t>
            </a:r>
          </a:p>
          <a:p>
            <a:pPr algn="l"/>
            <a:endParaRPr lang="en-GB" sz="1200" dirty="0"/>
          </a:p>
          <a:p>
            <a:pPr algn="l"/>
            <a:r>
              <a:rPr lang="en-GB" sz="1200" b="1" dirty="0"/>
              <a:t>4. </a:t>
            </a:r>
            <a:r>
              <a:rPr lang="en-GB" sz="1200" b="1" dirty="0" err="1"/>
              <a:t>HelloApplication</a:t>
            </a:r>
            <a:r>
              <a:rPr lang="en-GB" sz="1200" b="1" dirty="0"/>
              <a:t> Class:</a:t>
            </a:r>
            <a:endParaRPr lang="en-GB" sz="1200" dirty="0"/>
          </a:p>
          <a:p>
            <a:pPr algn="l">
              <a:buFont typeface="Arial" panose="020B0604020202020204" pitchFamily="34" charset="0"/>
              <a:buChar char="•"/>
            </a:pPr>
            <a:r>
              <a:rPr lang="en-GB" sz="1200" dirty="0"/>
              <a:t>Main class responsible for initializing the JavaFX application.</a:t>
            </a:r>
          </a:p>
          <a:p>
            <a:pPr algn="l">
              <a:buFont typeface="Arial" panose="020B0604020202020204" pitchFamily="34" charset="0"/>
              <a:buChar char="•"/>
            </a:pPr>
            <a:r>
              <a:rPr lang="en-GB" sz="1200" dirty="0"/>
              <a:t>Sets up the graphical user interface and integrates the logic of the simulation.</a:t>
            </a:r>
          </a:p>
          <a:p>
            <a:pPr algn="l"/>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242769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buFont typeface="+mj-lt"/>
              <a:buNone/>
            </a:pPr>
            <a:r>
              <a:rPr lang="en-GB" dirty="0"/>
              <a:t>First, let's start with some background on distributed systems and self-stabilization.</a:t>
            </a:r>
            <a:r>
              <a:rPr lang="he-IL" dirty="0"/>
              <a:t> </a:t>
            </a:r>
            <a:r>
              <a:rPr lang="en-GB" dirty="0"/>
              <a:t>A distributed system is a collection of independent computers or programs that utilize share resources to achieve a common goal and they appear to the users as a single coherent system.</a:t>
            </a:r>
            <a:br>
              <a:rPr lang="en-GB" dirty="0"/>
            </a:br>
            <a:r>
              <a:rPr lang="en-US" dirty="0"/>
              <a:t>Some important features</a:t>
            </a:r>
            <a:br>
              <a:rPr lang="en-US" dirty="0"/>
            </a:br>
            <a:r>
              <a:rPr lang="en-US" dirty="0"/>
              <a:t> </a:t>
            </a:r>
            <a:r>
              <a:rPr lang="en-GB" b="1" dirty="0"/>
              <a:t>Concurrency:</a:t>
            </a:r>
            <a:r>
              <a:rPr lang="en-GB" dirty="0"/>
              <a:t> Multiple components execute simultaneously- for example processors working at the same time in the same computer</a:t>
            </a:r>
          </a:p>
          <a:p>
            <a:pPr>
              <a:buFont typeface="+mj-lt"/>
              <a:buAutoNum type="arabicPeriod"/>
            </a:pPr>
            <a:r>
              <a:rPr lang="en-GB" b="1" dirty="0"/>
              <a:t> Scalability:</a:t>
            </a:r>
            <a:r>
              <a:rPr lang="en-GB" dirty="0"/>
              <a:t> System can handle increasing workload by adding more resources. That meaning that we can add more machines or possessors to the system easily</a:t>
            </a:r>
          </a:p>
          <a:p>
            <a:pPr>
              <a:buFont typeface="+mj-lt"/>
              <a:buAutoNum type="arabicPeriod"/>
            </a:pPr>
            <a:r>
              <a:rPr lang="en-GB" b="1" dirty="0"/>
              <a:t> Fault Tolerance:</a:t>
            </a:r>
            <a:r>
              <a:rPr lang="en-GB" dirty="0"/>
              <a:t> System remains operational despite failures. – this is one of the most important feature in my project and in general, if one of the machine have some kind of failure or a bug the system will stabilize itself using </a:t>
            </a:r>
            <a:r>
              <a:rPr lang="en-GB" dirty="0" err="1"/>
              <a:t>Dikstra</a:t>
            </a:r>
            <a:r>
              <a:rPr lang="en-GB" dirty="0"/>
              <a:t> algorithm, and by this the system is more reliable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GB" b="1" dirty="0"/>
              <a:t> Transparency:</a:t>
            </a:r>
            <a:r>
              <a:rPr lang="en-GB" dirty="0"/>
              <a:t> Users perceive the system as a single entity. – users don’t aware to the individuals inside the system and see it as one.</a:t>
            </a:r>
            <a:br>
              <a:rPr lang="en-GB" dirty="0"/>
            </a:br>
            <a:br>
              <a:rPr lang="en-GB" dirty="0"/>
            </a:br>
            <a:r>
              <a:rPr lang="en-GB" dirty="0"/>
              <a:t>Some example to this system are –</a:t>
            </a:r>
            <a:br>
              <a:rPr lang="en-GB" dirty="0"/>
            </a:br>
            <a:r>
              <a:rPr lang="en-GB" dirty="0"/>
              <a:t>Cloud computing platforms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Internet networks- like </a:t>
            </a:r>
            <a:r>
              <a:rPr lang="en-US" dirty="0"/>
              <a:t>routers that connecting and using data from one to another</a:t>
            </a:r>
            <a:endParaRPr lang="en-GB" dirty="0"/>
          </a:p>
          <a:p>
            <a:pPr>
              <a:buFont typeface="+mj-lt"/>
              <a:buNone/>
            </a:pPr>
            <a:r>
              <a:rPr lang="en-GB" dirty="0"/>
              <a:t>Distributed databases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29921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Font typeface="+mj-lt"/>
              <a:buNone/>
            </a:pPr>
            <a:r>
              <a:rPr lang="en-US" sz="1200" b="1" dirty="0"/>
              <a:t>Challenges I faced when working on the project –</a:t>
            </a:r>
          </a:p>
          <a:p>
            <a:pPr marL="342900" indent="-342900">
              <a:buFont typeface="+mj-lt"/>
              <a:buAutoNum type="arabicPeriod"/>
            </a:pPr>
            <a:endParaRPr lang="en-US" sz="1200" b="1" dirty="0"/>
          </a:p>
          <a:p>
            <a:pPr marL="0" indent="0">
              <a:buFont typeface="+mj-lt"/>
              <a:buNone/>
            </a:pPr>
            <a:r>
              <a:rPr lang="en-US" sz="1200" b="1" dirty="0"/>
              <a:t>1. </a:t>
            </a:r>
            <a:br>
              <a:rPr lang="en-US" sz="1200" b="1" dirty="0"/>
            </a:br>
            <a:r>
              <a:rPr lang="en-GB" b="1" dirty="0"/>
              <a:t>Algorithm Understanding:</a:t>
            </a:r>
            <a:endParaRPr lang="en-GB" dirty="0"/>
          </a:p>
          <a:p>
            <a:pPr marL="457200" lvl="1" indent="0">
              <a:buNone/>
            </a:pPr>
            <a:r>
              <a:rPr lang="en-GB" sz="2000" dirty="0"/>
              <a:t>Understanding the Dijkstra Four-state algorithm required deep research on self-stabilization principles and distributed systems theory.</a:t>
            </a:r>
            <a:endParaRPr lang="en-GB" sz="1400" dirty="0"/>
          </a:p>
          <a:p>
            <a:pPr marL="342900" indent="-342900">
              <a:buFont typeface="+mj-lt"/>
              <a:buAutoNum type="arabicPeriod"/>
            </a:pPr>
            <a:r>
              <a:rPr lang="en-GB" b="1" dirty="0"/>
              <a:t>Implementation Complexity:</a:t>
            </a:r>
            <a:endParaRPr lang="en-GB" dirty="0"/>
          </a:p>
          <a:p>
            <a:pPr marL="457200" lvl="1" indent="0">
              <a:buNone/>
            </a:pPr>
            <a:r>
              <a:rPr lang="en-GB" sz="1400" dirty="0"/>
              <a:t>Making complex algorithm into practical code was challenging, especially in managing node interactions and ensuring system stability.</a:t>
            </a:r>
          </a:p>
          <a:p>
            <a:pPr marL="800100" lvl="1" indent="-342900">
              <a:buFont typeface="+mj-lt"/>
              <a:buAutoNum type="arabicPeriod"/>
            </a:pPr>
            <a:endParaRPr lang="en-GB" sz="1400" dirty="0"/>
          </a:p>
          <a:p>
            <a:pPr marL="342900" indent="-342900">
              <a:buFont typeface="+mj-lt"/>
              <a:buAutoNum type="arabicPeriod"/>
            </a:pPr>
            <a:r>
              <a:rPr lang="en-US" b="1" dirty="0"/>
              <a:t>Simulation Design:</a:t>
            </a:r>
            <a:br>
              <a:rPr lang="en-US" b="1" dirty="0"/>
            </a:br>
            <a:r>
              <a:rPr lang="en-GB" dirty="0"/>
              <a:t>Creating an intuitive and informative simulation of the algorithm that effectively </a:t>
            </a:r>
            <a:r>
              <a:rPr lang="en-GB" sz="1200" dirty="0"/>
              <a:t>describes</a:t>
            </a:r>
            <a:r>
              <a:rPr lang="en-GB" dirty="0"/>
              <a:t> its functionality and behaviour to users was a significant challenge.</a:t>
            </a:r>
          </a:p>
          <a:p>
            <a:pPr marL="342900" indent="-342900">
              <a:buFont typeface="+mj-lt"/>
              <a:buAutoNum type="arabicPeriod"/>
            </a:pPr>
            <a:endParaRPr lang="en-GB" b="1" dirty="0"/>
          </a:p>
          <a:p>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3141522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this slide and the next we can see some of the data I collected to examen </a:t>
            </a:r>
            <a:r>
              <a:rPr lang="en-US" dirty="0" err="1"/>
              <a:t>Kruijer</a:t>
            </a:r>
            <a:r>
              <a:rPr lang="en-US" dirty="0"/>
              <a:t> </a:t>
            </a:r>
            <a:r>
              <a:rPr lang="en-US" dirty="0" err="1"/>
              <a:t>therom</a:t>
            </a:r>
            <a:r>
              <a:rPr lang="en-US" dirty="0"/>
              <a:t> which indicate that the system will reach a perfect state after 2*number of processors moves, I used the simulator we will see shortly for 3,5,10,12,15,18,20 nodes, ten times each when all run have random tree structure with random number of levels and each node have random Boolean values and random number of children, as you can see in the right side in the table not only that by this statistic </a:t>
            </a:r>
            <a:r>
              <a:rPr lang="en-US" dirty="0" err="1"/>
              <a:t>kruijer</a:t>
            </a:r>
            <a:r>
              <a:rPr lang="en-US" dirty="0"/>
              <a:t> was right the average number of actions more close to the number of nodes then twice the number, so in all of this different types of trees with variety of runs, I  can say by my reaches this claim is right. </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686622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this slide we can see some of the data I collected to examen </a:t>
            </a:r>
            <a:r>
              <a:rPr lang="en-US" dirty="0" err="1"/>
              <a:t>Kruijer</a:t>
            </a:r>
            <a:r>
              <a:rPr lang="en-US" dirty="0"/>
              <a:t> </a:t>
            </a:r>
            <a:r>
              <a:rPr lang="en-US" dirty="0" err="1"/>
              <a:t>therom</a:t>
            </a:r>
            <a:r>
              <a:rPr lang="en-US" dirty="0"/>
              <a:t> which indicate that the system will reach a perfect state after 2*number of processors moves, I used the simulator we will see shortly for 3,5,10,12,15,18,20 nodes, ten times each when all run have random tree structure with random number of levels and each node have random Boolean values and random number of children, as you can see in the right side in the table not only that by this statistic </a:t>
            </a:r>
            <a:r>
              <a:rPr lang="en-US" dirty="0" err="1"/>
              <a:t>kruijer</a:t>
            </a:r>
            <a:r>
              <a:rPr lang="en-US" dirty="0"/>
              <a:t> was right the average number of actions more close to the number of nodes then twice the number, so in all of this different types of trees with variety of runs, I  can say by my reaches this claim is right. </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2016832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buFont typeface="Arial" panose="020B0604020202020204" pitchFamily="34" charset="0"/>
              <a:buChar char="•"/>
            </a:pPr>
            <a:r>
              <a:rPr lang="en-US" dirty="0"/>
              <a:t>A summary of the presentation before I open the simulator </a:t>
            </a:r>
            <a:br>
              <a:rPr lang="en-US" dirty="0"/>
            </a:br>
            <a:br>
              <a:rPr lang="en-US" dirty="0"/>
            </a:br>
            <a:r>
              <a:rPr lang="en-GB" sz="1200" dirty="0"/>
              <a:t>We explored the concept of self-stabilization in distributed systems, where algorithms assemble to a correct state regardless of initial conditions.</a:t>
            </a:r>
            <a:br>
              <a:rPr lang="en-GB" sz="1200" dirty="0"/>
            </a:br>
            <a:endParaRPr lang="en-GB" sz="1200" dirty="0"/>
          </a:p>
          <a:p>
            <a:pPr>
              <a:buFont typeface="Arial" panose="020B0604020202020204" pitchFamily="34" charset="0"/>
              <a:buChar char="•"/>
            </a:pPr>
            <a:r>
              <a:rPr lang="en-GB" sz="1200" dirty="0"/>
              <a:t>Introduced the Dijkstra Four-state algorithm for mutual exclusion on a ring network, focusing on its implementation by </a:t>
            </a:r>
            <a:r>
              <a:rPr lang="en-GB" sz="1200" dirty="0" err="1"/>
              <a:t>Kruijer</a:t>
            </a:r>
            <a:r>
              <a:rPr lang="en-GB" sz="1200" dirty="0"/>
              <a:t> trees.</a:t>
            </a:r>
            <a:br>
              <a:rPr lang="en-GB" sz="1200" dirty="0"/>
            </a:br>
            <a:endParaRPr lang="en-GB" sz="1200" dirty="0"/>
          </a:p>
          <a:p>
            <a:pPr>
              <a:buFont typeface="Arial" panose="020B0604020202020204" pitchFamily="34" charset="0"/>
              <a:buChar char="•"/>
            </a:pPr>
            <a:r>
              <a:rPr lang="en-GB" sz="1200" dirty="0"/>
              <a:t>Discussed the experimental setup, statistics, and results obtained from simulations, providing insights into system behaviour and performance.</a:t>
            </a:r>
          </a:p>
          <a:p>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225009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will elaborate on self </a:t>
            </a:r>
            <a:r>
              <a:rPr lang="en-US" b="1" dirty="0"/>
              <a:t>Stabilization, this is a concept of fault tolerance and error handling in distributed systems.</a:t>
            </a:r>
            <a:br>
              <a:rPr lang="en-US" b="1" dirty="0"/>
            </a:br>
            <a:r>
              <a:rPr lang="en-US" b="1" dirty="0"/>
              <a:t>It </a:t>
            </a:r>
            <a:r>
              <a:rPr lang="en-US" dirty="0"/>
              <a:t>determines</a:t>
            </a:r>
            <a:r>
              <a:rPr lang="en" dirty="0"/>
              <a:t> the ability of a distributed algorithm to converge within finite time to a configuration from which its behavior is correct (i.e., satisfies a given specification), regardless the random initial configuration of the system. </a:t>
            </a:r>
          </a:p>
          <a:p>
            <a:pPr>
              <a:buFont typeface="+mj-lt"/>
              <a:buNone/>
            </a:pPr>
            <a:r>
              <a:rPr lang="en-US" dirty="0"/>
              <a:t>Some of the features - </a:t>
            </a:r>
            <a:r>
              <a:rPr lang="en-GB" b="1" dirty="0"/>
              <a:t> </a:t>
            </a:r>
          </a:p>
          <a:p>
            <a:pPr>
              <a:buFont typeface="+mj-lt"/>
              <a:buAutoNum type="arabicPeriod"/>
            </a:pPr>
            <a:r>
              <a:rPr lang="en-GB" b="1" dirty="0"/>
              <a:t>Autonomy:</a:t>
            </a:r>
            <a:r>
              <a:rPr lang="en-GB" dirty="0"/>
              <a:t> System adapts and corrects itself without external intervention- in This way we can trust the system in different situations and be sure that if any problem happens, we will not have to allocate resources or personnel to relieve the problem</a:t>
            </a:r>
          </a:p>
          <a:p>
            <a:pPr>
              <a:buFont typeface="+mj-lt"/>
              <a:buAutoNum type="arabicPeriod"/>
            </a:pPr>
            <a:r>
              <a:rPr lang="en-GB" b="1" dirty="0"/>
              <a:t> Robustness:</a:t>
            </a:r>
            <a:r>
              <a:rPr lang="en-GB" dirty="0"/>
              <a:t> Resilient to passing faults and initial misconfigurations. Since the system is self-correcting, minor errors and wrong input will not break it</a:t>
            </a:r>
          </a:p>
          <a:p>
            <a:pPr>
              <a:buFont typeface="+mj-lt"/>
              <a:buAutoNum type="arabicPeriod"/>
            </a:pPr>
            <a:r>
              <a:rPr lang="en-GB" b="1" dirty="0"/>
              <a:t> Convergence:</a:t>
            </a:r>
            <a:r>
              <a:rPr lang="en-GB" dirty="0"/>
              <a:t> Eventually, system converges to a stable state, ensuring correct behaviour. When the algorithm runs and checks and changes values, when we have faults or errors, we adjust the system according to the rules of the algorithm</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5113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his paper, Dijkstra proposed three self-stabilizing algorithms for achieving mutual exclusion on a ring network in these algorithms, The system consist from n processors represented by P_0, P_1, P_2, ..., P_(n-1), In Dijkstra’s paper, all processors are connected in a circular ring, with each node linked to its left and right neighbours and can see the values in them, we will see </a:t>
            </a:r>
            <a:r>
              <a:rPr lang="en-GB" sz="1200" dirty="0" err="1"/>
              <a:t>Kruijer</a:t>
            </a:r>
            <a:r>
              <a:rPr lang="en-GB" sz="1200" dirty="0"/>
              <a:t> implementation of this.</a:t>
            </a:r>
            <a:br>
              <a:rPr lang="en-GB" sz="1200" dirty="0"/>
            </a:br>
            <a:br>
              <a:rPr lang="en-GB" sz="1200" dirty="0"/>
            </a:br>
            <a:r>
              <a:rPr lang="en-GB" sz="1200" dirty="0"/>
              <a:t>*** </a:t>
            </a:r>
            <a:r>
              <a:rPr lang="en-GB" dirty="0"/>
              <a:t>To reach legitimate state (or stay in it) , a state with no faults I will elaborate on this </a:t>
            </a:r>
            <a:r>
              <a:rPr lang="en-GB" dirty="0" err="1"/>
              <a:t>later,or</a:t>
            </a:r>
            <a:r>
              <a:rPr lang="en-GB" dirty="0"/>
              <a:t> to recover from fault or fatal errors the system must –</a:t>
            </a:r>
            <a:br>
              <a:rPr lang="en-GB" dirty="0"/>
            </a:br>
            <a:r>
              <a:rPr lang="en-GB" dirty="0"/>
              <a:t>have one or more moves are possible- at least one of the connected machines can get the token and make a move</a:t>
            </a:r>
            <a:br>
              <a:rPr lang="en-GB" dirty="0"/>
            </a:br>
            <a:r>
              <a:rPr lang="en-US" dirty="0"/>
              <a:t>with </a:t>
            </a:r>
            <a:r>
              <a:rPr lang="en-GB" dirty="0"/>
              <a:t>the turn of any processor, the system maintains stability, the system can’t make unallowed move that will change the system stability and appose to the algorithm logic</a:t>
            </a:r>
            <a:endParaRPr lang="en-GB" sz="1200" dirty="0"/>
          </a:p>
          <a:p>
            <a:r>
              <a:rPr lang="en-GB" dirty="0"/>
              <a:t>for each possible legitimate state, there is a sequence of moves to get to another legitimate state- we can reach all the combinations of legitimate state from a legitimate state</a:t>
            </a:r>
            <a:br>
              <a:rPr lang="en-GB" dirty="0"/>
            </a:b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408257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This is the rules of </a:t>
            </a:r>
            <a:r>
              <a:rPr lang="en-GB" dirty="0" err="1"/>
              <a:t>disktra</a:t>
            </a:r>
            <a:r>
              <a:rPr lang="en-GB" dirty="0"/>
              <a:t> algorithm, I will not elaborate on it Because it is not relevant to the rest of the presentation as I dived into more details in the first part of my project, and for the lack of time, </a:t>
            </a:r>
            <a:r>
              <a:rPr lang="he-IL" dirty="0"/>
              <a:t> </a:t>
            </a:r>
            <a:r>
              <a:rPr lang="en-GB" dirty="0"/>
              <a:t>In the next slide we will see the implementation of this algorithm by</a:t>
            </a:r>
            <a:r>
              <a:rPr lang="en-US" dirty="0"/>
              <a:t> </a:t>
            </a:r>
            <a:r>
              <a:rPr lang="en-US" dirty="0" err="1"/>
              <a:t>KrUIJER’S</a:t>
            </a:r>
            <a:r>
              <a:rPr lang="en-US" dirty="0"/>
              <a:t> TREEs</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06251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In his article, Dijkstra did not prove or present a detailed implementation of this algorithm, therefore after many years </a:t>
            </a:r>
            <a:r>
              <a:rPr lang="en-GB" dirty="0" err="1"/>
              <a:t>Kruijer</a:t>
            </a:r>
            <a:r>
              <a:rPr lang="en-GB" dirty="0"/>
              <a:t> wrote an article about this algorithm in which he presented a new implementation of it with proof and additional theories about it, this article is very important in my project, on its logic and idea the software I created is based and work on, </a:t>
            </a:r>
            <a:r>
              <a:rPr lang="en-GB" dirty="0" err="1"/>
              <a:t>Kruijer</a:t>
            </a:r>
            <a:r>
              <a:rPr lang="en-GB" dirty="0"/>
              <a:t> changes the data structure from a circle ring to a tree, which gives some flexibility in certain cases and adds more variables that affect the algorithm, one of his theory's is that the system will always stabilize using this algorithm after 2*the number of processors in the system, I researched this theory and will present data About it later.</a:t>
            </a:r>
            <a:br>
              <a:rPr lang="en-GB" dirty="0"/>
            </a:br>
            <a:br>
              <a:rPr lang="en-GB" dirty="0"/>
            </a:br>
            <a:r>
              <a:rPr lang="en-GB" dirty="0"/>
              <a:t>In the new method every processor or node in the tree have two Boolean values represented by </a:t>
            </a:r>
            <a:r>
              <a:rPr lang="en-GB" dirty="0" err="1"/>
              <a:t>si</a:t>
            </a:r>
            <a:r>
              <a:rPr lang="en-GB" dirty="0"/>
              <a:t> and </a:t>
            </a:r>
            <a:r>
              <a:rPr lang="en-GB" dirty="0" err="1"/>
              <a:t>eqi</a:t>
            </a:r>
            <a:r>
              <a:rPr lang="en-GB" dirty="0"/>
              <a:t> when I is the processor id number, in addition all nodes have sup value that represent the level of the tree above node I meaning the level of his father, for the root i0 sup always return zero and no node have the same sup value as the root.</a:t>
            </a:r>
            <a:br>
              <a:rPr lang="en-GB" dirty="0"/>
            </a:br>
            <a:br>
              <a:rPr lang="en-GB" dirty="0"/>
            </a:br>
            <a:r>
              <a:rPr lang="en-GB" dirty="0"/>
              <a:t>Now we will talk about the conditions for every possessor to have the turn, firstly if </a:t>
            </a:r>
            <a:r>
              <a:rPr lang="en-GB" dirty="0" err="1"/>
              <a:t>eq</a:t>
            </a:r>
            <a:r>
              <a:rPr lang="en-GB" dirty="0"/>
              <a:t> value is false and test function return true- I will explain on test in the next slide, then the node can have the turn and when entered we will change his </a:t>
            </a:r>
            <a:r>
              <a:rPr lang="en-GB" dirty="0" err="1"/>
              <a:t>eq</a:t>
            </a:r>
            <a:r>
              <a:rPr lang="en-GB" dirty="0"/>
              <a:t> value to true.</a:t>
            </a:r>
            <a:br>
              <a:rPr lang="en-GB" dirty="0"/>
            </a:br>
            <a:r>
              <a:rPr lang="en-GB" dirty="0"/>
              <a:t>Secondly if </a:t>
            </a:r>
            <a:r>
              <a:rPr lang="en-GB" dirty="0" err="1"/>
              <a:t>eq</a:t>
            </a:r>
            <a:r>
              <a:rPr lang="en-GB" dirty="0"/>
              <a:t> is true and s value is not the same as the </a:t>
            </a:r>
            <a:r>
              <a:rPr lang="en-GB" dirty="0" err="1"/>
              <a:t>si</a:t>
            </a:r>
            <a:r>
              <a:rPr lang="en-GB" dirty="0"/>
              <a:t> of the root or the node father, then this node can have the turn, then we check if the current node is the root, if so we change </a:t>
            </a:r>
            <a:r>
              <a:rPr lang="en-GB" dirty="0" err="1"/>
              <a:t>si</a:t>
            </a:r>
            <a:r>
              <a:rPr lang="en-GB" dirty="0"/>
              <a:t> value, if not we give this not root node the root </a:t>
            </a:r>
            <a:r>
              <a:rPr lang="en-GB" dirty="0" err="1"/>
              <a:t>si</a:t>
            </a:r>
            <a:r>
              <a:rPr lang="en-GB" dirty="0"/>
              <a:t> value, and any way if we enter this condition, we update </a:t>
            </a:r>
            <a:r>
              <a:rPr lang="en-GB" dirty="0" err="1"/>
              <a:t>eq</a:t>
            </a:r>
            <a:r>
              <a:rPr lang="en-GB" dirty="0"/>
              <a:t> value to true.</a:t>
            </a:r>
            <a:br>
              <a:rPr lang="en-GB" dirty="0"/>
            </a:br>
            <a:r>
              <a:rPr lang="en-GB" dirty="0"/>
              <a:t>With this conditions every node can have the turn only twice at most.</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46000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Now I will explain about test and the legitimate state and then we will see small example of the tree algorithm, test is a separate function that return  true only if the current node is a terminal node- meaning he is not the root, if I node is the root test will return true only when all eq values in the tree are true and all of the </a:t>
            </a:r>
            <a:r>
              <a:rPr lang="en-US" dirty="0" err="1"/>
              <a:t>si</a:t>
            </a:r>
            <a:r>
              <a:rPr lang="en-US" dirty="0"/>
              <a:t> in the tree are the same –  if so we can return true and give the turn only for the root, in other cases test will return false.</a:t>
            </a:r>
            <a:br>
              <a:rPr lang="en-US" dirty="0"/>
            </a:br>
            <a:br>
              <a:rPr lang="en-US" dirty="0"/>
            </a:br>
            <a:r>
              <a:rPr lang="en-US" dirty="0"/>
              <a:t>The legitimate state is the state we wish to get in the algorithm, when we reach it we can know that the system is stabilized, and we can continue working with it and pass the token to the privilege nodes.</a:t>
            </a:r>
            <a:br>
              <a:rPr lang="en-US" dirty="0"/>
            </a:br>
            <a:r>
              <a:rPr lang="en-US" dirty="0"/>
              <a:t>The definition of reaching the legitimate state  occurs when all of </a:t>
            </a:r>
            <a:r>
              <a:rPr lang="en-US" dirty="0" err="1"/>
              <a:t>si</a:t>
            </a:r>
            <a:r>
              <a:rPr lang="en-US" dirty="0"/>
              <a:t> values in the tree are the same and all eq values in the tree are true, this state is called the perfect state.</a:t>
            </a:r>
            <a:br>
              <a:rPr lang="en-US" dirty="0"/>
            </a:br>
            <a:br>
              <a:rPr lang="en-US" dirty="0"/>
            </a:br>
            <a:r>
              <a:rPr lang="en-US" dirty="0"/>
              <a:t>All of the states that emerge in the ending of all allowed moves by this algorithm is a legitimate state</a:t>
            </a:r>
            <a:br>
              <a:rPr lang="en-US" dirty="0"/>
            </a:br>
            <a:r>
              <a:rPr lang="en-US" dirty="0"/>
              <a:t>when we reach the legitimate state only the root can have the turn. As we will see it in the example.</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705765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Now I will explain briefly on the </a:t>
            </a:r>
            <a:r>
              <a:rPr lang="en-GB" dirty="0" err="1"/>
              <a:t>Kruijer</a:t>
            </a:r>
            <a:r>
              <a:rPr lang="en-US" dirty="0"/>
              <a:t> tree implementation as we will see more trees in the software itself in the simulator, in the left side we can see </a:t>
            </a:r>
            <a:r>
              <a:rPr lang="en-US" dirty="0" err="1"/>
              <a:t>si</a:t>
            </a:r>
            <a:r>
              <a:rPr lang="en-US" dirty="0"/>
              <a:t> values in the nodes and in the right side is the eq value, let us look on this node, his eq value is true meaning he can’t enter the first condition,  and we can see that his </a:t>
            </a:r>
            <a:r>
              <a:rPr lang="en-US" dirty="0" err="1"/>
              <a:t>si</a:t>
            </a:r>
            <a:r>
              <a:rPr lang="en-US" dirty="0"/>
              <a:t> values are the same as his father and root value, so he cant get the turn by the second condition, however, if we will look on the root we will notice that he can enter the second condition as his eq value is true as his </a:t>
            </a:r>
            <a:r>
              <a:rPr lang="en-US" dirty="0" err="1"/>
              <a:t>si</a:t>
            </a:r>
            <a:r>
              <a:rPr lang="en-US" dirty="0"/>
              <a:t> value always not equal to level above him as we don’t have level above him as I explained earlier by definition of sup root.</a:t>
            </a:r>
            <a:br>
              <a:rPr lang="en-US" dirty="0"/>
            </a:br>
            <a:r>
              <a:rPr lang="en-US" dirty="0"/>
              <a:t>I explained in the previvors slide that when the root can make a move we are in legitimate state, as the root will enter to the second condition, we will change his eq and </a:t>
            </a:r>
            <a:r>
              <a:rPr lang="en-US" dirty="0" err="1"/>
              <a:t>si</a:t>
            </a:r>
            <a:r>
              <a:rPr lang="en-US" dirty="0"/>
              <a:t> values, and by doing so the root ill not be able to make another action, however the other nodes can enter the second condition because now there </a:t>
            </a:r>
            <a:r>
              <a:rPr lang="en-US" dirty="0" err="1"/>
              <a:t>si</a:t>
            </a:r>
            <a:r>
              <a:rPr lang="en-US" dirty="0"/>
              <a:t> value are not the same as the root </a:t>
            </a:r>
            <a:r>
              <a:rPr lang="en-US" dirty="0" err="1"/>
              <a:t>si</a:t>
            </a:r>
            <a:r>
              <a:rPr lang="en-US" dirty="0"/>
              <a:t> value and eq are true.</a:t>
            </a:r>
            <a:br>
              <a:rPr lang="en-US" dirty="0"/>
            </a:br>
            <a:br>
              <a:rPr lang="en-US" dirty="0"/>
            </a:b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29786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Here we can see the tree after we updated his values, as you can see now all of the other nodes can enter the second condition as eq is true and </a:t>
            </a:r>
            <a:r>
              <a:rPr lang="en-US" dirty="0" err="1"/>
              <a:t>si</a:t>
            </a:r>
            <a:r>
              <a:rPr lang="en-US" dirty="0"/>
              <a:t> is not the same as in the root</a:t>
            </a:r>
            <a:endParaRPr lang="LID4096" dirty="0"/>
          </a:p>
        </p:txBody>
      </p:sp>
      <p:sp>
        <p:nvSpPr>
          <p:cNvPr id="4" name="מציין מיקום של מספר שקופית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697398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he-IL"/>
              <a:t>לחץ כדי לערוך סגנונות טקסט של תבנית בסיס</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he-IL"/>
              <a:t>לחץ כדי לערוך סגנונות טקסט של תבנית בסיס</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he-IL"/>
              <a:t>לחץ כדי לערוך סגנונות טקסט של תבנית בסיס</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he-IL"/>
              <a:t>לחץ כדי לערוך סגנונות טקסט של תבנית בסיס</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he-IL"/>
              <a:t>לחץ כדי לערוך סגנונות טקסט של תבנית בסיס</a:t>
            </a:r>
          </a:p>
          <a:p>
            <a:pPr lvl="1"/>
            <a:r>
              <a:rPr lang="he-IL"/>
              <a:t>רמה שנייה</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he-IL"/>
              <a:t>לחץ כדי לערוך סגנונות טקסט של תבנית בסיס</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שני תכנים">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תוכן">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he-IL"/>
              <a:t>לחץ על הסמל כדי להוסיף תמונה</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he-IL"/>
              <a:t>לחץ על הסמל כדי להוסיף תמונה</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he-IL"/>
              <a:t>לחץ על הסמל כדי להוסיף תמונה</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he-IL"/>
              <a:t>לחץ על הסמל כדי להוסיף תמונה</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he-IL"/>
              <a:t>לחץ על הסמל כדי להוסיף תמונה</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he-IL"/>
              <a:t>לחץ על הסמל כדי להוסיף תמונה</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he-IL"/>
              <a:t>לחץ על הסמל כדי להוסיף תמונה</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he-IL"/>
              <a:t>לחץ על הסמל כדי להוסיף תמונה</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he-IL"/>
              <a:t>לחץ על הסמל כדי להוסיף תמונה</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he-IL"/>
              <a:t>לחץ על הסמל כדי להוסיף תמונה</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he-IL"/>
              <a:t>לחץ על הסמל כדי להוסיף תמונה</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he-IL"/>
              <a:t>לחץ על הסמל כדי להוסיף תמונה</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912689" y="2264765"/>
            <a:ext cx="8269001" cy="1300368"/>
          </a:xfrm>
        </p:spPr>
        <p:txBody>
          <a:bodyPr/>
          <a:lstStyle/>
          <a:p>
            <a:pPr algn="ctr">
              <a:lnSpc>
                <a:spcPct val="107000"/>
              </a:lnSpc>
              <a:spcAft>
                <a:spcPts val="800"/>
              </a:spcAft>
            </a:pPr>
            <a:r>
              <a:rPr lang="en-GB"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Self-stabilizing Systems – concept and basic algorithm for mutual exclusion</a:t>
            </a:r>
            <a:endParaRPr lang="en-GB" sz="2400" dirty="0">
              <a:effectLst/>
              <a:latin typeface="Arial" panose="020B0604020202020204" pitchFamily="34" charset="0"/>
              <a:ea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2901054" y="6336031"/>
            <a:ext cx="5808494" cy="396660"/>
          </a:xfrm>
        </p:spPr>
        <p:txBody>
          <a:bodyPr>
            <a:normAutofit/>
          </a:bodyPr>
          <a:lstStyle/>
          <a:p>
            <a:r>
              <a:rPr lang="en-US" dirty="0"/>
              <a:t>Name: Or Biton		  Supervisor: Prof. Shmuel </a:t>
            </a:r>
            <a:r>
              <a:rPr lang="en-US" dirty="0" err="1"/>
              <a:t>Zaks</a:t>
            </a:r>
            <a:endParaRPr lang="en-US" dirty="0"/>
          </a:p>
        </p:txBody>
      </p:sp>
      <p:pic>
        <p:nvPicPr>
          <p:cNvPr id="4" name="תמונה 3">
            <a:extLst>
              <a:ext uri="{FF2B5EF4-FFF2-40B4-BE49-F238E27FC236}">
                <a16:creationId xmlns:a16="http://schemas.microsoft.com/office/drawing/2014/main" id="{B75D4473-227A-45FB-B29B-4EB120D336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2689" y="0"/>
            <a:ext cx="7702329" cy="2164358"/>
          </a:xfrm>
          <a:prstGeom prst="rect">
            <a:avLst/>
          </a:prstGeom>
          <a:noFill/>
        </p:spPr>
      </p:pic>
      <p:sp>
        <p:nvSpPr>
          <p:cNvPr id="5" name="תיבת טקסט 4">
            <a:extLst>
              <a:ext uri="{FF2B5EF4-FFF2-40B4-BE49-F238E27FC236}">
                <a16:creationId xmlns:a16="http://schemas.microsoft.com/office/drawing/2014/main" id="{52123370-F91F-08ED-6382-E61423F1855A}"/>
              </a:ext>
            </a:extLst>
          </p:cNvPr>
          <p:cNvSpPr txBox="1"/>
          <p:nvPr/>
        </p:nvSpPr>
        <p:spPr>
          <a:xfrm>
            <a:off x="1279133" y="6333453"/>
            <a:ext cx="1787704" cy="338554"/>
          </a:xfrm>
          <a:prstGeom prst="rect">
            <a:avLst/>
          </a:prstGeom>
          <a:noFill/>
        </p:spPr>
        <p:txBody>
          <a:bodyPr wrap="square" rtlCol="0">
            <a:spAutoFit/>
          </a:bodyPr>
          <a:lstStyle/>
          <a:p>
            <a:r>
              <a:rPr lang="en-US" sz="1600" dirty="0"/>
              <a:t>23-1-R-10</a:t>
            </a:r>
            <a:endParaRPr lang="LID4096" sz="1600" dirty="0"/>
          </a:p>
        </p:txBody>
      </p:sp>
      <p:sp>
        <p:nvSpPr>
          <p:cNvPr id="6" name="תיבת טקסט 5">
            <a:extLst>
              <a:ext uri="{FF2B5EF4-FFF2-40B4-BE49-F238E27FC236}">
                <a16:creationId xmlns:a16="http://schemas.microsoft.com/office/drawing/2014/main" id="{ED8ED52F-30DA-29F7-C921-0BD3163B291D}"/>
              </a:ext>
            </a:extLst>
          </p:cNvPr>
          <p:cNvSpPr txBox="1"/>
          <p:nvPr/>
        </p:nvSpPr>
        <p:spPr>
          <a:xfrm>
            <a:off x="1279133" y="5368247"/>
            <a:ext cx="6933693" cy="369332"/>
          </a:xfrm>
          <a:prstGeom prst="rect">
            <a:avLst/>
          </a:prstGeom>
          <a:noFill/>
        </p:spPr>
        <p:txBody>
          <a:bodyPr wrap="none" rtlCol="0">
            <a:spAutoFit/>
          </a:bodyPr>
          <a:lstStyle/>
          <a:p>
            <a:r>
              <a:rPr lang="en-US" dirty="0"/>
              <a:t>Project code in - https://github.com/or3005/algorithm_simulator.git </a:t>
            </a:r>
            <a:endParaRPr lang="LID4096"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4199D-ACE7-BE77-6D5E-9F76EF1D76E9}"/>
              </a:ext>
            </a:extLst>
          </p:cNvPr>
          <p:cNvSpPr>
            <a:spLocks noGrp="1"/>
          </p:cNvSpPr>
          <p:nvPr>
            <p:ph type="title"/>
          </p:nvPr>
        </p:nvSpPr>
        <p:spPr>
          <a:xfrm>
            <a:off x="2098277" y="6159"/>
            <a:ext cx="8421688" cy="1116482"/>
          </a:xfrm>
        </p:spPr>
        <p:txBody>
          <a:bodyPr/>
          <a:lstStyle/>
          <a:p>
            <a:r>
              <a:rPr lang="en-US" dirty="0"/>
              <a:t>Tree example</a:t>
            </a:r>
            <a:endParaRPr lang="LID4096" dirty="0"/>
          </a:p>
        </p:txBody>
      </p:sp>
      <mc:AlternateContent xmlns:mc="http://schemas.openxmlformats.org/markup-compatibility/2006" xmlns:a14="http://schemas.microsoft.com/office/drawing/2010/main">
        <mc:Choice Requires="a14">
          <p:sp>
            <p:nvSpPr>
              <p:cNvPr id="6" name="מציין מיקום תוכן 5">
                <a:extLst>
                  <a:ext uri="{FF2B5EF4-FFF2-40B4-BE49-F238E27FC236}">
                    <a16:creationId xmlns:a16="http://schemas.microsoft.com/office/drawing/2014/main" id="{968B2253-0CC5-2069-03DA-22CC3EA98732}"/>
                  </a:ext>
                </a:extLst>
              </p:cNvPr>
              <p:cNvSpPr>
                <a:spLocks noGrp="1"/>
              </p:cNvSpPr>
              <p:nvPr>
                <p:ph sz="quarter" idx="4"/>
              </p:nvPr>
            </p:nvSpPr>
            <p:spPr>
              <a:xfrm>
                <a:off x="6724722" y="2426928"/>
                <a:ext cx="5467278" cy="1997867"/>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𝑡h𝑒𝑛</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a:p>
                <a:endParaRPr lang="LID4096" sz="2000" dirty="0"/>
              </a:p>
            </p:txBody>
          </p:sp>
        </mc:Choice>
        <mc:Fallback xmlns="">
          <p:sp>
            <p:nvSpPr>
              <p:cNvPr id="6" name="מציין מיקום תוכן 5">
                <a:extLst>
                  <a:ext uri="{FF2B5EF4-FFF2-40B4-BE49-F238E27FC236}">
                    <a16:creationId xmlns:a16="http://schemas.microsoft.com/office/drawing/2014/main" id="{968B2253-0CC5-2069-03DA-22CC3EA98732}"/>
                  </a:ext>
                </a:extLst>
              </p:cNvPr>
              <p:cNvSpPr>
                <a:spLocks noGrp="1" noRot="1" noChangeAspect="1" noMove="1" noResize="1" noEditPoints="1" noAdjustHandles="1" noChangeArrowheads="1" noChangeShapeType="1" noTextEdit="1"/>
              </p:cNvSpPr>
              <p:nvPr>
                <p:ph sz="quarter" idx="4"/>
              </p:nvPr>
            </p:nvSpPr>
            <p:spPr>
              <a:xfrm>
                <a:off x="6724722" y="2426928"/>
                <a:ext cx="5467278" cy="1997867"/>
              </a:xfrm>
              <a:blipFill>
                <a:blip r:embed="rId3"/>
                <a:stretch>
                  <a:fillRect l="-1115" t="-610" b="-14024"/>
                </a:stretch>
              </a:blipFill>
            </p:spPr>
            <p:txBody>
              <a:bodyPr/>
              <a:lstStyle/>
              <a:p>
                <a:r>
                  <a:rPr lang="LID4096">
                    <a:noFill/>
                  </a:rPr>
                  <a:t> </a:t>
                </a:r>
              </a:p>
            </p:txBody>
          </p:sp>
        </mc:Fallback>
      </mc:AlternateContent>
      <p:sp>
        <p:nvSpPr>
          <p:cNvPr id="8" name="מציין מיקום של כותרת תחתונה 7">
            <a:extLst>
              <a:ext uri="{FF2B5EF4-FFF2-40B4-BE49-F238E27FC236}">
                <a16:creationId xmlns:a16="http://schemas.microsoft.com/office/drawing/2014/main" id="{F7E75836-B2D3-742A-FCCD-02C6A7D6BCC2}"/>
              </a:ext>
            </a:extLst>
          </p:cNvPr>
          <p:cNvSpPr>
            <a:spLocks noGrp="1"/>
          </p:cNvSpPr>
          <p:nvPr>
            <p:ph type="ftr" sz="quarter" idx="11"/>
          </p:nvPr>
        </p:nvSpPr>
        <p:spPr/>
        <p:txBody>
          <a:bodyPr/>
          <a:lstStyle/>
          <a:p>
            <a:r>
              <a:rPr lang="en-US" dirty="0"/>
              <a:t>10</a:t>
            </a:r>
          </a:p>
        </p:txBody>
      </p:sp>
      <p:sp>
        <p:nvSpPr>
          <p:cNvPr id="10" name="אליפסה 9">
            <a:extLst>
              <a:ext uri="{FF2B5EF4-FFF2-40B4-BE49-F238E27FC236}">
                <a16:creationId xmlns:a16="http://schemas.microsoft.com/office/drawing/2014/main" id="{83825AF7-1833-9310-7287-494552A21D91}"/>
              </a:ext>
            </a:extLst>
          </p:cNvPr>
          <p:cNvSpPr/>
          <p:nvPr/>
        </p:nvSpPr>
        <p:spPr>
          <a:xfrm>
            <a:off x="2618224" y="1680060"/>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endParaRPr lang="LID4096" sz="2000" dirty="0">
              <a:solidFill>
                <a:schemeClr val="tx1"/>
              </a:solidFill>
            </a:endParaRPr>
          </a:p>
        </p:txBody>
      </p:sp>
      <p:sp>
        <p:nvSpPr>
          <p:cNvPr id="11" name="אליפסה 10">
            <a:extLst>
              <a:ext uri="{FF2B5EF4-FFF2-40B4-BE49-F238E27FC236}">
                <a16:creationId xmlns:a16="http://schemas.microsoft.com/office/drawing/2014/main" id="{6F6A06D4-4F88-AF08-8958-EC0A18E323F6}"/>
              </a:ext>
            </a:extLst>
          </p:cNvPr>
          <p:cNvSpPr/>
          <p:nvPr/>
        </p:nvSpPr>
        <p:spPr>
          <a:xfrm>
            <a:off x="1754408" y="2715402"/>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2" name="אליפסה 11">
            <a:extLst>
              <a:ext uri="{FF2B5EF4-FFF2-40B4-BE49-F238E27FC236}">
                <a16:creationId xmlns:a16="http://schemas.microsoft.com/office/drawing/2014/main" id="{CAE3D466-57D9-FC8C-82D6-21615CABFDB0}"/>
              </a:ext>
            </a:extLst>
          </p:cNvPr>
          <p:cNvSpPr/>
          <p:nvPr/>
        </p:nvSpPr>
        <p:spPr>
          <a:xfrm>
            <a:off x="3437850" y="2704396"/>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3" name="אליפסה 12">
            <a:extLst>
              <a:ext uri="{FF2B5EF4-FFF2-40B4-BE49-F238E27FC236}">
                <a16:creationId xmlns:a16="http://schemas.microsoft.com/office/drawing/2014/main" id="{31997710-CE75-CCB9-7D19-54EAF8CE76DA}"/>
              </a:ext>
            </a:extLst>
          </p:cNvPr>
          <p:cNvSpPr/>
          <p:nvPr/>
        </p:nvSpPr>
        <p:spPr>
          <a:xfrm>
            <a:off x="2752792" y="3663046"/>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cxnSp>
        <p:nvCxnSpPr>
          <p:cNvPr id="19" name="מחבר ישר 18">
            <a:extLst>
              <a:ext uri="{FF2B5EF4-FFF2-40B4-BE49-F238E27FC236}">
                <a16:creationId xmlns:a16="http://schemas.microsoft.com/office/drawing/2014/main" id="{C13B91B5-846B-7CB2-FDA1-77C87EACBD7D}"/>
              </a:ext>
            </a:extLst>
          </p:cNvPr>
          <p:cNvCxnSpPr>
            <a:cxnSpLocks/>
            <a:stCxn id="10" idx="3"/>
            <a:endCxn id="11" idx="0"/>
          </p:cNvCxnSpPr>
          <p:nvPr/>
        </p:nvCxnSpPr>
        <p:spPr>
          <a:xfrm flipH="1">
            <a:off x="2252926" y="2383313"/>
            <a:ext cx="507128" cy="332089"/>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E2AEF368-8B8A-BAE8-E7C9-49F76CC7AE23}"/>
              </a:ext>
            </a:extLst>
          </p:cNvPr>
          <p:cNvCxnSpPr>
            <a:cxnSpLocks/>
            <a:stCxn id="10" idx="5"/>
            <a:endCxn id="12" idx="0"/>
          </p:cNvCxnSpPr>
          <p:nvPr/>
        </p:nvCxnSpPr>
        <p:spPr>
          <a:xfrm>
            <a:off x="3444868" y="2383313"/>
            <a:ext cx="477219" cy="321083"/>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C4D88F44-7444-88B7-C981-07BA7B99D7B6}"/>
              </a:ext>
            </a:extLst>
          </p:cNvPr>
          <p:cNvCxnSpPr>
            <a:cxnSpLocks/>
            <a:stCxn id="12" idx="4"/>
            <a:endCxn id="13" idx="0"/>
          </p:cNvCxnSpPr>
          <p:nvPr/>
        </p:nvCxnSpPr>
        <p:spPr>
          <a:xfrm flipH="1">
            <a:off x="3251310" y="3528308"/>
            <a:ext cx="670777" cy="134738"/>
          </a:xfrm>
          <a:prstGeom prst="line">
            <a:avLst/>
          </a:prstGeom>
        </p:spPr>
        <p:style>
          <a:lnRef idx="1">
            <a:schemeClr val="dk1"/>
          </a:lnRef>
          <a:fillRef idx="0">
            <a:schemeClr val="dk1"/>
          </a:fillRef>
          <a:effectRef idx="0">
            <a:schemeClr val="dk1"/>
          </a:effectRef>
          <a:fontRef idx="minor">
            <a:schemeClr val="tx1"/>
          </a:fontRef>
        </p:style>
      </p:cxnSp>
      <p:cxnSp>
        <p:nvCxnSpPr>
          <p:cNvPr id="33" name="מחבר ישר 32">
            <a:extLst>
              <a:ext uri="{FF2B5EF4-FFF2-40B4-BE49-F238E27FC236}">
                <a16:creationId xmlns:a16="http://schemas.microsoft.com/office/drawing/2014/main" id="{1601CC09-8F06-9F95-32A4-3D2DE9BDFF15}"/>
              </a:ext>
            </a:extLst>
          </p:cNvPr>
          <p:cNvCxnSpPr>
            <a:cxnSpLocks/>
            <a:stCxn id="10" idx="0"/>
            <a:endCxn id="10" idx="4"/>
          </p:cNvCxnSpPr>
          <p:nvPr/>
        </p:nvCxnSpPr>
        <p:spPr>
          <a:xfrm>
            <a:off x="3102461" y="1680060"/>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6911D039-D7B7-6434-7645-57D300E3AFDA}"/>
              </a:ext>
            </a:extLst>
          </p:cNvPr>
          <p:cNvCxnSpPr>
            <a:cxnSpLocks/>
            <a:stCxn id="11" idx="0"/>
            <a:endCxn id="11" idx="4"/>
          </p:cNvCxnSpPr>
          <p:nvPr/>
        </p:nvCxnSpPr>
        <p:spPr>
          <a:xfrm>
            <a:off x="2252926" y="2715402"/>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2" name="מחבר ישר 41">
            <a:extLst>
              <a:ext uri="{FF2B5EF4-FFF2-40B4-BE49-F238E27FC236}">
                <a16:creationId xmlns:a16="http://schemas.microsoft.com/office/drawing/2014/main" id="{E3E0B9A7-B6DE-7D1C-FAA7-E43CFAFDEF3B}"/>
              </a:ext>
            </a:extLst>
          </p:cNvPr>
          <p:cNvCxnSpPr>
            <a:cxnSpLocks/>
            <a:stCxn id="12" idx="0"/>
            <a:endCxn id="12" idx="4"/>
          </p:cNvCxnSpPr>
          <p:nvPr/>
        </p:nvCxnSpPr>
        <p:spPr>
          <a:xfrm>
            <a:off x="3922087" y="2704396"/>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5" name="מחבר ישר 44">
            <a:extLst>
              <a:ext uri="{FF2B5EF4-FFF2-40B4-BE49-F238E27FC236}">
                <a16:creationId xmlns:a16="http://schemas.microsoft.com/office/drawing/2014/main" id="{1187D72F-91D9-DA6B-A51A-861CAB1DC81B}"/>
              </a:ext>
            </a:extLst>
          </p:cNvPr>
          <p:cNvCxnSpPr>
            <a:cxnSpLocks/>
            <a:stCxn id="13" idx="0"/>
            <a:endCxn id="13" idx="4"/>
          </p:cNvCxnSpPr>
          <p:nvPr/>
        </p:nvCxnSpPr>
        <p:spPr>
          <a:xfrm>
            <a:off x="3251310" y="3663046"/>
            <a:ext cx="0" cy="82391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מציין מיקום טקסט 4">
                <a:extLst>
                  <a:ext uri="{FF2B5EF4-FFF2-40B4-BE49-F238E27FC236}">
                    <a16:creationId xmlns:a16="http://schemas.microsoft.com/office/drawing/2014/main" id="{2C82C203-E220-169D-50E7-76AA069F058A}"/>
                  </a:ext>
                </a:extLst>
              </p:cNvPr>
              <p:cNvSpPr>
                <a:spLocks noGrp="1"/>
              </p:cNvSpPr>
              <p:nvPr>
                <p:ph type="body" sz="quarter" idx="3"/>
              </p:nvPr>
            </p:nvSpPr>
            <p:spPr>
              <a:xfrm>
                <a:off x="7118051" y="1019083"/>
                <a:ext cx="3943627" cy="823912"/>
              </a:xfrm>
            </p:spPr>
            <p:txBody>
              <a:bodyPr/>
              <a:lstStyle/>
              <a:p>
                <a14:m>
                  <m:oMath xmlns:m="http://schemas.openxmlformats.org/officeDocument/2006/math">
                    <m:r>
                      <a:rPr lang="en-US" b="0" i="1" smtClean="0">
                        <a:latin typeface="Cambria Math" panose="02040503050406030204" pitchFamily="18" charset="0"/>
                      </a:rPr>
                      <m:t>𝑒𝑞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right side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left</a:t>
                </a:r>
                <a:endParaRPr lang="LID4096" dirty="0"/>
              </a:p>
            </p:txBody>
          </p:sp>
        </mc:Choice>
        <mc:Fallback xmlns="">
          <p:sp>
            <p:nvSpPr>
              <p:cNvPr id="50" name="מציין מיקום טקסט 4">
                <a:extLst>
                  <a:ext uri="{FF2B5EF4-FFF2-40B4-BE49-F238E27FC236}">
                    <a16:creationId xmlns:a16="http://schemas.microsoft.com/office/drawing/2014/main" id="{2C82C203-E220-169D-50E7-76AA069F058A}"/>
                  </a:ext>
                </a:extLst>
              </p:cNvPr>
              <p:cNvSpPr>
                <a:spLocks noGrp="1" noRot="1" noChangeAspect="1" noMove="1" noResize="1" noEditPoints="1" noAdjustHandles="1" noChangeArrowheads="1" noChangeShapeType="1" noTextEdit="1"/>
              </p:cNvSpPr>
              <p:nvPr>
                <p:ph type="body" sz="quarter" idx="3"/>
              </p:nvPr>
            </p:nvSpPr>
            <p:spPr>
              <a:xfrm>
                <a:off x="7118051" y="1019083"/>
                <a:ext cx="3943627" cy="823912"/>
              </a:xfrm>
              <a:blipFill>
                <a:blip r:embed="rId4"/>
                <a:stretch>
                  <a:fillRect b="-13333"/>
                </a:stretch>
              </a:blipFill>
            </p:spPr>
            <p:txBody>
              <a:bodyPr/>
              <a:lstStyle/>
              <a:p>
                <a:r>
                  <a:rPr lang="LID4096">
                    <a:noFill/>
                  </a:rPr>
                  <a:t> </a:t>
                </a:r>
              </a:p>
            </p:txBody>
          </p:sp>
        </mc:Fallback>
      </mc:AlternateContent>
      <p:sp>
        <p:nvSpPr>
          <p:cNvPr id="62" name="תיבת טקסט 61">
            <a:extLst>
              <a:ext uri="{FF2B5EF4-FFF2-40B4-BE49-F238E27FC236}">
                <a16:creationId xmlns:a16="http://schemas.microsoft.com/office/drawing/2014/main" id="{73C98C24-0FE4-7099-CBE4-73200075C54B}"/>
              </a:ext>
            </a:extLst>
          </p:cNvPr>
          <p:cNvSpPr txBox="1"/>
          <p:nvPr/>
        </p:nvSpPr>
        <p:spPr>
          <a:xfrm>
            <a:off x="2835675" y="3890336"/>
            <a:ext cx="78383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64" name="תיבת טקסט 63">
            <a:extLst>
              <a:ext uri="{FF2B5EF4-FFF2-40B4-BE49-F238E27FC236}">
                <a16:creationId xmlns:a16="http://schemas.microsoft.com/office/drawing/2014/main" id="{4838972A-B3E4-078F-4DBF-3E38352E8301}"/>
              </a:ext>
            </a:extLst>
          </p:cNvPr>
          <p:cNvSpPr txBox="1"/>
          <p:nvPr/>
        </p:nvSpPr>
        <p:spPr>
          <a:xfrm>
            <a:off x="3533936" y="2911844"/>
            <a:ext cx="776303" cy="400110"/>
          </a:xfrm>
          <a:prstGeom prst="rect">
            <a:avLst/>
          </a:prstGeom>
          <a:noFill/>
        </p:spPr>
        <p:txBody>
          <a:bodyPr wrap="square">
            <a:spAutoFit/>
          </a:bodyPr>
          <a:lstStyle/>
          <a:p>
            <a:pPr algn="ctr"/>
            <a:r>
              <a:rPr lang="en-US" sz="2000" dirty="0"/>
              <a:t>+  -</a:t>
            </a:r>
            <a:endParaRPr lang="LID4096" sz="2000" dirty="0">
              <a:solidFill>
                <a:schemeClr val="tx1"/>
              </a:solidFill>
            </a:endParaRPr>
          </a:p>
        </p:txBody>
      </p:sp>
      <p:sp>
        <p:nvSpPr>
          <p:cNvPr id="69" name="תיבת טקסט 68">
            <a:extLst>
              <a:ext uri="{FF2B5EF4-FFF2-40B4-BE49-F238E27FC236}">
                <a16:creationId xmlns:a16="http://schemas.microsoft.com/office/drawing/2014/main" id="{CDDE7EB8-B01A-AAC5-470E-E90106DE6B5C}"/>
              </a:ext>
            </a:extLst>
          </p:cNvPr>
          <p:cNvSpPr txBox="1"/>
          <p:nvPr/>
        </p:nvSpPr>
        <p:spPr>
          <a:xfrm>
            <a:off x="1851027" y="2906464"/>
            <a:ext cx="78383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73" name="תיבת טקסט 72">
            <a:extLst>
              <a:ext uri="{FF2B5EF4-FFF2-40B4-BE49-F238E27FC236}">
                <a16:creationId xmlns:a16="http://schemas.microsoft.com/office/drawing/2014/main" id="{768BF710-642B-B7E7-2876-19430C9E3EB6}"/>
              </a:ext>
            </a:extLst>
          </p:cNvPr>
          <p:cNvSpPr txBox="1"/>
          <p:nvPr/>
        </p:nvSpPr>
        <p:spPr>
          <a:xfrm>
            <a:off x="2540152" y="1907350"/>
            <a:ext cx="1020845" cy="400110"/>
          </a:xfrm>
          <a:prstGeom prst="rect">
            <a:avLst/>
          </a:prstGeom>
          <a:noFill/>
        </p:spPr>
        <p:txBody>
          <a:bodyPr wrap="square">
            <a:spAutoFit/>
          </a:bodyPr>
          <a:lstStyle/>
          <a:p>
            <a:pPr algn="ctr"/>
            <a:r>
              <a:rPr lang="en-US" sz="2000" dirty="0">
                <a:solidFill>
                  <a:schemeClr val="tx1"/>
                </a:solidFill>
              </a:rPr>
              <a:t> +   -</a:t>
            </a:r>
            <a:endParaRPr lang="LID4096" sz="2000" dirty="0">
              <a:solidFill>
                <a:schemeClr val="tx1"/>
              </a:solidFill>
            </a:endParaRPr>
          </a:p>
        </p:txBody>
      </p:sp>
    </p:spTree>
    <p:extLst>
      <p:ext uri="{BB962C8B-B14F-4D97-AF65-F5344CB8AC3E}">
        <p14:creationId xmlns:p14="http://schemas.microsoft.com/office/powerpoint/2010/main" val="2978005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4199D-ACE7-BE77-6D5E-9F76EF1D76E9}"/>
              </a:ext>
            </a:extLst>
          </p:cNvPr>
          <p:cNvSpPr>
            <a:spLocks noGrp="1"/>
          </p:cNvSpPr>
          <p:nvPr>
            <p:ph type="title"/>
          </p:nvPr>
        </p:nvSpPr>
        <p:spPr>
          <a:xfrm>
            <a:off x="2098277" y="6159"/>
            <a:ext cx="8421688" cy="1116482"/>
          </a:xfrm>
        </p:spPr>
        <p:txBody>
          <a:bodyPr/>
          <a:lstStyle/>
          <a:p>
            <a:r>
              <a:rPr lang="en-US" dirty="0"/>
              <a:t>Tree example</a:t>
            </a:r>
            <a:endParaRPr lang="LID4096" dirty="0"/>
          </a:p>
        </p:txBody>
      </p:sp>
      <mc:AlternateContent xmlns:mc="http://schemas.openxmlformats.org/markup-compatibility/2006" xmlns:a14="http://schemas.microsoft.com/office/drawing/2010/main">
        <mc:Choice Requires="a14">
          <p:sp>
            <p:nvSpPr>
              <p:cNvPr id="6" name="מציין מיקום תוכן 5">
                <a:extLst>
                  <a:ext uri="{FF2B5EF4-FFF2-40B4-BE49-F238E27FC236}">
                    <a16:creationId xmlns:a16="http://schemas.microsoft.com/office/drawing/2014/main" id="{968B2253-0CC5-2069-03DA-22CC3EA98732}"/>
                  </a:ext>
                </a:extLst>
              </p:cNvPr>
              <p:cNvSpPr>
                <a:spLocks noGrp="1"/>
              </p:cNvSpPr>
              <p:nvPr>
                <p:ph sz="quarter" idx="4"/>
              </p:nvPr>
            </p:nvSpPr>
            <p:spPr>
              <a:xfrm>
                <a:off x="6724722" y="2426928"/>
                <a:ext cx="5467278" cy="1997867"/>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m:t>
                    </m:r>
                    <m:r>
                      <a:rPr lang="en-US" sz="2000" b="0" i="1" smtClean="0">
                        <a:latin typeface="Cambria Math" panose="02040503050406030204" pitchFamily="18" charset="0"/>
                      </a:rPr>
                      <m:t>h</m:t>
                    </m:r>
                    <m:r>
                      <a:rPr lang="en-US" sz="2000" b="0" i="1" smtClean="0">
                        <a:latin typeface="Cambria Math" panose="02040503050406030204" pitchFamily="18" charset="0"/>
                      </a:rPr>
                      <m:t>𝑒𝑛</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a:p>
                <a:endParaRPr lang="LID4096" sz="2000" dirty="0"/>
              </a:p>
            </p:txBody>
          </p:sp>
        </mc:Choice>
        <mc:Fallback xmlns="">
          <p:sp>
            <p:nvSpPr>
              <p:cNvPr id="6" name="מציין מיקום תוכן 5">
                <a:extLst>
                  <a:ext uri="{FF2B5EF4-FFF2-40B4-BE49-F238E27FC236}">
                    <a16:creationId xmlns:a16="http://schemas.microsoft.com/office/drawing/2014/main" id="{968B2253-0CC5-2069-03DA-22CC3EA98732}"/>
                  </a:ext>
                </a:extLst>
              </p:cNvPr>
              <p:cNvSpPr>
                <a:spLocks noGrp="1" noRot="1" noChangeAspect="1" noMove="1" noResize="1" noEditPoints="1" noAdjustHandles="1" noChangeArrowheads="1" noChangeShapeType="1" noTextEdit="1"/>
              </p:cNvSpPr>
              <p:nvPr>
                <p:ph sz="quarter" idx="4"/>
              </p:nvPr>
            </p:nvSpPr>
            <p:spPr>
              <a:xfrm>
                <a:off x="6724722" y="2426928"/>
                <a:ext cx="5467278" cy="1997867"/>
              </a:xfrm>
              <a:blipFill>
                <a:blip r:embed="rId3"/>
                <a:stretch>
                  <a:fillRect l="-1115" t="-610" b="-14024"/>
                </a:stretch>
              </a:blipFill>
            </p:spPr>
            <p:txBody>
              <a:bodyPr/>
              <a:lstStyle/>
              <a:p>
                <a:r>
                  <a:rPr lang="LID4096">
                    <a:noFill/>
                  </a:rPr>
                  <a:t> </a:t>
                </a:r>
              </a:p>
            </p:txBody>
          </p:sp>
        </mc:Fallback>
      </mc:AlternateContent>
      <p:sp>
        <p:nvSpPr>
          <p:cNvPr id="8" name="מציין מיקום של כותרת תחתונה 7">
            <a:extLst>
              <a:ext uri="{FF2B5EF4-FFF2-40B4-BE49-F238E27FC236}">
                <a16:creationId xmlns:a16="http://schemas.microsoft.com/office/drawing/2014/main" id="{F7E75836-B2D3-742A-FCCD-02C6A7D6BCC2}"/>
              </a:ext>
            </a:extLst>
          </p:cNvPr>
          <p:cNvSpPr>
            <a:spLocks noGrp="1"/>
          </p:cNvSpPr>
          <p:nvPr>
            <p:ph type="ftr" sz="quarter" idx="11"/>
          </p:nvPr>
        </p:nvSpPr>
        <p:spPr/>
        <p:txBody>
          <a:bodyPr/>
          <a:lstStyle/>
          <a:p>
            <a:r>
              <a:rPr lang="en-US" dirty="0"/>
              <a:t>11</a:t>
            </a:r>
          </a:p>
        </p:txBody>
      </p:sp>
      <p:sp>
        <p:nvSpPr>
          <p:cNvPr id="10" name="אליפסה 9">
            <a:extLst>
              <a:ext uri="{FF2B5EF4-FFF2-40B4-BE49-F238E27FC236}">
                <a16:creationId xmlns:a16="http://schemas.microsoft.com/office/drawing/2014/main" id="{83825AF7-1833-9310-7287-494552A21D91}"/>
              </a:ext>
            </a:extLst>
          </p:cNvPr>
          <p:cNvSpPr/>
          <p:nvPr/>
        </p:nvSpPr>
        <p:spPr>
          <a:xfrm>
            <a:off x="2618224" y="1680060"/>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endParaRPr lang="LID4096" sz="2000" dirty="0">
              <a:solidFill>
                <a:schemeClr val="tx1"/>
              </a:solidFill>
            </a:endParaRPr>
          </a:p>
        </p:txBody>
      </p:sp>
      <p:sp>
        <p:nvSpPr>
          <p:cNvPr id="11" name="אליפסה 10">
            <a:extLst>
              <a:ext uri="{FF2B5EF4-FFF2-40B4-BE49-F238E27FC236}">
                <a16:creationId xmlns:a16="http://schemas.microsoft.com/office/drawing/2014/main" id="{6F6A06D4-4F88-AF08-8958-EC0A18E323F6}"/>
              </a:ext>
            </a:extLst>
          </p:cNvPr>
          <p:cNvSpPr/>
          <p:nvPr/>
        </p:nvSpPr>
        <p:spPr>
          <a:xfrm>
            <a:off x="1754408" y="2715402"/>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2" name="אליפסה 11">
            <a:extLst>
              <a:ext uri="{FF2B5EF4-FFF2-40B4-BE49-F238E27FC236}">
                <a16:creationId xmlns:a16="http://schemas.microsoft.com/office/drawing/2014/main" id="{CAE3D466-57D9-FC8C-82D6-21615CABFDB0}"/>
              </a:ext>
            </a:extLst>
          </p:cNvPr>
          <p:cNvSpPr/>
          <p:nvPr/>
        </p:nvSpPr>
        <p:spPr>
          <a:xfrm>
            <a:off x="3437850" y="2704396"/>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3" name="אליפסה 12">
            <a:extLst>
              <a:ext uri="{FF2B5EF4-FFF2-40B4-BE49-F238E27FC236}">
                <a16:creationId xmlns:a16="http://schemas.microsoft.com/office/drawing/2014/main" id="{31997710-CE75-CCB9-7D19-54EAF8CE76DA}"/>
              </a:ext>
            </a:extLst>
          </p:cNvPr>
          <p:cNvSpPr/>
          <p:nvPr/>
        </p:nvSpPr>
        <p:spPr>
          <a:xfrm>
            <a:off x="2752792" y="3663046"/>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cxnSp>
        <p:nvCxnSpPr>
          <p:cNvPr id="19" name="מחבר ישר 18">
            <a:extLst>
              <a:ext uri="{FF2B5EF4-FFF2-40B4-BE49-F238E27FC236}">
                <a16:creationId xmlns:a16="http://schemas.microsoft.com/office/drawing/2014/main" id="{C13B91B5-846B-7CB2-FDA1-77C87EACBD7D}"/>
              </a:ext>
            </a:extLst>
          </p:cNvPr>
          <p:cNvCxnSpPr>
            <a:cxnSpLocks/>
            <a:stCxn id="10" idx="3"/>
            <a:endCxn id="11" idx="0"/>
          </p:cNvCxnSpPr>
          <p:nvPr/>
        </p:nvCxnSpPr>
        <p:spPr>
          <a:xfrm flipH="1">
            <a:off x="2252926" y="2383313"/>
            <a:ext cx="507128" cy="332089"/>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E2AEF368-8B8A-BAE8-E7C9-49F76CC7AE23}"/>
              </a:ext>
            </a:extLst>
          </p:cNvPr>
          <p:cNvCxnSpPr>
            <a:cxnSpLocks/>
            <a:stCxn id="10" idx="5"/>
            <a:endCxn id="12" idx="0"/>
          </p:cNvCxnSpPr>
          <p:nvPr/>
        </p:nvCxnSpPr>
        <p:spPr>
          <a:xfrm>
            <a:off x="3444868" y="2383313"/>
            <a:ext cx="477219" cy="321083"/>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C4D88F44-7444-88B7-C981-07BA7B99D7B6}"/>
              </a:ext>
            </a:extLst>
          </p:cNvPr>
          <p:cNvCxnSpPr>
            <a:cxnSpLocks/>
            <a:stCxn id="12" idx="4"/>
            <a:endCxn id="13" idx="0"/>
          </p:cNvCxnSpPr>
          <p:nvPr/>
        </p:nvCxnSpPr>
        <p:spPr>
          <a:xfrm flipH="1">
            <a:off x="3251310" y="3528308"/>
            <a:ext cx="670777" cy="134738"/>
          </a:xfrm>
          <a:prstGeom prst="line">
            <a:avLst/>
          </a:prstGeom>
        </p:spPr>
        <p:style>
          <a:lnRef idx="1">
            <a:schemeClr val="dk1"/>
          </a:lnRef>
          <a:fillRef idx="0">
            <a:schemeClr val="dk1"/>
          </a:fillRef>
          <a:effectRef idx="0">
            <a:schemeClr val="dk1"/>
          </a:effectRef>
          <a:fontRef idx="minor">
            <a:schemeClr val="tx1"/>
          </a:fontRef>
        </p:style>
      </p:cxnSp>
      <p:cxnSp>
        <p:nvCxnSpPr>
          <p:cNvPr id="33" name="מחבר ישר 32">
            <a:extLst>
              <a:ext uri="{FF2B5EF4-FFF2-40B4-BE49-F238E27FC236}">
                <a16:creationId xmlns:a16="http://schemas.microsoft.com/office/drawing/2014/main" id="{1601CC09-8F06-9F95-32A4-3D2DE9BDFF15}"/>
              </a:ext>
            </a:extLst>
          </p:cNvPr>
          <p:cNvCxnSpPr>
            <a:cxnSpLocks/>
            <a:stCxn id="10" idx="0"/>
            <a:endCxn id="10" idx="4"/>
          </p:cNvCxnSpPr>
          <p:nvPr/>
        </p:nvCxnSpPr>
        <p:spPr>
          <a:xfrm>
            <a:off x="3102461" y="1680060"/>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6911D039-D7B7-6434-7645-57D300E3AFDA}"/>
              </a:ext>
            </a:extLst>
          </p:cNvPr>
          <p:cNvCxnSpPr>
            <a:cxnSpLocks/>
            <a:stCxn id="11" idx="0"/>
            <a:endCxn id="11" idx="4"/>
          </p:cNvCxnSpPr>
          <p:nvPr/>
        </p:nvCxnSpPr>
        <p:spPr>
          <a:xfrm>
            <a:off x="2252926" y="2715402"/>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2" name="מחבר ישר 41">
            <a:extLst>
              <a:ext uri="{FF2B5EF4-FFF2-40B4-BE49-F238E27FC236}">
                <a16:creationId xmlns:a16="http://schemas.microsoft.com/office/drawing/2014/main" id="{E3E0B9A7-B6DE-7D1C-FAA7-E43CFAFDEF3B}"/>
              </a:ext>
            </a:extLst>
          </p:cNvPr>
          <p:cNvCxnSpPr>
            <a:cxnSpLocks/>
            <a:stCxn id="12" idx="0"/>
            <a:endCxn id="12" idx="4"/>
          </p:cNvCxnSpPr>
          <p:nvPr/>
        </p:nvCxnSpPr>
        <p:spPr>
          <a:xfrm>
            <a:off x="3922087" y="2704396"/>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5" name="מחבר ישר 44">
            <a:extLst>
              <a:ext uri="{FF2B5EF4-FFF2-40B4-BE49-F238E27FC236}">
                <a16:creationId xmlns:a16="http://schemas.microsoft.com/office/drawing/2014/main" id="{1187D72F-91D9-DA6B-A51A-861CAB1DC81B}"/>
              </a:ext>
            </a:extLst>
          </p:cNvPr>
          <p:cNvCxnSpPr>
            <a:cxnSpLocks/>
            <a:stCxn id="13" idx="0"/>
            <a:endCxn id="13" idx="4"/>
          </p:cNvCxnSpPr>
          <p:nvPr/>
        </p:nvCxnSpPr>
        <p:spPr>
          <a:xfrm>
            <a:off x="3251310" y="3663046"/>
            <a:ext cx="0" cy="82391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מציין מיקום טקסט 4">
                <a:extLst>
                  <a:ext uri="{FF2B5EF4-FFF2-40B4-BE49-F238E27FC236}">
                    <a16:creationId xmlns:a16="http://schemas.microsoft.com/office/drawing/2014/main" id="{2C82C203-E220-169D-50E7-76AA069F058A}"/>
                  </a:ext>
                </a:extLst>
              </p:cNvPr>
              <p:cNvSpPr>
                <a:spLocks noGrp="1"/>
              </p:cNvSpPr>
              <p:nvPr>
                <p:ph type="body" sz="quarter" idx="3"/>
              </p:nvPr>
            </p:nvSpPr>
            <p:spPr>
              <a:xfrm>
                <a:off x="7118051" y="1019083"/>
                <a:ext cx="3943627" cy="823912"/>
              </a:xfrm>
            </p:spPr>
            <p:txBody>
              <a:bodyPr/>
              <a:lstStyle/>
              <a:p>
                <a14:m>
                  <m:oMath xmlns:m="http://schemas.openxmlformats.org/officeDocument/2006/math">
                    <m:r>
                      <a:rPr lang="en-US" b="0" i="1" smtClean="0">
                        <a:latin typeface="Cambria Math" panose="02040503050406030204" pitchFamily="18" charset="0"/>
                      </a:rPr>
                      <m:t>𝑒𝑞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right side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left</a:t>
                </a:r>
                <a:endParaRPr lang="LID4096" dirty="0"/>
              </a:p>
            </p:txBody>
          </p:sp>
        </mc:Choice>
        <mc:Fallback xmlns="">
          <p:sp>
            <p:nvSpPr>
              <p:cNvPr id="50" name="מציין מיקום טקסט 4">
                <a:extLst>
                  <a:ext uri="{FF2B5EF4-FFF2-40B4-BE49-F238E27FC236}">
                    <a16:creationId xmlns:a16="http://schemas.microsoft.com/office/drawing/2014/main" id="{2C82C203-E220-169D-50E7-76AA069F058A}"/>
                  </a:ext>
                </a:extLst>
              </p:cNvPr>
              <p:cNvSpPr>
                <a:spLocks noGrp="1" noRot="1" noChangeAspect="1" noMove="1" noResize="1" noEditPoints="1" noAdjustHandles="1" noChangeArrowheads="1" noChangeShapeType="1" noTextEdit="1"/>
              </p:cNvSpPr>
              <p:nvPr>
                <p:ph type="body" sz="quarter" idx="3"/>
              </p:nvPr>
            </p:nvSpPr>
            <p:spPr>
              <a:xfrm>
                <a:off x="7118051" y="1019083"/>
                <a:ext cx="3943627" cy="823912"/>
              </a:xfrm>
              <a:blipFill>
                <a:blip r:embed="rId4"/>
                <a:stretch>
                  <a:fillRect b="-13333"/>
                </a:stretch>
              </a:blipFill>
            </p:spPr>
            <p:txBody>
              <a:bodyPr/>
              <a:lstStyle/>
              <a:p>
                <a:r>
                  <a:rPr lang="LID4096">
                    <a:noFill/>
                  </a:rPr>
                  <a:t> </a:t>
                </a:r>
              </a:p>
            </p:txBody>
          </p:sp>
        </mc:Fallback>
      </mc:AlternateContent>
      <p:sp>
        <p:nvSpPr>
          <p:cNvPr id="62" name="תיבת טקסט 61">
            <a:extLst>
              <a:ext uri="{FF2B5EF4-FFF2-40B4-BE49-F238E27FC236}">
                <a16:creationId xmlns:a16="http://schemas.microsoft.com/office/drawing/2014/main" id="{73C98C24-0FE4-7099-CBE4-73200075C54B}"/>
              </a:ext>
            </a:extLst>
          </p:cNvPr>
          <p:cNvSpPr txBox="1"/>
          <p:nvPr/>
        </p:nvSpPr>
        <p:spPr>
          <a:xfrm>
            <a:off x="2835675" y="3890336"/>
            <a:ext cx="783833" cy="400110"/>
          </a:xfrm>
          <a:prstGeom prst="rect">
            <a:avLst/>
          </a:prstGeom>
          <a:noFill/>
        </p:spPr>
        <p:txBody>
          <a:bodyPr wrap="square">
            <a:spAutoFit/>
          </a:bodyPr>
          <a:lstStyle/>
          <a:p>
            <a:pPr algn="ctr"/>
            <a:r>
              <a:rPr lang="en-US" sz="2000" dirty="0">
                <a:solidFill>
                  <a:schemeClr val="tx1"/>
                </a:solidFill>
              </a:rPr>
              <a:t>+  -</a:t>
            </a:r>
            <a:endParaRPr lang="LID4096" sz="2000" dirty="0">
              <a:solidFill>
                <a:schemeClr val="tx1"/>
              </a:solidFill>
            </a:endParaRPr>
          </a:p>
        </p:txBody>
      </p:sp>
      <p:sp>
        <p:nvSpPr>
          <p:cNvPr id="64" name="תיבת טקסט 63">
            <a:extLst>
              <a:ext uri="{FF2B5EF4-FFF2-40B4-BE49-F238E27FC236}">
                <a16:creationId xmlns:a16="http://schemas.microsoft.com/office/drawing/2014/main" id="{4838972A-B3E4-078F-4DBF-3E38352E8301}"/>
              </a:ext>
            </a:extLst>
          </p:cNvPr>
          <p:cNvSpPr txBox="1"/>
          <p:nvPr/>
        </p:nvSpPr>
        <p:spPr>
          <a:xfrm>
            <a:off x="3533936" y="2911844"/>
            <a:ext cx="776303" cy="400110"/>
          </a:xfrm>
          <a:prstGeom prst="rect">
            <a:avLst/>
          </a:prstGeom>
          <a:noFill/>
        </p:spPr>
        <p:txBody>
          <a:bodyPr wrap="square">
            <a:spAutoFit/>
          </a:bodyPr>
          <a:lstStyle/>
          <a:p>
            <a:pPr algn="ctr"/>
            <a:r>
              <a:rPr lang="en-US" sz="2000" dirty="0"/>
              <a:t>+  -</a:t>
            </a:r>
            <a:endParaRPr lang="LID4096" sz="2000" dirty="0">
              <a:solidFill>
                <a:schemeClr val="tx1"/>
              </a:solidFill>
            </a:endParaRPr>
          </a:p>
        </p:txBody>
      </p:sp>
      <p:sp>
        <p:nvSpPr>
          <p:cNvPr id="69" name="תיבת טקסט 68">
            <a:extLst>
              <a:ext uri="{FF2B5EF4-FFF2-40B4-BE49-F238E27FC236}">
                <a16:creationId xmlns:a16="http://schemas.microsoft.com/office/drawing/2014/main" id="{CDDE7EB8-B01A-AAC5-470E-E90106DE6B5C}"/>
              </a:ext>
            </a:extLst>
          </p:cNvPr>
          <p:cNvSpPr txBox="1"/>
          <p:nvPr/>
        </p:nvSpPr>
        <p:spPr>
          <a:xfrm>
            <a:off x="1851027" y="2906464"/>
            <a:ext cx="78383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73" name="תיבת טקסט 72">
            <a:extLst>
              <a:ext uri="{FF2B5EF4-FFF2-40B4-BE49-F238E27FC236}">
                <a16:creationId xmlns:a16="http://schemas.microsoft.com/office/drawing/2014/main" id="{768BF710-642B-B7E7-2876-19430C9E3EB6}"/>
              </a:ext>
            </a:extLst>
          </p:cNvPr>
          <p:cNvSpPr txBox="1"/>
          <p:nvPr/>
        </p:nvSpPr>
        <p:spPr>
          <a:xfrm>
            <a:off x="2540152" y="1907350"/>
            <a:ext cx="1020845" cy="400110"/>
          </a:xfrm>
          <a:prstGeom prst="rect">
            <a:avLst/>
          </a:prstGeom>
          <a:noFill/>
        </p:spPr>
        <p:txBody>
          <a:bodyPr wrap="square">
            <a:spAutoFit/>
          </a:bodyPr>
          <a:lstStyle/>
          <a:p>
            <a:pPr algn="ctr"/>
            <a:r>
              <a:rPr lang="en-US" sz="2000" dirty="0">
                <a:solidFill>
                  <a:schemeClr val="tx1"/>
                </a:solidFill>
              </a:rPr>
              <a:t> +   -</a:t>
            </a:r>
            <a:endParaRPr lang="LID4096" sz="2000" dirty="0">
              <a:solidFill>
                <a:schemeClr val="tx1"/>
              </a:solidFill>
            </a:endParaRPr>
          </a:p>
        </p:txBody>
      </p:sp>
    </p:spTree>
    <p:extLst>
      <p:ext uri="{BB962C8B-B14F-4D97-AF65-F5344CB8AC3E}">
        <p14:creationId xmlns:p14="http://schemas.microsoft.com/office/powerpoint/2010/main" val="1680887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4199D-ACE7-BE77-6D5E-9F76EF1D76E9}"/>
              </a:ext>
            </a:extLst>
          </p:cNvPr>
          <p:cNvSpPr>
            <a:spLocks noGrp="1"/>
          </p:cNvSpPr>
          <p:nvPr>
            <p:ph type="title"/>
          </p:nvPr>
        </p:nvSpPr>
        <p:spPr>
          <a:xfrm>
            <a:off x="2098277" y="6159"/>
            <a:ext cx="8421688" cy="1116482"/>
          </a:xfrm>
        </p:spPr>
        <p:txBody>
          <a:bodyPr/>
          <a:lstStyle/>
          <a:p>
            <a:r>
              <a:rPr lang="en-US" dirty="0"/>
              <a:t>Tree example</a:t>
            </a:r>
            <a:endParaRPr lang="LID4096" dirty="0"/>
          </a:p>
        </p:txBody>
      </p:sp>
      <mc:AlternateContent xmlns:mc="http://schemas.openxmlformats.org/markup-compatibility/2006" xmlns:a14="http://schemas.microsoft.com/office/drawing/2010/main">
        <mc:Choice Requires="a14">
          <p:sp>
            <p:nvSpPr>
              <p:cNvPr id="6" name="מציין מיקום תוכן 5">
                <a:extLst>
                  <a:ext uri="{FF2B5EF4-FFF2-40B4-BE49-F238E27FC236}">
                    <a16:creationId xmlns:a16="http://schemas.microsoft.com/office/drawing/2014/main" id="{968B2253-0CC5-2069-03DA-22CC3EA98732}"/>
                  </a:ext>
                </a:extLst>
              </p:cNvPr>
              <p:cNvSpPr>
                <a:spLocks noGrp="1"/>
              </p:cNvSpPr>
              <p:nvPr>
                <p:ph sz="quarter" idx="4"/>
              </p:nvPr>
            </p:nvSpPr>
            <p:spPr>
              <a:xfrm>
                <a:off x="6724722" y="2426928"/>
                <a:ext cx="5467278" cy="1997867"/>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m:t>
                    </m:r>
                    <m:r>
                      <a:rPr lang="en-US" sz="2000" b="0" i="1" smtClean="0">
                        <a:latin typeface="Cambria Math" panose="02040503050406030204" pitchFamily="18" charset="0"/>
                      </a:rPr>
                      <m:t>h</m:t>
                    </m:r>
                    <m:r>
                      <a:rPr lang="en-US" sz="2000" b="0" i="1" smtClean="0">
                        <a:latin typeface="Cambria Math" panose="02040503050406030204" pitchFamily="18" charset="0"/>
                      </a:rPr>
                      <m:t>𝑒𝑛</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a:p>
                <a:endParaRPr lang="LID4096" sz="2000" dirty="0"/>
              </a:p>
            </p:txBody>
          </p:sp>
        </mc:Choice>
        <mc:Fallback xmlns="">
          <p:sp>
            <p:nvSpPr>
              <p:cNvPr id="6" name="מציין מיקום תוכן 5">
                <a:extLst>
                  <a:ext uri="{FF2B5EF4-FFF2-40B4-BE49-F238E27FC236}">
                    <a16:creationId xmlns:a16="http://schemas.microsoft.com/office/drawing/2014/main" id="{968B2253-0CC5-2069-03DA-22CC3EA98732}"/>
                  </a:ext>
                </a:extLst>
              </p:cNvPr>
              <p:cNvSpPr>
                <a:spLocks noGrp="1" noRot="1" noChangeAspect="1" noMove="1" noResize="1" noEditPoints="1" noAdjustHandles="1" noChangeArrowheads="1" noChangeShapeType="1" noTextEdit="1"/>
              </p:cNvSpPr>
              <p:nvPr>
                <p:ph sz="quarter" idx="4"/>
              </p:nvPr>
            </p:nvSpPr>
            <p:spPr>
              <a:xfrm>
                <a:off x="6724722" y="2426928"/>
                <a:ext cx="5467278" cy="1997867"/>
              </a:xfrm>
              <a:blipFill>
                <a:blip r:embed="rId3"/>
                <a:stretch>
                  <a:fillRect l="-1115" t="-610" b="-14024"/>
                </a:stretch>
              </a:blipFill>
            </p:spPr>
            <p:txBody>
              <a:bodyPr/>
              <a:lstStyle/>
              <a:p>
                <a:r>
                  <a:rPr lang="LID4096">
                    <a:noFill/>
                  </a:rPr>
                  <a:t> </a:t>
                </a:r>
              </a:p>
            </p:txBody>
          </p:sp>
        </mc:Fallback>
      </mc:AlternateContent>
      <p:sp>
        <p:nvSpPr>
          <p:cNvPr id="8" name="מציין מיקום של כותרת תחתונה 7">
            <a:extLst>
              <a:ext uri="{FF2B5EF4-FFF2-40B4-BE49-F238E27FC236}">
                <a16:creationId xmlns:a16="http://schemas.microsoft.com/office/drawing/2014/main" id="{F7E75836-B2D3-742A-FCCD-02C6A7D6BCC2}"/>
              </a:ext>
            </a:extLst>
          </p:cNvPr>
          <p:cNvSpPr>
            <a:spLocks noGrp="1"/>
          </p:cNvSpPr>
          <p:nvPr>
            <p:ph type="ftr" sz="quarter" idx="11"/>
          </p:nvPr>
        </p:nvSpPr>
        <p:spPr/>
        <p:txBody>
          <a:bodyPr/>
          <a:lstStyle/>
          <a:p>
            <a:r>
              <a:rPr lang="en-US" dirty="0"/>
              <a:t>12</a:t>
            </a:r>
          </a:p>
        </p:txBody>
      </p:sp>
      <p:sp>
        <p:nvSpPr>
          <p:cNvPr id="10" name="אליפסה 9">
            <a:extLst>
              <a:ext uri="{FF2B5EF4-FFF2-40B4-BE49-F238E27FC236}">
                <a16:creationId xmlns:a16="http://schemas.microsoft.com/office/drawing/2014/main" id="{83825AF7-1833-9310-7287-494552A21D91}"/>
              </a:ext>
            </a:extLst>
          </p:cNvPr>
          <p:cNvSpPr/>
          <p:nvPr/>
        </p:nvSpPr>
        <p:spPr>
          <a:xfrm>
            <a:off x="2618224" y="1680060"/>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a:t>
            </a:r>
            <a:endParaRPr lang="LID4096" sz="1200" dirty="0">
              <a:solidFill>
                <a:schemeClr val="tx1"/>
              </a:solidFill>
            </a:endParaRPr>
          </a:p>
        </p:txBody>
      </p:sp>
      <p:sp>
        <p:nvSpPr>
          <p:cNvPr id="11" name="אליפסה 10">
            <a:extLst>
              <a:ext uri="{FF2B5EF4-FFF2-40B4-BE49-F238E27FC236}">
                <a16:creationId xmlns:a16="http://schemas.microsoft.com/office/drawing/2014/main" id="{6F6A06D4-4F88-AF08-8958-EC0A18E323F6}"/>
              </a:ext>
            </a:extLst>
          </p:cNvPr>
          <p:cNvSpPr/>
          <p:nvPr/>
        </p:nvSpPr>
        <p:spPr>
          <a:xfrm>
            <a:off x="1754408" y="2715402"/>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2" name="אליפסה 11">
            <a:extLst>
              <a:ext uri="{FF2B5EF4-FFF2-40B4-BE49-F238E27FC236}">
                <a16:creationId xmlns:a16="http://schemas.microsoft.com/office/drawing/2014/main" id="{CAE3D466-57D9-FC8C-82D6-21615CABFDB0}"/>
              </a:ext>
            </a:extLst>
          </p:cNvPr>
          <p:cNvSpPr/>
          <p:nvPr/>
        </p:nvSpPr>
        <p:spPr>
          <a:xfrm>
            <a:off x="3437850" y="2704396"/>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3" name="אליפסה 12">
            <a:extLst>
              <a:ext uri="{FF2B5EF4-FFF2-40B4-BE49-F238E27FC236}">
                <a16:creationId xmlns:a16="http://schemas.microsoft.com/office/drawing/2014/main" id="{31997710-CE75-CCB9-7D19-54EAF8CE76DA}"/>
              </a:ext>
            </a:extLst>
          </p:cNvPr>
          <p:cNvSpPr/>
          <p:nvPr/>
        </p:nvSpPr>
        <p:spPr>
          <a:xfrm>
            <a:off x="2752792" y="3663046"/>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cxnSp>
        <p:nvCxnSpPr>
          <p:cNvPr id="19" name="מחבר ישר 18">
            <a:extLst>
              <a:ext uri="{FF2B5EF4-FFF2-40B4-BE49-F238E27FC236}">
                <a16:creationId xmlns:a16="http://schemas.microsoft.com/office/drawing/2014/main" id="{C13B91B5-846B-7CB2-FDA1-77C87EACBD7D}"/>
              </a:ext>
            </a:extLst>
          </p:cNvPr>
          <p:cNvCxnSpPr>
            <a:cxnSpLocks/>
            <a:stCxn id="10" idx="3"/>
            <a:endCxn id="11" idx="0"/>
          </p:cNvCxnSpPr>
          <p:nvPr/>
        </p:nvCxnSpPr>
        <p:spPr>
          <a:xfrm flipH="1">
            <a:off x="2252926" y="2383313"/>
            <a:ext cx="507128" cy="332089"/>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E2AEF368-8B8A-BAE8-E7C9-49F76CC7AE23}"/>
              </a:ext>
            </a:extLst>
          </p:cNvPr>
          <p:cNvCxnSpPr>
            <a:cxnSpLocks/>
            <a:stCxn id="10" idx="5"/>
            <a:endCxn id="12" idx="0"/>
          </p:cNvCxnSpPr>
          <p:nvPr/>
        </p:nvCxnSpPr>
        <p:spPr>
          <a:xfrm>
            <a:off x="3444868" y="2383313"/>
            <a:ext cx="477219" cy="321083"/>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C4D88F44-7444-88B7-C981-07BA7B99D7B6}"/>
              </a:ext>
            </a:extLst>
          </p:cNvPr>
          <p:cNvCxnSpPr>
            <a:cxnSpLocks/>
            <a:stCxn id="12" idx="4"/>
            <a:endCxn id="13" idx="0"/>
          </p:cNvCxnSpPr>
          <p:nvPr/>
        </p:nvCxnSpPr>
        <p:spPr>
          <a:xfrm flipH="1">
            <a:off x="3251310" y="3528308"/>
            <a:ext cx="670777" cy="134738"/>
          </a:xfrm>
          <a:prstGeom prst="line">
            <a:avLst/>
          </a:prstGeom>
        </p:spPr>
        <p:style>
          <a:lnRef idx="1">
            <a:schemeClr val="dk1"/>
          </a:lnRef>
          <a:fillRef idx="0">
            <a:schemeClr val="dk1"/>
          </a:fillRef>
          <a:effectRef idx="0">
            <a:schemeClr val="dk1"/>
          </a:effectRef>
          <a:fontRef idx="minor">
            <a:schemeClr val="tx1"/>
          </a:fontRef>
        </p:style>
      </p:cxnSp>
      <p:cxnSp>
        <p:nvCxnSpPr>
          <p:cNvPr id="33" name="מחבר ישר 32">
            <a:extLst>
              <a:ext uri="{FF2B5EF4-FFF2-40B4-BE49-F238E27FC236}">
                <a16:creationId xmlns:a16="http://schemas.microsoft.com/office/drawing/2014/main" id="{1601CC09-8F06-9F95-32A4-3D2DE9BDFF15}"/>
              </a:ext>
            </a:extLst>
          </p:cNvPr>
          <p:cNvCxnSpPr>
            <a:cxnSpLocks/>
            <a:stCxn id="10" idx="0"/>
            <a:endCxn id="10" idx="4"/>
          </p:cNvCxnSpPr>
          <p:nvPr/>
        </p:nvCxnSpPr>
        <p:spPr>
          <a:xfrm>
            <a:off x="3102461" y="1680060"/>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6911D039-D7B7-6434-7645-57D300E3AFDA}"/>
              </a:ext>
            </a:extLst>
          </p:cNvPr>
          <p:cNvCxnSpPr>
            <a:cxnSpLocks/>
            <a:stCxn id="11" idx="0"/>
            <a:endCxn id="11" idx="4"/>
          </p:cNvCxnSpPr>
          <p:nvPr/>
        </p:nvCxnSpPr>
        <p:spPr>
          <a:xfrm>
            <a:off x="2252926" y="2715402"/>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2" name="מחבר ישר 41">
            <a:extLst>
              <a:ext uri="{FF2B5EF4-FFF2-40B4-BE49-F238E27FC236}">
                <a16:creationId xmlns:a16="http://schemas.microsoft.com/office/drawing/2014/main" id="{E3E0B9A7-B6DE-7D1C-FAA7-E43CFAFDEF3B}"/>
              </a:ext>
            </a:extLst>
          </p:cNvPr>
          <p:cNvCxnSpPr>
            <a:cxnSpLocks/>
            <a:stCxn id="12" idx="0"/>
            <a:endCxn id="12" idx="4"/>
          </p:cNvCxnSpPr>
          <p:nvPr/>
        </p:nvCxnSpPr>
        <p:spPr>
          <a:xfrm>
            <a:off x="3922087" y="2704396"/>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5" name="מחבר ישר 44">
            <a:extLst>
              <a:ext uri="{FF2B5EF4-FFF2-40B4-BE49-F238E27FC236}">
                <a16:creationId xmlns:a16="http://schemas.microsoft.com/office/drawing/2014/main" id="{1187D72F-91D9-DA6B-A51A-861CAB1DC81B}"/>
              </a:ext>
            </a:extLst>
          </p:cNvPr>
          <p:cNvCxnSpPr>
            <a:cxnSpLocks/>
            <a:stCxn id="13" idx="0"/>
            <a:endCxn id="13" idx="4"/>
          </p:cNvCxnSpPr>
          <p:nvPr/>
        </p:nvCxnSpPr>
        <p:spPr>
          <a:xfrm>
            <a:off x="3251310" y="3663046"/>
            <a:ext cx="0" cy="82391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מציין מיקום טקסט 4">
                <a:extLst>
                  <a:ext uri="{FF2B5EF4-FFF2-40B4-BE49-F238E27FC236}">
                    <a16:creationId xmlns:a16="http://schemas.microsoft.com/office/drawing/2014/main" id="{2C82C203-E220-169D-50E7-76AA069F058A}"/>
                  </a:ext>
                </a:extLst>
              </p:cNvPr>
              <p:cNvSpPr>
                <a:spLocks noGrp="1"/>
              </p:cNvSpPr>
              <p:nvPr>
                <p:ph type="body" sz="quarter" idx="3"/>
              </p:nvPr>
            </p:nvSpPr>
            <p:spPr>
              <a:xfrm>
                <a:off x="7118051" y="1019083"/>
                <a:ext cx="3943627" cy="823912"/>
              </a:xfrm>
            </p:spPr>
            <p:txBody>
              <a:bodyPr/>
              <a:lstStyle/>
              <a:p>
                <a14:m>
                  <m:oMath xmlns:m="http://schemas.openxmlformats.org/officeDocument/2006/math">
                    <m:r>
                      <a:rPr lang="en-US" b="0" i="1" smtClean="0">
                        <a:latin typeface="Cambria Math" panose="02040503050406030204" pitchFamily="18" charset="0"/>
                      </a:rPr>
                      <m:t>𝑒𝑞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right side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left</a:t>
                </a:r>
                <a:endParaRPr lang="LID4096" dirty="0"/>
              </a:p>
            </p:txBody>
          </p:sp>
        </mc:Choice>
        <mc:Fallback xmlns="">
          <p:sp>
            <p:nvSpPr>
              <p:cNvPr id="50" name="מציין מיקום טקסט 4">
                <a:extLst>
                  <a:ext uri="{FF2B5EF4-FFF2-40B4-BE49-F238E27FC236}">
                    <a16:creationId xmlns:a16="http://schemas.microsoft.com/office/drawing/2014/main" id="{2C82C203-E220-169D-50E7-76AA069F058A}"/>
                  </a:ext>
                </a:extLst>
              </p:cNvPr>
              <p:cNvSpPr>
                <a:spLocks noGrp="1" noRot="1" noChangeAspect="1" noMove="1" noResize="1" noEditPoints="1" noAdjustHandles="1" noChangeArrowheads="1" noChangeShapeType="1" noTextEdit="1"/>
              </p:cNvSpPr>
              <p:nvPr>
                <p:ph type="body" sz="quarter" idx="3"/>
              </p:nvPr>
            </p:nvSpPr>
            <p:spPr>
              <a:xfrm>
                <a:off x="7118051" y="1019083"/>
                <a:ext cx="3943627" cy="823912"/>
              </a:xfrm>
              <a:blipFill>
                <a:blip r:embed="rId4"/>
                <a:stretch>
                  <a:fillRect b="-13333"/>
                </a:stretch>
              </a:blipFill>
            </p:spPr>
            <p:txBody>
              <a:bodyPr/>
              <a:lstStyle/>
              <a:p>
                <a:r>
                  <a:rPr lang="LID4096">
                    <a:noFill/>
                  </a:rPr>
                  <a:t> </a:t>
                </a:r>
              </a:p>
            </p:txBody>
          </p:sp>
        </mc:Fallback>
      </mc:AlternateContent>
      <p:sp>
        <p:nvSpPr>
          <p:cNvPr id="62" name="תיבת טקסט 61">
            <a:extLst>
              <a:ext uri="{FF2B5EF4-FFF2-40B4-BE49-F238E27FC236}">
                <a16:creationId xmlns:a16="http://schemas.microsoft.com/office/drawing/2014/main" id="{73C98C24-0FE4-7099-CBE4-73200075C54B}"/>
              </a:ext>
            </a:extLst>
          </p:cNvPr>
          <p:cNvSpPr txBox="1"/>
          <p:nvPr/>
        </p:nvSpPr>
        <p:spPr>
          <a:xfrm>
            <a:off x="2835675" y="3890336"/>
            <a:ext cx="783833" cy="400110"/>
          </a:xfrm>
          <a:prstGeom prst="rect">
            <a:avLst/>
          </a:prstGeom>
          <a:noFill/>
        </p:spPr>
        <p:txBody>
          <a:bodyPr wrap="square">
            <a:spAutoFit/>
          </a:bodyPr>
          <a:lstStyle/>
          <a:p>
            <a:pPr algn="ctr"/>
            <a:r>
              <a:rPr lang="en-US" sz="2000" dirty="0">
                <a:solidFill>
                  <a:schemeClr val="tx1"/>
                </a:solidFill>
              </a:rPr>
              <a:t>+  -</a:t>
            </a:r>
            <a:endParaRPr lang="LID4096" sz="2000" dirty="0">
              <a:solidFill>
                <a:schemeClr val="tx1"/>
              </a:solidFill>
            </a:endParaRPr>
          </a:p>
        </p:txBody>
      </p:sp>
      <p:sp>
        <p:nvSpPr>
          <p:cNvPr id="64" name="תיבת טקסט 63">
            <a:extLst>
              <a:ext uri="{FF2B5EF4-FFF2-40B4-BE49-F238E27FC236}">
                <a16:creationId xmlns:a16="http://schemas.microsoft.com/office/drawing/2014/main" id="{4838972A-B3E4-078F-4DBF-3E38352E8301}"/>
              </a:ext>
            </a:extLst>
          </p:cNvPr>
          <p:cNvSpPr txBox="1"/>
          <p:nvPr/>
        </p:nvSpPr>
        <p:spPr>
          <a:xfrm>
            <a:off x="3533936" y="2911844"/>
            <a:ext cx="776303" cy="400110"/>
          </a:xfrm>
          <a:prstGeom prst="rect">
            <a:avLst/>
          </a:prstGeom>
          <a:noFill/>
        </p:spPr>
        <p:txBody>
          <a:bodyPr wrap="square">
            <a:spAutoFit/>
          </a:bodyPr>
          <a:lstStyle/>
          <a:p>
            <a:pPr algn="ctr"/>
            <a:r>
              <a:rPr lang="en-US" sz="2000" dirty="0"/>
              <a:t>+  +</a:t>
            </a:r>
            <a:endParaRPr lang="LID4096" sz="2000" dirty="0">
              <a:solidFill>
                <a:schemeClr val="tx1"/>
              </a:solidFill>
            </a:endParaRPr>
          </a:p>
        </p:txBody>
      </p:sp>
      <p:sp>
        <p:nvSpPr>
          <p:cNvPr id="69" name="תיבת טקסט 68">
            <a:extLst>
              <a:ext uri="{FF2B5EF4-FFF2-40B4-BE49-F238E27FC236}">
                <a16:creationId xmlns:a16="http://schemas.microsoft.com/office/drawing/2014/main" id="{CDDE7EB8-B01A-AAC5-470E-E90106DE6B5C}"/>
              </a:ext>
            </a:extLst>
          </p:cNvPr>
          <p:cNvSpPr txBox="1"/>
          <p:nvPr/>
        </p:nvSpPr>
        <p:spPr>
          <a:xfrm>
            <a:off x="1851027" y="2906464"/>
            <a:ext cx="78383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73" name="תיבת טקסט 72">
            <a:extLst>
              <a:ext uri="{FF2B5EF4-FFF2-40B4-BE49-F238E27FC236}">
                <a16:creationId xmlns:a16="http://schemas.microsoft.com/office/drawing/2014/main" id="{768BF710-642B-B7E7-2876-19430C9E3EB6}"/>
              </a:ext>
            </a:extLst>
          </p:cNvPr>
          <p:cNvSpPr txBox="1"/>
          <p:nvPr/>
        </p:nvSpPr>
        <p:spPr>
          <a:xfrm>
            <a:off x="2540152" y="1907350"/>
            <a:ext cx="1020845" cy="400110"/>
          </a:xfrm>
          <a:prstGeom prst="rect">
            <a:avLst/>
          </a:prstGeom>
          <a:noFill/>
        </p:spPr>
        <p:txBody>
          <a:bodyPr wrap="square">
            <a:spAutoFit/>
          </a:bodyPr>
          <a:lstStyle/>
          <a:p>
            <a:pPr algn="ctr"/>
            <a:r>
              <a:rPr lang="en-US" sz="2000" dirty="0">
                <a:solidFill>
                  <a:schemeClr val="tx1"/>
                </a:solidFill>
              </a:rPr>
              <a:t> +   -</a:t>
            </a:r>
            <a:endParaRPr lang="LID4096" sz="2000" dirty="0">
              <a:solidFill>
                <a:schemeClr val="tx1"/>
              </a:solidFill>
            </a:endParaRPr>
          </a:p>
        </p:txBody>
      </p:sp>
    </p:spTree>
    <p:extLst>
      <p:ext uri="{BB962C8B-B14F-4D97-AF65-F5344CB8AC3E}">
        <p14:creationId xmlns:p14="http://schemas.microsoft.com/office/powerpoint/2010/main" val="2003294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4199D-ACE7-BE77-6D5E-9F76EF1D76E9}"/>
              </a:ext>
            </a:extLst>
          </p:cNvPr>
          <p:cNvSpPr>
            <a:spLocks noGrp="1"/>
          </p:cNvSpPr>
          <p:nvPr>
            <p:ph type="title"/>
          </p:nvPr>
        </p:nvSpPr>
        <p:spPr>
          <a:xfrm>
            <a:off x="2098277" y="6159"/>
            <a:ext cx="8421688" cy="1116482"/>
          </a:xfrm>
        </p:spPr>
        <p:txBody>
          <a:bodyPr/>
          <a:lstStyle/>
          <a:p>
            <a:r>
              <a:rPr lang="en-US" dirty="0"/>
              <a:t>Tree example</a:t>
            </a:r>
            <a:endParaRPr lang="LID4096" dirty="0"/>
          </a:p>
        </p:txBody>
      </p:sp>
      <mc:AlternateContent xmlns:mc="http://schemas.openxmlformats.org/markup-compatibility/2006" xmlns:a14="http://schemas.microsoft.com/office/drawing/2010/main">
        <mc:Choice Requires="a14">
          <p:sp>
            <p:nvSpPr>
              <p:cNvPr id="6" name="מציין מיקום תוכן 5">
                <a:extLst>
                  <a:ext uri="{FF2B5EF4-FFF2-40B4-BE49-F238E27FC236}">
                    <a16:creationId xmlns:a16="http://schemas.microsoft.com/office/drawing/2014/main" id="{968B2253-0CC5-2069-03DA-22CC3EA98732}"/>
                  </a:ext>
                </a:extLst>
              </p:cNvPr>
              <p:cNvSpPr>
                <a:spLocks noGrp="1"/>
              </p:cNvSpPr>
              <p:nvPr>
                <p:ph sz="quarter" idx="4"/>
              </p:nvPr>
            </p:nvSpPr>
            <p:spPr>
              <a:xfrm>
                <a:off x="6724722" y="2426928"/>
                <a:ext cx="5467278" cy="1997867"/>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𝑡h𝑒𝑛</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a:p>
                <a:endParaRPr lang="LID4096" sz="2000" dirty="0"/>
              </a:p>
            </p:txBody>
          </p:sp>
        </mc:Choice>
        <mc:Fallback xmlns="">
          <p:sp>
            <p:nvSpPr>
              <p:cNvPr id="6" name="מציין מיקום תוכן 5">
                <a:extLst>
                  <a:ext uri="{FF2B5EF4-FFF2-40B4-BE49-F238E27FC236}">
                    <a16:creationId xmlns:a16="http://schemas.microsoft.com/office/drawing/2014/main" id="{968B2253-0CC5-2069-03DA-22CC3EA98732}"/>
                  </a:ext>
                </a:extLst>
              </p:cNvPr>
              <p:cNvSpPr>
                <a:spLocks noGrp="1" noRot="1" noChangeAspect="1" noMove="1" noResize="1" noEditPoints="1" noAdjustHandles="1" noChangeArrowheads="1" noChangeShapeType="1" noTextEdit="1"/>
              </p:cNvSpPr>
              <p:nvPr>
                <p:ph sz="quarter" idx="4"/>
              </p:nvPr>
            </p:nvSpPr>
            <p:spPr>
              <a:xfrm>
                <a:off x="6724722" y="2426928"/>
                <a:ext cx="5467278" cy="1997867"/>
              </a:xfrm>
              <a:blipFill>
                <a:blip r:embed="rId3"/>
                <a:stretch>
                  <a:fillRect l="-1115" t="-610" b="-14024"/>
                </a:stretch>
              </a:blipFill>
            </p:spPr>
            <p:txBody>
              <a:bodyPr/>
              <a:lstStyle/>
              <a:p>
                <a:r>
                  <a:rPr lang="LID4096">
                    <a:noFill/>
                  </a:rPr>
                  <a:t> </a:t>
                </a:r>
              </a:p>
            </p:txBody>
          </p:sp>
        </mc:Fallback>
      </mc:AlternateContent>
      <p:sp>
        <p:nvSpPr>
          <p:cNvPr id="8" name="מציין מיקום של כותרת תחתונה 7">
            <a:extLst>
              <a:ext uri="{FF2B5EF4-FFF2-40B4-BE49-F238E27FC236}">
                <a16:creationId xmlns:a16="http://schemas.microsoft.com/office/drawing/2014/main" id="{F7E75836-B2D3-742A-FCCD-02C6A7D6BCC2}"/>
              </a:ext>
            </a:extLst>
          </p:cNvPr>
          <p:cNvSpPr>
            <a:spLocks noGrp="1"/>
          </p:cNvSpPr>
          <p:nvPr>
            <p:ph type="ftr" sz="quarter" idx="11"/>
          </p:nvPr>
        </p:nvSpPr>
        <p:spPr/>
        <p:txBody>
          <a:bodyPr/>
          <a:lstStyle/>
          <a:p>
            <a:r>
              <a:rPr lang="en-US" dirty="0"/>
              <a:t>13</a:t>
            </a:r>
          </a:p>
        </p:txBody>
      </p:sp>
      <p:sp>
        <p:nvSpPr>
          <p:cNvPr id="10" name="אליפסה 9">
            <a:extLst>
              <a:ext uri="{FF2B5EF4-FFF2-40B4-BE49-F238E27FC236}">
                <a16:creationId xmlns:a16="http://schemas.microsoft.com/office/drawing/2014/main" id="{83825AF7-1833-9310-7287-494552A21D91}"/>
              </a:ext>
            </a:extLst>
          </p:cNvPr>
          <p:cNvSpPr/>
          <p:nvPr/>
        </p:nvSpPr>
        <p:spPr>
          <a:xfrm>
            <a:off x="2618224" y="1680060"/>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endParaRPr lang="LID4096" sz="2000" dirty="0">
              <a:solidFill>
                <a:schemeClr val="tx1"/>
              </a:solidFill>
            </a:endParaRPr>
          </a:p>
        </p:txBody>
      </p:sp>
      <p:sp>
        <p:nvSpPr>
          <p:cNvPr id="11" name="אליפסה 10">
            <a:extLst>
              <a:ext uri="{FF2B5EF4-FFF2-40B4-BE49-F238E27FC236}">
                <a16:creationId xmlns:a16="http://schemas.microsoft.com/office/drawing/2014/main" id="{6F6A06D4-4F88-AF08-8958-EC0A18E323F6}"/>
              </a:ext>
            </a:extLst>
          </p:cNvPr>
          <p:cNvSpPr/>
          <p:nvPr/>
        </p:nvSpPr>
        <p:spPr>
          <a:xfrm>
            <a:off x="1754408" y="2715402"/>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2" name="אליפסה 11">
            <a:extLst>
              <a:ext uri="{FF2B5EF4-FFF2-40B4-BE49-F238E27FC236}">
                <a16:creationId xmlns:a16="http://schemas.microsoft.com/office/drawing/2014/main" id="{CAE3D466-57D9-FC8C-82D6-21615CABFDB0}"/>
              </a:ext>
            </a:extLst>
          </p:cNvPr>
          <p:cNvSpPr/>
          <p:nvPr/>
        </p:nvSpPr>
        <p:spPr>
          <a:xfrm>
            <a:off x="3437850" y="2704396"/>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3" name="אליפסה 12">
            <a:extLst>
              <a:ext uri="{FF2B5EF4-FFF2-40B4-BE49-F238E27FC236}">
                <a16:creationId xmlns:a16="http://schemas.microsoft.com/office/drawing/2014/main" id="{31997710-CE75-CCB9-7D19-54EAF8CE76DA}"/>
              </a:ext>
            </a:extLst>
          </p:cNvPr>
          <p:cNvSpPr/>
          <p:nvPr/>
        </p:nvSpPr>
        <p:spPr>
          <a:xfrm>
            <a:off x="2752792" y="3663046"/>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cxnSp>
        <p:nvCxnSpPr>
          <p:cNvPr id="19" name="מחבר ישר 18">
            <a:extLst>
              <a:ext uri="{FF2B5EF4-FFF2-40B4-BE49-F238E27FC236}">
                <a16:creationId xmlns:a16="http://schemas.microsoft.com/office/drawing/2014/main" id="{C13B91B5-846B-7CB2-FDA1-77C87EACBD7D}"/>
              </a:ext>
            </a:extLst>
          </p:cNvPr>
          <p:cNvCxnSpPr>
            <a:cxnSpLocks/>
            <a:stCxn id="10" idx="3"/>
            <a:endCxn id="11" idx="0"/>
          </p:cNvCxnSpPr>
          <p:nvPr/>
        </p:nvCxnSpPr>
        <p:spPr>
          <a:xfrm flipH="1">
            <a:off x="2252926" y="2383313"/>
            <a:ext cx="507128" cy="332089"/>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E2AEF368-8B8A-BAE8-E7C9-49F76CC7AE23}"/>
              </a:ext>
            </a:extLst>
          </p:cNvPr>
          <p:cNvCxnSpPr>
            <a:cxnSpLocks/>
            <a:stCxn id="10" idx="5"/>
            <a:endCxn id="12" idx="0"/>
          </p:cNvCxnSpPr>
          <p:nvPr/>
        </p:nvCxnSpPr>
        <p:spPr>
          <a:xfrm>
            <a:off x="3444868" y="2383313"/>
            <a:ext cx="477219" cy="321083"/>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C4D88F44-7444-88B7-C981-07BA7B99D7B6}"/>
              </a:ext>
            </a:extLst>
          </p:cNvPr>
          <p:cNvCxnSpPr>
            <a:cxnSpLocks/>
            <a:stCxn id="12" idx="4"/>
            <a:endCxn id="13" idx="0"/>
          </p:cNvCxnSpPr>
          <p:nvPr/>
        </p:nvCxnSpPr>
        <p:spPr>
          <a:xfrm flipH="1">
            <a:off x="3251310" y="3528308"/>
            <a:ext cx="670777" cy="134738"/>
          </a:xfrm>
          <a:prstGeom prst="line">
            <a:avLst/>
          </a:prstGeom>
        </p:spPr>
        <p:style>
          <a:lnRef idx="1">
            <a:schemeClr val="dk1"/>
          </a:lnRef>
          <a:fillRef idx="0">
            <a:schemeClr val="dk1"/>
          </a:fillRef>
          <a:effectRef idx="0">
            <a:schemeClr val="dk1"/>
          </a:effectRef>
          <a:fontRef idx="minor">
            <a:schemeClr val="tx1"/>
          </a:fontRef>
        </p:style>
      </p:cxnSp>
      <p:cxnSp>
        <p:nvCxnSpPr>
          <p:cNvPr id="33" name="מחבר ישר 32">
            <a:extLst>
              <a:ext uri="{FF2B5EF4-FFF2-40B4-BE49-F238E27FC236}">
                <a16:creationId xmlns:a16="http://schemas.microsoft.com/office/drawing/2014/main" id="{1601CC09-8F06-9F95-32A4-3D2DE9BDFF15}"/>
              </a:ext>
            </a:extLst>
          </p:cNvPr>
          <p:cNvCxnSpPr>
            <a:cxnSpLocks/>
            <a:stCxn id="10" idx="0"/>
            <a:endCxn id="10" idx="4"/>
          </p:cNvCxnSpPr>
          <p:nvPr/>
        </p:nvCxnSpPr>
        <p:spPr>
          <a:xfrm>
            <a:off x="3102461" y="1680060"/>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6911D039-D7B7-6434-7645-57D300E3AFDA}"/>
              </a:ext>
            </a:extLst>
          </p:cNvPr>
          <p:cNvCxnSpPr>
            <a:cxnSpLocks/>
            <a:stCxn id="11" idx="0"/>
            <a:endCxn id="11" idx="4"/>
          </p:cNvCxnSpPr>
          <p:nvPr/>
        </p:nvCxnSpPr>
        <p:spPr>
          <a:xfrm>
            <a:off x="2252926" y="2715402"/>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2" name="מחבר ישר 41">
            <a:extLst>
              <a:ext uri="{FF2B5EF4-FFF2-40B4-BE49-F238E27FC236}">
                <a16:creationId xmlns:a16="http://schemas.microsoft.com/office/drawing/2014/main" id="{E3E0B9A7-B6DE-7D1C-FAA7-E43CFAFDEF3B}"/>
              </a:ext>
            </a:extLst>
          </p:cNvPr>
          <p:cNvCxnSpPr>
            <a:cxnSpLocks/>
            <a:stCxn id="12" idx="0"/>
            <a:endCxn id="12" idx="4"/>
          </p:cNvCxnSpPr>
          <p:nvPr/>
        </p:nvCxnSpPr>
        <p:spPr>
          <a:xfrm>
            <a:off x="3922087" y="2704396"/>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5" name="מחבר ישר 44">
            <a:extLst>
              <a:ext uri="{FF2B5EF4-FFF2-40B4-BE49-F238E27FC236}">
                <a16:creationId xmlns:a16="http://schemas.microsoft.com/office/drawing/2014/main" id="{1187D72F-91D9-DA6B-A51A-861CAB1DC81B}"/>
              </a:ext>
            </a:extLst>
          </p:cNvPr>
          <p:cNvCxnSpPr>
            <a:cxnSpLocks/>
            <a:stCxn id="13" idx="0"/>
            <a:endCxn id="13" idx="4"/>
          </p:cNvCxnSpPr>
          <p:nvPr/>
        </p:nvCxnSpPr>
        <p:spPr>
          <a:xfrm>
            <a:off x="3251310" y="3663046"/>
            <a:ext cx="0" cy="82391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מציין מיקום טקסט 4">
                <a:extLst>
                  <a:ext uri="{FF2B5EF4-FFF2-40B4-BE49-F238E27FC236}">
                    <a16:creationId xmlns:a16="http://schemas.microsoft.com/office/drawing/2014/main" id="{2C82C203-E220-169D-50E7-76AA069F058A}"/>
                  </a:ext>
                </a:extLst>
              </p:cNvPr>
              <p:cNvSpPr>
                <a:spLocks noGrp="1"/>
              </p:cNvSpPr>
              <p:nvPr>
                <p:ph type="body" sz="quarter" idx="3"/>
              </p:nvPr>
            </p:nvSpPr>
            <p:spPr>
              <a:xfrm>
                <a:off x="7118051" y="1019083"/>
                <a:ext cx="3943627" cy="823912"/>
              </a:xfrm>
            </p:spPr>
            <p:txBody>
              <a:bodyPr/>
              <a:lstStyle/>
              <a:p>
                <a14:m>
                  <m:oMath xmlns:m="http://schemas.openxmlformats.org/officeDocument/2006/math">
                    <m:r>
                      <a:rPr lang="en-US" b="0" i="1" smtClean="0">
                        <a:latin typeface="Cambria Math" panose="02040503050406030204" pitchFamily="18" charset="0"/>
                      </a:rPr>
                      <m:t>𝑒𝑞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right side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left</a:t>
                </a:r>
                <a:endParaRPr lang="LID4096" dirty="0"/>
              </a:p>
            </p:txBody>
          </p:sp>
        </mc:Choice>
        <mc:Fallback xmlns="">
          <p:sp>
            <p:nvSpPr>
              <p:cNvPr id="50" name="מציין מיקום טקסט 4">
                <a:extLst>
                  <a:ext uri="{FF2B5EF4-FFF2-40B4-BE49-F238E27FC236}">
                    <a16:creationId xmlns:a16="http://schemas.microsoft.com/office/drawing/2014/main" id="{2C82C203-E220-169D-50E7-76AA069F058A}"/>
                  </a:ext>
                </a:extLst>
              </p:cNvPr>
              <p:cNvSpPr>
                <a:spLocks noGrp="1" noRot="1" noChangeAspect="1" noMove="1" noResize="1" noEditPoints="1" noAdjustHandles="1" noChangeArrowheads="1" noChangeShapeType="1" noTextEdit="1"/>
              </p:cNvSpPr>
              <p:nvPr>
                <p:ph type="body" sz="quarter" idx="3"/>
              </p:nvPr>
            </p:nvSpPr>
            <p:spPr>
              <a:xfrm>
                <a:off x="7118051" y="1019083"/>
                <a:ext cx="3943627" cy="823912"/>
              </a:xfrm>
              <a:blipFill>
                <a:blip r:embed="rId4"/>
                <a:stretch>
                  <a:fillRect b="-13333"/>
                </a:stretch>
              </a:blipFill>
            </p:spPr>
            <p:txBody>
              <a:bodyPr/>
              <a:lstStyle/>
              <a:p>
                <a:r>
                  <a:rPr lang="LID4096">
                    <a:noFill/>
                  </a:rPr>
                  <a:t> </a:t>
                </a:r>
              </a:p>
            </p:txBody>
          </p:sp>
        </mc:Fallback>
      </mc:AlternateContent>
      <p:sp>
        <p:nvSpPr>
          <p:cNvPr id="62" name="תיבת טקסט 61">
            <a:extLst>
              <a:ext uri="{FF2B5EF4-FFF2-40B4-BE49-F238E27FC236}">
                <a16:creationId xmlns:a16="http://schemas.microsoft.com/office/drawing/2014/main" id="{73C98C24-0FE4-7099-CBE4-73200075C54B}"/>
              </a:ext>
            </a:extLst>
          </p:cNvPr>
          <p:cNvSpPr txBox="1"/>
          <p:nvPr/>
        </p:nvSpPr>
        <p:spPr>
          <a:xfrm>
            <a:off x="2835675" y="3890336"/>
            <a:ext cx="783833" cy="400110"/>
          </a:xfrm>
          <a:prstGeom prst="rect">
            <a:avLst/>
          </a:prstGeom>
          <a:noFill/>
        </p:spPr>
        <p:txBody>
          <a:bodyPr wrap="square">
            <a:spAutoFit/>
          </a:bodyPr>
          <a:lstStyle/>
          <a:p>
            <a:pPr algn="ctr"/>
            <a:r>
              <a:rPr lang="en-US" sz="2000" dirty="0">
                <a:solidFill>
                  <a:schemeClr val="tx1"/>
                </a:solidFill>
              </a:rPr>
              <a:t>+  -</a:t>
            </a:r>
            <a:endParaRPr lang="LID4096" sz="2000" dirty="0">
              <a:solidFill>
                <a:schemeClr val="tx1"/>
              </a:solidFill>
            </a:endParaRPr>
          </a:p>
        </p:txBody>
      </p:sp>
      <p:sp>
        <p:nvSpPr>
          <p:cNvPr id="64" name="תיבת טקסט 63">
            <a:extLst>
              <a:ext uri="{FF2B5EF4-FFF2-40B4-BE49-F238E27FC236}">
                <a16:creationId xmlns:a16="http://schemas.microsoft.com/office/drawing/2014/main" id="{4838972A-B3E4-078F-4DBF-3E38352E8301}"/>
              </a:ext>
            </a:extLst>
          </p:cNvPr>
          <p:cNvSpPr txBox="1"/>
          <p:nvPr/>
        </p:nvSpPr>
        <p:spPr>
          <a:xfrm>
            <a:off x="3533936" y="2911844"/>
            <a:ext cx="776303" cy="400110"/>
          </a:xfrm>
          <a:prstGeom prst="rect">
            <a:avLst/>
          </a:prstGeom>
          <a:noFill/>
        </p:spPr>
        <p:txBody>
          <a:bodyPr wrap="square">
            <a:spAutoFit/>
          </a:bodyPr>
          <a:lstStyle/>
          <a:p>
            <a:pPr algn="ctr"/>
            <a:r>
              <a:rPr lang="en-US" sz="2000" dirty="0"/>
              <a:t>+  +</a:t>
            </a:r>
            <a:endParaRPr lang="LID4096" sz="2000" dirty="0">
              <a:solidFill>
                <a:schemeClr val="tx1"/>
              </a:solidFill>
            </a:endParaRPr>
          </a:p>
        </p:txBody>
      </p:sp>
      <p:sp>
        <p:nvSpPr>
          <p:cNvPr id="69" name="תיבת טקסט 68">
            <a:extLst>
              <a:ext uri="{FF2B5EF4-FFF2-40B4-BE49-F238E27FC236}">
                <a16:creationId xmlns:a16="http://schemas.microsoft.com/office/drawing/2014/main" id="{CDDE7EB8-B01A-AAC5-470E-E90106DE6B5C}"/>
              </a:ext>
            </a:extLst>
          </p:cNvPr>
          <p:cNvSpPr txBox="1"/>
          <p:nvPr/>
        </p:nvSpPr>
        <p:spPr>
          <a:xfrm>
            <a:off x="1851027" y="2906464"/>
            <a:ext cx="783833" cy="400110"/>
          </a:xfrm>
          <a:prstGeom prst="rect">
            <a:avLst/>
          </a:prstGeom>
          <a:noFill/>
        </p:spPr>
        <p:txBody>
          <a:bodyPr wrap="square">
            <a:spAutoFit/>
          </a:bodyPr>
          <a:lstStyle/>
          <a:p>
            <a:pPr algn="ctr"/>
            <a:r>
              <a:rPr lang="en-US" sz="2000" dirty="0">
                <a:solidFill>
                  <a:schemeClr val="tx1"/>
                </a:solidFill>
              </a:rPr>
              <a:t>+  -</a:t>
            </a:r>
            <a:endParaRPr lang="LID4096" sz="2000" dirty="0">
              <a:solidFill>
                <a:schemeClr val="tx1"/>
              </a:solidFill>
            </a:endParaRPr>
          </a:p>
        </p:txBody>
      </p:sp>
      <p:sp>
        <p:nvSpPr>
          <p:cNvPr id="73" name="תיבת טקסט 72">
            <a:extLst>
              <a:ext uri="{FF2B5EF4-FFF2-40B4-BE49-F238E27FC236}">
                <a16:creationId xmlns:a16="http://schemas.microsoft.com/office/drawing/2014/main" id="{768BF710-642B-B7E7-2876-19430C9E3EB6}"/>
              </a:ext>
            </a:extLst>
          </p:cNvPr>
          <p:cNvSpPr txBox="1"/>
          <p:nvPr/>
        </p:nvSpPr>
        <p:spPr>
          <a:xfrm>
            <a:off x="2540152" y="1907350"/>
            <a:ext cx="1020845" cy="400110"/>
          </a:xfrm>
          <a:prstGeom prst="rect">
            <a:avLst/>
          </a:prstGeom>
          <a:noFill/>
        </p:spPr>
        <p:txBody>
          <a:bodyPr wrap="square">
            <a:spAutoFit/>
          </a:bodyPr>
          <a:lstStyle/>
          <a:p>
            <a:pPr algn="ctr"/>
            <a:r>
              <a:rPr lang="en-US" sz="2000" dirty="0">
                <a:solidFill>
                  <a:schemeClr val="tx1"/>
                </a:solidFill>
              </a:rPr>
              <a:t> +   -</a:t>
            </a:r>
            <a:endParaRPr lang="LID4096" sz="2000" dirty="0">
              <a:solidFill>
                <a:schemeClr val="tx1"/>
              </a:solidFill>
            </a:endParaRPr>
          </a:p>
        </p:txBody>
      </p:sp>
    </p:spTree>
    <p:extLst>
      <p:ext uri="{BB962C8B-B14F-4D97-AF65-F5344CB8AC3E}">
        <p14:creationId xmlns:p14="http://schemas.microsoft.com/office/powerpoint/2010/main" val="3669415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4199D-ACE7-BE77-6D5E-9F76EF1D76E9}"/>
              </a:ext>
            </a:extLst>
          </p:cNvPr>
          <p:cNvSpPr>
            <a:spLocks noGrp="1"/>
          </p:cNvSpPr>
          <p:nvPr>
            <p:ph type="title"/>
          </p:nvPr>
        </p:nvSpPr>
        <p:spPr>
          <a:xfrm>
            <a:off x="2098277" y="6159"/>
            <a:ext cx="8421688" cy="1116482"/>
          </a:xfrm>
        </p:spPr>
        <p:txBody>
          <a:bodyPr/>
          <a:lstStyle/>
          <a:p>
            <a:r>
              <a:rPr lang="en-US" dirty="0"/>
              <a:t>Tree example</a:t>
            </a:r>
            <a:endParaRPr lang="LID4096" dirty="0"/>
          </a:p>
        </p:txBody>
      </p:sp>
      <mc:AlternateContent xmlns:mc="http://schemas.openxmlformats.org/markup-compatibility/2006" xmlns:a14="http://schemas.microsoft.com/office/drawing/2010/main">
        <mc:Choice Requires="a14">
          <p:sp>
            <p:nvSpPr>
              <p:cNvPr id="6" name="מציין מיקום תוכן 5">
                <a:extLst>
                  <a:ext uri="{FF2B5EF4-FFF2-40B4-BE49-F238E27FC236}">
                    <a16:creationId xmlns:a16="http://schemas.microsoft.com/office/drawing/2014/main" id="{968B2253-0CC5-2069-03DA-22CC3EA98732}"/>
                  </a:ext>
                </a:extLst>
              </p:cNvPr>
              <p:cNvSpPr>
                <a:spLocks noGrp="1"/>
              </p:cNvSpPr>
              <p:nvPr>
                <p:ph sz="quarter" idx="4"/>
              </p:nvPr>
            </p:nvSpPr>
            <p:spPr>
              <a:xfrm>
                <a:off x="6724722" y="2426928"/>
                <a:ext cx="5467278" cy="1997867"/>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𝑡h𝑒𝑛</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a:p>
                <a:endParaRPr lang="LID4096" sz="2000" dirty="0"/>
              </a:p>
            </p:txBody>
          </p:sp>
        </mc:Choice>
        <mc:Fallback xmlns="">
          <p:sp>
            <p:nvSpPr>
              <p:cNvPr id="6" name="מציין מיקום תוכן 5">
                <a:extLst>
                  <a:ext uri="{FF2B5EF4-FFF2-40B4-BE49-F238E27FC236}">
                    <a16:creationId xmlns:a16="http://schemas.microsoft.com/office/drawing/2014/main" id="{968B2253-0CC5-2069-03DA-22CC3EA98732}"/>
                  </a:ext>
                </a:extLst>
              </p:cNvPr>
              <p:cNvSpPr>
                <a:spLocks noGrp="1" noRot="1" noChangeAspect="1" noMove="1" noResize="1" noEditPoints="1" noAdjustHandles="1" noChangeArrowheads="1" noChangeShapeType="1" noTextEdit="1"/>
              </p:cNvSpPr>
              <p:nvPr>
                <p:ph sz="quarter" idx="4"/>
              </p:nvPr>
            </p:nvSpPr>
            <p:spPr>
              <a:xfrm>
                <a:off x="6724722" y="2426928"/>
                <a:ext cx="5467278" cy="1997867"/>
              </a:xfrm>
              <a:blipFill>
                <a:blip r:embed="rId3"/>
                <a:stretch>
                  <a:fillRect l="-1115" t="-610" b="-14024"/>
                </a:stretch>
              </a:blipFill>
            </p:spPr>
            <p:txBody>
              <a:bodyPr/>
              <a:lstStyle/>
              <a:p>
                <a:r>
                  <a:rPr lang="LID4096">
                    <a:noFill/>
                  </a:rPr>
                  <a:t> </a:t>
                </a:r>
              </a:p>
            </p:txBody>
          </p:sp>
        </mc:Fallback>
      </mc:AlternateContent>
      <p:sp>
        <p:nvSpPr>
          <p:cNvPr id="8" name="מציין מיקום של כותרת תחתונה 7">
            <a:extLst>
              <a:ext uri="{FF2B5EF4-FFF2-40B4-BE49-F238E27FC236}">
                <a16:creationId xmlns:a16="http://schemas.microsoft.com/office/drawing/2014/main" id="{F7E75836-B2D3-742A-FCCD-02C6A7D6BCC2}"/>
              </a:ext>
            </a:extLst>
          </p:cNvPr>
          <p:cNvSpPr>
            <a:spLocks noGrp="1"/>
          </p:cNvSpPr>
          <p:nvPr>
            <p:ph type="ftr" sz="quarter" idx="11"/>
          </p:nvPr>
        </p:nvSpPr>
        <p:spPr/>
        <p:txBody>
          <a:bodyPr/>
          <a:lstStyle/>
          <a:p>
            <a:r>
              <a:rPr lang="en-US" dirty="0"/>
              <a:t>14</a:t>
            </a:r>
          </a:p>
        </p:txBody>
      </p:sp>
      <p:sp>
        <p:nvSpPr>
          <p:cNvPr id="10" name="אליפסה 9">
            <a:extLst>
              <a:ext uri="{FF2B5EF4-FFF2-40B4-BE49-F238E27FC236}">
                <a16:creationId xmlns:a16="http://schemas.microsoft.com/office/drawing/2014/main" id="{83825AF7-1833-9310-7287-494552A21D91}"/>
              </a:ext>
            </a:extLst>
          </p:cNvPr>
          <p:cNvSpPr/>
          <p:nvPr/>
        </p:nvSpPr>
        <p:spPr>
          <a:xfrm>
            <a:off x="2618224" y="1680060"/>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endParaRPr lang="LID4096" sz="2000" dirty="0">
              <a:solidFill>
                <a:schemeClr val="tx1"/>
              </a:solidFill>
            </a:endParaRPr>
          </a:p>
        </p:txBody>
      </p:sp>
      <p:sp>
        <p:nvSpPr>
          <p:cNvPr id="11" name="אליפסה 10">
            <a:extLst>
              <a:ext uri="{FF2B5EF4-FFF2-40B4-BE49-F238E27FC236}">
                <a16:creationId xmlns:a16="http://schemas.microsoft.com/office/drawing/2014/main" id="{6F6A06D4-4F88-AF08-8958-EC0A18E323F6}"/>
              </a:ext>
            </a:extLst>
          </p:cNvPr>
          <p:cNvSpPr/>
          <p:nvPr/>
        </p:nvSpPr>
        <p:spPr>
          <a:xfrm>
            <a:off x="1754408" y="2715402"/>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2" name="אליפסה 11">
            <a:extLst>
              <a:ext uri="{FF2B5EF4-FFF2-40B4-BE49-F238E27FC236}">
                <a16:creationId xmlns:a16="http://schemas.microsoft.com/office/drawing/2014/main" id="{CAE3D466-57D9-FC8C-82D6-21615CABFDB0}"/>
              </a:ext>
            </a:extLst>
          </p:cNvPr>
          <p:cNvSpPr/>
          <p:nvPr/>
        </p:nvSpPr>
        <p:spPr>
          <a:xfrm>
            <a:off x="3437850" y="2704396"/>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3" name="אליפסה 12">
            <a:extLst>
              <a:ext uri="{FF2B5EF4-FFF2-40B4-BE49-F238E27FC236}">
                <a16:creationId xmlns:a16="http://schemas.microsoft.com/office/drawing/2014/main" id="{31997710-CE75-CCB9-7D19-54EAF8CE76DA}"/>
              </a:ext>
            </a:extLst>
          </p:cNvPr>
          <p:cNvSpPr/>
          <p:nvPr/>
        </p:nvSpPr>
        <p:spPr>
          <a:xfrm>
            <a:off x="2752792" y="3663046"/>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cxnSp>
        <p:nvCxnSpPr>
          <p:cNvPr id="19" name="מחבר ישר 18">
            <a:extLst>
              <a:ext uri="{FF2B5EF4-FFF2-40B4-BE49-F238E27FC236}">
                <a16:creationId xmlns:a16="http://schemas.microsoft.com/office/drawing/2014/main" id="{C13B91B5-846B-7CB2-FDA1-77C87EACBD7D}"/>
              </a:ext>
            </a:extLst>
          </p:cNvPr>
          <p:cNvCxnSpPr>
            <a:cxnSpLocks/>
            <a:stCxn id="10" idx="3"/>
            <a:endCxn id="11" idx="0"/>
          </p:cNvCxnSpPr>
          <p:nvPr/>
        </p:nvCxnSpPr>
        <p:spPr>
          <a:xfrm flipH="1">
            <a:off x="2252926" y="2383313"/>
            <a:ext cx="507128" cy="332089"/>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E2AEF368-8B8A-BAE8-E7C9-49F76CC7AE23}"/>
              </a:ext>
            </a:extLst>
          </p:cNvPr>
          <p:cNvCxnSpPr>
            <a:cxnSpLocks/>
            <a:stCxn id="10" idx="5"/>
            <a:endCxn id="12" idx="0"/>
          </p:cNvCxnSpPr>
          <p:nvPr/>
        </p:nvCxnSpPr>
        <p:spPr>
          <a:xfrm>
            <a:off x="3444868" y="2383313"/>
            <a:ext cx="477219" cy="321083"/>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C4D88F44-7444-88B7-C981-07BA7B99D7B6}"/>
              </a:ext>
            </a:extLst>
          </p:cNvPr>
          <p:cNvCxnSpPr>
            <a:cxnSpLocks/>
            <a:stCxn id="12" idx="4"/>
            <a:endCxn id="13" idx="0"/>
          </p:cNvCxnSpPr>
          <p:nvPr/>
        </p:nvCxnSpPr>
        <p:spPr>
          <a:xfrm flipH="1">
            <a:off x="3251310" y="3528308"/>
            <a:ext cx="670777" cy="134738"/>
          </a:xfrm>
          <a:prstGeom prst="line">
            <a:avLst/>
          </a:prstGeom>
        </p:spPr>
        <p:style>
          <a:lnRef idx="1">
            <a:schemeClr val="dk1"/>
          </a:lnRef>
          <a:fillRef idx="0">
            <a:schemeClr val="dk1"/>
          </a:fillRef>
          <a:effectRef idx="0">
            <a:schemeClr val="dk1"/>
          </a:effectRef>
          <a:fontRef idx="minor">
            <a:schemeClr val="tx1"/>
          </a:fontRef>
        </p:style>
      </p:cxnSp>
      <p:cxnSp>
        <p:nvCxnSpPr>
          <p:cNvPr id="33" name="מחבר ישר 32">
            <a:extLst>
              <a:ext uri="{FF2B5EF4-FFF2-40B4-BE49-F238E27FC236}">
                <a16:creationId xmlns:a16="http://schemas.microsoft.com/office/drawing/2014/main" id="{1601CC09-8F06-9F95-32A4-3D2DE9BDFF15}"/>
              </a:ext>
            </a:extLst>
          </p:cNvPr>
          <p:cNvCxnSpPr>
            <a:cxnSpLocks/>
            <a:stCxn id="10" idx="0"/>
            <a:endCxn id="10" idx="4"/>
          </p:cNvCxnSpPr>
          <p:nvPr/>
        </p:nvCxnSpPr>
        <p:spPr>
          <a:xfrm>
            <a:off x="3102461" y="1680060"/>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6911D039-D7B7-6434-7645-57D300E3AFDA}"/>
              </a:ext>
            </a:extLst>
          </p:cNvPr>
          <p:cNvCxnSpPr>
            <a:cxnSpLocks/>
            <a:stCxn id="11" idx="0"/>
            <a:endCxn id="11" idx="4"/>
          </p:cNvCxnSpPr>
          <p:nvPr/>
        </p:nvCxnSpPr>
        <p:spPr>
          <a:xfrm>
            <a:off x="2252926" y="2715402"/>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2" name="מחבר ישר 41">
            <a:extLst>
              <a:ext uri="{FF2B5EF4-FFF2-40B4-BE49-F238E27FC236}">
                <a16:creationId xmlns:a16="http://schemas.microsoft.com/office/drawing/2014/main" id="{E3E0B9A7-B6DE-7D1C-FAA7-E43CFAFDEF3B}"/>
              </a:ext>
            </a:extLst>
          </p:cNvPr>
          <p:cNvCxnSpPr>
            <a:cxnSpLocks/>
            <a:stCxn id="12" idx="0"/>
            <a:endCxn id="12" idx="4"/>
          </p:cNvCxnSpPr>
          <p:nvPr/>
        </p:nvCxnSpPr>
        <p:spPr>
          <a:xfrm>
            <a:off x="3922087" y="2704396"/>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5" name="מחבר ישר 44">
            <a:extLst>
              <a:ext uri="{FF2B5EF4-FFF2-40B4-BE49-F238E27FC236}">
                <a16:creationId xmlns:a16="http://schemas.microsoft.com/office/drawing/2014/main" id="{1187D72F-91D9-DA6B-A51A-861CAB1DC81B}"/>
              </a:ext>
            </a:extLst>
          </p:cNvPr>
          <p:cNvCxnSpPr>
            <a:cxnSpLocks/>
            <a:stCxn id="13" idx="0"/>
            <a:endCxn id="13" idx="4"/>
          </p:cNvCxnSpPr>
          <p:nvPr/>
        </p:nvCxnSpPr>
        <p:spPr>
          <a:xfrm>
            <a:off x="3251310" y="3663046"/>
            <a:ext cx="0" cy="82391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מציין מיקום טקסט 4">
                <a:extLst>
                  <a:ext uri="{FF2B5EF4-FFF2-40B4-BE49-F238E27FC236}">
                    <a16:creationId xmlns:a16="http://schemas.microsoft.com/office/drawing/2014/main" id="{2C82C203-E220-169D-50E7-76AA069F058A}"/>
                  </a:ext>
                </a:extLst>
              </p:cNvPr>
              <p:cNvSpPr>
                <a:spLocks noGrp="1"/>
              </p:cNvSpPr>
              <p:nvPr>
                <p:ph type="body" sz="quarter" idx="3"/>
              </p:nvPr>
            </p:nvSpPr>
            <p:spPr>
              <a:xfrm>
                <a:off x="7118051" y="1019083"/>
                <a:ext cx="3943627" cy="823912"/>
              </a:xfrm>
            </p:spPr>
            <p:txBody>
              <a:bodyPr/>
              <a:lstStyle/>
              <a:p>
                <a14:m>
                  <m:oMath xmlns:m="http://schemas.openxmlformats.org/officeDocument/2006/math">
                    <m:r>
                      <a:rPr lang="en-US" b="0" i="1" smtClean="0">
                        <a:latin typeface="Cambria Math" panose="02040503050406030204" pitchFamily="18" charset="0"/>
                      </a:rPr>
                      <m:t>𝑒𝑞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right side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left</a:t>
                </a:r>
                <a:endParaRPr lang="LID4096" dirty="0"/>
              </a:p>
            </p:txBody>
          </p:sp>
        </mc:Choice>
        <mc:Fallback xmlns="">
          <p:sp>
            <p:nvSpPr>
              <p:cNvPr id="50" name="מציין מיקום טקסט 4">
                <a:extLst>
                  <a:ext uri="{FF2B5EF4-FFF2-40B4-BE49-F238E27FC236}">
                    <a16:creationId xmlns:a16="http://schemas.microsoft.com/office/drawing/2014/main" id="{2C82C203-E220-169D-50E7-76AA069F058A}"/>
                  </a:ext>
                </a:extLst>
              </p:cNvPr>
              <p:cNvSpPr>
                <a:spLocks noGrp="1" noRot="1" noChangeAspect="1" noMove="1" noResize="1" noEditPoints="1" noAdjustHandles="1" noChangeArrowheads="1" noChangeShapeType="1" noTextEdit="1"/>
              </p:cNvSpPr>
              <p:nvPr>
                <p:ph type="body" sz="quarter" idx="3"/>
              </p:nvPr>
            </p:nvSpPr>
            <p:spPr>
              <a:xfrm>
                <a:off x="7118051" y="1019083"/>
                <a:ext cx="3943627" cy="823912"/>
              </a:xfrm>
              <a:blipFill>
                <a:blip r:embed="rId4"/>
                <a:stretch>
                  <a:fillRect b="-13333"/>
                </a:stretch>
              </a:blipFill>
            </p:spPr>
            <p:txBody>
              <a:bodyPr/>
              <a:lstStyle/>
              <a:p>
                <a:r>
                  <a:rPr lang="LID4096">
                    <a:noFill/>
                  </a:rPr>
                  <a:t> </a:t>
                </a:r>
              </a:p>
            </p:txBody>
          </p:sp>
        </mc:Fallback>
      </mc:AlternateContent>
      <p:sp>
        <p:nvSpPr>
          <p:cNvPr id="62" name="תיבת טקסט 61">
            <a:extLst>
              <a:ext uri="{FF2B5EF4-FFF2-40B4-BE49-F238E27FC236}">
                <a16:creationId xmlns:a16="http://schemas.microsoft.com/office/drawing/2014/main" id="{73C98C24-0FE4-7099-CBE4-73200075C54B}"/>
              </a:ext>
            </a:extLst>
          </p:cNvPr>
          <p:cNvSpPr txBox="1"/>
          <p:nvPr/>
        </p:nvSpPr>
        <p:spPr>
          <a:xfrm>
            <a:off x="2835675" y="3890336"/>
            <a:ext cx="783833" cy="400110"/>
          </a:xfrm>
          <a:prstGeom prst="rect">
            <a:avLst/>
          </a:prstGeom>
          <a:noFill/>
        </p:spPr>
        <p:txBody>
          <a:bodyPr wrap="square">
            <a:spAutoFit/>
          </a:bodyPr>
          <a:lstStyle/>
          <a:p>
            <a:pPr algn="ctr"/>
            <a:r>
              <a:rPr lang="en-US" sz="2000" dirty="0">
                <a:solidFill>
                  <a:schemeClr val="tx1"/>
                </a:solidFill>
              </a:rPr>
              <a:t>+  +</a:t>
            </a:r>
            <a:endParaRPr lang="LID4096" sz="2000" dirty="0">
              <a:solidFill>
                <a:schemeClr val="tx1"/>
              </a:solidFill>
            </a:endParaRPr>
          </a:p>
        </p:txBody>
      </p:sp>
      <p:sp>
        <p:nvSpPr>
          <p:cNvPr id="64" name="תיבת טקסט 63">
            <a:extLst>
              <a:ext uri="{FF2B5EF4-FFF2-40B4-BE49-F238E27FC236}">
                <a16:creationId xmlns:a16="http://schemas.microsoft.com/office/drawing/2014/main" id="{4838972A-B3E4-078F-4DBF-3E38352E8301}"/>
              </a:ext>
            </a:extLst>
          </p:cNvPr>
          <p:cNvSpPr txBox="1"/>
          <p:nvPr/>
        </p:nvSpPr>
        <p:spPr>
          <a:xfrm>
            <a:off x="3533936" y="2911844"/>
            <a:ext cx="776303" cy="400110"/>
          </a:xfrm>
          <a:prstGeom prst="rect">
            <a:avLst/>
          </a:prstGeom>
          <a:noFill/>
        </p:spPr>
        <p:txBody>
          <a:bodyPr wrap="square">
            <a:spAutoFit/>
          </a:bodyPr>
          <a:lstStyle/>
          <a:p>
            <a:pPr algn="ctr"/>
            <a:r>
              <a:rPr lang="en-US" sz="2000" dirty="0"/>
              <a:t>+  +</a:t>
            </a:r>
            <a:endParaRPr lang="LID4096" sz="2000" dirty="0">
              <a:solidFill>
                <a:schemeClr val="tx1"/>
              </a:solidFill>
            </a:endParaRPr>
          </a:p>
        </p:txBody>
      </p:sp>
      <p:sp>
        <p:nvSpPr>
          <p:cNvPr id="69" name="תיבת טקסט 68">
            <a:extLst>
              <a:ext uri="{FF2B5EF4-FFF2-40B4-BE49-F238E27FC236}">
                <a16:creationId xmlns:a16="http://schemas.microsoft.com/office/drawing/2014/main" id="{CDDE7EB8-B01A-AAC5-470E-E90106DE6B5C}"/>
              </a:ext>
            </a:extLst>
          </p:cNvPr>
          <p:cNvSpPr txBox="1"/>
          <p:nvPr/>
        </p:nvSpPr>
        <p:spPr>
          <a:xfrm>
            <a:off x="1851027" y="2906464"/>
            <a:ext cx="783833" cy="400110"/>
          </a:xfrm>
          <a:prstGeom prst="rect">
            <a:avLst/>
          </a:prstGeom>
          <a:noFill/>
        </p:spPr>
        <p:txBody>
          <a:bodyPr wrap="square">
            <a:spAutoFit/>
          </a:bodyPr>
          <a:lstStyle/>
          <a:p>
            <a:pPr algn="ctr"/>
            <a:r>
              <a:rPr lang="en-US" sz="2000" dirty="0">
                <a:solidFill>
                  <a:schemeClr val="tx1"/>
                </a:solidFill>
              </a:rPr>
              <a:t>+  -</a:t>
            </a:r>
            <a:endParaRPr lang="LID4096" sz="2000" dirty="0">
              <a:solidFill>
                <a:schemeClr val="tx1"/>
              </a:solidFill>
            </a:endParaRPr>
          </a:p>
        </p:txBody>
      </p:sp>
      <p:sp>
        <p:nvSpPr>
          <p:cNvPr id="73" name="תיבת טקסט 72">
            <a:extLst>
              <a:ext uri="{FF2B5EF4-FFF2-40B4-BE49-F238E27FC236}">
                <a16:creationId xmlns:a16="http://schemas.microsoft.com/office/drawing/2014/main" id="{768BF710-642B-B7E7-2876-19430C9E3EB6}"/>
              </a:ext>
            </a:extLst>
          </p:cNvPr>
          <p:cNvSpPr txBox="1"/>
          <p:nvPr/>
        </p:nvSpPr>
        <p:spPr>
          <a:xfrm>
            <a:off x="2540152" y="1907350"/>
            <a:ext cx="1020845" cy="400110"/>
          </a:xfrm>
          <a:prstGeom prst="rect">
            <a:avLst/>
          </a:prstGeom>
          <a:noFill/>
        </p:spPr>
        <p:txBody>
          <a:bodyPr wrap="square">
            <a:spAutoFit/>
          </a:bodyPr>
          <a:lstStyle/>
          <a:p>
            <a:pPr algn="ctr"/>
            <a:r>
              <a:rPr lang="en-US" sz="2000" dirty="0">
                <a:solidFill>
                  <a:schemeClr val="tx1"/>
                </a:solidFill>
              </a:rPr>
              <a:t> +   -</a:t>
            </a:r>
            <a:endParaRPr lang="LID4096" sz="2000" dirty="0">
              <a:solidFill>
                <a:schemeClr val="tx1"/>
              </a:solidFill>
            </a:endParaRPr>
          </a:p>
        </p:txBody>
      </p:sp>
    </p:spTree>
    <p:extLst>
      <p:ext uri="{BB962C8B-B14F-4D97-AF65-F5344CB8AC3E}">
        <p14:creationId xmlns:p14="http://schemas.microsoft.com/office/powerpoint/2010/main" val="330241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4199D-ACE7-BE77-6D5E-9F76EF1D76E9}"/>
              </a:ext>
            </a:extLst>
          </p:cNvPr>
          <p:cNvSpPr>
            <a:spLocks noGrp="1"/>
          </p:cNvSpPr>
          <p:nvPr>
            <p:ph type="title"/>
          </p:nvPr>
        </p:nvSpPr>
        <p:spPr>
          <a:xfrm>
            <a:off x="2098277" y="6159"/>
            <a:ext cx="8421688" cy="1116482"/>
          </a:xfrm>
        </p:spPr>
        <p:txBody>
          <a:bodyPr/>
          <a:lstStyle/>
          <a:p>
            <a:r>
              <a:rPr lang="en-US" dirty="0"/>
              <a:t>Tree example</a:t>
            </a:r>
            <a:endParaRPr lang="LID4096" dirty="0"/>
          </a:p>
        </p:txBody>
      </p:sp>
      <mc:AlternateContent xmlns:mc="http://schemas.openxmlformats.org/markup-compatibility/2006" xmlns:a14="http://schemas.microsoft.com/office/drawing/2010/main">
        <mc:Choice Requires="a14">
          <p:sp>
            <p:nvSpPr>
              <p:cNvPr id="6" name="מציין מיקום תוכן 5">
                <a:extLst>
                  <a:ext uri="{FF2B5EF4-FFF2-40B4-BE49-F238E27FC236}">
                    <a16:creationId xmlns:a16="http://schemas.microsoft.com/office/drawing/2014/main" id="{968B2253-0CC5-2069-03DA-22CC3EA98732}"/>
                  </a:ext>
                </a:extLst>
              </p:cNvPr>
              <p:cNvSpPr>
                <a:spLocks noGrp="1"/>
              </p:cNvSpPr>
              <p:nvPr>
                <p:ph sz="quarter" idx="4"/>
              </p:nvPr>
            </p:nvSpPr>
            <p:spPr>
              <a:xfrm>
                <a:off x="6724722" y="2426928"/>
                <a:ext cx="5467278" cy="1997867"/>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m:t>
                    </m:r>
                    <m:r>
                      <a:rPr lang="en-US" sz="2000" b="0" i="1" smtClean="0">
                        <a:latin typeface="Cambria Math" panose="02040503050406030204" pitchFamily="18" charset="0"/>
                      </a:rPr>
                      <m:t>h</m:t>
                    </m:r>
                    <m:r>
                      <a:rPr lang="en-US" sz="2000" b="0" i="1" smtClean="0">
                        <a:latin typeface="Cambria Math" panose="02040503050406030204" pitchFamily="18" charset="0"/>
                      </a:rPr>
                      <m:t>𝑒𝑛</m:t>
                    </m:r>
                    <m:r>
                      <a:rPr lang="en-US" sz="2000" b="0" i="1" smtClean="0">
                        <a:latin typeface="Cambria Math" panose="02040503050406030204" pitchFamily="18" charset="0"/>
                      </a:rPr>
                      <m:t> </m:t>
                    </m:r>
                    <m:r>
                      <a:rPr lang="en-US" sz="2000" b="0" i="1" smtClean="0">
                        <a:latin typeface="Cambria Math" panose="02040503050406030204" pitchFamily="18" charset="0"/>
                      </a:rPr>
                      <m:t>𝑒𝑎</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a:p>
                <a:endParaRPr lang="LID4096" sz="2000" dirty="0"/>
              </a:p>
            </p:txBody>
          </p:sp>
        </mc:Choice>
        <mc:Fallback xmlns="">
          <p:sp>
            <p:nvSpPr>
              <p:cNvPr id="6" name="מציין מיקום תוכן 5">
                <a:extLst>
                  <a:ext uri="{FF2B5EF4-FFF2-40B4-BE49-F238E27FC236}">
                    <a16:creationId xmlns:a16="http://schemas.microsoft.com/office/drawing/2014/main" id="{968B2253-0CC5-2069-03DA-22CC3EA98732}"/>
                  </a:ext>
                </a:extLst>
              </p:cNvPr>
              <p:cNvSpPr>
                <a:spLocks noGrp="1" noRot="1" noChangeAspect="1" noMove="1" noResize="1" noEditPoints="1" noAdjustHandles="1" noChangeArrowheads="1" noChangeShapeType="1" noTextEdit="1"/>
              </p:cNvSpPr>
              <p:nvPr>
                <p:ph sz="quarter" idx="4"/>
              </p:nvPr>
            </p:nvSpPr>
            <p:spPr>
              <a:xfrm>
                <a:off x="6724722" y="2426928"/>
                <a:ext cx="5467278" cy="1997867"/>
              </a:xfrm>
              <a:blipFill>
                <a:blip r:embed="rId3"/>
                <a:stretch>
                  <a:fillRect l="-1115" t="-610" b="-14024"/>
                </a:stretch>
              </a:blipFill>
            </p:spPr>
            <p:txBody>
              <a:bodyPr/>
              <a:lstStyle/>
              <a:p>
                <a:r>
                  <a:rPr lang="LID4096">
                    <a:noFill/>
                  </a:rPr>
                  <a:t> </a:t>
                </a:r>
              </a:p>
            </p:txBody>
          </p:sp>
        </mc:Fallback>
      </mc:AlternateContent>
      <p:sp>
        <p:nvSpPr>
          <p:cNvPr id="8" name="מציין מיקום של כותרת תחתונה 7">
            <a:extLst>
              <a:ext uri="{FF2B5EF4-FFF2-40B4-BE49-F238E27FC236}">
                <a16:creationId xmlns:a16="http://schemas.microsoft.com/office/drawing/2014/main" id="{F7E75836-B2D3-742A-FCCD-02C6A7D6BCC2}"/>
              </a:ext>
            </a:extLst>
          </p:cNvPr>
          <p:cNvSpPr>
            <a:spLocks noGrp="1"/>
          </p:cNvSpPr>
          <p:nvPr>
            <p:ph type="ftr" sz="quarter" idx="11"/>
          </p:nvPr>
        </p:nvSpPr>
        <p:spPr/>
        <p:txBody>
          <a:bodyPr/>
          <a:lstStyle/>
          <a:p>
            <a:r>
              <a:rPr lang="en-US" dirty="0"/>
              <a:t>15</a:t>
            </a:r>
          </a:p>
        </p:txBody>
      </p:sp>
      <p:sp>
        <p:nvSpPr>
          <p:cNvPr id="10" name="אליפסה 9">
            <a:extLst>
              <a:ext uri="{FF2B5EF4-FFF2-40B4-BE49-F238E27FC236}">
                <a16:creationId xmlns:a16="http://schemas.microsoft.com/office/drawing/2014/main" id="{83825AF7-1833-9310-7287-494552A21D91}"/>
              </a:ext>
            </a:extLst>
          </p:cNvPr>
          <p:cNvSpPr/>
          <p:nvPr/>
        </p:nvSpPr>
        <p:spPr>
          <a:xfrm>
            <a:off x="2618224" y="1680060"/>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endParaRPr lang="LID4096" sz="2000" dirty="0">
              <a:solidFill>
                <a:schemeClr val="tx1"/>
              </a:solidFill>
            </a:endParaRPr>
          </a:p>
        </p:txBody>
      </p:sp>
      <p:sp>
        <p:nvSpPr>
          <p:cNvPr id="11" name="אליפסה 10">
            <a:extLst>
              <a:ext uri="{FF2B5EF4-FFF2-40B4-BE49-F238E27FC236}">
                <a16:creationId xmlns:a16="http://schemas.microsoft.com/office/drawing/2014/main" id="{6F6A06D4-4F88-AF08-8958-EC0A18E323F6}"/>
              </a:ext>
            </a:extLst>
          </p:cNvPr>
          <p:cNvSpPr/>
          <p:nvPr/>
        </p:nvSpPr>
        <p:spPr>
          <a:xfrm>
            <a:off x="1754408" y="2715402"/>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2" name="אליפסה 11">
            <a:extLst>
              <a:ext uri="{FF2B5EF4-FFF2-40B4-BE49-F238E27FC236}">
                <a16:creationId xmlns:a16="http://schemas.microsoft.com/office/drawing/2014/main" id="{CAE3D466-57D9-FC8C-82D6-21615CABFDB0}"/>
              </a:ext>
            </a:extLst>
          </p:cNvPr>
          <p:cNvSpPr/>
          <p:nvPr/>
        </p:nvSpPr>
        <p:spPr>
          <a:xfrm>
            <a:off x="3437850" y="2704396"/>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3" name="אליפסה 12">
            <a:extLst>
              <a:ext uri="{FF2B5EF4-FFF2-40B4-BE49-F238E27FC236}">
                <a16:creationId xmlns:a16="http://schemas.microsoft.com/office/drawing/2014/main" id="{31997710-CE75-CCB9-7D19-54EAF8CE76DA}"/>
              </a:ext>
            </a:extLst>
          </p:cNvPr>
          <p:cNvSpPr/>
          <p:nvPr/>
        </p:nvSpPr>
        <p:spPr>
          <a:xfrm>
            <a:off x="2752792" y="3663046"/>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cxnSp>
        <p:nvCxnSpPr>
          <p:cNvPr id="19" name="מחבר ישר 18">
            <a:extLst>
              <a:ext uri="{FF2B5EF4-FFF2-40B4-BE49-F238E27FC236}">
                <a16:creationId xmlns:a16="http://schemas.microsoft.com/office/drawing/2014/main" id="{C13B91B5-846B-7CB2-FDA1-77C87EACBD7D}"/>
              </a:ext>
            </a:extLst>
          </p:cNvPr>
          <p:cNvCxnSpPr>
            <a:cxnSpLocks/>
            <a:stCxn id="10" idx="3"/>
            <a:endCxn id="11" idx="0"/>
          </p:cNvCxnSpPr>
          <p:nvPr/>
        </p:nvCxnSpPr>
        <p:spPr>
          <a:xfrm flipH="1">
            <a:off x="2252926" y="2383313"/>
            <a:ext cx="507128" cy="332089"/>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E2AEF368-8B8A-BAE8-E7C9-49F76CC7AE23}"/>
              </a:ext>
            </a:extLst>
          </p:cNvPr>
          <p:cNvCxnSpPr>
            <a:cxnSpLocks/>
            <a:stCxn id="10" idx="5"/>
            <a:endCxn id="12" idx="0"/>
          </p:cNvCxnSpPr>
          <p:nvPr/>
        </p:nvCxnSpPr>
        <p:spPr>
          <a:xfrm>
            <a:off x="3444868" y="2383313"/>
            <a:ext cx="477219" cy="321083"/>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C4D88F44-7444-88B7-C981-07BA7B99D7B6}"/>
              </a:ext>
            </a:extLst>
          </p:cNvPr>
          <p:cNvCxnSpPr>
            <a:cxnSpLocks/>
            <a:stCxn id="12" idx="4"/>
            <a:endCxn id="13" idx="0"/>
          </p:cNvCxnSpPr>
          <p:nvPr/>
        </p:nvCxnSpPr>
        <p:spPr>
          <a:xfrm flipH="1">
            <a:off x="3251310" y="3528308"/>
            <a:ext cx="670777" cy="134738"/>
          </a:xfrm>
          <a:prstGeom prst="line">
            <a:avLst/>
          </a:prstGeom>
        </p:spPr>
        <p:style>
          <a:lnRef idx="1">
            <a:schemeClr val="dk1"/>
          </a:lnRef>
          <a:fillRef idx="0">
            <a:schemeClr val="dk1"/>
          </a:fillRef>
          <a:effectRef idx="0">
            <a:schemeClr val="dk1"/>
          </a:effectRef>
          <a:fontRef idx="minor">
            <a:schemeClr val="tx1"/>
          </a:fontRef>
        </p:style>
      </p:cxnSp>
      <p:cxnSp>
        <p:nvCxnSpPr>
          <p:cNvPr id="33" name="מחבר ישר 32">
            <a:extLst>
              <a:ext uri="{FF2B5EF4-FFF2-40B4-BE49-F238E27FC236}">
                <a16:creationId xmlns:a16="http://schemas.microsoft.com/office/drawing/2014/main" id="{1601CC09-8F06-9F95-32A4-3D2DE9BDFF15}"/>
              </a:ext>
            </a:extLst>
          </p:cNvPr>
          <p:cNvCxnSpPr>
            <a:cxnSpLocks/>
            <a:stCxn id="10" idx="0"/>
            <a:endCxn id="10" idx="4"/>
          </p:cNvCxnSpPr>
          <p:nvPr/>
        </p:nvCxnSpPr>
        <p:spPr>
          <a:xfrm>
            <a:off x="3102461" y="1680060"/>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6911D039-D7B7-6434-7645-57D300E3AFDA}"/>
              </a:ext>
            </a:extLst>
          </p:cNvPr>
          <p:cNvCxnSpPr>
            <a:cxnSpLocks/>
            <a:stCxn id="11" idx="0"/>
            <a:endCxn id="11" idx="4"/>
          </p:cNvCxnSpPr>
          <p:nvPr/>
        </p:nvCxnSpPr>
        <p:spPr>
          <a:xfrm>
            <a:off x="2252926" y="2715402"/>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2" name="מחבר ישר 41">
            <a:extLst>
              <a:ext uri="{FF2B5EF4-FFF2-40B4-BE49-F238E27FC236}">
                <a16:creationId xmlns:a16="http://schemas.microsoft.com/office/drawing/2014/main" id="{E3E0B9A7-B6DE-7D1C-FAA7-E43CFAFDEF3B}"/>
              </a:ext>
            </a:extLst>
          </p:cNvPr>
          <p:cNvCxnSpPr>
            <a:cxnSpLocks/>
            <a:stCxn id="12" idx="0"/>
            <a:endCxn id="12" idx="4"/>
          </p:cNvCxnSpPr>
          <p:nvPr/>
        </p:nvCxnSpPr>
        <p:spPr>
          <a:xfrm>
            <a:off x="3922087" y="2704396"/>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5" name="מחבר ישר 44">
            <a:extLst>
              <a:ext uri="{FF2B5EF4-FFF2-40B4-BE49-F238E27FC236}">
                <a16:creationId xmlns:a16="http://schemas.microsoft.com/office/drawing/2014/main" id="{1187D72F-91D9-DA6B-A51A-861CAB1DC81B}"/>
              </a:ext>
            </a:extLst>
          </p:cNvPr>
          <p:cNvCxnSpPr>
            <a:cxnSpLocks/>
            <a:stCxn id="13" idx="0"/>
            <a:endCxn id="13" idx="4"/>
          </p:cNvCxnSpPr>
          <p:nvPr/>
        </p:nvCxnSpPr>
        <p:spPr>
          <a:xfrm>
            <a:off x="3251310" y="3663046"/>
            <a:ext cx="0" cy="82391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מציין מיקום טקסט 4">
                <a:extLst>
                  <a:ext uri="{FF2B5EF4-FFF2-40B4-BE49-F238E27FC236}">
                    <a16:creationId xmlns:a16="http://schemas.microsoft.com/office/drawing/2014/main" id="{2C82C203-E220-169D-50E7-76AA069F058A}"/>
                  </a:ext>
                </a:extLst>
              </p:cNvPr>
              <p:cNvSpPr>
                <a:spLocks noGrp="1"/>
              </p:cNvSpPr>
              <p:nvPr>
                <p:ph type="body" sz="quarter" idx="3"/>
              </p:nvPr>
            </p:nvSpPr>
            <p:spPr>
              <a:xfrm>
                <a:off x="7118051" y="1019083"/>
                <a:ext cx="3943627" cy="823912"/>
              </a:xfrm>
            </p:spPr>
            <p:txBody>
              <a:bodyPr/>
              <a:lstStyle/>
              <a:p>
                <a14:m>
                  <m:oMath xmlns:m="http://schemas.openxmlformats.org/officeDocument/2006/math">
                    <m:r>
                      <a:rPr lang="en-US" b="0" i="1" smtClean="0">
                        <a:latin typeface="Cambria Math" panose="02040503050406030204" pitchFamily="18" charset="0"/>
                      </a:rPr>
                      <m:t>𝑒𝑞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right side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left</a:t>
                </a:r>
                <a:endParaRPr lang="LID4096" dirty="0"/>
              </a:p>
            </p:txBody>
          </p:sp>
        </mc:Choice>
        <mc:Fallback xmlns="">
          <p:sp>
            <p:nvSpPr>
              <p:cNvPr id="50" name="מציין מיקום טקסט 4">
                <a:extLst>
                  <a:ext uri="{FF2B5EF4-FFF2-40B4-BE49-F238E27FC236}">
                    <a16:creationId xmlns:a16="http://schemas.microsoft.com/office/drawing/2014/main" id="{2C82C203-E220-169D-50E7-76AA069F058A}"/>
                  </a:ext>
                </a:extLst>
              </p:cNvPr>
              <p:cNvSpPr>
                <a:spLocks noGrp="1" noRot="1" noChangeAspect="1" noMove="1" noResize="1" noEditPoints="1" noAdjustHandles="1" noChangeArrowheads="1" noChangeShapeType="1" noTextEdit="1"/>
              </p:cNvSpPr>
              <p:nvPr>
                <p:ph type="body" sz="quarter" idx="3"/>
              </p:nvPr>
            </p:nvSpPr>
            <p:spPr>
              <a:xfrm>
                <a:off x="7118051" y="1019083"/>
                <a:ext cx="3943627" cy="823912"/>
              </a:xfrm>
              <a:blipFill>
                <a:blip r:embed="rId4"/>
                <a:stretch>
                  <a:fillRect b="-13333"/>
                </a:stretch>
              </a:blipFill>
            </p:spPr>
            <p:txBody>
              <a:bodyPr/>
              <a:lstStyle/>
              <a:p>
                <a:r>
                  <a:rPr lang="LID4096">
                    <a:noFill/>
                  </a:rPr>
                  <a:t> </a:t>
                </a:r>
              </a:p>
            </p:txBody>
          </p:sp>
        </mc:Fallback>
      </mc:AlternateContent>
      <p:sp>
        <p:nvSpPr>
          <p:cNvPr id="62" name="תיבת טקסט 61">
            <a:extLst>
              <a:ext uri="{FF2B5EF4-FFF2-40B4-BE49-F238E27FC236}">
                <a16:creationId xmlns:a16="http://schemas.microsoft.com/office/drawing/2014/main" id="{73C98C24-0FE4-7099-CBE4-73200075C54B}"/>
              </a:ext>
            </a:extLst>
          </p:cNvPr>
          <p:cNvSpPr txBox="1"/>
          <p:nvPr/>
        </p:nvSpPr>
        <p:spPr>
          <a:xfrm>
            <a:off x="2835675" y="3890336"/>
            <a:ext cx="783833" cy="400110"/>
          </a:xfrm>
          <a:prstGeom prst="rect">
            <a:avLst/>
          </a:prstGeom>
          <a:noFill/>
        </p:spPr>
        <p:txBody>
          <a:bodyPr wrap="square">
            <a:spAutoFit/>
          </a:bodyPr>
          <a:lstStyle/>
          <a:p>
            <a:pPr algn="ctr"/>
            <a:r>
              <a:rPr lang="en-US" sz="2000" dirty="0">
                <a:solidFill>
                  <a:schemeClr val="tx1"/>
                </a:solidFill>
              </a:rPr>
              <a:t>+  +</a:t>
            </a:r>
            <a:endParaRPr lang="LID4096" sz="2000" dirty="0">
              <a:solidFill>
                <a:schemeClr val="tx1"/>
              </a:solidFill>
            </a:endParaRPr>
          </a:p>
        </p:txBody>
      </p:sp>
      <p:sp>
        <p:nvSpPr>
          <p:cNvPr id="64" name="תיבת טקסט 63">
            <a:extLst>
              <a:ext uri="{FF2B5EF4-FFF2-40B4-BE49-F238E27FC236}">
                <a16:creationId xmlns:a16="http://schemas.microsoft.com/office/drawing/2014/main" id="{4838972A-B3E4-078F-4DBF-3E38352E8301}"/>
              </a:ext>
            </a:extLst>
          </p:cNvPr>
          <p:cNvSpPr txBox="1"/>
          <p:nvPr/>
        </p:nvSpPr>
        <p:spPr>
          <a:xfrm>
            <a:off x="3533936" y="2911844"/>
            <a:ext cx="776303" cy="400110"/>
          </a:xfrm>
          <a:prstGeom prst="rect">
            <a:avLst/>
          </a:prstGeom>
          <a:noFill/>
        </p:spPr>
        <p:txBody>
          <a:bodyPr wrap="square">
            <a:spAutoFit/>
          </a:bodyPr>
          <a:lstStyle/>
          <a:p>
            <a:pPr algn="ctr"/>
            <a:r>
              <a:rPr lang="en-US" sz="2000" dirty="0"/>
              <a:t>+  +</a:t>
            </a:r>
            <a:endParaRPr lang="LID4096" sz="2000" dirty="0">
              <a:solidFill>
                <a:schemeClr val="tx1"/>
              </a:solidFill>
            </a:endParaRPr>
          </a:p>
        </p:txBody>
      </p:sp>
      <p:sp>
        <p:nvSpPr>
          <p:cNvPr id="69" name="תיבת טקסט 68">
            <a:extLst>
              <a:ext uri="{FF2B5EF4-FFF2-40B4-BE49-F238E27FC236}">
                <a16:creationId xmlns:a16="http://schemas.microsoft.com/office/drawing/2014/main" id="{CDDE7EB8-B01A-AAC5-470E-E90106DE6B5C}"/>
              </a:ext>
            </a:extLst>
          </p:cNvPr>
          <p:cNvSpPr txBox="1"/>
          <p:nvPr/>
        </p:nvSpPr>
        <p:spPr>
          <a:xfrm>
            <a:off x="1851027" y="2906464"/>
            <a:ext cx="783833" cy="400110"/>
          </a:xfrm>
          <a:prstGeom prst="rect">
            <a:avLst/>
          </a:prstGeom>
          <a:noFill/>
        </p:spPr>
        <p:txBody>
          <a:bodyPr wrap="square">
            <a:spAutoFit/>
          </a:bodyPr>
          <a:lstStyle/>
          <a:p>
            <a:pPr algn="ctr"/>
            <a:r>
              <a:rPr lang="en-US" sz="2000" dirty="0">
                <a:solidFill>
                  <a:schemeClr val="tx1"/>
                </a:solidFill>
              </a:rPr>
              <a:t>+  +</a:t>
            </a:r>
            <a:endParaRPr lang="LID4096" sz="2000" dirty="0">
              <a:solidFill>
                <a:schemeClr val="tx1"/>
              </a:solidFill>
            </a:endParaRPr>
          </a:p>
        </p:txBody>
      </p:sp>
      <p:sp>
        <p:nvSpPr>
          <p:cNvPr id="73" name="תיבת טקסט 72">
            <a:extLst>
              <a:ext uri="{FF2B5EF4-FFF2-40B4-BE49-F238E27FC236}">
                <a16:creationId xmlns:a16="http://schemas.microsoft.com/office/drawing/2014/main" id="{768BF710-642B-B7E7-2876-19430C9E3EB6}"/>
              </a:ext>
            </a:extLst>
          </p:cNvPr>
          <p:cNvSpPr txBox="1"/>
          <p:nvPr/>
        </p:nvSpPr>
        <p:spPr>
          <a:xfrm>
            <a:off x="2540152" y="1907350"/>
            <a:ext cx="1020845" cy="400110"/>
          </a:xfrm>
          <a:prstGeom prst="rect">
            <a:avLst/>
          </a:prstGeom>
          <a:noFill/>
        </p:spPr>
        <p:txBody>
          <a:bodyPr wrap="square">
            <a:spAutoFit/>
          </a:bodyPr>
          <a:lstStyle/>
          <a:p>
            <a:pPr algn="ctr"/>
            <a:r>
              <a:rPr lang="en-US" sz="2000" dirty="0">
                <a:solidFill>
                  <a:schemeClr val="tx1"/>
                </a:solidFill>
              </a:rPr>
              <a:t> +   -</a:t>
            </a:r>
            <a:endParaRPr lang="LID4096" sz="2000" dirty="0">
              <a:solidFill>
                <a:schemeClr val="tx1"/>
              </a:solidFill>
            </a:endParaRPr>
          </a:p>
        </p:txBody>
      </p:sp>
      <p:sp>
        <p:nvSpPr>
          <p:cNvPr id="3" name="מציין מיקום תוכן 3">
            <a:extLst>
              <a:ext uri="{FF2B5EF4-FFF2-40B4-BE49-F238E27FC236}">
                <a16:creationId xmlns:a16="http://schemas.microsoft.com/office/drawing/2014/main" id="{57AFBCD0-7AC0-9E45-E69F-28E52F35FDF2}"/>
              </a:ext>
            </a:extLst>
          </p:cNvPr>
          <p:cNvSpPr>
            <a:spLocks noGrp="1"/>
          </p:cNvSpPr>
          <p:nvPr>
            <p:ph sz="half" idx="2"/>
          </p:nvPr>
        </p:nvSpPr>
        <p:spPr>
          <a:xfrm>
            <a:off x="36576" y="4939207"/>
            <a:ext cx="3924300" cy="706825"/>
          </a:xfrm>
        </p:spPr>
        <p:txBody>
          <a:bodyPr>
            <a:normAutofit/>
          </a:bodyPr>
          <a:lstStyle/>
          <a:p>
            <a:r>
              <a:rPr lang="en-US" sz="1800" dirty="0"/>
              <a:t>The system is in legitimate state only the root can have the turn</a:t>
            </a:r>
            <a:endParaRPr lang="LID4096" sz="1800" dirty="0"/>
          </a:p>
        </p:txBody>
      </p:sp>
    </p:spTree>
    <p:extLst>
      <p:ext uri="{BB962C8B-B14F-4D97-AF65-F5344CB8AC3E}">
        <p14:creationId xmlns:p14="http://schemas.microsoft.com/office/powerpoint/2010/main" val="1058237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536410" y="549479"/>
            <a:ext cx="7400349" cy="515686"/>
          </a:xfrm>
        </p:spPr>
        <p:txBody>
          <a:bodyPr/>
          <a:lstStyle/>
          <a:p>
            <a:r>
              <a:rPr lang="en-US" dirty="0"/>
              <a:t>Implementation overview</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16</a:t>
            </a:r>
          </a:p>
        </p:txBody>
      </p:sp>
      <p:sp>
        <p:nvSpPr>
          <p:cNvPr id="12" name="מציין מיקום טקסט 11">
            <a:extLst>
              <a:ext uri="{FF2B5EF4-FFF2-40B4-BE49-F238E27FC236}">
                <a16:creationId xmlns:a16="http://schemas.microsoft.com/office/drawing/2014/main" id="{7B40C7E7-B74F-1226-A346-35E950682472}"/>
              </a:ext>
            </a:extLst>
          </p:cNvPr>
          <p:cNvSpPr>
            <a:spLocks noGrp="1"/>
          </p:cNvSpPr>
          <p:nvPr>
            <p:ph type="body" sz="quarter" idx="15"/>
          </p:nvPr>
        </p:nvSpPr>
        <p:spPr>
          <a:xfrm>
            <a:off x="2301337" y="1959295"/>
            <a:ext cx="9261473" cy="3582576"/>
          </a:xfrm>
        </p:spPr>
        <p:txBody>
          <a:bodyPr>
            <a:normAutofit/>
          </a:bodyPr>
          <a:lstStyle/>
          <a:p>
            <a:pPr marL="285750" indent="-285750">
              <a:buFont typeface="Arial" panose="020B0604020202020204" pitchFamily="34" charset="0"/>
              <a:buChar char="•"/>
            </a:pPr>
            <a:r>
              <a:rPr lang="en-GB" sz="2000" dirty="0"/>
              <a:t>aims to demonstrate the functionality and behaviour of self-stabilizing algorithms in distributed systems.</a:t>
            </a:r>
          </a:p>
          <a:p>
            <a:pPr marL="285750" indent="-285750">
              <a:buFont typeface="Arial" panose="020B0604020202020204" pitchFamily="34" charset="0"/>
              <a:buChar char="•"/>
            </a:pPr>
            <a:r>
              <a:rPr lang="en-GB" sz="2000" dirty="0"/>
              <a:t>Helps teach the algorithm and the implementations by trees.</a:t>
            </a:r>
          </a:p>
          <a:p>
            <a:pPr marL="285750" indent="-285750">
              <a:buFont typeface="Arial" panose="020B0604020202020204" pitchFamily="34" charset="0"/>
              <a:buChar char="•"/>
            </a:pPr>
            <a:r>
              <a:rPr lang="en-GB" sz="2000" dirty="0"/>
              <a:t>Tests the claim that the system will always stabilize after 2*n operations where n is equal to the number of processors</a:t>
            </a:r>
            <a:r>
              <a:rPr lang="en-US" sz="2000" dirty="0"/>
              <a:t>, and displays the data.</a:t>
            </a:r>
            <a:endParaRPr lang="he-IL"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LID4096" dirty="0"/>
          </a:p>
        </p:txBody>
      </p:sp>
      <p:sp>
        <p:nvSpPr>
          <p:cNvPr id="14" name="מציין מיקום טקסט 13">
            <a:extLst>
              <a:ext uri="{FF2B5EF4-FFF2-40B4-BE49-F238E27FC236}">
                <a16:creationId xmlns:a16="http://schemas.microsoft.com/office/drawing/2014/main" id="{A434FA94-B908-F5AB-0269-05C2749BC665}"/>
              </a:ext>
            </a:extLst>
          </p:cNvPr>
          <p:cNvSpPr>
            <a:spLocks noGrp="1"/>
          </p:cNvSpPr>
          <p:nvPr>
            <p:ph type="body" sz="quarter" idx="13"/>
          </p:nvPr>
        </p:nvSpPr>
        <p:spPr>
          <a:xfrm>
            <a:off x="2536410" y="1448740"/>
            <a:ext cx="5433204" cy="365125"/>
          </a:xfrm>
        </p:spPr>
        <p:txBody>
          <a:bodyPr>
            <a:noAutofit/>
          </a:bodyPr>
          <a:lstStyle/>
          <a:p>
            <a:r>
              <a:rPr lang="en-US" sz="2400" dirty="0"/>
              <a:t>the goal -</a:t>
            </a:r>
            <a:endParaRPr lang="LID4096" sz="2400" dirty="0"/>
          </a:p>
        </p:txBody>
      </p:sp>
    </p:spTree>
    <p:extLst>
      <p:ext uri="{BB962C8B-B14F-4D97-AF65-F5344CB8AC3E}">
        <p14:creationId xmlns:p14="http://schemas.microsoft.com/office/powerpoint/2010/main" val="406099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671810" y="894672"/>
            <a:ext cx="10929619" cy="5068656"/>
          </a:xfrm>
        </p:spPr>
        <p:txBody>
          <a:bodyPr vert="horz" lIns="91440" tIns="45720" rIns="91440" bIns="45720" rtlCol="0" anchor="t">
            <a:noAutofit/>
          </a:bodyPr>
          <a:lstStyle/>
          <a:p>
            <a:r>
              <a:rPr lang="en-US" sz="1800" b="1" dirty="0"/>
              <a:t>1. Nodes and circles : </a:t>
            </a:r>
          </a:p>
          <a:p>
            <a:pPr>
              <a:buFont typeface="Arial" panose="020B0604020202020204" pitchFamily="34" charset="0"/>
              <a:buChar char="•"/>
            </a:pPr>
            <a:r>
              <a:rPr lang="en-GB" sz="1800" dirty="0"/>
              <a:t> The system consists of nodes represented by circles, each describes a processor in the   distributed network.</a:t>
            </a:r>
          </a:p>
          <a:p>
            <a:pPr>
              <a:buFont typeface="Arial" panose="020B0604020202020204" pitchFamily="34" charset="0"/>
              <a:buChar char="•"/>
            </a:pPr>
            <a:r>
              <a:rPr lang="en-GB" sz="1800" dirty="0"/>
              <a:t> Nodes interact with each other to achieve self-stabilization and maintain system stability.</a:t>
            </a:r>
            <a:br>
              <a:rPr lang="en-GB" sz="1800" dirty="0"/>
            </a:br>
            <a:endParaRPr lang="en-US" sz="1800" dirty="0"/>
          </a:p>
          <a:p>
            <a:r>
              <a:rPr lang="en-US" sz="1800" b="1" noProof="1"/>
              <a:t>2</a:t>
            </a:r>
            <a:r>
              <a:rPr lang="en-US" sz="1800" noProof="1"/>
              <a:t>. </a:t>
            </a:r>
            <a:r>
              <a:rPr lang="en-US" sz="1800" b="1" noProof="1"/>
              <a:t>Buttons and Controls:</a:t>
            </a:r>
          </a:p>
          <a:p>
            <a:pPr>
              <a:buFont typeface="Arial" panose="020B0604020202020204" pitchFamily="34" charset="0"/>
              <a:buChar char="•"/>
            </a:pPr>
            <a:r>
              <a:rPr lang="en-GB" sz="1800" dirty="0"/>
              <a:t> Buttons are utilized for user interaction, allowing for manual execution of the algorithm and observation of system behaviour.</a:t>
            </a:r>
          </a:p>
          <a:p>
            <a:pPr>
              <a:buFont typeface="Arial" panose="020B0604020202020204" pitchFamily="34" charset="0"/>
              <a:buChar char="•"/>
            </a:pPr>
            <a:r>
              <a:rPr lang="en-GB" sz="1800" dirty="0"/>
              <a:t> These controls provide a means for pausing, resuming, and stepping through the algorithm's execution.</a:t>
            </a:r>
          </a:p>
          <a:p>
            <a:pPr marL="285750" indent="-285750">
              <a:buFont typeface="Arial" panose="020B0604020202020204" pitchFamily="34" charset="0"/>
              <a:buChar char="•"/>
            </a:pPr>
            <a:endParaRPr lang="en-US" sz="1800" noProof="1"/>
          </a:p>
          <a:p>
            <a:r>
              <a:rPr lang="en-US" sz="1800" b="1" noProof="1"/>
              <a:t>3. </a:t>
            </a:r>
            <a:r>
              <a:rPr lang="en-US" sz="1800" b="1" dirty="0"/>
              <a:t>Algorithm Execution:</a:t>
            </a:r>
          </a:p>
          <a:p>
            <a:pPr>
              <a:buFont typeface="Arial" panose="020B0604020202020204" pitchFamily="34" charset="0"/>
              <a:buChar char="•"/>
            </a:pPr>
            <a:r>
              <a:rPr lang="en-GB" sz="1800" dirty="0"/>
              <a:t> The core of the code involves the execution of a self-stabilizing algorithm, which mange the behaviour of nodes in the distributed system.</a:t>
            </a:r>
          </a:p>
          <a:p>
            <a:br>
              <a:rPr lang="en-US" sz="1800" b="1" dirty="0"/>
            </a:br>
            <a:endParaRPr lang="en-US" sz="1800" b="1" noProof="1"/>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17</a:t>
            </a:r>
          </a:p>
        </p:txBody>
      </p:sp>
      <p:sp>
        <p:nvSpPr>
          <p:cNvPr id="7" name="מציין מיקום טקסט 13">
            <a:extLst>
              <a:ext uri="{FF2B5EF4-FFF2-40B4-BE49-F238E27FC236}">
                <a16:creationId xmlns:a16="http://schemas.microsoft.com/office/drawing/2014/main" id="{C9484C57-8381-F0A4-1F91-339FED59B794}"/>
              </a:ext>
            </a:extLst>
          </p:cNvPr>
          <p:cNvSpPr txBox="1">
            <a:spLocks/>
          </p:cNvSpPr>
          <p:nvPr/>
        </p:nvSpPr>
        <p:spPr>
          <a:xfrm>
            <a:off x="671810" y="194395"/>
            <a:ext cx="5433204" cy="36512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Key components -</a:t>
            </a:r>
            <a:endParaRPr lang="LID4096" dirty="0"/>
          </a:p>
        </p:txBody>
      </p:sp>
    </p:spTree>
    <p:extLst>
      <p:ext uri="{BB962C8B-B14F-4D97-AF65-F5344CB8AC3E}">
        <p14:creationId xmlns:p14="http://schemas.microsoft.com/office/powerpoint/2010/main" val="134637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0BCD23-DE54-2402-BDD2-F9F1F171D86A}"/>
              </a:ext>
            </a:extLst>
          </p:cNvPr>
          <p:cNvSpPr>
            <a:spLocks noGrp="1"/>
          </p:cNvSpPr>
          <p:nvPr>
            <p:ph type="title"/>
          </p:nvPr>
        </p:nvSpPr>
        <p:spPr>
          <a:xfrm>
            <a:off x="3747157" y="156778"/>
            <a:ext cx="3711881" cy="639185"/>
          </a:xfrm>
        </p:spPr>
        <p:txBody>
          <a:bodyPr/>
          <a:lstStyle/>
          <a:p>
            <a:r>
              <a:rPr lang="en-US" dirty="0"/>
              <a:t>Flow chart</a:t>
            </a:r>
            <a:endParaRPr lang="LID4096" dirty="0"/>
          </a:p>
        </p:txBody>
      </p:sp>
      <p:sp>
        <p:nvSpPr>
          <p:cNvPr id="11" name="מציין מיקום של תאריך 10">
            <a:extLst>
              <a:ext uri="{FF2B5EF4-FFF2-40B4-BE49-F238E27FC236}">
                <a16:creationId xmlns:a16="http://schemas.microsoft.com/office/drawing/2014/main" id="{E59CBD93-EA07-9A5A-3E7F-5B2C9F4C37E7}"/>
              </a:ext>
            </a:extLst>
          </p:cNvPr>
          <p:cNvSpPr>
            <a:spLocks noGrp="1"/>
          </p:cNvSpPr>
          <p:nvPr>
            <p:ph type="dt" sz="half" idx="20"/>
          </p:nvPr>
        </p:nvSpPr>
        <p:spPr/>
        <p:txBody>
          <a:bodyPr/>
          <a:lstStyle/>
          <a:p>
            <a:r>
              <a:rPr lang="en-US" dirty="0"/>
              <a:t>18</a:t>
            </a:r>
          </a:p>
        </p:txBody>
      </p:sp>
      <p:pic>
        <p:nvPicPr>
          <p:cNvPr id="14" name="תמונה 13">
            <a:extLst>
              <a:ext uri="{FF2B5EF4-FFF2-40B4-BE49-F238E27FC236}">
                <a16:creationId xmlns:a16="http://schemas.microsoft.com/office/drawing/2014/main" id="{3B6E9491-88BD-99FD-27C4-72A8C08C80C5}"/>
              </a:ext>
            </a:extLst>
          </p:cNvPr>
          <p:cNvPicPr>
            <a:picLocks noChangeAspect="1"/>
          </p:cNvPicPr>
          <p:nvPr/>
        </p:nvPicPr>
        <p:blipFill rotWithShape="1">
          <a:blip r:embed="rId3">
            <a:extLst>
              <a:ext uri="{28A0092B-C50C-407E-A947-70E740481C1C}">
                <a14:useLocalDpi xmlns:a14="http://schemas.microsoft.com/office/drawing/2010/main" val="0"/>
              </a:ext>
            </a:extLst>
          </a:blip>
          <a:srcRect b="961"/>
          <a:stretch/>
        </p:blipFill>
        <p:spPr bwMode="auto">
          <a:xfrm>
            <a:off x="2522820" y="888430"/>
            <a:ext cx="8054426" cy="50005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474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831585" y="582351"/>
            <a:ext cx="10175034" cy="5828723"/>
          </a:xfrm>
        </p:spPr>
        <p:txBody>
          <a:bodyPr>
            <a:noAutofit/>
          </a:bodyPr>
          <a:lstStyle/>
          <a:p>
            <a:pPr algn="l"/>
            <a:r>
              <a:rPr lang="en-GB" sz="2000" b="1" dirty="0"/>
              <a:t>1. Node Class:</a:t>
            </a:r>
            <a:endParaRPr lang="en-GB" sz="2000" dirty="0"/>
          </a:p>
          <a:p>
            <a:pPr algn="l">
              <a:buFont typeface="Arial" panose="020B0604020202020204" pitchFamily="34" charset="0"/>
              <a:buChar char="•"/>
            </a:pPr>
            <a:r>
              <a:rPr lang="en-GB" sz="2000" dirty="0"/>
              <a:t>Represents individual processors in the distributed system.</a:t>
            </a:r>
          </a:p>
          <a:p>
            <a:pPr algn="l">
              <a:buFont typeface="Arial" panose="020B0604020202020204" pitchFamily="34" charset="0"/>
              <a:buChar char="•"/>
            </a:pPr>
            <a:r>
              <a:rPr lang="en-GB" sz="2000" dirty="0"/>
              <a:t>Contains attributes such as equality status, privilege status, and state value.</a:t>
            </a:r>
            <a:br>
              <a:rPr lang="en-GB" sz="2000" dirty="0"/>
            </a:br>
            <a:endParaRPr lang="en-GB" sz="2000" dirty="0"/>
          </a:p>
          <a:p>
            <a:pPr algn="l"/>
            <a:r>
              <a:rPr lang="en-GB" sz="2000" b="1" dirty="0"/>
              <a:t>2. </a:t>
            </a:r>
            <a:r>
              <a:rPr lang="en-GB" sz="2000" b="1" dirty="0" err="1"/>
              <a:t>NodeCollection</a:t>
            </a:r>
            <a:r>
              <a:rPr lang="en-GB" sz="2000" b="1" dirty="0"/>
              <a:t> Class:</a:t>
            </a:r>
            <a:endParaRPr lang="en-GB" sz="2000" dirty="0"/>
          </a:p>
          <a:p>
            <a:pPr algn="l">
              <a:buFont typeface="Arial" panose="020B0604020202020204" pitchFamily="34" charset="0"/>
              <a:buChar char="•"/>
            </a:pPr>
            <a:r>
              <a:rPr lang="en-GB" sz="2000" dirty="0"/>
              <a:t>Manages a collection of nodes within the system.</a:t>
            </a:r>
            <a:br>
              <a:rPr lang="en-GB" sz="2000" dirty="0"/>
            </a:br>
            <a:endParaRPr lang="en-GB" sz="2000" dirty="0"/>
          </a:p>
          <a:p>
            <a:pPr algn="l"/>
            <a:r>
              <a:rPr lang="en-GB" sz="2000" b="1" dirty="0"/>
              <a:t>3. Logic Class:</a:t>
            </a:r>
            <a:endParaRPr lang="en-GB" sz="2000" dirty="0"/>
          </a:p>
          <a:p>
            <a:pPr algn="l">
              <a:buFont typeface="Arial" panose="020B0604020202020204" pitchFamily="34" charset="0"/>
              <a:buChar char="•"/>
            </a:pPr>
            <a:r>
              <a:rPr lang="en-GB" sz="2000" dirty="0"/>
              <a:t>Mange the execution of self-stabilizing algorithm.</a:t>
            </a:r>
          </a:p>
          <a:p>
            <a:pPr algn="l">
              <a:buFont typeface="Arial" panose="020B0604020202020204" pitchFamily="34" charset="0"/>
              <a:buChar char="•"/>
            </a:pPr>
            <a:r>
              <a:rPr lang="en-GB" sz="2000" dirty="0"/>
              <a:t>Controls the flow of the simulation and updates node states accordingly.</a:t>
            </a:r>
            <a:br>
              <a:rPr lang="en-GB" sz="2000" dirty="0"/>
            </a:br>
            <a:endParaRPr lang="en-GB" sz="2000" dirty="0"/>
          </a:p>
          <a:p>
            <a:pPr algn="l"/>
            <a:r>
              <a:rPr lang="en-GB" sz="2000" b="1" dirty="0"/>
              <a:t>4. </a:t>
            </a:r>
            <a:r>
              <a:rPr lang="en-GB" sz="2000" b="1" dirty="0" err="1"/>
              <a:t>HelloApplication</a:t>
            </a:r>
            <a:r>
              <a:rPr lang="en-GB" sz="2000" b="1" dirty="0"/>
              <a:t> Class:</a:t>
            </a:r>
            <a:endParaRPr lang="en-GB" sz="2000" dirty="0"/>
          </a:p>
          <a:p>
            <a:pPr algn="l">
              <a:buFont typeface="Arial" panose="020B0604020202020204" pitchFamily="34" charset="0"/>
              <a:buChar char="•"/>
            </a:pPr>
            <a:r>
              <a:rPr lang="en-GB" sz="2000" dirty="0"/>
              <a:t>Main class responsible for initializing the JavaFX application.</a:t>
            </a:r>
          </a:p>
          <a:p>
            <a:pPr algn="l">
              <a:buFont typeface="Arial" panose="020B0604020202020204" pitchFamily="34" charset="0"/>
              <a:buChar char="•"/>
            </a:pPr>
            <a:r>
              <a:rPr lang="en-GB" sz="2000" dirty="0"/>
              <a:t>Sets up the graphical user interface and integrates the logic </a:t>
            </a:r>
            <a:r>
              <a:rPr lang="en-GB" sz="1800" dirty="0"/>
              <a:t>of the simulation.</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448628"/>
            <a:ext cx="4114800" cy="365125"/>
          </a:xfrm>
        </p:spPr>
        <p:txBody>
          <a:bodyPr/>
          <a:lstStyle/>
          <a:p>
            <a:r>
              <a:rPr lang="en-US" dirty="0"/>
              <a:t>18</a:t>
            </a:r>
          </a:p>
        </p:txBody>
      </p:sp>
      <p:sp>
        <p:nvSpPr>
          <p:cNvPr id="12" name="מציין מיקום טקסט 11">
            <a:extLst>
              <a:ext uri="{FF2B5EF4-FFF2-40B4-BE49-F238E27FC236}">
                <a16:creationId xmlns:a16="http://schemas.microsoft.com/office/drawing/2014/main" id="{7F51C8B6-B0BF-8A8C-957B-1F9AA99CB8F2}"/>
              </a:ext>
            </a:extLst>
          </p:cNvPr>
          <p:cNvSpPr>
            <a:spLocks noGrp="1"/>
          </p:cNvSpPr>
          <p:nvPr>
            <p:ph type="body" sz="quarter" idx="13"/>
          </p:nvPr>
        </p:nvSpPr>
        <p:spPr>
          <a:xfrm>
            <a:off x="41096" y="81801"/>
            <a:ext cx="2825394" cy="365125"/>
          </a:xfrm>
        </p:spPr>
        <p:txBody>
          <a:bodyPr>
            <a:noAutofit/>
          </a:bodyPr>
          <a:lstStyle/>
          <a:p>
            <a:r>
              <a:rPr lang="en-US" sz="2400" dirty="0"/>
              <a:t>Classes</a:t>
            </a:r>
            <a:endParaRPr lang="LID4096" sz="2400" dirty="0"/>
          </a:p>
        </p:txBody>
      </p:sp>
    </p:spTree>
    <p:extLst>
      <p:ext uri="{BB962C8B-B14F-4D97-AF65-F5344CB8AC3E}">
        <p14:creationId xmlns:p14="http://schemas.microsoft.com/office/powerpoint/2010/main" val="114199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30160" y="490755"/>
            <a:ext cx="5008577" cy="587230"/>
          </a:xfrm>
        </p:spPr>
        <p:txBody>
          <a:bodyPr>
            <a:normAutofit/>
          </a:bodyPr>
          <a:lstStyle/>
          <a:p>
            <a:r>
              <a:rPr lang="en-US" b="1" dirty="0"/>
              <a:t>Distributed Systems</a:t>
            </a: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30160" y="1505824"/>
            <a:ext cx="11004789" cy="3937715"/>
          </a:xfrm>
        </p:spPr>
        <p:txBody>
          <a:bodyPr>
            <a:noAutofit/>
          </a:bodyPr>
          <a:lstStyle/>
          <a:p>
            <a:pPr>
              <a:buFont typeface="Arial" panose="020B0604020202020204" pitchFamily="34" charset="0"/>
              <a:buChar char="•"/>
            </a:pPr>
            <a:r>
              <a:rPr lang="en-GB" sz="1800" dirty="0"/>
              <a:t> A distributed system is a collection of independent computers or programs that utilize share resources to achieve a common goal and they appear to the users as a single coherent system.</a:t>
            </a:r>
          </a:p>
          <a:p>
            <a:r>
              <a:rPr lang="en-GB" sz="1800" b="1" dirty="0"/>
              <a:t>Characteristics:</a:t>
            </a:r>
            <a:endParaRPr lang="en-GB" sz="1800" dirty="0"/>
          </a:p>
          <a:p>
            <a:pPr>
              <a:buFont typeface="+mj-lt"/>
              <a:buAutoNum type="arabicPeriod"/>
            </a:pPr>
            <a:r>
              <a:rPr lang="en-GB" sz="1800" b="1" dirty="0"/>
              <a:t> Parallelization :</a:t>
            </a:r>
            <a:r>
              <a:rPr lang="en-GB" sz="1800" dirty="0"/>
              <a:t> Multiple components execute simultaneously.</a:t>
            </a:r>
          </a:p>
          <a:p>
            <a:pPr>
              <a:buFont typeface="+mj-lt"/>
              <a:buAutoNum type="arabicPeriod"/>
            </a:pPr>
            <a:r>
              <a:rPr lang="en-GB" sz="1800" b="1" dirty="0"/>
              <a:t> Scalability:</a:t>
            </a:r>
            <a:r>
              <a:rPr lang="en-GB" sz="1800" dirty="0"/>
              <a:t> System can handle increasing workload by adding more resources.</a:t>
            </a:r>
          </a:p>
          <a:p>
            <a:pPr>
              <a:buFont typeface="+mj-lt"/>
              <a:buAutoNum type="arabicPeriod"/>
            </a:pPr>
            <a:r>
              <a:rPr lang="en-GB" sz="1800" b="1" dirty="0"/>
              <a:t> Fault Tolerance:</a:t>
            </a:r>
            <a:r>
              <a:rPr lang="en-GB" sz="1800" dirty="0"/>
              <a:t> System remains operational despite failures.</a:t>
            </a:r>
          </a:p>
          <a:p>
            <a:pPr>
              <a:buFont typeface="+mj-lt"/>
              <a:buAutoNum type="arabicPeriod"/>
            </a:pPr>
            <a:r>
              <a:rPr lang="en-GB" sz="1800" b="1" dirty="0"/>
              <a:t> Transparency:</a:t>
            </a:r>
            <a:r>
              <a:rPr lang="en-GB" sz="1800" dirty="0"/>
              <a:t> Users perceive the system as a single entity.</a:t>
            </a:r>
          </a:p>
          <a:p>
            <a:r>
              <a:rPr lang="en-GB" sz="1800" b="1" dirty="0"/>
              <a:t>Examples:</a:t>
            </a:r>
            <a:endParaRPr lang="en-GB" sz="1800" dirty="0"/>
          </a:p>
          <a:p>
            <a:pPr>
              <a:buFont typeface="Arial" panose="020B0604020202020204" pitchFamily="34" charset="0"/>
              <a:buChar char="•"/>
            </a:pPr>
            <a:r>
              <a:rPr lang="en-GB" sz="1800" dirty="0"/>
              <a:t> Cloud computing platforms</a:t>
            </a:r>
          </a:p>
          <a:p>
            <a:pPr>
              <a:buFont typeface="Arial" panose="020B0604020202020204" pitchFamily="34" charset="0"/>
              <a:buChar char="•"/>
            </a:pPr>
            <a:r>
              <a:rPr lang="en-GB" sz="1800" dirty="0"/>
              <a:t> Internet networks</a:t>
            </a:r>
          </a:p>
          <a:p>
            <a:pPr>
              <a:buFont typeface="Arial" panose="020B0604020202020204" pitchFamily="34" charset="0"/>
              <a:buChar char="•"/>
            </a:pPr>
            <a:r>
              <a:rPr lang="en-GB" sz="1800" dirty="0"/>
              <a:t> Distributed databases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718127" y="-57674"/>
            <a:ext cx="3888297" cy="986189"/>
          </a:xfrm>
        </p:spPr>
        <p:txBody>
          <a:bodyPr>
            <a:normAutofit/>
          </a:bodyPr>
          <a:lstStyle/>
          <a:p>
            <a:r>
              <a:rPr lang="en-US" sz="2400" b="1" dirty="0"/>
              <a:t>Challenges</a:t>
            </a:r>
            <a:endParaRPr lang="en-US" sz="2400"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435588" y="1220612"/>
            <a:ext cx="9383086" cy="5002133"/>
          </a:xfrm>
        </p:spPr>
        <p:txBody>
          <a:bodyPr>
            <a:normAutofit/>
          </a:bodyPr>
          <a:lstStyle/>
          <a:p>
            <a:pPr marL="342900" indent="-342900">
              <a:buFont typeface="+mj-lt"/>
              <a:buAutoNum type="arabicPeriod"/>
            </a:pPr>
            <a:r>
              <a:rPr lang="en-GB" sz="1800" b="1" dirty="0"/>
              <a:t>Algorithm Understanding:</a:t>
            </a:r>
            <a:endParaRPr lang="en-GB" sz="1800" dirty="0"/>
          </a:p>
          <a:p>
            <a:pPr marL="457200" lvl="1" indent="0">
              <a:buNone/>
            </a:pPr>
            <a:r>
              <a:rPr lang="en-GB" sz="1800" b="0" dirty="0"/>
              <a:t>Understanding</a:t>
            </a:r>
            <a:r>
              <a:rPr lang="en-GB" sz="1800" dirty="0"/>
              <a:t> the Dijkstra Four-state algorithm required deep research on self-stabilization principles and distributed systems theory.</a:t>
            </a:r>
          </a:p>
          <a:p>
            <a:pPr marL="800100" lvl="1" indent="-342900">
              <a:buFont typeface="+mj-lt"/>
              <a:buAutoNum type="arabicPeriod"/>
            </a:pPr>
            <a:endParaRPr lang="en-GB" sz="1800" dirty="0"/>
          </a:p>
          <a:p>
            <a:pPr marL="342900" indent="-342900">
              <a:buFont typeface="+mj-lt"/>
              <a:buAutoNum type="arabicPeriod"/>
            </a:pPr>
            <a:r>
              <a:rPr lang="en-GB" sz="1800" b="1" dirty="0"/>
              <a:t>Implementation Complexity:</a:t>
            </a:r>
            <a:endParaRPr lang="en-GB" sz="1800" dirty="0"/>
          </a:p>
          <a:p>
            <a:pPr marL="457200" lvl="1" indent="0">
              <a:buNone/>
            </a:pPr>
            <a:r>
              <a:rPr lang="en-GB" sz="1800" dirty="0"/>
              <a:t>Making complex algorithm concepts into practical code was challenging, especially in managing node interactions and ensuring system stability.</a:t>
            </a:r>
          </a:p>
          <a:p>
            <a:pPr marL="800100" lvl="1" indent="-342900">
              <a:buFont typeface="+mj-lt"/>
              <a:buAutoNum type="arabicPeriod"/>
            </a:pPr>
            <a:endParaRPr lang="en-GB" sz="1800" dirty="0"/>
          </a:p>
          <a:p>
            <a:pPr marL="342900" indent="-342900">
              <a:buFont typeface="+mj-lt"/>
              <a:buAutoNum type="arabicPeriod"/>
            </a:pPr>
            <a:r>
              <a:rPr lang="en-US" sz="1800" b="1" dirty="0"/>
              <a:t>Simulation Design:</a:t>
            </a:r>
            <a:br>
              <a:rPr lang="en-US" sz="1800" b="1" dirty="0"/>
            </a:br>
            <a:r>
              <a:rPr lang="en-GB" sz="1800" dirty="0"/>
              <a:t>Creating an intuitive and informative simulation of the algorithm that effectively describes its functionality and behaviour to users was a significant challenge.</a:t>
            </a:r>
          </a:p>
          <a:p>
            <a:pPr marL="342900" indent="-342900">
              <a:buFont typeface="+mj-lt"/>
              <a:buAutoNum type="arabicPeriod"/>
            </a:pPr>
            <a:endParaRPr lang="en-GB" b="1"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19</a:t>
            </a:r>
          </a:p>
        </p:txBody>
      </p:sp>
    </p:spTree>
    <p:extLst>
      <p:ext uri="{BB962C8B-B14F-4D97-AF65-F5344CB8AC3E}">
        <p14:creationId xmlns:p14="http://schemas.microsoft.com/office/powerpoint/2010/main" val="148052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6"/>
            <a:ext cx="10515600" cy="914196"/>
          </a:xfrm>
        </p:spPr>
        <p:txBody>
          <a:bodyPr anchor="ctr">
            <a:normAutofit/>
          </a:bodyPr>
          <a:lstStyle/>
          <a:p>
            <a:r>
              <a:rPr lang="en-US" b="1" dirty="0"/>
              <a:t>Statistics and Experiments</a:t>
            </a:r>
            <a:br>
              <a:rPr lang="en-US" dirty="0"/>
            </a:br>
            <a:endParaRPr lang="en-US" dirty="0"/>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20</a:t>
            </a:r>
          </a:p>
        </p:txBody>
      </p:sp>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48FC55D2-261B-E753-42E0-662365F62A9A}"/>
                  </a:ext>
                </a:extLst>
              </p:cNvPr>
              <p:cNvSpPr txBox="1"/>
              <p:nvPr/>
            </p:nvSpPr>
            <p:spPr>
              <a:xfrm>
                <a:off x="74462" y="1185293"/>
                <a:ext cx="11078136" cy="4124206"/>
              </a:xfrm>
              <a:prstGeom prst="rect">
                <a:avLst/>
              </a:prstGeom>
              <a:noFill/>
            </p:spPr>
            <p:txBody>
              <a:bodyPr wrap="square" rtlCol="0">
                <a:spAutoFit/>
              </a:bodyPr>
              <a:lstStyle/>
              <a:p>
                <a:r>
                  <a:rPr lang="en-GB" b="1" dirty="0"/>
                  <a:t>Experimental Setup:</a:t>
                </a:r>
                <a:br>
                  <a:rPr lang="en-GB" b="1" dirty="0"/>
                </a:br>
                <a:endParaRPr lang="en-GB" dirty="0"/>
              </a:p>
              <a:p>
                <a:pPr>
                  <a:buFont typeface="Arial" panose="020B0604020202020204" pitchFamily="34" charset="0"/>
                  <a:buChar char="•"/>
                </a:pPr>
                <a:r>
                  <a:rPr lang="en-GB" dirty="0"/>
                  <a:t>Conducted simulations using varying numbers of processors to observe system behaviour.</a:t>
                </a:r>
                <a:br>
                  <a:rPr lang="en-GB" dirty="0"/>
                </a:br>
                <a:endParaRPr lang="en-GB" dirty="0"/>
              </a:p>
              <a:p>
                <a:pPr>
                  <a:buFont typeface="Arial" panose="020B0604020202020204" pitchFamily="34" charset="0"/>
                  <a:buChar char="•"/>
                </a:pPr>
                <a:r>
                  <a:rPr lang="en-GB" dirty="0"/>
                  <a:t>Each simulation run involved initializing the system with random initial configurations.</a:t>
                </a:r>
                <a:br>
                  <a:rPr lang="en-GB" dirty="0"/>
                </a:br>
                <a:endParaRPr lang="en-GB" dirty="0"/>
              </a:p>
              <a:p>
                <a:pPr>
                  <a:buFont typeface="Arial" panose="020B0604020202020204" pitchFamily="34" charset="0"/>
                  <a:buChar char="•"/>
                </a:pPr>
                <a:r>
                  <a:rPr lang="en-GB" dirty="0"/>
                  <a:t>I Recorded statistics to examen the number of actions until reaching a perfect state.</a:t>
                </a:r>
              </a:p>
              <a:p>
                <a:endParaRPr lang="en-US" dirty="0"/>
              </a:p>
              <a:p>
                <a:r>
                  <a:rPr lang="en-GB" b="1" dirty="0"/>
                  <a:t>The main goal is to check </a:t>
                </a:r>
                <a:r>
                  <a:rPr lang="en-US" b="1" dirty="0" err="1"/>
                  <a:t>Kruijer</a:t>
                </a:r>
                <a:r>
                  <a:rPr lang="en-GB" b="1" dirty="0"/>
                  <a:t> proof which Indicate that –</a:t>
                </a:r>
              </a:p>
              <a:p>
                <a:endParaRPr lang="en-GB" b="1" dirty="0"/>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𝒕𝒉𝒆</m:t>
                      </m:r>
                      <m:r>
                        <a:rPr lang="en-US" b="1" i="1" smtClean="0">
                          <a:latin typeface="Cambria Math" panose="02040503050406030204" pitchFamily="18" charset="0"/>
                        </a:rPr>
                        <m:t> </m:t>
                      </m:r>
                      <m:r>
                        <a:rPr lang="en-US" b="1" i="1" smtClean="0">
                          <a:latin typeface="Cambria Math" panose="02040503050406030204" pitchFamily="18" charset="0"/>
                        </a:rPr>
                        <m:t>𝒔𝒚𝒔𝒕𝒆𝒎</m:t>
                      </m:r>
                      <m:r>
                        <a:rPr lang="en-US" b="1" i="1" smtClean="0">
                          <a:latin typeface="Cambria Math" panose="02040503050406030204" pitchFamily="18" charset="0"/>
                        </a:rPr>
                        <m:t> </m:t>
                      </m:r>
                      <m:r>
                        <a:rPr lang="en-US" b="1" i="1" smtClean="0">
                          <a:latin typeface="Cambria Math" panose="02040503050406030204" pitchFamily="18" charset="0"/>
                        </a:rPr>
                        <m:t>𝒘𝒊𝒍𝒍</m:t>
                      </m:r>
                      <m:r>
                        <a:rPr lang="en-US" b="1" i="1" smtClean="0">
                          <a:latin typeface="Cambria Math" panose="02040503050406030204" pitchFamily="18" charset="0"/>
                        </a:rPr>
                        <m:t> </m:t>
                      </m:r>
                      <m:r>
                        <a:rPr lang="en-US" b="1" i="1" smtClean="0">
                          <a:latin typeface="Cambria Math" panose="02040503050406030204" pitchFamily="18" charset="0"/>
                        </a:rPr>
                        <m:t>𝒓𝒆𝒂𝒄𝒉</m:t>
                      </m:r>
                      <m:r>
                        <a:rPr lang="en-US" b="1" i="1" smtClean="0">
                          <a:latin typeface="Cambria Math" panose="02040503050406030204" pitchFamily="18" charset="0"/>
                        </a:rPr>
                        <m:t> </m:t>
                      </m:r>
                      <m:r>
                        <a:rPr lang="en-US" b="1" i="1" smtClean="0">
                          <a:latin typeface="Cambria Math" panose="02040503050406030204" pitchFamily="18" charset="0"/>
                        </a:rPr>
                        <m:t>𝒂</m:t>
                      </m:r>
                      <m:r>
                        <a:rPr lang="en-US" b="1" i="1" smtClean="0">
                          <a:latin typeface="Cambria Math" panose="02040503050406030204" pitchFamily="18" charset="0"/>
                        </a:rPr>
                        <m:t> </m:t>
                      </m:r>
                      <m:r>
                        <a:rPr lang="en-US" b="1" i="1" smtClean="0">
                          <a:latin typeface="Cambria Math" panose="02040503050406030204" pitchFamily="18" charset="0"/>
                        </a:rPr>
                        <m:t>𝒑𝒆𝒓𝒇𝒆𝒄𝒕</m:t>
                      </m:r>
                      <m:r>
                        <a:rPr lang="en-US" b="1" i="1" smtClean="0">
                          <a:latin typeface="Cambria Math" panose="02040503050406030204" pitchFamily="18" charset="0"/>
                        </a:rPr>
                        <m:t> </m:t>
                      </m:r>
                      <m:r>
                        <a:rPr lang="en-US" b="1" i="1" smtClean="0">
                          <a:latin typeface="Cambria Math" panose="02040503050406030204" pitchFamily="18" charset="0"/>
                        </a:rPr>
                        <m:t>𝒔𝒕𝒂𝒕𝒆</m:t>
                      </m:r>
                      <m:r>
                        <a:rPr lang="en-US" b="1" i="1" smtClean="0">
                          <a:latin typeface="Cambria Math" panose="02040503050406030204" pitchFamily="18" charset="0"/>
                        </a:rPr>
                        <m:t> </m:t>
                      </m:r>
                      <m:r>
                        <a:rPr lang="en-US" b="1" i="1" smtClean="0">
                          <a:latin typeface="Cambria Math" panose="02040503050406030204" pitchFamily="18" charset="0"/>
                        </a:rPr>
                        <m:t>𝒂𝒇𝒕𝒆𝒓</m:t>
                      </m:r>
                      <m:r>
                        <a:rPr lang="en-US" b="1" i="1" smtClean="0">
                          <a:latin typeface="Cambria Math" panose="02040503050406030204" pitchFamily="18" charset="0"/>
                        </a:rPr>
                        <m:t> </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𝒏</m:t>
                      </m:r>
                      <m:r>
                        <a:rPr lang="en-US" b="1" i="1" smtClean="0">
                          <a:latin typeface="Cambria Math" panose="02040503050406030204" pitchFamily="18" charset="0"/>
                        </a:rPr>
                        <m:t> </m:t>
                      </m:r>
                      <m:r>
                        <a:rPr lang="en-US" b="1" i="1" smtClean="0">
                          <a:latin typeface="Cambria Math" panose="02040503050406030204" pitchFamily="18" charset="0"/>
                        </a:rPr>
                        <m:t>𝒂𝒄𝒕𝒊𝒐𝒏𝒔</m:t>
                      </m:r>
                      <m:r>
                        <a:rPr lang="en-US" b="1" i="1" smtClean="0">
                          <a:latin typeface="Cambria Math" panose="02040503050406030204" pitchFamily="18" charset="0"/>
                        </a:rPr>
                        <m:t> </m:t>
                      </m:r>
                      <m:r>
                        <a:rPr lang="en-US" b="1" i="1" smtClean="0">
                          <a:latin typeface="Cambria Math" panose="02040503050406030204" pitchFamily="18" charset="0"/>
                        </a:rPr>
                        <m:t>𝒍𝒂𝒕𝒆𝒓</m:t>
                      </m:r>
                    </m:oMath>
                  </m:oMathPara>
                </a14:m>
                <a:endParaRPr lang="en-US" b="1" dirty="0"/>
              </a:p>
              <a:p>
                <a:endParaRPr lang="en-GB" b="1" dirty="0"/>
              </a:p>
              <a:p>
                <a:r>
                  <a:rPr lang="en-GB" b="1" dirty="0"/>
                  <a:t>(when n is the number of processors)</a:t>
                </a:r>
                <a:br>
                  <a:rPr lang="en-GB" b="1" dirty="0"/>
                </a:br>
                <a:br>
                  <a:rPr lang="en-GB" sz="1400" b="1" dirty="0"/>
                </a:br>
                <a:endParaRPr lang="LID4096" sz="1400" b="1" dirty="0"/>
              </a:p>
            </p:txBody>
          </p:sp>
        </mc:Choice>
        <mc:Fallback xmlns="">
          <p:sp>
            <p:nvSpPr>
              <p:cNvPr id="5" name="תיבת טקסט 4">
                <a:extLst>
                  <a:ext uri="{FF2B5EF4-FFF2-40B4-BE49-F238E27FC236}">
                    <a16:creationId xmlns:a16="http://schemas.microsoft.com/office/drawing/2014/main" id="{48FC55D2-261B-E753-42E0-662365F62A9A}"/>
                  </a:ext>
                </a:extLst>
              </p:cNvPr>
              <p:cNvSpPr txBox="1">
                <a:spLocks noRot="1" noChangeAspect="1" noMove="1" noResize="1" noEditPoints="1" noAdjustHandles="1" noChangeArrowheads="1" noChangeShapeType="1" noTextEdit="1"/>
              </p:cNvSpPr>
              <p:nvPr/>
            </p:nvSpPr>
            <p:spPr>
              <a:xfrm>
                <a:off x="74462" y="1185293"/>
                <a:ext cx="11078136" cy="4124206"/>
              </a:xfrm>
              <a:prstGeom prst="rect">
                <a:avLst/>
              </a:prstGeom>
              <a:blipFill>
                <a:blip r:embed="rId3"/>
                <a:stretch>
                  <a:fillRect l="-440" t="-739"/>
                </a:stretch>
              </a:blipFill>
            </p:spPr>
            <p:txBody>
              <a:bodyPr/>
              <a:lstStyle/>
              <a:p>
                <a:r>
                  <a:rPr lang="LID4096">
                    <a:noFill/>
                  </a:rPr>
                  <a:t> </a:t>
                </a:r>
              </a:p>
            </p:txBody>
          </p:sp>
        </mc:Fallback>
      </mc:AlternateContent>
    </p:spTree>
    <p:extLst>
      <p:ext uri="{BB962C8B-B14F-4D97-AF65-F5344CB8AC3E}">
        <p14:creationId xmlns:p14="http://schemas.microsoft.com/office/powerpoint/2010/main" val="56699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6"/>
            <a:ext cx="10515600" cy="914196"/>
          </a:xfrm>
        </p:spPr>
        <p:txBody>
          <a:bodyPr anchor="ctr">
            <a:normAutofit/>
          </a:bodyPr>
          <a:lstStyle/>
          <a:p>
            <a:r>
              <a:rPr lang="en-US" b="1" dirty="0"/>
              <a:t>Statistics and Experiments</a:t>
            </a:r>
            <a:br>
              <a:rPr lang="en-US" dirty="0"/>
            </a:br>
            <a:endParaRPr lang="en-US" dirty="0"/>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21</a:t>
            </a:r>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3242229875"/>
              </p:ext>
            </p:extLst>
          </p:nvPr>
        </p:nvGraphicFramePr>
        <p:xfrm>
          <a:off x="1422971" y="1287028"/>
          <a:ext cx="9930829" cy="4990483"/>
        </p:xfrm>
        <a:graphic>
          <a:graphicData uri="http://schemas.openxmlformats.org/drawingml/2006/table">
            <a:tbl>
              <a:tblPr firstRow="1" bandRow="1">
                <a:tableStyleId>{5C22544A-7EE6-4342-B048-85BDC9FD1C3A}</a:tableStyleId>
              </a:tblPr>
              <a:tblGrid>
                <a:gridCol w="4570002">
                  <a:extLst>
                    <a:ext uri="{9D8B030D-6E8A-4147-A177-3AD203B41FA5}">
                      <a16:colId xmlns:a16="http://schemas.microsoft.com/office/drawing/2014/main" val="3446012419"/>
                    </a:ext>
                  </a:extLst>
                </a:gridCol>
                <a:gridCol w="5360827">
                  <a:extLst>
                    <a:ext uri="{9D8B030D-6E8A-4147-A177-3AD203B41FA5}">
                      <a16:colId xmlns:a16="http://schemas.microsoft.com/office/drawing/2014/main" val="4052646397"/>
                    </a:ext>
                  </a:extLst>
                </a:gridCol>
              </a:tblGrid>
              <a:tr h="1111487">
                <a:tc>
                  <a:txBody>
                    <a:bodyPr/>
                    <a:lstStyle/>
                    <a:p>
                      <a:pPr algn="l" fontAlgn="b"/>
                      <a:r>
                        <a:rPr lang="en-US" sz="1800" b="0" i="0" u="none" strike="noStrike" dirty="0">
                          <a:solidFill>
                            <a:schemeClr val="bg1"/>
                          </a:solidFill>
                          <a:effectLst/>
                          <a:latin typeface="+mn-lt"/>
                        </a:rPr>
                        <a:t>Number of nodes</a:t>
                      </a:r>
                    </a:p>
                  </a:txBody>
                  <a:tcPr marL="240191" marR="76261" marT="38130" marB="3813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fontAlgn="b"/>
                      <a:r>
                        <a:rPr lang="en-US" sz="1800" b="1" i="0" u="none" strike="noStrike" dirty="0">
                          <a:solidFill>
                            <a:schemeClr val="bg1"/>
                          </a:solidFill>
                          <a:effectLst/>
                          <a:latin typeface="+mn-lt"/>
                        </a:rPr>
                        <a:t>Average actions until reaching perfect state</a:t>
                      </a:r>
                    </a:p>
                  </a:txBody>
                  <a:tcPr marL="76261" marR="76261" marT="38130" marB="3813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595839">
                <a:tc>
                  <a:txBody>
                    <a:bodyPr/>
                    <a:lstStyle/>
                    <a:p>
                      <a:pPr algn="ctr" fontAlgn="b"/>
                      <a:r>
                        <a:rPr lang="en-US" sz="1800" b="0" i="0" u="none" strike="noStrike" dirty="0">
                          <a:solidFill>
                            <a:schemeClr val="tx1"/>
                          </a:solidFill>
                          <a:effectLst/>
                          <a:latin typeface="+mn-lt"/>
                        </a:rPr>
                        <a:t>         3</a:t>
                      </a:r>
                    </a:p>
                  </a:txBody>
                  <a:tcPr marL="24019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chemeClr val="tx1"/>
                          </a:solidFill>
                          <a:effectLst/>
                          <a:latin typeface="+mn-lt"/>
                        </a:rPr>
                        <a:t>3.7</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544357">
                <a:tc>
                  <a:txBody>
                    <a:bodyPr/>
                    <a:lstStyle/>
                    <a:p>
                      <a:pPr lvl="1" algn="ctr" fontAlgn="b"/>
                      <a:r>
                        <a:rPr lang="en-US" sz="1800" b="0" i="0" u="none" strike="noStrike" dirty="0">
                          <a:solidFill>
                            <a:schemeClr val="tx1"/>
                          </a:solidFill>
                          <a:effectLst/>
                          <a:latin typeface="+mn-lt"/>
                        </a:rPr>
                        <a:t>5</a:t>
                      </a:r>
                    </a:p>
                  </a:txBody>
                  <a:tcPr marL="24019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chemeClr val="tx1"/>
                          </a:solidFill>
                          <a:effectLst/>
                          <a:latin typeface="+mn-lt"/>
                        </a:rPr>
                        <a:t>5.1</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442291">
                <a:tc>
                  <a:txBody>
                    <a:bodyPr/>
                    <a:lstStyle/>
                    <a:p>
                      <a:pPr lvl="1" algn="ctr" fontAlgn="b"/>
                      <a:r>
                        <a:rPr lang="en-US" sz="1800" b="0" i="0" u="none" strike="noStrike" dirty="0">
                          <a:solidFill>
                            <a:schemeClr val="tx1"/>
                          </a:solidFill>
                          <a:effectLst/>
                          <a:latin typeface="+mn-lt"/>
                        </a:rPr>
                        <a:t>10</a:t>
                      </a:r>
                    </a:p>
                  </a:txBody>
                  <a:tcPr marL="24019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chemeClr val="tx1"/>
                          </a:solidFill>
                          <a:effectLst/>
                          <a:latin typeface="+mn-lt"/>
                        </a:rPr>
                        <a:t>11.5</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544358">
                <a:tc>
                  <a:txBody>
                    <a:bodyPr/>
                    <a:lstStyle/>
                    <a:p>
                      <a:pPr lvl="1" algn="ctr" fontAlgn="b"/>
                      <a:r>
                        <a:rPr lang="en-US" sz="1800" b="0" i="0" u="none" strike="noStrike" dirty="0">
                          <a:solidFill>
                            <a:schemeClr val="tx1"/>
                          </a:solidFill>
                          <a:effectLst/>
                          <a:latin typeface="+mn-lt"/>
                        </a:rPr>
                        <a:t>12</a:t>
                      </a:r>
                    </a:p>
                  </a:txBody>
                  <a:tcPr marL="24019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chemeClr val="tx1"/>
                          </a:solidFill>
                          <a:effectLst/>
                          <a:latin typeface="+mn-lt"/>
                        </a:rPr>
                        <a:t>13.6</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453631">
                <a:tc>
                  <a:txBody>
                    <a:bodyPr/>
                    <a:lstStyle/>
                    <a:p>
                      <a:pPr lvl="1" algn="ctr" fontAlgn="b"/>
                      <a:r>
                        <a:rPr lang="en-US" sz="1800" b="0" i="0" u="none" strike="noStrike" dirty="0">
                          <a:solidFill>
                            <a:schemeClr val="tx1"/>
                          </a:solidFill>
                          <a:effectLst/>
                          <a:latin typeface="+mn-lt"/>
                        </a:rPr>
                        <a:t>15</a:t>
                      </a:r>
                    </a:p>
                  </a:txBody>
                  <a:tcPr marL="24019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he-IL" sz="1800" b="0" i="0" u="none" strike="noStrike" dirty="0">
                          <a:solidFill>
                            <a:schemeClr val="tx1"/>
                          </a:solidFill>
                          <a:effectLst/>
                          <a:latin typeface="+mn-lt"/>
                        </a:rPr>
                        <a:t>1</a:t>
                      </a:r>
                      <a:r>
                        <a:rPr lang="en-US" sz="1800" b="0" i="0" u="none" strike="noStrike" dirty="0">
                          <a:solidFill>
                            <a:schemeClr val="tx1"/>
                          </a:solidFill>
                          <a:effectLst/>
                          <a:latin typeface="+mn-lt"/>
                        </a:rPr>
                        <a:t>6</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635085">
                <a:tc>
                  <a:txBody>
                    <a:bodyPr/>
                    <a:lstStyle/>
                    <a:p>
                      <a:pPr lvl="1" algn="ctr" fontAlgn="b"/>
                      <a:r>
                        <a:rPr lang="en-US" sz="1800" b="0" i="0" u="none" strike="noStrike" dirty="0">
                          <a:solidFill>
                            <a:schemeClr val="tx1"/>
                          </a:solidFill>
                          <a:effectLst/>
                          <a:latin typeface="+mn-lt"/>
                        </a:rPr>
                        <a:t>18</a:t>
                      </a:r>
                    </a:p>
                  </a:txBody>
                  <a:tcPr marL="24019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chemeClr val="tx1"/>
                          </a:solidFill>
                          <a:effectLst/>
                          <a:latin typeface="+mn-lt"/>
                        </a:rPr>
                        <a:t>21.1</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6252865"/>
                  </a:ext>
                </a:extLst>
              </a:tr>
              <a:tr h="663435">
                <a:tc>
                  <a:txBody>
                    <a:bodyPr/>
                    <a:lstStyle/>
                    <a:p>
                      <a:pPr lvl="1" algn="ctr" fontAlgn="b"/>
                      <a:r>
                        <a:rPr lang="en-US" sz="1800" b="0" i="0" u="none" strike="noStrike" dirty="0">
                          <a:solidFill>
                            <a:schemeClr val="tx1"/>
                          </a:solidFill>
                          <a:effectLst/>
                          <a:latin typeface="+mn-lt"/>
                        </a:rPr>
                        <a:t>20</a:t>
                      </a:r>
                    </a:p>
                  </a:txBody>
                  <a:tcPr marL="24019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chemeClr val="tx1"/>
                          </a:solidFill>
                          <a:effectLst/>
                          <a:latin typeface="+mn-lt"/>
                        </a:rPr>
                        <a:t>23</a:t>
                      </a:r>
                    </a:p>
                  </a:txBody>
                  <a:tcPr marL="76261" marR="76261" marT="38130" marB="381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9127852"/>
                  </a:ext>
                </a:extLst>
              </a:tr>
            </a:tbl>
          </a:graphicData>
        </a:graphic>
      </p:graphicFrame>
    </p:spTree>
    <p:extLst>
      <p:ext uri="{BB962C8B-B14F-4D97-AF65-F5344CB8AC3E}">
        <p14:creationId xmlns:p14="http://schemas.microsoft.com/office/powerpoint/2010/main" val="261631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98376" y="136525"/>
            <a:ext cx="5111750" cy="768684"/>
          </a:xfrm>
        </p:spPr>
        <p:txBody>
          <a:bodyPr/>
          <a:lstStyle/>
          <a:p>
            <a:r>
              <a:rPr lang="en-US" dirty="0"/>
              <a:t>In conclusion</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14</a:t>
            </a:r>
          </a:p>
        </p:txBody>
      </p:sp>
      <p:sp>
        <p:nvSpPr>
          <p:cNvPr id="8" name="תיבת טקסט 7">
            <a:extLst>
              <a:ext uri="{FF2B5EF4-FFF2-40B4-BE49-F238E27FC236}">
                <a16:creationId xmlns:a16="http://schemas.microsoft.com/office/drawing/2014/main" id="{80B65C44-1E64-1A99-E454-7B26B156A05C}"/>
              </a:ext>
            </a:extLst>
          </p:cNvPr>
          <p:cNvSpPr txBox="1"/>
          <p:nvPr/>
        </p:nvSpPr>
        <p:spPr>
          <a:xfrm>
            <a:off x="3221125" y="1314501"/>
            <a:ext cx="8666252" cy="2862322"/>
          </a:xfrm>
          <a:prstGeom prst="rect">
            <a:avLst/>
          </a:prstGeom>
          <a:noFill/>
        </p:spPr>
        <p:txBody>
          <a:bodyPr wrap="square" rtlCol="0">
            <a:spAutoFit/>
          </a:bodyPr>
          <a:lstStyle/>
          <a:p>
            <a:pPr>
              <a:buFont typeface="Arial" panose="020B0604020202020204" pitchFamily="34" charset="0"/>
              <a:buChar char="•"/>
            </a:pPr>
            <a:r>
              <a:rPr lang="en-GB" sz="2000" dirty="0"/>
              <a:t> We explored the concept of self-stabilization in distributed systems, where algorithms assemble to a correct state regardless of initial conditions.</a:t>
            </a:r>
            <a:br>
              <a:rPr lang="en-GB" sz="2000" dirty="0"/>
            </a:br>
            <a:endParaRPr lang="en-GB" sz="2000" dirty="0"/>
          </a:p>
          <a:p>
            <a:pPr>
              <a:buFont typeface="Arial" panose="020B0604020202020204" pitchFamily="34" charset="0"/>
              <a:buChar char="•"/>
            </a:pPr>
            <a:r>
              <a:rPr lang="en-GB" sz="2000" dirty="0"/>
              <a:t>Introduced the Dijkstra Four-state algorithm for mutual exclusion on a ring network, focusing on its implementation by </a:t>
            </a:r>
            <a:r>
              <a:rPr lang="en-GB" sz="2000" dirty="0" err="1"/>
              <a:t>Kruijer</a:t>
            </a:r>
            <a:r>
              <a:rPr lang="en-GB" sz="2000" dirty="0"/>
              <a:t> trees.</a:t>
            </a:r>
            <a:br>
              <a:rPr lang="en-GB" sz="2000" dirty="0"/>
            </a:br>
            <a:endParaRPr lang="en-GB" sz="2000" dirty="0"/>
          </a:p>
          <a:p>
            <a:pPr>
              <a:buFont typeface="Arial" panose="020B0604020202020204" pitchFamily="34" charset="0"/>
              <a:buChar char="•"/>
            </a:pPr>
            <a:r>
              <a:rPr lang="en-GB" sz="2000" dirty="0"/>
              <a:t>Discussed the experimental setup, statistics, and results obtained from simulations, providing insights into system behaviour and performance.</a:t>
            </a:r>
          </a:p>
          <a:p>
            <a:endParaRPr lang="LID4096" sz="2000" dirty="0"/>
          </a:p>
        </p:txBody>
      </p:sp>
    </p:spTree>
    <p:extLst>
      <p:ext uri="{BB962C8B-B14F-4D97-AF65-F5344CB8AC3E}">
        <p14:creationId xmlns:p14="http://schemas.microsoft.com/office/powerpoint/2010/main" val="92017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71894" y="91301"/>
            <a:ext cx="6310127" cy="986189"/>
          </a:xfrm>
        </p:spPr>
        <p:txBody>
          <a:bodyPr>
            <a:normAutofit/>
          </a:bodyPr>
          <a:lstStyle/>
          <a:p>
            <a:r>
              <a:rPr lang="en-US" b="1" dirty="0"/>
              <a:t>Self-Stabilization with mutual exclusion </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671894" y="1230886"/>
            <a:ext cx="9027201" cy="5201265"/>
          </a:xfrm>
        </p:spPr>
        <p:txBody>
          <a:bodyPr>
            <a:noAutofit/>
          </a:bodyPr>
          <a:lstStyle/>
          <a:p>
            <a:pPr>
              <a:buFont typeface="Arial" panose="020B0604020202020204" pitchFamily="34" charset="0"/>
              <a:buChar char="•"/>
            </a:pPr>
            <a:r>
              <a:rPr lang="en-GB" sz="2000" dirty="0"/>
              <a:t> </a:t>
            </a:r>
            <a:r>
              <a:rPr lang="en" sz="2000" dirty="0"/>
              <a:t>Self-stabilization </a:t>
            </a:r>
            <a:r>
              <a:rPr lang="en-US" sz="2000" dirty="0"/>
              <a:t>determines</a:t>
            </a:r>
            <a:r>
              <a:rPr lang="en" sz="2000" dirty="0"/>
              <a:t> the ability of a distributed algorithm to converge within finite time to a configuration from which its behavior is correct (i.e., satisfies a given specification), regardless of the random initial configuration of the system. </a:t>
            </a:r>
          </a:p>
          <a:p>
            <a:r>
              <a:rPr lang="en-GB" sz="2000" b="1" dirty="0"/>
              <a:t>Key Features:</a:t>
            </a:r>
            <a:endParaRPr lang="en-GB" sz="2000" dirty="0"/>
          </a:p>
          <a:p>
            <a:pPr>
              <a:buFont typeface="+mj-lt"/>
              <a:buAutoNum type="arabicPeriod"/>
            </a:pPr>
            <a:r>
              <a:rPr lang="en-GB" sz="2000" b="1" dirty="0"/>
              <a:t> Autonomy:</a:t>
            </a:r>
            <a:r>
              <a:rPr lang="en-GB" sz="2000" dirty="0"/>
              <a:t> System adapts and corrects itself without external intervention.</a:t>
            </a:r>
          </a:p>
          <a:p>
            <a:pPr>
              <a:buFont typeface="+mj-lt"/>
              <a:buAutoNum type="arabicPeriod"/>
            </a:pPr>
            <a:r>
              <a:rPr lang="en-GB" sz="2000" b="1" dirty="0"/>
              <a:t> Robustness:</a:t>
            </a:r>
            <a:r>
              <a:rPr lang="en-GB" sz="2000" dirty="0"/>
              <a:t> Resilient to transient faults and initial misconfigurations.</a:t>
            </a:r>
          </a:p>
          <a:p>
            <a:pPr>
              <a:buFont typeface="+mj-lt"/>
              <a:buAutoNum type="arabicPeriod"/>
            </a:pPr>
            <a:r>
              <a:rPr lang="en-GB" sz="2000" b="1" dirty="0"/>
              <a:t> Convergence:</a:t>
            </a:r>
            <a:r>
              <a:rPr lang="en-GB" sz="2000" dirty="0"/>
              <a:t> Eventually, system converges to a stable state, ensuring correct behaviour.</a:t>
            </a:r>
          </a:p>
          <a:p>
            <a:r>
              <a:rPr lang="en-GB" sz="2000" b="1" dirty="0"/>
              <a:t>Applications:</a:t>
            </a:r>
            <a:endParaRPr lang="en-GB" sz="2000" dirty="0"/>
          </a:p>
          <a:p>
            <a:pPr>
              <a:buFont typeface="Arial" panose="020B0604020202020204" pitchFamily="34" charset="0"/>
              <a:buChar char="•"/>
            </a:pPr>
            <a:r>
              <a:rPr lang="en-GB" sz="2000" dirty="0"/>
              <a:t> Network protocols</a:t>
            </a:r>
          </a:p>
          <a:p>
            <a:pPr>
              <a:buFont typeface="Arial" panose="020B0604020202020204" pitchFamily="34" charset="0"/>
              <a:buChar char="•"/>
            </a:pPr>
            <a:r>
              <a:rPr lang="en-GB" sz="2000" dirty="0"/>
              <a:t> Fault-tolerant systems</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3</a:t>
            </a:r>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EF7230D3-D2E5-F4EA-F631-5863A9E61454}"/>
              </a:ext>
            </a:extLst>
          </p:cNvPr>
          <p:cNvSpPr>
            <a:spLocks noGrp="1"/>
          </p:cNvSpPr>
          <p:nvPr>
            <p:ph type="ctrTitle"/>
          </p:nvPr>
        </p:nvSpPr>
        <p:spPr>
          <a:xfrm>
            <a:off x="2860990" y="0"/>
            <a:ext cx="7365189" cy="1088507"/>
          </a:xfrm>
        </p:spPr>
        <p:txBody>
          <a:bodyPr/>
          <a:lstStyle/>
          <a:p>
            <a:r>
              <a:rPr lang="en-US" b="1" dirty="0"/>
              <a:t>Dijkstra's Four-State Algorithm</a:t>
            </a:r>
            <a:endParaRPr lang="en-US" dirty="0"/>
          </a:p>
        </p:txBody>
      </p: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9F5E5B66-F68F-833A-5B9E-9D4DF0D521D7}"/>
                  </a:ext>
                </a:extLst>
              </p:cNvPr>
              <p:cNvSpPr>
                <a:spLocks noGrp="1"/>
              </p:cNvSpPr>
              <p:nvPr>
                <p:ph type="subTitle" idx="1"/>
              </p:nvPr>
            </p:nvSpPr>
            <p:spPr>
              <a:xfrm>
                <a:off x="2929709" y="1034577"/>
                <a:ext cx="8576055" cy="5585678"/>
              </a:xfrm>
            </p:spPr>
            <p:txBody>
              <a:bodyPr>
                <a:noAutofit/>
              </a:bodyPr>
              <a:lstStyle/>
              <a:p>
                <a:r>
                  <a:rPr lang="en-GB" sz="1800" dirty="0"/>
                  <a:t>Each machine/processor is represented as a </a:t>
                </a:r>
                <a14:m>
                  <m:oMath xmlns:m="http://schemas.openxmlformats.org/officeDocument/2006/math">
                    <m:r>
                      <a:rPr lang="en-US" sz="1800" b="0" i="1" smtClean="0">
                        <a:latin typeface="Cambria Math" panose="02040503050406030204" pitchFamily="18" charset="0"/>
                      </a:rPr>
                      <m:t>𝑃𝑖</m:t>
                    </m:r>
                  </m:oMath>
                </a14:m>
                <a:r>
                  <a:rPr lang="en-US" sz="1800" dirty="0"/>
                  <a:t> </a:t>
                </a:r>
                <a:r>
                  <a:rPr lang="en-GB" sz="1800" dirty="0"/>
                  <a:t>connected to its neighbours in the form of a ring.</a:t>
                </a:r>
                <a:br>
                  <a:rPr lang="en-GB" sz="1800" dirty="0"/>
                </a:br>
                <a:r>
                  <a:rPr lang="en-GB" sz="1800" dirty="0"/>
                  <a:t>To reach legitimate state (or stay in it) from fault or error the system must –</a:t>
                </a:r>
                <a:br>
                  <a:rPr lang="en-GB" sz="1800" dirty="0"/>
                </a:br>
                <a:r>
                  <a:rPr lang="en-GB" sz="1800" dirty="0"/>
                  <a:t>1.have one or more moves are possible.</a:t>
                </a:r>
                <a:br>
                  <a:rPr lang="en-GB" sz="1800" dirty="0"/>
                </a:br>
                <a:r>
                  <a:rPr lang="en-GB" sz="1800" dirty="0"/>
                  <a:t>2. </a:t>
                </a:r>
                <a:r>
                  <a:rPr lang="en-US" sz="1800" dirty="0"/>
                  <a:t>with </a:t>
                </a:r>
                <a:r>
                  <a:rPr lang="en-GB" sz="1800" dirty="0"/>
                  <a:t>the turn of any processor, the system maintains stability</a:t>
                </a:r>
                <a:br>
                  <a:rPr lang="en-GB" sz="1800" dirty="0"/>
                </a:br>
                <a:r>
                  <a:rPr lang="en-GB" sz="1800" dirty="0"/>
                  <a:t>3.for each possible legitimate state, there is a sequence of moves to transition to another legitimate state.</a:t>
                </a:r>
                <a:br>
                  <a:rPr lang="en-GB" sz="1800" dirty="0"/>
                </a:br>
                <a:r>
                  <a:rPr lang="en-GB" sz="1800" dirty="0"/>
                  <a:t> </a:t>
                </a:r>
                <a:endParaRPr lang="en-US" sz="1800" dirty="0"/>
              </a:p>
            </p:txBody>
          </p:sp>
        </mc:Choice>
        <mc:Fallback xmlns="">
          <p:sp>
            <p:nvSpPr>
              <p:cNvPr id="37" name="Subtitle 2">
                <a:extLst>
                  <a:ext uri="{FF2B5EF4-FFF2-40B4-BE49-F238E27FC236}">
                    <a16:creationId xmlns:a16="http://schemas.microsoft.com/office/drawing/2014/main" id="{9F5E5B66-F68F-833A-5B9E-9D4DF0D521D7}"/>
                  </a:ext>
                </a:extLst>
              </p:cNvPr>
              <p:cNvSpPr>
                <a:spLocks noGrp="1" noRot="1" noChangeAspect="1" noMove="1" noResize="1" noEditPoints="1" noAdjustHandles="1" noChangeArrowheads="1" noChangeShapeType="1" noTextEdit="1"/>
              </p:cNvSpPr>
              <p:nvPr>
                <p:ph type="subTitle" idx="1"/>
              </p:nvPr>
            </p:nvSpPr>
            <p:spPr>
              <a:xfrm>
                <a:off x="2929709" y="1034577"/>
                <a:ext cx="8576055" cy="5585678"/>
              </a:xfrm>
              <a:blipFill>
                <a:blip r:embed="rId3"/>
                <a:stretch>
                  <a:fillRect l="-640"/>
                </a:stretch>
              </a:blipFill>
            </p:spPr>
            <p:txBody>
              <a:bodyPr/>
              <a:lstStyle/>
              <a:p>
                <a:r>
                  <a:rPr lang="LID4096">
                    <a:noFill/>
                  </a:rPr>
                  <a:t> </a:t>
                </a:r>
              </a:p>
            </p:txBody>
          </p:sp>
        </mc:Fallback>
      </mc:AlternateContent>
      <p:sp>
        <p:nvSpPr>
          <p:cNvPr id="11" name="מציין מיקום של תאריך 10">
            <a:extLst>
              <a:ext uri="{FF2B5EF4-FFF2-40B4-BE49-F238E27FC236}">
                <a16:creationId xmlns:a16="http://schemas.microsoft.com/office/drawing/2014/main" id="{12AA7392-E533-EAFD-CC7C-23FBF95B4FD0}"/>
              </a:ext>
            </a:extLst>
          </p:cNvPr>
          <p:cNvSpPr>
            <a:spLocks noGrp="1"/>
          </p:cNvSpPr>
          <p:nvPr>
            <p:ph type="dt" sz="half" idx="10"/>
          </p:nvPr>
        </p:nvSpPr>
        <p:spPr>
          <a:xfrm>
            <a:off x="5592535" y="6314405"/>
            <a:ext cx="1774371" cy="365125"/>
          </a:xfrm>
        </p:spPr>
        <p:txBody>
          <a:bodyPr anchor="ctr">
            <a:normAutofit/>
          </a:bodyPr>
          <a:lstStyle/>
          <a:p>
            <a:pPr>
              <a:spcAft>
                <a:spcPts val="600"/>
              </a:spcAft>
            </a:pPr>
            <a:r>
              <a:rPr lang="en-US" dirty="0"/>
              <a:t>4</a:t>
            </a:r>
          </a:p>
        </p:txBody>
      </p:sp>
      <p:pic>
        <p:nvPicPr>
          <p:cNvPr id="31" name="Picture 24">
            <a:extLst>
              <a:ext uri="{FF2B5EF4-FFF2-40B4-BE49-F238E27FC236}">
                <a16:creationId xmlns:a16="http://schemas.microsoft.com/office/drawing/2014/main" id="{C0820AA0-6D89-3821-18D5-5F6AA557ADA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8423" y="3827416"/>
            <a:ext cx="4589057" cy="2710180"/>
          </a:xfrm>
          <a:prstGeom prst="rect">
            <a:avLst/>
          </a:prstGeom>
          <a:noFill/>
        </p:spPr>
      </p:pic>
    </p:spTree>
    <p:extLst>
      <p:ext uri="{BB962C8B-B14F-4D97-AF65-F5344CB8AC3E}">
        <p14:creationId xmlns:p14="http://schemas.microsoft.com/office/powerpoint/2010/main" val="160998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a:extLst>
              <a:ext uri="{FF2B5EF4-FFF2-40B4-BE49-F238E27FC236}">
                <a16:creationId xmlns:a16="http://schemas.microsoft.com/office/drawing/2014/main" id="{3CB95EB9-99DD-181B-C516-62C3E8EA5710}"/>
              </a:ext>
            </a:extLst>
          </p:cNvPr>
          <p:cNvSpPr>
            <a:spLocks noGrp="1"/>
          </p:cNvSpPr>
          <p:nvPr>
            <p:ph type="title"/>
          </p:nvPr>
        </p:nvSpPr>
        <p:spPr>
          <a:xfrm>
            <a:off x="1885156" y="273622"/>
            <a:ext cx="8421688" cy="1325563"/>
          </a:xfrm>
        </p:spPr>
        <p:txBody>
          <a:bodyPr/>
          <a:lstStyle/>
          <a:p>
            <a:r>
              <a:rPr lang="en-US" dirty="0"/>
              <a:t>rules in Dijkstra's Four state machines algorithm</a:t>
            </a:r>
            <a:endParaRPr lang="LID4096" dirty="0"/>
          </a:p>
        </p:txBody>
      </p:sp>
      <mc:AlternateContent xmlns:mc="http://schemas.openxmlformats.org/markup-compatibility/2006" xmlns:a14="http://schemas.microsoft.com/office/drawing/2010/main">
        <mc:Choice Requires="a14">
          <p:sp>
            <p:nvSpPr>
              <p:cNvPr id="20" name="מציין מיקום תוכן 19">
                <a:extLst>
                  <a:ext uri="{FF2B5EF4-FFF2-40B4-BE49-F238E27FC236}">
                    <a16:creationId xmlns:a16="http://schemas.microsoft.com/office/drawing/2014/main" id="{87E517C2-5953-AA44-75EC-5E5E4277E8A3}"/>
                  </a:ext>
                </a:extLst>
              </p:cNvPr>
              <p:cNvSpPr>
                <a:spLocks noGrp="1"/>
              </p:cNvSpPr>
              <p:nvPr>
                <p:ph sz="quarter" idx="21"/>
              </p:nvPr>
            </p:nvSpPr>
            <p:spPr>
              <a:xfrm>
                <a:off x="1041385" y="1982314"/>
                <a:ext cx="3422935" cy="871675"/>
              </a:xfrm>
            </p:spPr>
            <p:txBody>
              <a:bodyPr/>
              <a:lstStyle/>
              <a:p>
                <a:r>
                  <a:rPr lang="en-US" sz="1800" dirty="0"/>
                  <a:t>Definition for every </a:t>
                </a:r>
                <a14:m>
                  <m:oMath xmlns:m="http://schemas.openxmlformats.org/officeDocument/2006/math">
                    <m:r>
                      <a:rPr lang="en-US" sz="1800" b="0" i="1" smtClean="0">
                        <a:latin typeface="Cambria Math" panose="02040503050406030204" pitchFamily="18" charset="0"/>
                      </a:rPr>
                      <m:t>𝑃𝑖</m:t>
                    </m:r>
                  </m:oMath>
                </a14:m>
                <a:endParaRPr lang="en-US" sz="1800" b="0" dirty="0"/>
              </a:p>
              <a:p>
                <a:r>
                  <a:rPr lang="en-US" sz="1800" dirty="0"/>
                  <a:t>Processor -</a:t>
                </a:r>
                <a:endParaRPr lang="LID4096" sz="1800" dirty="0"/>
              </a:p>
            </p:txBody>
          </p:sp>
        </mc:Choice>
        <mc:Fallback xmlns="">
          <p:sp>
            <p:nvSpPr>
              <p:cNvPr id="20" name="מציין מיקום תוכן 19">
                <a:extLst>
                  <a:ext uri="{FF2B5EF4-FFF2-40B4-BE49-F238E27FC236}">
                    <a16:creationId xmlns:a16="http://schemas.microsoft.com/office/drawing/2014/main" id="{87E517C2-5953-AA44-75EC-5E5E4277E8A3}"/>
                  </a:ext>
                </a:extLst>
              </p:cNvPr>
              <p:cNvSpPr>
                <a:spLocks noGrp="1" noRot="1" noChangeAspect="1" noMove="1" noResize="1" noEditPoints="1" noAdjustHandles="1" noChangeArrowheads="1" noChangeShapeType="1" noTextEdit="1"/>
              </p:cNvSpPr>
              <p:nvPr>
                <p:ph sz="quarter" idx="21"/>
              </p:nvPr>
            </p:nvSpPr>
            <p:spPr>
              <a:xfrm>
                <a:off x="1041385" y="1982314"/>
                <a:ext cx="3422935" cy="871675"/>
              </a:xfrm>
              <a:blipFill>
                <a:blip r:embed="rId3"/>
                <a:stretch>
                  <a:fillRect t="-6993"/>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6" name="מציין מיקום טקסט 15">
                <a:extLst>
                  <a:ext uri="{FF2B5EF4-FFF2-40B4-BE49-F238E27FC236}">
                    <a16:creationId xmlns:a16="http://schemas.microsoft.com/office/drawing/2014/main" id="{5E93725B-51C2-A1A0-E558-CD7025955BD0}"/>
                  </a:ext>
                </a:extLst>
              </p:cNvPr>
              <p:cNvSpPr>
                <a:spLocks noGrp="1"/>
              </p:cNvSpPr>
              <p:nvPr>
                <p:ph type="body" idx="17"/>
              </p:nvPr>
            </p:nvSpPr>
            <p:spPr>
              <a:xfrm>
                <a:off x="51149" y="2702544"/>
                <a:ext cx="5604996" cy="1854613"/>
              </a:xfrm>
            </p:spPr>
            <p:txBody>
              <a:bodyPr/>
              <a:lstStyle/>
              <a:p>
                <a:pPr marL="285750" indent="-285750" algn="just">
                  <a:buFont typeface="Arial" panose="020B0604020202020204" pitchFamily="34" charset="0"/>
                  <a:buChar char="•"/>
                </a:pPr>
                <a:r>
                  <a:rPr lang="en-US" sz="1800" dirty="0"/>
                  <a:t>Has two Boolean variables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𝑆</m:t>
                        </m:r>
                      </m:sub>
                    </m:sSub>
                    <m:r>
                      <a:rPr lang="en-US" sz="1800" b="0" i="1" smtClean="0">
                        <a:latin typeface="Cambria Math" panose="02040503050406030204" pitchFamily="18" charset="0"/>
                      </a:rPr>
                      <m:t> </m:t>
                    </m:r>
                    <m:r>
                      <a:rPr lang="en-US" sz="1800" b="0" i="1" smtClean="0">
                        <a:latin typeface="Cambria Math" panose="02040503050406030204" pitchFamily="18" charset="0"/>
                      </a:rPr>
                      <m:t>𝑎𝑛𝑑</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𝑌</m:t>
                        </m:r>
                      </m:e>
                      <m:sub>
                        <m:r>
                          <a:rPr lang="en-US" sz="1800" i="1">
                            <a:latin typeface="Cambria Math" panose="02040503050406030204" pitchFamily="18" charset="0"/>
                          </a:rPr>
                          <m:t>𝑆</m:t>
                        </m:r>
                      </m:sub>
                    </m:sSub>
                  </m:oMath>
                </a14:m>
                <a:endParaRPr lang="en-US" sz="1800" dirty="0"/>
              </a:p>
              <a:p>
                <a:pPr marL="285750" indent="-285750" algn="just">
                  <a:buFont typeface="Arial" panose="020B0604020202020204" pitchFamily="34" charset="0"/>
                  <a:buChar char="•"/>
                </a:pPr>
                <a:r>
                  <a:rPr lang="en-US" sz="1800" dirty="0"/>
                  <a:t>Every </a:t>
                </a:r>
                <a14:m>
                  <m:oMath xmlns:m="http://schemas.openxmlformats.org/officeDocument/2006/math">
                    <m:r>
                      <a:rPr lang="en-US" sz="1800" b="0" i="1" smtClean="0">
                        <a:latin typeface="Cambria Math" panose="02040503050406030204" pitchFamily="18" charset="0"/>
                      </a:rPr>
                      <m:t>𝑃𝑖</m:t>
                    </m:r>
                  </m:oMath>
                </a14:m>
                <a:r>
                  <a:rPr lang="en-US" sz="1800" dirty="0"/>
                  <a:t> can see he’s left and right neighbors Boolean values represent by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b="0" i="1" smtClean="0">
                            <a:latin typeface="Cambria Math" panose="02040503050406030204" pitchFamily="18" charset="0"/>
                          </a:rPr>
                          <m:t>𝐿</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𝐿</m:t>
                        </m:r>
                      </m:sub>
                    </m:sSub>
                    <m:sSub>
                      <m:sSubPr>
                        <m:ctrlPr>
                          <a:rPr lang="en-US" sz="1800" i="1" smtClean="0">
                            <a:latin typeface="Cambria Math" panose="02040503050406030204" pitchFamily="18" charset="0"/>
                          </a:rPr>
                        </m:ctrlPr>
                      </m:sSubPr>
                      <m:e>
                        <m:r>
                          <a:rPr lang="en-US" sz="1800" i="1">
                            <a:latin typeface="Cambria Math" panose="02040503050406030204" pitchFamily="18" charset="0"/>
                          </a:rPr>
                          <m:t>𝑋</m:t>
                        </m:r>
                      </m:e>
                      <m:sub>
                        <m:r>
                          <a:rPr lang="en-US" sz="1800" b="0" i="1" smtClean="0">
                            <a:latin typeface="Cambria Math" panose="02040503050406030204" pitchFamily="18" charset="0"/>
                          </a:rPr>
                          <m:t>𝑅</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𝑅</m:t>
                        </m:r>
                      </m:sub>
                    </m:sSub>
                  </m:oMath>
                </a14:m>
                <a:endParaRPr lang="en-US" sz="1800" dirty="0"/>
              </a:p>
              <a:p>
                <a:pPr marL="285750" indent="-285750" algn="just">
                  <a:buFont typeface="Arial" panose="020B0604020202020204" pitchFamily="34" charset="0"/>
                  <a:buChar char="•"/>
                </a:pP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0</m:t>
                        </m:r>
                      </m:sub>
                    </m:sSub>
                  </m:oMath>
                </a14:m>
                <a:r>
                  <a:rPr lang="en-US" sz="1800" dirty="0"/>
                  <a:t> is the bottom processor,</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1</m:t>
                        </m:r>
                      </m:sub>
                    </m:sSub>
                  </m:oMath>
                </a14:m>
                <a:r>
                  <a:rPr lang="en-US" sz="1800" dirty="0"/>
                  <a:t> is the top processor</a:t>
                </a:r>
              </a:p>
              <a:p>
                <a:pPr marL="285750" indent="-285750" algn="just">
                  <a:buFont typeface="Arial" panose="020B0604020202020204" pitchFamily="34" charset="0"/>
                  <a:buChar char="•"/>
                </a:pPr>
                <a:endParaRPr lang="LID4096" dirty="0"/>
              </a:p>
            </p:txBody>
          </p:sp>
        </mc:Choice>
        <mc:Fallback xmlns="">
          <p:sp>
            <p:nvSpPr>
              <p:cNvPr id="16" name="מציין מיקום טקסט 15">
                <a:extLst>
                  <a:ext uri="{FF2B5EF4-FFF2-40B4-BE49-F238E27FC236}">
                    <a16:creationId xmlns:a16="http://schemas.microsoft.com/office/drawing/2014/main" id="{5E93725B-51C2-A1A0-E558-CD7025955BD0}"/>
                  </a:ext>
                </a:extLst>
              </p:cNvPr>
              <p:cNvSpPr>
                <a:spLocks noGrp="1" noRot="1" noChangeAspect="1" noMove="1" noResize="1" noEditPoints="1" noAdjustHandles="1" noChangeArrowheads="1" noChangeShapeType="1" noTextEdit="1"/>
              </p:cNvSpPr>
              <p:nvPr>
                <p:ph type="body" idx="17"/>
              </p:nvPr>
            </p:nvSpPr>
            <p:spPr>
              <a:xfrm>
                <a:off x="51149" y="2702544"/>
                <a:ext cx="5604996" cy="1854613"/>
              </a:xfrm>
              <a:blipFill>
                <a:blip r:embed="rId4"/>
                <a:stretch>
                  <a:fillRect l="-2283" t="-5574" r="-250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9" name="מציין מיקום טקסט 18">
                <a:extLst>
                  <a:ext uri="{FF2B5EF4-FFF2-40B4-BE49-F238E27FC236}">
                    <a16:creationId xmlns:a16="http://schemas.microsoft.com/office/drawing/2014/main" id="{E82794FC-4A36-DD9A-3E11-36A81AD32D9D}"/>
                  </a:ext>
                </a:extLst>
              </p:cNvPr>
              <p:cNvSpPr>
                <a:spLocks noGrp="1"/>
              </p:cNvSpPr>
              <p:nvPr>
                <p:ph type="body" idx="20"/>
              </p:nvPr>
            </p:nvSpPr>
            <p:spPr>
              <a:xfrm>
                <a:off x="6326167" y="2702544"/>
                <a:ext cx="5670759" cy="1325563"/>
              </a:xfrm>
            </p:spPr>
            <p:txBody>
              <a:bodyPr/>
              <a:lstStyle/>
              <a:p>
                <a:pPr marL="285750" indent="-285750" algn="just">
                  <a:buFont typeface="Arial" panose="020B0604020202020204" pitchFamily="34" charset="0"/>
                  <a:buChar char="•"/>
                </a:pP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0</m:t>
                        </m:r>
                      </m:sub>
                    </m:sSub>
                  </m:oMath>
                </a14:m>
                <a:r>
                  <a:rPr lang="en-US" sz="1800" dirty="0"/>
                  <a:t> can have the turn when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𝑆</m:t>
                        </m:r>
                      </m:sub>
                    </m:sSub>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 </m:t>
                    </m:r>
                    <m:r>
                      <a:rPr lang="en-US" sz="1800" b="0" i="1" smtClean="0">
                        <a:latin typeface="Cambria Math" panose="02040503050406030204" pitchFamily="18" charset="0"/>
                      </a:rPr>
                      <m:t>𝑎𝑛𝑑</m:t>
                    </m:r>
                    <m:r>
                      <a:rPr lang="en-US" sz="1800" b="0" i="1" smtClean="0">
                        <a:latin typeface="Cambria Math" panose="02040503050406030204" pitchFamily="18" charset="0"/>
                      </a:rPr>
                      <m:t> </m:t>
                    </m:r>
                    <m:r>
                      <a:rPr lang="en-US" sz="1800" b="0" i="1" smtClean="0">
                        <a:latin typeface="Cambria Math" panose="02040503050406030204" pitchFamily="18" charset="0"/>
                      </a:rPr>
                      <m:t>𝑛𝑜𝑡</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b="0" i="1" smtClean="0">
                            <a:latin typeface="Cambria Math" panose="02040503050406030204" pitchFamily="18" charset="0"/>
                          </a:rPr>
                          <m:t>𝑅</m:t>
                        </m:r>
                      </m:sub>
                    </m:sSub>
                  </m:oMath>
                </a14:m>
                <a:endParaRPr lang="en-US" sz="1800" dirty="0"/>
              </a:p>
              <a:p>
                <a:pPr marL="285750" indent="-285750" algn="just">
                  <a:buFont typeface="Arial" panose="020B0604020202020204" pitchFamily="34" charset="0"/>
                  <a:buChar char="•"/>
                </a:pP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1</m:t>
                        </m:r>
                      </m:sub>
                    </m:sSub>
                  </m:oMath>
                </a14:m>
                <a:r>
                  <a:rPr lang="en-US" sz="1800" dirty="0"/>
                  <a:t>can have the turn when</a:t>
                </a:r>
                <a14:m>
                  <m:oMath xmlns:m="http://schemas.openxmlformats.org/officeDocument/2006/math">
                    <m:r>
                      <a:rPr lang="en-US" sz="1800" b="0" i="0" smtClean="0">
                        <a:latin typeface="Cambria Math" panose="02040503050406030204" pitchFamily="18" charset="0"/>
                      </a:rPr>
                      <m:t> </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𝑆</m:t>
                        </m:r>
                      </m:sub>
                    </m:sSub>
                    <m:r>
                      <a:rPr lang="en-US" sz="1800" i="1">
                        <a:latin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𝐿</m:t>
                        </m:r>
                      </m:sub>
                    </m:sSub>
                  </m:oMath>
                </a14:m>
                <a:endParaRPr lang="en-US" sz="1800" dirty="0"/>
              </a:p>
              <a:p>
                <a:pPr algn="just"/>
                <a:r>
                  <a:rPr lang="en-US" sz="1800" dirty="0"/>
                  <a:t>And then we change the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i="1">
                            <a:latin typeface="Cambria Math" panose="02040503050406030204" pitchFamily="18" charset="0"/>
                          </a:rPr>
                          <m:t>𝑆</m:t>
                        </m:r>
                      </m:sub>
                    </m:sSub>
                  </m:oMath>
                </a14:m>
                <a:r>
                  <a:rPr lang="en-US" sz="1800" dirty="0"/>
                  <a:t> value</a:t>
                </a:r>
                <a:endParaRPr lang="LID4096" sz="1800" dirty="0"/>
              </a:p>
            </p:txBody>
          </p:sp>
        </mc:Choice>
        <mc:Fallback xmlns="">
          <p:sp>
            <p:nvSpPr>
              <p:cNvPr id="19" name="מציין מיקום טקסט 18">
                <a:extLst>
                  <a:ext uri="{FF2B5EF4-FFF2-40B4-BE49-F238E27FC236}">
                    <a16:creationId xmlns:a16="http://schemas.microsoft.com/office/drawing/2014/main" id="{E82794FC-4A36-DD9A-3E11-36A81AD32D9D}"/>
                  </a:ext>
                </a:extLst>
              </p:cNvPr>
              <p:cNvSpPr>
                <a:spLocks noGrp="1" noRot="1" noChangeAspect="1" noMove="1" noResize="1" noEditPoints="1" noAdjustHandles="1" noChangeArrowheads="1" noChangeShapeType="1" noTextEdit="1"/>
              </p:cNvSpPr>
              <p:nvPr>
                <p:ph type="body" idx="20"/>
              </p:nvPr>
            </p:nvSpPr>
            <p:spPr>
              <a:xfrm>
                <a:off x="6326167" y="2702544"/>
                <a:ext cx="5670759" cy="1325563"/>
              </a:xfrm>
              <a:blipFill>
                <a:blip r:embed="rId5"/>
                <a:stretch>
                  <a:fillRect l="-2581" b="-7339"/>
                </a:stretch>
              </a:blipFill>
            </p:spPr>
            <p:txBody>
              <a:bodyPr/>
              <a:lstStyle/>
              <a:p>
                <a:r>
                  <a:rPr lang="LID4096">
                    <a:noFill/>
                  </a:rPr>
                  <a:t> </a:t>
                </a:r>
              </a:p>
            </p:txBody>
          </p:sp>
        </mc:Fallback>
      </mc:AlternateContent>
      <p:sp>
        <p:nvSpPr>
          <p:cNvPr id="5" name="מציין מיקום של כותרת תחתונה 4">
            <a:extLst>
              <a:ext uri="{FF2B5EF4-FFF2-40B4-BE49-F238E27FC236}">
                <a16:creationId xmlns:a16="http://schemas.microsoft.com/office/drawing/2014/main" id="{4EC83D40-0C74-D57B-4F2E-E9259F249F5E}"/>
              </a:ext>
            </a:extLst>
          </p:cNvPr>
          <p:cNvSpPr>
            <a:spLocks noGrp="1"/>
          </p:cNvSpPr>
          <p:nvPr>
            <p:ph type="ftr" sz="quarter" idx="11"/>
          </p:nvPr>
        </p:nvSpPr>
        <p:spPr/>
        <p:txBody>
          <a:bodyPr/>
          <a:lstStyle/>
          <a:p>
            <a:r>
              <a:rPr lang="en-US" dirty="0"/>
              <a:t>5</a:t>
            </a:r>
          </a:p>
        </p:txBody>
      </p:sp>
      <p:sp>
        <p:nvSpPr>
          <p:cNvPr id="27" name="מציין מיקום תוכן 19">
            <a:extLst>
              <a:ext uri="{FF2B5EF4-FFF2-40B4-BE49-F238E27FC236}">
                <a16:creationId xmlns:a16="http://schemas.microsoft.com/office/drawing/2014/main" id="{D4F4E04D-9AC5-4549-E929-D10A15C8B99A}"/>
              </a:ext>
            </a:extLst>
          </p:cNvPr>
          <p:cNvSpPr txBox="1">
            <a:spLocks/>
          </p:cNvSpPr>
          <p:nvPr/>
        </p:nvSpPr>
        <p:spPr>
          <a:xfrm>
            <a:off x="895081" y="4655894"/>
            <a:ext cx="3352959" cy="87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Definition for all of the others -</a:t>
            </a:r>
            <a:endParaRPr lang="LID4096" sz="1800" dirty="0"/>
          </a:p>
        </p:txBody>
      </p:sp>
      <mc:AlternateContent xmlns:mc="http://schemas.openxmlformats.org/markup-compatibility/2006" xmlns:a14="http://schemas.microsoft.com/office/drawing/2010/main">
        <mc:Choice Requires="a14">
          <p:sp>
            <p:nvSpPr>
              <p:cNvPr id="29" name="מציין מיקום טקסט 18">
                <a:extLst>
                  <a:ext uri="{FF2B5EF4-FFF2-40B4-BE49-F238E27FC236}">
                    <a16:creationId xmlns:a16="http://schemas.microsoft.com/office/drawing/2014/main" id="{072661FE-2E8E-8136-F091-AA9C257B2316}"/>
                  </a:ext>
                </a:extLst>
              </p:cNvPr>
              <p:cNvSpPr txBox="1">
                <a:spLocks/>
              </p:cNvSpPr>
              <p:nvPr/>
            </p:nvSpPr>
            <p:spPr>
              <a:xfrm>
                <a:off x="1000585" y="4954380"/>
                <a:ext cx="6356415" cy="768384"/>
              </a:xfrm>
              <a:prstGeom prst="rect">
                <a:avLst/>
              </a:prstGeom>
            </p:spPr>
            <p:txBody>
              <a:bodyPr vert="horz" lIns="0" tIns="45720" rIns="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14:m>
                  <m:oMath xmlns:m="http://schemas.openxmlformats.org/officeDocument/2006/math">
                    <m:sSub>
                      <m:sSubPr>
                        <m:ctrlPr>
                          <a:rPr lang="ar-AE" sz="1800" i="1" smtClean="0">
                            <a:latin typeface="Cambria Math" panose="02040503050406030204" pitchFamily="18" charset="0"/>
                          </a:rPr>
                        </m:ctrlPr>
                      </m:sSubPr>
                      <m:e>
                        <m:r>
                          <a:rPr lang="en-US" sz="1800" b="0" i="1" smtClean="0">
                            <a:latin typeface="Cambria Math" panose="02040503050406030204" pitchFamily="18" charset="0"/>
                          </a:rPr>
                          <m:t>𝑤</m:t>
                        </m:r>
                        <m:r>
                          <a:rPr lang="en-US" sz="1800" b="0" i="1" smtClean="0">
                            <a:latin typeface="Cambria Math" panose="02040503050406030204" pitchFamily="18" charset="0"/>
                          </a:rPr>
                          <m:t>h</m:t>
                        </m:r>
                        <m:r>
                          <a:rPr lang="en-US" sz="1800" b="0" i="1" smtClean="0">
                            <a:latin typeface="Cambria Math" panose="02040503050406030204" pitchFamily="18" charset="0"/>
                          </a:rPr>
                          <m:t>𝑒𝑛</m:t>
                        </m:r>
                        <m:r>
                          <a:rPr lang="en-US" sz="1800" b="0" i="1" smtClean="0">
                            <a:latin typeface="Cambria Math" panose="02040503050406030204" pitchFamily="18" charset="0"/>
                          </a:rPr>
                          <m:t> </m:t>
                        </m:r>
                        <m:r>
                          <a:rPr lang="ar-AE" sz="1800" i="1">
                            <a:latin typeface="Cambria Math" panose="02040503050406030204" pitchFamily="18" charset="0"/>
                          </a:rPr>
                          <m:t>𝑋</m:t>
                        </m:r>
                      </m:e>
                      <m:sub>
                        <m:r>
                          <a:rPr lang="ar-AE" sz="1800" i="1">
                            <a:latin typeface="Cambria Math" panose="02040503050406030204" pitchFamily="18" charset="0"/>
                          </a:rPr>
                          <m:t>𝑆</m:t>
                        </m:r>
                      </m:sub>
                    </m:sSub>
                  </m:oMath>
                </a14:m>
                <a:r>
                  <a:rPr lang="ar-AE" sz="1800" dirty="0"/>
                  <a:t> </a:t>
                </a:r>
                <a14:m>
                  <m:oMath xmlns:m="http://schemas.openxmlformats.org/officeDocument/2006/math">
                    <m:r>
                      <a:rPr lang="ar-AE" sz="1800" i="1">
                        <a:latin typeface="Cambria Math" panose="02040503050406030204" pitchFamily="18" charset="0"/>
                      </a:rPr>
                      <m:t>≠</m:t>
                    </m:r>
                  </m:oMath>
                </a14:m>
                <a:r>
                  <a:rPr lang="ar-AE" sz="1800" dirty="0"/>
                  <a:t> </a:t>
                </a:r>
                <a14:m>
                  <m:oMath xmlns:m="http://schemas.openxmlformats.org/officeDocument/2006/math">
                    <m:sSub>
                      <m:sSubPr>
                        <m:ctrlPr>
                          <a:rPr lang="ar-AE" sz="1800" i="1">
                            <a:latin typeface="Cambria Math" panose="02040503050406030204" pitchFamily="18" charset="0"/>
                          </a:rPr>
                        </m:ctrlPr>
                      </m:sSubPr>
                      <m:e>
                        <m:r>
                          <a:rPr lang="ar-AE" sz="1800" i="1">
                            <a:latin typeface="Cambria Math" panose="02040503050406030204" pitchFamily="18" charset="0"/>
                          </a:rPr>
                          <m:t>𝑋</m:t>
                        </m:r>
                      </m:e>
                      <m:sub>
                        <m:r>
                          <a:rPr lang="en-US" sz="1800" b="0" i="1" smtClean="0">
                            <a:latin typeface="Cambria Math" panose="02040503050406030204" pitchFamily="18" charset="0"/>
                          </a:rPr>
                          <m:t>𝐿</m:t>
                        </m:r>
                      </m:sub>
                    </m:sSub>
                    <m:r>
                      <a:rPr lang="ar-AE" sz="1800" i="1">
                        <a:latin typeface="Cambria Math" panose="02040503050406030204" pitchFamily="18" charset="0"/>
                      </a:rPr>
                      <m:t> </m:t>
                    </m:r>
                    <m:r>
                      <a:rPr lang="en-US" sz="1800" b="0" i="1" smtClean="0">
                        <a:latin typeface="Cambria Math" panose="02040503050406030204" pitchFamily="18" charset="0"/>
                      </a:rPr>
                      <m:t>𝑡</m:t>
                    </m:r>
                    <m:r>
                      <a:rPr lang="en-US" sz="1800" b="0" i="1" smtClean="0">
                        <a:latin typeface="Cambria Math" panose="02040503050406030204" pitchFamily="18" charset="0"/>
                      </a:rPr>
                      <m:t>h</m:t>
                    </m:r>
                    <m:r>
                      <a:rPr lang="en-US" sz="1800" b="0" i="1" smtClean="0">
                        <a:latin typeface="Cambria Math" panose="02040503050406030204" pitchFamily="18" charset="0"/>
                      </a:rPr>
                      <m:t>𝑒𝑛</m:t>
                    </m:r>
                    <m:sSub>
                      <m:sSubPr>
                        <m:ctrlPr>
                          <a:rPr lang="ar-AE" sz="1800" i="1">
                            <a:latin typeface="Cambria Math" panose="02040503050406030204" pitchFamily="18" charset="0"/>
                          </a:rPr>
                        </m:ctrlPr>
                      </m:sSubPr>
                      <m:e>
                        <m:r>
                          <a:rPr lang="en-US" sz="1800" b="0" i="1" smtClean="0">
                            <a:latin typeface="Cambria Math" panose="02040503050406030204" pitchFamily="18" charset="0"/>
                          </a:rPr>
                          <m:t> </m:t>
                        </m:r>
                        <m:r>
                          <a:rPr lang="ar-AE" sz="1800" i="1">
                            <a:latin typeface="Cambria Math" panose="02040503050406030204" pitchFamily="18" charset="0"/>
                          </a:rPr>
                          <m:t>𝑋</m:t>
                        </m:r>
                      </m:e>
                      <m:sub>
                        <m:r>
                          <a:rPr lang="en-US" sz="1800" b="0" i="1" smtClean="0">
                            <a:latin typeface="Cambria Math" panose="02040503050406030204" pitchFamily="18" charset="0"/>
                          </a:rPr>
                          <m:t>𝑆</m:t>
                        </m:r>
                      </m:sub>
                    </m:sSub>
                    <m:r>
                      <a:rPr lang="en-US" sz="1800" b="0" i="1" smtClean="0">
                        <a:latin typeface="Cambria Math" panose="02040503050406030204" pitchFamily="18" charset="0"/>
                      </a:rPr>
                      <m:t>=!</m:t>
                    </m:r>
                    <m:sSub>
                      <m:sSubPr>
                        <m:ctrlPr>
                          <a:rPr lang="ar-AE" sz="1800" i="1">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𝑆</m:t>
                        </m:r>
                      </m:sub>
                    </m:sSub>
                    <m:r>
                      <a:rPr lang="en-US" sz="1800" b="0" i="1" smtClean="0">
                        <a:latin typeface="Cambria Math" panose="02040503050406030204" pitchFamily="18" charset="0"/>
                      </a:rPr>
                      <m:t>,</m:t>
                    </m:r>
                    <m:sSub>
                      <m:sSubPr>
                        <m:ctrlPr>
                          <a:rPr lang="ar-AE" sz="1800" i="1">
                            <a:latin typeface="Cambria Math" panose="02040503050406030204" pitchFamily="18" charset="0"/>
                          </a:rPr>
                        </m:ctrlPr>
                      </m:sSubPr>
                      <m:e>
                        <m:r>
                          <a:rPr lang="en-US" sz="1800" i="1">
                            <a:latin typeface="Cambria Math" panose="02040503050406030204" pitchFamily="18" charset="0"/>
                          </a:rPr>
                          <m:t> </m:t>
                        </m:r>
                        <m:r>
                          <a:rPr lang="en-US" sz="1800" b="0" i="1" smtClean="0">
                            <a:latin typeface="Cambria Math" panose="02040503050406030204" pitchFamily="18" charset="0"/>
                          </a:rPr>
                          <m:t>𝑌</m:t>
                        </m:r>
                      </m:e>
                      <m:sub>
                        <m:r>
                          <a:rPr lang="en-US" sz="1800" i="1">
                            <a:latin typeface="Cambria Math" panose="02040503050406030204" pitchFamily="18" charset="0"/>
                          </a:rPr>
                          <m:t>𝑆</m:t>
                        </m:r>
                      </m:sub>
                    </m:sSub>
                    <m:r>
                      <a:rPr lang="en-US" sz="1800" i="1">
                        <a:latin typeface="Cambria Math" panose="02040503050406030204" pitchFamily="18" charset="0"/>
                      </a:rPr>
                      <m:t>=</m:t>
                    </m:r>
                    <m:r>
                      <a:rPr lang="en-US" sz="1800" b="0" i="1" smtClean="0">
                        <a:latin typeface="Cambria Math" panose="02040503050406030204" pitchFamily="18" charset="0"/>
                      </a:rPr>
                      <m:t>𝑡𝑟𝑢𝑒</m:t>
                    </m:r>
                  </m:oMath>
                </a14:m>
                <a:endParaRPr lang="ar-AE" sz="1800" dirty="0"/>
              </a:p>
              <a:p>
                <a:pPr marL="285750" indent="-285750" algn="just">
                  <a:buFont typeface="Arial" panose="020B0604020202020204" pitchFamily="34" charset="0"/>
                  <a:buChar char="•"/>
                </a:pPr>
                <a14:m>
                  <m:oMath xmlns:m="http://schemas.openxmlformats.org/officeDocument/2006/math">
                    <m:sSub>
                      <m:sSubPr>
                        <m:ctrlPr>
                          <a:rPr lang="ar-AE" sz="1800" i="1">
                            <a:latin typeface="Cambria Math" panose="02040503050406030204" pitchFamily="18" charset="0"/>
                          </a:rPr>
                        </m:ctrlPr>
                      </m:sSubPr>
                      <m:e>
                        <m:r>
                          <a:rPr lang="en-US" sz="1800" i="1">
                            <a:latin typeface="Cambria Math" panose="02040503050406030204" pitchFamily="18" charset="0"/>
                          </a:rPr>
                          <m:t>𝑤</m:t>
                        </m:r>
                        <m:r>
                          <a:rPr lang="en-US" sz="1800" i="1">
                            <a:latin typeface="Cambria Math" panose="02040503050406030204" pitchFamily="18" charset="0"/>
                          </a:rPr>
                          <m:t>h</m:t>
                        </m:r>
                        <m:r>
                          <a:rPr lang="en-US" sz="1800" i="1">
                            <a:latin typeface="Cambria Math" panose="02040503050406030204" pitchFamily="18" charset="0"/>
                          </a:rPr>
                          <m:t>𝑒𝑛</m:t>
                        </m:r>
                        <m:r>
                          <a:rPr lang="en-US" sz="1800" i="1">
                            <a:latin typeface="Cambria Math" panose="02040503050406030204" pitchFamily="18" charset="0"/>
                          </a:rPr>
                          <m:t> </m:t>
                        </m:r>
                        <m:r>
                          <a:rPr lang="ar-AE" sz="1800" i="1">
                            <a:latin typeface="Cambria Math" panose="02040503050406030204" pitchFamily="18" charset="0"/>
                          </a:rPr>
                          <m:t>𝑋</m:t>
                        </m:r>
                      </m:e>
                      <m:sub>
                        <m:r>
                          <a:rPr lang="ar-AE" sz="1800" i="1">
                            <a:latin typeface="Cambria Math" panose="02040503050406030204" pitchFamily="18" charset="0"/>
                          </a:rPr>
                          <m:t>𝑆</m:t>
                        </m:r>
                      </m:sub>
                    </m:sSub>
                  </m:oMath>
                </a14:m>
                <a:r>
                  <a:rPr lang="ar-AE" sz="1800" dirty="0"/>
                  <a:t> </a:t>
                </a:r>
                <a14:m>
                  <m:oMath xmlns:m="http://schemas.openxmlformats.org/officeDocument/2006/math">
                    <m:r>
                      <a:rPr lang="en-US" sz="1800" b="0" i="1" dirty="0" smtClean="0">
                        <a:latin typeface="Cambria Math" panose="02040503050406030204" pitchFamily="18" charset="0"/>
                      </a:rPr>
                      <m:t>=</m:t>
                    </m:r>
                  </m:oMath>
                </a14:m>
                <a:r>
                  <a:rPr lang="ar-AE" sz="1800" dirty="0"/>
                  <a:t> </a:t>
                </a:r>
                <a14:m>
                  <m:oMath xmlns:m="http://schemas.openxmlformats.org/officeDocument/2006/math">
                    <m:sSub>
                      <m:sSubPr>
                        <m:ctrlPr>
                          <a:rPr lang="ar-AE" sz="1800" i="1">
                            <a:latin typeface="Cambria Math" panose="02040503050406030204" pitchFamily="18" charset="0"/>
                          </a:rPr>
                        </m:ctrlPr>
                      </m:sSubPr>
                      <m:e>
                        <m:r>
                          <a:rPr lang="ar-AE" sz="1800" i="1">
                            <a:latin typeface="Cambria Math" panose="02040503050406030204" pitchFamily="18" charset="0"/>
                          </a:rPr>
                          <m:t>𝑋</m:t>
                        </m:r>
                      </m:e>
                      <m:sub>
                        <m:r>
                          <a:rPr lang="en-US" sz="1800" b="0" i="1" smtClean="0">
                            <a:latin typeface="Cambria Math" panose="02040503050406030204" pitchFamily="18" charset="0"/>
                          </a:rPr>
                          <m:t>𝑅</m:t>
                        </m:r>
                      </m:sub>
                    </m:sSub>
                    <m:r>
                      <a:rPr lang="ar-AE" sz="1800" i="1">
                        <a:latin typeface="Cambria Math" panose="02040503050406030204" pitchFamily="18" charset="0"/>
                      </a:rPr>
                      <m:t> </m:t>
                    </m:r>
                    <m:r>
                      <a:rPr lang="en-US" sz="1800" b="0" i="1" smtClean="0">
                        <a:latin typeface="Cambria Math" panose="02040503050406030204" pitchFamily="18" charset="0"/>
                      </a:rPr>
                      <m:t>𝑎𝑛𝑑</m:t>
                    </m:r>
                    <m:sSub>
                      <m:sSubPr>
                        <m:ctrlPr>
                          <a:rPr lang="ar-AE" sz="1800" i="1">
                            <a:latin typeface="Cambria Math" panose="02040503050406030204" pitchFamily="18" charset="0"/>
                          </a:rPr>
                        </m:ctrlPr>
                      </m:sSubPr>
                      <m:e>
                        <m:r>
                          <a:rPr lang="en-US" sz="1800" i="1">
                            <a:latin typeface="Cambria Math" panose="02040503050406030204" pitchFamily="18" charset="0"/>
                          </a:rPr>
                          <m:t> </m:t>
                        </m:r>
                        <m:r>
                          <a:rPr lang="en-US" sz="1800" b="0" i="1" smtClean="0">
                            <a:latin typeface="Cambria Math" panose="02040503050406030204" pitchFamily="18" charset="0"/>
                          </a:rPr>
                          <m:t>𝑌</m:t>
                        </m:r>
                      </m:e>
                      <m:sub>
                        <m:r>
                          <a:rPr lang="en-US" sz="1800" i="1">
                            <a:latin typeface="Cambria Math" panose="02040503050406030204" pitchFamily="18" charset="0"/>
                          </a:rPr>
                          <m:t>𝑆</m:t>
                        </m:r>
                      </m:sub>
                    </m:sSub>
                    <m:r>
                      <a:rPr lang="en-US" sz="1800" b="0" i="1" smtClean="0">
                        <a:latin typeface="Cambria Math" panose="02040503050406030204" pitchFamily="18" charset="0"/>
                      </a:rPr>
                      <m:t> </m:t>
                    </m:r>
                    <m:r>
                      <a:rPr lang="en-US" sz="1800" b="0" i="1" smtClean="0">
                        <a:latin typeface="Cambria Math" panose="02040503050406030204" pitchFamily="18" charset="0"/>
                      </a:rPr>
                      <m:t>𝑎𝑛𝑑</m:t>
                    </m:r>
                    <m:r>
                      <a:rPr lang="en-US" sz="1800" b="0" i="1" smtClean="0">
                        <a:latin typeface="Cambria Math" panose="02040503050406030204" pitchFamily="18" charset="0"/>
                      </a:rPr>
                      <m:t> </m:t>
                    </m:r>
                    <m:sSub>
                      <m:sSubPr>
                        <m:ctrlPr>
                          <a:rPr lang="ar-AE" sz="1800" i="1">
                            <a:latin typeface="Cambria Math" panose="02040503050406030204" pitchFamily="18" charset="0"/>
                          </a:rPr>
                        </m:ctrlPr>
                      </m:sSubPr>
                      <m:e>
                        <m:r>
                          <a:rPr lang="en-US" sz="1800" b="0" i="1" smtClean="0">
                            <a:latin typeface="Cambria Math" panose="02040503050406030204" pitchFamily="18" charset="0"/>
                          </a:rPr>
                          <m:t>!</m:t>
                        </m:r>
                        <m:r>
                          <a:rPr lang="en-US" sz="1800" b="0" i="1" smtClean="0">
                            <a:latin typeface="Cambria Math" panose="02040503050406030204" pitchFamily="18" charset="0"/>
                          </a:rPr>
                          <m:t>𝑌</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 </m:t>
                    </m:r>
                    <m:r>
                      <a:rPr lang="en-US" sz="1800" b="0" i="1" smtClean="0">
                        <a:latin typeface="Cambria Math" panose="02040503050406030204" pitchFamily="18" charset="0"/>
                      </a:rPr>
                      <m:t>𝑡</m:t>
                    </m:r>
                    <m:r>
                      <a:rPr lang="en-US" sz="1800" b="0" i="1" smtClean="0">
                        <a:latin typeface="Cambria Math" panose="02040503050406030204" pitchFamily="18" charset="0"/>
                      </a:rPr>
                      <m:t>h</m:t>
                    </m:r>
                    <m:r>
                      <a:rPr lang="en-US" sz="1800" b="0" i="1" smtClean="0">
                        <a:latin typeface="Cambria Math" panose="02040503050406030204" pitchFamily="18" charset="0"/>
                      </a:rPr>
                      <m:t>𝑒𝑛</m:t>
                    </m:r>
                    <m:sSub>
                      <m:sSubPr>
                        <m:ctrlPr>
                          <a:rPr lang="ar-AE" sz="1800" i="1">
                            <a:latin typeface="Cambria Math" panose="02040503050406030204" pitchFamily="18" charset="0"/>
                          </a:rPr>
                        </m:ctrlPr>
                      </m:sSubPr>
                      <m:e>
                        <m:r>
                          <a:rPr lang="en-US" sz="1800" i="1">
                            <a:latin typeface="Cambria Math" panose="02040503050406030204" pitchFamily="18" charset="0"/>
                          </a:rPr>
                          <m:t> </m:t>
                        </m:r>
                        <m:r>
                          <a:rPr lang="en-US" sz="1800" i="1">
                            <a:latin typeface="Cambria Math" panose="02040503050406030204" pitchFamily="18" charset="0"/>
                          </a:rPr>
                          <m:t>𝑌</m:t>
                        </m:r>
                      </m:e>
                      <m:sub>
                        <m:r>
                          <a:rPr lang="en-US" sz="1800" i="1">
                            <a:latin typeface="Cambria Math" panose="02040503050406030204" pitchFamily="18" charset="0"/>
                          </a:rPr>
                          <m:t>𝑆</m:t>
                        </m:r>
                      </m:sub>
                    </m:sSub>
                    <m:r>
                      <a:rPr lang="en-US" sz="1800" i="1">
                        <a:latin typeface="Cambria Math" panose="02040503050406030204" pitchFamily="18" charset="0"/>
                      </a:rPr>
                      <m:t>=</m:t>
                    </m:r>
                    <m:r>
                      <a:rPr lang="en-US" sz="1800" b="0" i="1" smtClean="0">
                        <a:latin typeface="Cambria Math" panose="02040503050406030204" pitchFamily="18" charset="0"/>
                      </a:rPr>
                      <m:t>𝑓𝑎𝑙𝑠𝑒</m:t>
                    </m:r>
                  </m:oMath>
                </a14:m>
                <a:endParaRPr lang="ar-AE" sz="1800" dirty="0"/>
              </a:p>
            </p:txBody>
          </p:sp>
        </mc:Choice>
        <mc:Fallback xmlns="">
          <p:sp>
            <p:nvSpPr>
              <p:cNvPr id="29" name="מציין מיקום טקסט 18">
                <a:extLst>
                  <a:ext uri="{FF2B5EF4-FFF2-40B4-BE49-F238E27FC236}">
                    <a16:creationId xmlns:a16="http://schemas.microsoft.com/office/drawing/2014/main" id="{072661FE-2E8E-8136-F091-AA9C257B2316}"/>
                  </a:ext>
                </a:extLst>
              </p:cNvPr>
              <p:cNvSpPr txBox="1">
                <a:spLocks noRot="1" noChangeAspect="1" noMove="1" noResize="1" noEditPoints="1" noAdjustHandles="1" noChangeArrowheads="1" noChangeShapeType="1" noTextEdit="1"/>
              </p:cNvSpPr>
              <p:nvPr/>
            </p:nvSpPr>
            <p:spPr>
              <a:xfrm>
                <a:off x="1000585" y="4954380"/>
                <a:ext cx="6356415" cy="768384"/>
              </a:xfrm>
              <a:prstGeom prst="rect">
                <a:avLst/>
              </a:prstGeom>
              <a:blipFill>
                <a:blip r:embed="rId6"/>
                <a:stretch>
                  <a:fillRect l="-2013" t="-794" b="-12698"/>
                </a:stretch>
              </a:blipFill>
            </p:spPr>
            <p:txBody>
              <a:bodyPr/>
              <a:lstStyle/>
              <a:p>
                <a:r>
                  <a:rPr lang="LID4096">
                    <a:noFill/>
                  </a:rPr>
                  <a:t> </a:t>
                </a:r>
              </a:p>
            </p:txBody>
          </p:sp>
        </mc:Fallback>
      </mc:AlternateContent>
      <p:sp>
        <p:nvSpPr>
          <p:cNvPr id="2" name="מציין מיקום טקסט 15">
            <a:extLst>
              <a:ext uri="{FF2B5EF4-FFF2-40B4-BE49-F238E27FC236}">
                <a16:creationId xmlns:a16="http://schemas.microsoft.com/office/drawing/2014/main" id="{B0F54C59-981A-73EE-5376-650EDF3CF1AF}"/>
              </a:ext>
            </a:extLst>
          </p:cNvPr>
          <p:cNvSpPr txBox="1">
            <a:spLocks/>
          </p:cNvSpPr>
          <p:nvPr/>
        </p:nvSpPr>
        <p:spPr>
          <a:xfrm>
            <a:off x="895082" y="3237119"/>
            <a:ext cx="4761063" cy="1272672"/>
          </a:xfrm>
          <a:prstGeom prst="rect">
            <a:avLst/>
          </a:prstGeom>
        </p:spPr>
        <p:txBody>
          <a:bodyPr vert="horz" lIns="0" tIns="45720" rIns="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endParaRPr lang="en-US" dirty="0"/>
          </a:p>
        </p:txBody>
      </p:sp>
      <p:sp>
        <p:nvSpPr>
          <p:cNvPr id="3" name="מציין מיקום תוכן 22">
            <a:extLst>
              <a:ext uri="{FF2B5EF4-FFF2-40B4-BE49-F238E27FC236}">
                <a16:creationId xmlns:a16="http://schemas.microsoft.com/office/drawing/2014/main" id="{00AD6FFC-5E44-FB29-2DF4-3C508B685916}"/>
              </a:ext>
            </a:extLst>
          </p:cNvPr>
          <p:cNvSpPr txBox="1">
            <a:spLocks/>
          </p:cNvSpPr>
          <p:nvPr/>
        </p:nvSpPr>
        <p:spPr>
          <a:xfrm>
            <a:off x="6883908" y="1896627"/>
            <a:ext cx="3422936" cy="6824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5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Definition for token passing  for special processors</a:t>
            </a:r>
            <a:endParaRPr lang="LID4096" sz="1800" dirty="0"/>
          </a:p>
        </p:txBody>
      </p:sp>
    </p:spTree>
    <p:extLst>
      <p:ext uri="{BB962C8B-B14F-4D97-AF65-F5344CB8AC3E}">
        <p14:creationId xmlns:p14="http://schemas.microsoft.com/office/powerpoint/2010/main" val="360909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כותרת 21">
            <a:extLst>
              <a:ext uri="{FF2B5EF4-FFF2-40B4-BE49-F238E27FC236}">
                <a16:creationId xmlns:a16="http://schemas.microsoft.com/office/drawing/2014/main" id="{BAC09DC2-362F-A5D4-9D4C-3F99A3C67A0C}"/>
              </a:ext>
            </a:extLst>
          </p:cNvPr>
          <p:cNvSpPr>
            <a:spLocks noGrp="1"/>
          </p:cNvSpPr>
          <p:nvPr>
            <p:ph type="title"/>
          </p:nvPr>
        </p:nvSpPr>
        <p:spPr>
          <a:xfrm>
            <a:off x="2464425" y="0"/>
            <a:ext cx="4064802" cy="1325563"/>
          </a:xfrm>
        </p:spPr>
        <p:txBody>
          <a:bodyPr/>
          <a:lstStyle/>
          <a:p>
            <a:r>
              <a:rPr lang="en-US" dirty="0" err="1"/>
              <a:t>KrUIJER’S</a:t>
            </a:r>
            <a:r>
              <a:rPr lang="en-US" dirty="0"/>
              <a:t> TREE</a:t>
            </a:r>
            <a:endParaRPr lang="LID4096" dirty="0"/>
          </a:p>
        </p:txBody>
      </p:sp>
      <mc:AlternateContent xmlns:mc="http://schemas.openxmlformats.org/markup-compatibility/2006" xmlns:a14="http://schemas.microsoft.com/office/drawing/2010/main">
        <mc:Choice Requires="a14">
          <p:sp>
            <p:nvSpPr>
              <p:cNvPr id="23" name="מציין מיקום טקסט 22">
                <a:extLst>
                  <a:ext uri="{FF2B5EF4-FFF2-40B4-BE49-F238E27FC236}">
                    <a16:creationId xmlns:a16="http://schemas.microsoft.com/office/drawing/2014/main" id="{292132BB-A8A5-CF5E-6EB7-369F7D0E82A3}"/>
                  </a:ext>
                </a:extLst>
              </p:cNvPr>
              <p:cNvSpPr>
                <a:spLocks noGrp="1"/>
              </p:cNvSpPr>
              <p:nvPr>
                <p:ph type="body" idx="1"/>
              </p:nvPr>
            </p:nvSpPr>
            <p:spPr>
              <a:xfrm>
                <a:off x="230050" y="2024185"/>
                <a:ext cx="3924300" cy="823912"/>
              </a:xfrm>
            </p:spPr>
            <p:txBody>
              <a:bodyPr/>
              <a:lstStyle/>
              <a:p>
                <a:r>
                  <a:rPr lang="en-US" dirty="0"/>
                  <a:t>Definitions :</a:t>
                </a:r>
                <a:br>
                  <a:rPr lang="en-US" dirty="0"/>
                </a:br>
                <a:r>
                  <a:rPr lang="en-US" dirty="0"/>
                  <a:t>every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𝑛𝑜𝑑𝑒</m:t>
                    </m:r>
                  </m:oMath>
                </a14:m>
                <a:r>
                  <a:rPr lang="en-US" dirty="0"/>
                  <a:t> has three variables - </a:t>
                </a:r>
                <a:endParaRPr lang="LID4096" dirty="0"/>
              </a:p>
            </p:txBody>
          </p:sp>
        </mc:Choice>
        <mc:Fallback xmlns="">
          <p:sp>
            <p:nvSpPr>
              <p:cNvPr id="23" name="מציין מיקום טקסט 22">
                <a:extLst>
                  <a:ext uri="{FF2B5EF4-FFF2-40B4-BE49-F238E27FC236}">
                    <a16:creationId xmlns:a16="http://schemas.microsoft.com/office/drawing/2014/main" id="{292132BB-A8A5-CF5E-6EB7-369F7D0E82A3}"/>
                  </a:ext>
                </a:extLst>
              </p:cNvPr>
              <p:cNvSpPr>
                <a:spLocks noGrp="1" noRot="1" noChangeAspect="1" noMove="1" noResize="1" noEditPoints="1" noAdjustHandles="1" noChangeArrowheads="1" noChangeShapeType="1" noTextEdit="1"/>
              </p:cNvSpPr>
              <p:nvPr>
                <p:ph type="body" idx="1"/>
              </p:nvPr>
            </p:nvSpPr>
            <p:spPr>
              <a:xfrm>
                <a:off x="230050" y="2024185"/>
                <a:ext cx="3924300" cy="823912"/>
              </a:xfrm>
              <a:blipFill>
                <a:blip r:embed="rId3"/>
                <a:stretch>
                  <a:fillRect l="-1711" t="-18519" b="-13333"/>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4" name="מציין מיקום תוכן 23">
                <a:extLst>
                  <a:ext uri="{FF2B5EF4-FFF2-40B4-BE49-F238E27FC236}">
                    <a16:creationId xmlns:a16="http://schemas.microsoft.com/office/drawing/2014/main" id="{D78566AF-A1FC-1D2C-FB7F-3E6C4CD6E4EF}"/>
                  </a:ext>
                </a:extLst>
              </p:cNvPr>
              <p:cNvSpPr>
                <a:spLocks noGrp="1"/>
              </p:cNvSpPr>
              <p:nvPr>
                <p:ph sz="half" idx="2"/>
              </p:nvPr>
            </p:nvSpPr>
            <p:spPr>
              <a:xfrm>
                <a:off x="0" y="2930852"/>
                <a:ext cx="5208998" cy="2158104"/>
              </a:xfrm>
            </p:spPr>
            <p:txBody>
              <a:bodyPr>
                <a:noAutofit/>
              </a:bodyPr>
              <a:lstStyle/>
              <a:p>
                <a:pPr marL="285750" indent="-28575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𝑆</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oMath>
                </a14:m>
                <a:r>
                  <a:rPr lang="en-US" sz="2000" dirty="0"/>
                  <a:t>represent two Boolean values for </a:t>
                </a:r>
                <a14:m>
                  <m:oMath xmlns:m="http://schemas.openxmlformats.org/officeDocument/2006/math">
                    <m:r>
                      <a:rPr lang="en-US" sz="2000" b="0" i="1" smtClean="0">
                        <a:latin typeface="Cambria Math" panose="02040503050406030204" pitchFamily="18" charset="0"/>
                      </a:rPr>
                      <m:t>𝑖</m:t>
                    </m:r>
                  </m:oMath>
                </a14:m>
                <a:r>
                  <a:rPr lang="en-US" sz="2000" dirty="0"/>
                  <a:t> node in the tree</a:t>
                </a:r>
              </a:p>
              <a:p>
                <a:pPr marL="285750" indent="-285750">
                  <a:buFont typeface="Arial" panose="020B0604020202020204" pitchFamily="34" charset="0"/>
                  <a:buChar char="•"/>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sup</m:t>
                        </m:r>
                      </m:fName>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func>
                    <m:r>
                      <a:rPr lang="en-US" sz="2000" b="0" i="1" smtClean="0">
                        <a:latin typeface="Cambria Math" panose="02040503050406030204" pitchFamily="18" charset="0"/>
                      </a:rPr>
                      <m:t>−</m:t>
                    </m:r>
                  </m:oMath>
                </a14:m>
                <a:r>
                  <a:rPr lang="en-US" sz="2000" dirty="0"/>
                  <a:t> represent level above </a:t>
                </a:r>
                <a14:m>
                  <m:oMath xmlns:m="http://schemas.openxmlformats.org/officeDocument/2006/math">
                    <m:r>
                      <a:rPr lang="en-US" sz="2000" b="0" i="1" smtClean="0">
                        <a:latin typeface="Cambria Math" panose="02040503050406030204" pitchFamily="18" charset="0"/>
                      </a:rPr>
                      <m:t>𝑖</m:t>
                    </m:r>
                  </m:oMath>
                </a14:m>
                <a:r>
                  <a:rPr lang="en-US" sz="2000" dirty="0"/>
                  <a:t> in the tree</a:t>
                </a:r>
                <a:br>
                  <a:rPr lang="en-US" sz="2000" dirty="0"/>
                </a:b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m:t>
                    </m:r>
                  </m:oMath>
                </a14:m>
                <a:r>
                  <a:rPr lang="en-US" sz="2000" dirty="0"/>
                  <a:t>is the root and by definition </a:t>
                </a:r>
                <a14:m>
                  <m:oMath xmlns:m="http://schemas.openxmlformats.org/officeDocument/2006/math">
                    <m:r>
                      <m:rPr>
                        <m:sty m:val="p"/>
                      </m:rPr>
                      <a:rPr lang="en-US" sz="2000" b="0" i="0" smtClean="0">
                        <a:latin typeface="Cambria Math" panose="02040503050406030204" pitchFamily="18" charset="0"/>
                      </a:rPr>
                      <m:t>sup</m:t>
                    </m:r>
                    <m: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0</m:t>
                        </m:r>
                      </m:sub>
                    </m:sSub>
                  </m:oMath>
                </a14:m>
                <a:r>
                  <a:rPr lang="en-US" sz="2000" dirty="0"/>
                  <a:t>]=0</a:t>
                </a:r>
                <a:br>
                  <a:rPr lang="en-US" sz="2000" dirty="0"/>
                </a:br>
                <a:r>
                  <a:rPr lang="en-US" sz="2000" dirty="0"/>
                  <a:t>and for all nodes </a:t>
                </a:r>
                <a14:m>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sup</m:t>
                        </m:r>
                      </m:fName>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e>
                        </m:d>
                      </m:e>
                    </m:func>
                    <m:r>
                      <a:rPr lang="en-US" sz="2000" i="1">
                        <a:latin typeface="Cambria Math" panose="02040503050406030204" pitchFamily="18" charset="0"/>
                      </a:rPr>
                      <m:t>≠</m:t>
                    </m:r>
                    <m:r>
                      <m:rPr>
                        <m:sty m:val="p"/>
                      </m:rPr>
                      <a:rPr lang="en-US" sz="2000">
                        <a:latin typeface="Cambria Math" panose="02040503050406030204" pitchFamily="18" charset="0"/>
                      </a:rPr>
                      <m:t>sup</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0</m:t>
                        </m:r>
                      </m:sub>
                    </m:sSub>
                    <m:r>
                      <m:rPr>
                        <m:nor/>
                      </m:rPr>
                      <a:rPr lang="en-US" sz="2000" dirty="0"/>
                      <m:t>]</m:t>
                    </m:r>
                  </m:oMath>
                </a14:m>
                <a:endParaRPr lang="en-US" sz="2000" dirty="0"/>
              </a:p>
              <a:p>
                <a:pPr marL="285750" indent="-285750">
                  <a:buFont typeface="Arial" panose="020B0604020202020204" pitchFamily="34" charset="0"/>
                  <a:buChar char="•"/>
                </a:pPr>
                <a:endParaRPr lang="LID4096" sz="2000" dirty="0"/>
              </a:p>
            </p:txBody>
          </p:sp>
        </mc:Choice>
        <mc:Fallback xmlns="">
          <p:sp>
            <p:nvSpPr>
              <p:cNvPr id="24" name="מציין מיקום תוכן 23">
                <a:extLst>
                  <a:ext uri="{FF2B5EF4-FFF2-40B4-BE49-F238E27FC236}">
                    <a16:creationId xmlns:a16="http://schemas.microsoft.com/office/drawing/2014/main" id="{D78566AF-A1FC-1D2C-FB7F-3E6C4CD6E4EF}"/>
                  </a:ext>
                </a:extLst>
              </p:cNvPr>
              <p:cNvSpPr>
                <a:spLocks noGrp="1" noRot="1" noChangeAspect="1" noMove="1" noResize="1" noEditPoints="1" noAdjustHandles="1" noChangeArrowheads="1" noChangeShapeType="1" noTextEdit="1"/>
              </p:cNvSpPr>
              <p:nvPr>
                <p:ph sz="half" idx="2"/>
              </p:nvPr>
            </p:nvSpPr>
            <p:spPr>
              <a:xfrm>
                <a:off x="0" y="2930852"/>
                <a:ext cx="5208998" cy="2158104"/>
              </a:xfrm>
              <a:blipFill>
                <a:blip r:embed="rId4"/>
                <a:stretch>
                  <a:fillRect l="-1054" t="-1695"/>
                </a:stretch>
              </a:blipFill>
            </p:spPr>
            <p:txBody>
              <a:bodyPr/>
              <a:lstStyle/>
              <a:p>
                <a:r>
                  <a:rPr lang="LID4096">
                    <a:noFill/>
                  </a:rPr>
                  <a:t> </a:t>
                </a:r>
              </a:p>
            </p:txBody>
          </p:sp>
        </mc:Fallback>
      </mc:AlternateContent>
      <p:sp>
        <p:nvSpPr>
          <p:cNvPr id="25" name="מציין מיקום טקסט 24">
            <a:extLst>
              <a:ext uri="{FF2B5EF4-FFF2-40B4-BE49-F238E27FC236}">
                <a16:creationId xmlns:a16="http://schemas.microsoft.com/office/drawing/2014/main" id="{6F413AC9-4A59-F1D5-E99E-CA9CBB51654A}"/>
              </a:ext>
            </a:extLst>
          </p:cNvPr>
          <p:cNvSpPr>
            <a:spLocks noGrp="1"/>
          </p:cNvSpPr>
          <p:nvPr>
            <p:ph type="body" sz="quarter" idx="3"/>
          </p:nvPr>
        </p:nvSpPr>
        <p:spPr>
          <a:xfrm>
            <a:off x="7420187" y="1498849"/>
            <a:ext cx="3979789" cy="823912"/>
          </a:xfrm>
        </p:spPr>
        <p:txBody>
          <a:bodyPr/>
          <a:lstStyle/>
          <a:p>
            <a:r>
              <a:rPr lang="en-US" dirty="0"/>
              <a:t>Conditions for getting the token :</a:t>
            </a:r>
            <a:endParaRPr lang="LID4096" dirty="0"/>
          </a:p>
        </p:txBody>
      </p:sp>
      <mc:AlternateContent xmlns:mc="http://schemas.openxmlformats.org/markup-compatibility/2006" xmlns:a14="http://schemas.microsoft.com/office/drawing/2010/main">
        <mc:Choice Requires="a14">
          <p:sp>
            <p:nvSpPr>
              <p:cNvPr id="26" name="מציין מיקום תוכן 25">
                <a:extLst>
                  <a:ext uri="{FF2B5EF4-FFF2-40B4-BE49-F238E27FC236}">
                    <a16:creationId xmlns:a16="http://schemas.microsoft.com/office/drawing/2014/main" id="{CD56FBEF-A73F-E9FF-5ADF-343852204985}"/>
                  </a:ext>
                </a:extLst>
              </p:cNvPr>
              <p:cNvSpPr>
                <a:spLocks noGrp="1"/>
              </p:cNvSpPr>
              <p:nvPr>
                <p:ph sz="quarter" idx="4"/>
              </p:nvPr>
            </p:nvSpPr>
            <p:spPr>
              <a:xfrm>
                <a:off x="6628164" y="2472803"/>
                <a:ext cx="5563836" cy="2616153"/>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𝑡h𝑒𝑛</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p:txBody>
          </p:sp>
        </mc:Choice>
        <mc:Fallback xmlns="">
          <p:sp>
            <p:nvSpPr>
              <p:cNvPr id="26" name="מציין מיקום תוכן 25">
                <a:extLst>
                  <a:ext uri="{FF2B5EF4-FFF2-40B4-BE49-F238E27FC236}">
                    <a16:creationId xmlns:a16="http://schemas.microsoft.com/office/drawing/2014/main" id="{CD56FBEF-A73F-E9FF-5ADF-343852204985}"/>
                  </a:ext>
                </a:extLst>
              </p:cNvPr>
              <p:cNvSpPr>
                <a:spLocks noGrp="1" noRot="1" noChangeAspect="1" noMove="1" noResize="1" noEditPoints="1" noAdjustHandles="1" noChangeArrowheads="1" noChangeShapeType="1" noTextEdit="1"/>
              </p:cNvSpPr>
              <p:nvPr>
                <p:ph sz="quarter" idx="4"/>
              </p:nvPr>
            </p:nvSpPr>
            <p:spPr>
              <a:xfrm>
                <a:off x="6628164" y="2472803"/>
                <a:ext cx="5563836" cy="2616153"/>
              </a:xfrm>
              <a:blipFill>
                <a:blip r:embed="rId5"/>
                <a:stretch>
                  <a:fillRect l="-1095" t="-699"/>
                </a:stretch>
              </a:blipFill>
            </p:spPr>
            <p:txBody>
              <a:bodyPr/>
              <a:lstStyle/>
              <a:p>
                <a:r>
                  <a:rPr lang="LID4096">
                    <a:noFill/>
                  </a:rPr>
                  <a:t> </a:t>
                </a:r>
              </a:p>
            </p:txBody>
          </p:sp>
        </mc:Fallback>
      </mc:AlternateContent>
      <p:sp>
        <p:nvSpPr>
          <p:cNvPr id="20" name="מציין מיקום של כותרת תחתונה 19">
            <a:extLst>
              <a:ext uri="{FF2B5EF4-FFF2-40B4-BE49-F238E27FC236}">
                <a16:creationId xmlns:a16="http://schemas.microsoft.com/office/drawing/2014/main" id="{13281A91-2D62-02C9-4A78-DF6C973A54AD}"/>
              </a:ext>
            </a:extLst>
          </p:cNvPr>
          <p:cNvSpPr>
            <a:spLocks noGrp="1"/>
          </p:cNvSpPr>
          <p:nvPr>
            <p:ph type="ftr" sz="quarter" idx="11"/>
          </p:nvPr>
        </p:nvSpPr>
        <p:spPr/>
        <p:txBody>
          <a:bodyPr/>
          <a:lstStyle/>
          <a:p>
            <a:r>
              <a:rPr lang="en-US" dirty="0"/>
              <a:t>6</a:t>
            </a:r>
          </a:p>
        </p:txBody>
      </p:sp>
    </p:spTree>
    <p:extLst>
      <p:ext uri="{BB962C8B-B14F-4D97-AF65-F5344CB8AC3E}">
        <p14:creationId xmlns:p14="http://schemas.microsoft.com/office/powerpoint/2010/main" val="30239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0734"/>
            <a:ext cx="8421688" cy="1325563"/>
          </a:xfrm>
        </p:spPr>
        <p:txBody>
          <a:bodyPr/>
          <a:lstStyle/>
          <a:p>
            <a:r>
              <a:rPr lang="en-US" dirty="0"/>
              <a:t>Legitimate states and test condition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 y="1446067"/>
            <a:ext cx="4031945" cy="365125"/>
          </a:xfrm>
        </p:spPr>
        <p:txBody>
          <a:bodyPr vert="horz" lIns="91440" tIns="45720" rIns="91440" bIns="45720" rtlCol="0" anchor="t">
            <a:normAutofit lnSpcReduction="10000"/>
          </a:bodyPr>
          <a:lstStyle/>
          <a:p>
            <a:pPr algn="just"/>
            <a:r>
              <a:rPr lang="en-US" dirty="0"/>
              <a:t>Test condition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 y="1967589"/>
                <a:ext cx="5617030" cy="2074348"/>
              </a:xfrm>
            </p:spPr>
            <p:txBody>
              <a:bodyPr>
                <a:noAutofit/>
              </a:bodyPr>
              <a:lstStyle/>
              <a:p>
                <a:pPr algn="just"/>
                <a:r>
                  <a:rPr lang="en-US" sz="1800" dirty="0"/>
                  <a:t>Function that return true if – </a:t>
                </a:r>
              </a:p>
              <a:p>
                <a:pPr marL="285750" indent="-285750" algn="just">
                  <a:buFont typeface="Arial" panose="020B0604020202020204" pitchFamily="34" charset="0"/>
                  <a:buChar char="•"/>
                </a:pPr>
                <a:r>
                  <a:rPr lang="en-US" sz="1800" dirty="0"/>
                  <a:t>Node </a:t>
                </a:r>
                <a14:m>
                  <m:oMath xmlns:m="http://schemas.openxmlformats.org/officeDocument/2006/math">
                    <m:r>
                      <a:rPr lang="en-US" sz="1800" b="0" i="1" smtClean="0">
                        <a:latin typeface="Cambria Math" panose="02040503050406030204" pitchFamily="18" charset="0"/>
                      </a:rPr>
                      <m:t>𝑖</m:t>
                    </m:r>
                  </m:oMath>
                </a14:m>
                <a:r>
                  <a:rPr lang="en-US" sz="1800" dirty="0"/>
                  <a:t> is a terminal node of the tree root</a:t>
                </a:r>
              </a:p>
              <a:p>
                <a:pPr marL="285750" indent="-285750" algn="just">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𝑖𝑓</m:t>
                    </m:r>
                    <m:r>
                      <a:rPr lang="en-US" sz="1800" b="0" i="1" smtClean="0">
                        <a:latin typeface="Cambria Math" panose="02040503050406030204" pitchFamily="18" charset="0"/>
                      </a:rPr>
                      <m:t> </m:t>
                    </m:r>
                    <m:r>
                      <a:rPr lang="en-US" sz="1800" b="0" i="1" smtClean="0">
                        <a:latin typeface="Cambria Math" panose="02040503050406030204" pitchFamily="18" charset="0"/>
                      </a:rPr>
                      <m:t>𝑖</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0</m:t>
                        </m:r>
                      </m:sub>
                    </m:sSub>
                  </m:oMath>
                </a14:m>
                <a:r>
                  <a:rPr lang="en-US" sz="1800" dirty="0"/>
                  <a:t> and all </a:t>
                </a:r>
                <a14:m>
                  <m:oMath xmlns:m="http://schemas.openxmlformats.org/officeDocument/2006/math">
                    <m:r>
                      <a:rPr lang="en-US" sz="1800" b="0" i="1" smtClean="0">
                        <a:latin typeface="Cambria Math" panose="02040503050406030204" pitchFamily="18" charset="0"/>
                      </a:rPr>
                      <m:t>𝑒𝑞</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𝑡𝑟𝑢𝑒</m:t>
                    </m:r>
                  </m:oMath>
                </a14:m>
                <a:r>
                  <a:rPr lang="en-US" sz="1800" dirty="0"/>
                  <a:t> in all of the tree nodes </a:t>
                </a:r>
                <a:br>
                  <a:rPr lang="en-US" sz="1800" dirty="0"/>
                </a:br>
                <a:r>
                  <a:rPr lang="en-US" sz="1800" dirty="0"/>
                  <a:t>and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oMath>
                </a14:m>
                <a:r>
                  <a:rPr lang="en-US" sz="1800" dirty="0"/>
                  <a:t> is the same in all of the tree</a:t>
                </a:r>
              </a:p>
              <a:p>
                <a:pPr marL="285750" indent="-285750" algn="just">
                  <a:buFont typeface="Arial" panose="020B0604020202020204" pitchFamily="34" charset="0"/>
                  <a:buChar char="•"/>
                </a:pPr>
                <a:r>
                  <a:rPr lang="en-US" sz="1800" dirty="0"/>
                  <a:t>If non of the above return false</a:t>
                </a:r>
              </a:p>
            </p:txBody>
          </p:sp>
        </mc:Choice>
        <mc:Fallback xmlns="">
          <p:sp>
            <p:nvSpPr>
              <p:cNvPr id="4" name="Text Placeholder 3">
                <a:extLst>
                  <a:ext uri="{FF2B5EF4-FFF2-40B4-BE49-F238E27FC236}">
                    <a16:creationId xmlns:a16="http://schemas.microsoft.com/office/drawing/2014/main" id="{AC1C80FB-53F9-42EE-B1E6-D0F998EC5DFA}"/>
                  </a:ext>
                </a:extLst>
              </p:cNvPr>
              <p:cNvSpPr>
                <a:spLocks noGrp="1" noRot="1" noChangeAspect="1" noMove="1" noResize="1" noEditPoints="1" noAdjustHandles="1" noChangeArrowheads="1" noChangeShapeType="1" noTextEdit="1"/>
              </p:cNvSpPr>
              <p:nvPr>
                <p:ph type="body" sz="quarter" idx="15"/>
              </p:nvPr>
            </p:nvSpPr>
            <p:spPr>
              <a:xfrm>
                <a:off x="-1" y="1967589"/>
                <a:ext cx="5617030" cy="2074348"/>
              </a:xfrm>
              <a:blipFill>
                <a:blip r:embed="rId3"/>
                <a:stretch>
                  <a:fillRect l="-869" t="-1765" r="-869"/>
                </a:stretch>
              </a:blipFill>
            </p:spPr>
            <p:txBody>
              <a:bodyPr/>
              <a:lstStyle/>
              <a:p>
                <a:r>
                  <a:rPr lang="LID4096">
                    <a:noFill/>
                  </a:rPr>
                  <a:t> </a:t>
                </a:r>
              </a:p>
            </p:txBody>
          </p:sp>
        </mc:Fallback>
      </mc:AlternateContent>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7</a:t>
            </a:r>
          </a:p>
        </p:txBody>
      </p:sp>
      <mc:AlternateContent xmlns:mc="http://schemas.openxmlformats.org/markup-compatibility/2006" xmlns:a14="http://schemas.microsoft.com/office/drawing/2010/main">
        <mc:Choice Requires="a14">
          <p:sp>
            <p:nvSpPr>
              <p:cNvPr id="20" name="מציין מיקום טקסט 19">
                <a:extLst>
                  <a:ext uri="{FF2B5EF4-FFF2-40B4-BE49-F238E27FC236}">
                    <a16:creationId xmlns:a16="http://schemas.microsoft.com/office/drawing/2014/main" id="{E1684595-7020-2F2F-94EB-C41EF38766B7}"/>
                  </a:ext>
                </a:extLst>
              </p:cNvPr>
              <p:cNvSpPr>
                <a:spLocks noGrp="1"/>
              </p:cNvSpPr>
              <p:nvPr>
                <p:ph type="body" sz="quarter" idx="24"/>
              </p:nvPr>
            </p:nvSpPr>
            <p:spPr>
              <a:xfrm>
                <a:off x="5617029" y="1967590"/>
                <a:ext cx="6505302" cy="2468555"/>
              </a:xfrm>
            </p:spPr>
            <p:txBody>
              <a:bodyPr>
                <a:noAutofit/>
              </a:bodyPr>
              <a:lstStyle/>
              <a:p>
                <a:pPr algn="just"/>
                <a:r>
                  <a:rPr lang="en-US" sz="1800" dirty="0"/>
                  <a:t>the legitimate state for the system is when –</a:t>
                </a:r>
              </a:p>
              <a:p>
                <a:pPr marL="285750" indent="-285750" algn="just">
                  <a:buFont typeface="Arial" panose="020B0604020202020204" pitchFamily="34" charset="0"/>
                  <a:buChar char="•"/>
                </a:pPr>
                <a:r>
                  <a:rPr lang="en-US" sz="1800" dirty="0"/>
                  <a:t>The perfect state – all of </a:t>
                </a:r>
                <a14:m>
                  <m:oMath xmlns:m="http://schemas.openxmlformats.org/officeDocument/2006/math">
                    <m:r>
                      <a:rPr lang="en-US" sz="1800" b="0" i="1" smtClean="0">
                        <a:latin typeface="Cambria Math" panose="02040503050406030204" pitchFamily="18" charset="0"/>
                      </a:rPr>
                      <m:t>𝑠</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oMath>
                </a14:m>
                <a:r>
                  <a:rPr lang="en-US" sz="1800" dirty="0"/>
                  <a:t> values in the tree are equal and all </a:t>
                </a:r>
                <a14:m>
                  <m:oMath xmlns:m="http://schemas.openxmlformats.org/officeDocument/2006/math">
                    <m:r>
                      <a:rPr lang="en-US" sz="1800" b="0" i="1" smtClean="0">
                        <a:latin typeface="Cambria Math" panose="02040503050406030204" pitchFamily="18" charset="0"/>
                      </a:rPr>
                      <m:t>𝑒𝑞</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oMath>
                </a14:m>
                <a:r>
                  <a:rPr lang="en-US" sz="1800" dirty="0"/>
                  <a:t> values are true.</a:t>
                </a:r>
              </a:p>
              <a:p>
                <a:pPr marL="285750" indent="-285750" algn="just">
                  <a:buFont typeface="Arial" panose="020B0604020202020204" pitchFamily="34" charset="0"/>
                  <a:buChar char="•"/>
                </a:pPr>
                <a:r>
                  <a:rPr lang="en-US" sz="1800" dirty="0"/>
                  <a:t>All of the states that emerge in the ending of all allowed moves.</a:t>
                </a:r>
              </a:p>
              <a:p>
                <a:pPr marL="285750" indent="-285750" algn="just">
                  <a:buFont typeface="Arial" panose="020B0604020202020204" pitchFamily="34" charset="0"/>
                  <a:buChar char="•"/>
                </a:pPr>
                <a:r>
                  <a:rPr lang="en-US" sz="1800" dirty="0"/>
                  <a:t>In legitimate state only the root can make an action</a:t>
                </a:r>
                <a:endParaRPr lang="LID4096" sz="1800" dirty="0"/>
              </a:p>
            </p:txBody>
          </p:sp>
        </mc:Choice>
        <mc:Fallback xmlns="">
          <p:sp>
            <p:nvSpPr>
              <p:cNvPr id="20" name="מציין מיקום טקסט 19">
                <a:extLst>
                  <a:ext uri="{FF2B5EF4-FFF2-40B4-BE49-F238E27FC236}">
                    <a16:creationId xmlns:a16="http://schemas.microsoft.com/office/drawing/2014/main" id="{E1684595-7020-2F2F-94EB-C41EF38766B7}"/>
                  </a:ext>
                </a:extLst>
              </p:cNvPr>
              <p:cNvSpPr>
                <a:spLocks noGrp="1" noRot="1" noChangeAspect="1" noMove="1" noResize="1" noEditPoints="1" noAdjustHandles="1" noChangeArrowheads="1" noChangeShapeType="1" noTextEdit="1"/>
              </p:cNvSpPr>
              <p:nvPr>
                <p:ph type="body" sz="quarter" idx="24"/>
              </p:nvPr>
            </p:nvSpPr>
            <p:spPr>
              <a:xfrm>
                <a:off x="5617029" y="1967590"/>
                <a:ext cx="6505302" cy="2468555"/>
              </a:xfrm>
              <a:blipFill>
                <a:blip r:embed="rId4"/>
                <a:stretch>
                  <a:fillRect l="-749" t="-1481" r="-749"/>
                </a:stretch>
              </a:blipFill>
            </p:spPr>
            <p:txBody>
              <a:bodyPr/>
              <a:lstStyle/>
              <a:p>
                <a:r>
                  <a:rPr lang="LID4096">
                    <a:noFill/>
                  </a:rPr>
                  <a:t> </a:t>
                </a:r>
              </a:p>
            </p:txBody>
          </p:sp>
        </mc:Fallback>
      </mc:AlternateContent>
      <p:sp>
        <p:nvSpPr>
          <p:cNvPr id="22" name="מציין מיקום טקסט 21">
            <a:extLst>
              <a:ext uri="{FF2B5EF4-FFF2-40B4-BE49-F238E27FC236}">
                <a16:creationId xmlns:a16="http://schemas.microsoft.com/office/drawing/2014/main" id="{CC4A01C3-F550-084F-2AC5-77620F88DD91}"/>
              </a:ext>
            </a:extLst>
          </p:cNvPr>
          <p:cNvSpPr>
            <a:spLocks noGrp="1"/>
          </p:cNvSpPr>
          <p:nvPr>
            <p:ph type="body" sz="quarter" idx="16"/>
          </p:nvPr>
        </p:nvSpPr>
        <p:spPr>
          <a:xfrm>
            <a:off x="6031414" y="1446068"/>
            <a:ext cx="4031945" cy="365125"/>
          </a:xfrm>
        </p:spPr>
        <p:txBody>
          <a:bodyPr>
            <a:normAutofit lnSpcReduction="10000"/>
          </a:bodyPr>
          <a:lstStyle/>
          <a:p>
            <a:pPr algn="just"/>
            <a:r>
              <a:rPr lang="en-US" dirty="0"/>
              <a:t>Legitimate states</a:t>
            </a:r>
            <a:endParaRPr lang="LID4096" dirty="0"/>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4199D-ACE7-BE77-6D5E-9F76EF1D76E9}"/>
              </a:ext>
            </a:extLst>
          </p:cNvPr>
          <p:cNvSpPr>
            <a:spLocks noGrp="1"/>
          </p:cNvSpPr>
          <p:nvPr>
            <p:ph type="title"/>
          </p:nvPr>
        </p:nvSpPr>
        <p:spPr>
          <a:xfrm>
            <a:off x="2098277" y="6159"/>
            <a:ext cx="8421688" cy="1116482"/>
          </a:xfrm>
        </p:spPr>
        <p:txBody>
          <a:bodyPr/>
          <a:lstStyle/>
          <a:p>
            <a:r>
              <a:rPr lang="en-US" dirty="0"/>
              <a:t>Tree example</a:t>
            </a:r>
            <a:endParaRPr lang="LID4096" dirty="0"/>
          </a:p>
        </p:txBody>
      </p:sp>
      <p:sp>
        <p:nvSpPr>
          <p:cNvPr id="4" name="מציין מיקום תוכן 3">
            <a:extLst>
              <a:ext uri="{FF2B5EF4-FFF2-40B4-BE49-F238E27FC236}">
                <a16:creationId xmlns:a16="http://schemas.microsoft.com/office/drawing/2014/main" id="{4EA2C46C-20A9-92EE-0A9A-2FE62CE092CA}"/>
              </a:ext>
            </a:extLst>
          </p:cNvPr>
          <p:cNvSpPr>
            <a:spLocks noGrp="1"/>
          </p:cNvSpPr>
          <p:nvPr>
            <p:ph sz="half" idx="2"/>
          </p:nvPr>
        </p:nvSpPr>
        <p:spPr>
          <a:xfrm>
            <a:off x="-38034" y="4744002"/>
            <a:ext cx="3924300" cy="706825"/>
          </a:xfrm>
        </p:spPr>
        <p:txBody>
          <a:bodyPr>
            <a:normAutofit/>
          </a:bodyPr>
          <a:lstStyle/>
          <a:p>
            <a:r>
              <a:rPr lang="en-US" sz="1800" dirty="0"/>
              <a:t>The system is in legitimate state only the root can have the turn</a:t>
            </a:r>
            <a:endParaRPr lang="LID4096" sz="1800" dirty="0"/>
          </a:p>
        </p:txBody>
      </p:sp>
      <mc:AlternateContent xmlns:mc="http://schemas.openxmlformats.org/markup-compatibility/2006" xmlns:a14="http://schemas.microsoft.com/office/drawing/2010/main">
        <mc:Choice Requires="a14">
          <p:sp>
            <p:nvSpPr>
              <p:cNvPr id="6" name="מציין מיקום תוכן 5">
                <a:extLst>
                  <a:ext uri="{FF2B5EF4-FFF2-40B4-BE49-F238E27FC236}">
                    <a16:creationId xmlns:a16="http://schemas.microsoft.com/office/drawing/2014/main" id="{968B2253-0CC5-2069-03DA-22CC3EA98732}"/>
                  </a:ext>
                </a:extLst>
              </p:cNvPr>
              <p:cNvSpPr>
                <a:spLocks noGrp="1"/>
              </p:cNvSpPr>
              <p:nvPr>
                <p:ph sz="quarter" idx="4"/>
              </p:nvPr>
            </p:nvSpPr>
            <p:spPr>
              <a:xfrm>
                <a:off x="6724722" y="2426928"/>
                <a:ext cx="5467278" cy="1997867"/>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m:t>
                    </m:r>
                    <m:r>
                      <a:rPr lang="en-US" sz="2000" b="0" i="1" smtClean="0">
                        <a:latin typeface="Cambria Math" panose="02040503050406030204" pitchFamily="18" charset="0"/>
                      </a:rPr>
                      <m:t>h</m:t>
                    </m:r>
                    <m:r>
                      <a:rPr lang="en-US" sz="2000" b="0" i="1" smtClean="0">
                        <a:latin typeface="Cambria Math" panose="02040503050406030204" pitchFamily="18" charset="0"/>
                      </a:rPr>
                      <m:t>𝑒𝑛</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a:p>
                <a:endParaRPr lang="LID4096" sz="2000" dirty="0"/>
              </a:p>
            </p:txBody>
          </p:sp>
        </mc:Choice>
        <mc:Fallback xmlns="">
          <p:sp>
            <p:nvSpPr>
              <p:cNvPr id="6" name="מציין מיקום תוכן 5">
                <a:extLst>
                  <a:ext uri="{FF2B5EF4-FFF2-40B4-BE49-F238E27FC236}">
                    <a16:creationId xmlns:a16="http://schemas.microsoft.com/office/drawing/2014/main" id="{968B2253-0CC5-2069-03DA-22CC3EA98732}"/>
                  </a:ext>
                </a:extLst>
              </p:cNvPr>
              <p:cNvSpPr>
                <a:spLocks noGrp="1" noRot="1" noChangeAspect="1" noMove="1" noResize="1" noEditPoints="1" noAdjustHandles="1" noChangeArrowheads="1" noChangeShapeType="1" noTextEdit="1"/>
              </p:cNvSpPr>
              <p:nvPr>
                <p:ph sz="quarter" idx="4"/>
              </p:nvPr>
            </p:nvSpPr>
            <p:spPr>
              <a:xfrm>
                <a:off x="6724722" y="2426928"/>
                <a:ext cx="5467278" cy="1997867"/>
              </a:xfrm>
              <a:blipFill>
                <a:blip r:embed="rId3"/>
                <a:stretch>
                  <a:fillRect l="-1115" t="-610" b="-14024"/>
                </a:stretch>
              </a:blipFill>
            </p:spPr>
            <p:txBody>
              <a:bodyPr/>
              <a:lstStyle/>
              <a:p>
                <a:r>
                  <a:rPr lang="LID4096">
                    <a:noFill/>
                  </a:rPr>
                  <a:t> </a:t>
                </a:r>
              </a:p>
            </p:txBody>
          </p:sp>
        </mc:Fallback>
      </mc:AlternateContent>
      <p:sp>
        <p:nvSpPr>
          <p:cNvPr id="8" name="מציין מיקום של כותרת תחתונה 7">
            <a:extLst>
              <a:ext uri="{FF2B5EF4-FFF2-40B4-BE49-F238E27FC236}">
                <a16:creationId xmlns:a16="http://schemas.microsoft.com/office/drawing/2014/main" id="{F7E75836-B2D3-742A-FCCD-02C6A7D6BCC2}"/>
              </a:ext>
            </a:extLst>
          </p:cNvPr>
          <p:cNvSpPr>
            <a:spLocks noGrp="1"/>
          </p:cNvSpPr>
          <p:nvPr>
            <p:ph type="ftr" sz="quarter" idx="11"/>
          </p:nvPr>
        </p:nvSpPr>
        <p:spPr/>
        <p:txBody>
          <a:bodyPr/>
          <a:lstStyle/>
          <a:p>
            <a:r>
              <a:rPr lang="en-US" dirty="0"/>
              <a:t>8</a:t>
            </a:r>
          </a:p>
        </p:txBody>
      </p:sp>
      <p:sp>
        <p:nvSpPr>
          <p:cNvPr id="10" name="אליפסה 9">
            <a:extLst>
              <a:ext uri="{FF2B5EF4-FFF2-40B4-BE49-F238E27FC236}">
                <a16:creationId xmlns:a16="http://schemas.microsoft.com/office/drawing/2014/main" id="{83825AF7-1833-9310-7287-494552A21D91}"/>
              </a:ext>
            </a:extLst>
          </p:cNvPr>
          <p:cNvSpPr/>
          <p:nvPr/>
        </p:nvSpPr>
        <p:spPr>
          <a:xfrm>
            <a:off x="2607773" y="1512134"/>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endParaRPr lang="LID4096" sz="2000" dirty="0">
              <a:solidFill>
                <a:schemeClr val="tx1"/>
              </a:solidFill>
            </a:endParaRPr>
          </a:p>
        </p:txBody>
      </p:sp>
      <p:sp>
        <p:nvSpPr>
          <p:cNvPr id="11" name="אליפסה 10">
            <a:extLst>
              <a:ext uri="{FF2B5EF4-FFF2-40B4-BE49-F238E27FC236}">
                <a16:creationId xmlns:a16="http://schemas.microsoft.com/office/drawing/2014/main" id="{6F6A06D4-4F88-AF08-8958-EC0A18E323F6}"/>
              </a:ext>
            </a:extLst>
          </p:cNvPr>
          <p:cNvSpPr/>
          <p:nvPr/>
        </p:nvSpPr>
        <p:spPr>
          <a:xfrm>
            <a:off x="1743957" y="2547476"/>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2" name="אליפסה 11">
            <a:extLst>
              <a:ext uri="{FF2B5EF4-FFF2-40B4-BE49-F238E27FC236}">
                <a16:creationId xmlns:a16="http://schemas.microsoft.com/office/drawing/2014/main" id="{CAE3D466-57D9-FC8C-82D6-21615CABFDB0}"/>
              </a:ext>
            </a:extLst>
          </p:cNvPr>
          <p:cNvSpPr/>
          <p:nvPr/>
        </p:nvSpPr>
        <p:spPr>
          <a:xfrm>
            <a:off x="3427399" y="2536470"/>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3" name="אליפסה 12">
            <a:extLst>
              <a:ext uri="{FF2B5EF4-FFF2-40B4-BE49-F238E27FC236}">
                <a16:creationId xmlns:a16="http://schemas.microsoft.com/office/drawing/2014/main" id="{31997710-CE75-CCB9-7D19-54EAF8CE76DA}"/>
              </a:ext>
            </a:extLst>
          </p:cNvPr>
          <p:cNvSpPr/>
          <p:nvPr/>
        </p:nvSpPr>
        <p:spPr>
          <a:xfrm>
            <a:off x="2742341" y="3495120"/>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cxnSp>
        <p:nvCxnSpPr>
          <p:cNvPr id="19" name="מחבר ישר 18">
            <a:extLst>
              <a:ext uri="{FF2B5EF4-FFF2-40B4-BE49-F238E27FC236}">
                <a16:creationId xmlns:a16="http://schemas.microsoft.com/office/drawing/2014/main" id="{C13B91B5-846B-7CB2-FDA1-77C87EACBD7D}"/>
              </a:ext>
            </a:extLst>
          </p:cNvPr>
          <p:cNvCxnSpPr>
            <a:cxnSpLocks/>
            <a:stCxn id="10" idx="3"/>
            <a:endCxn id="11" idx="0"/>
          </p:cNvCxnSpPr>
          <p:nvPr/>
        </p:nvCxnSpPr>
        <p:spPr>
          <a:xfrm flipH="1">
            <a:off x="2242475" y="2215387"/>
            <a:ext cx="507128" cy="332089"/>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E2AEF368-8B8A-BAE8-E7C9-49F76CC7AE23}"/>
              </a:ext>
            </a:extLst>
          </p:cNvPr>
          <p:cNvCxnSpPr>
            <a:cxnSpLocks/>
            <a:stCxn id="10" idx="5"/>
            <a:endCxn id="12" idx="0"/>
          </p:cNvCxnSpPr>
          <p:nvPr/>
        </p:nvCxnSpPr>
        <p:spPr>
          <a:xfrm>
            <a:off x="3434417" y="2215387"/>
            <a:ext cx="477219" cy="321083"/>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C4D88F44-7444-88B7-C981-07BA7B99D7B6}"/>
              </a:ext>
            </a:extLst>
          </p:cNvPr>
          <p:cNvCxnSpPr>
            <a:cxnSpLocks/>
            <a:stCxn id="12" idx="4"/>
            <a:endCxn id="13" idx="0"/>
          </p:cNvCxnSpPr>
          <p:nvPr/>
        </p:nvCxnSpPr>
        <p:spPr>
          <a:xfrm flipH="1">
            <a:off x="3240859" y="3360382"/>
            <a:ext cx="670777" cy="134738"/>
          </a:xfrm>
          <a:prstGeom prst="line">
            <a:avLst/>
          </a:prstGeom>
        </p:spPr>
        <p:style>
          <a:lnRef idx="1">
            <a:schemeClr val="dk1"/>
          </a:lnRef>
          <a:fillRef idx="0">
            <a:schemeClr val="dk1"/>
          </a:fillRef>
          <a:effectRef idx="0">
            <a:schemeClr val="dk1"/>
          </a:effectRef>
          <a:fontRef idx="minor">
            <a:schemeClr val="tx1"/>
          </a:fontRef>
        </p:style>
      </p:cxnSp>
      <p:cxnSp>
        <p:nvCxnSpPr>
          <p:cNvPr id="33" name="מחבר ישר 32">
            <a:extLst>
              <a:ext uri="{FF2B5EF4-FFF2-40B4-BE49-F238E27FC236}">
                <a16:creationId xmlns:a16="http://schemas.microsoft.com/office/drawing/2014/main" id="{1601CC09-8F06-9F95-32A4-3D2DE9BDFF15}"/>
              </a:ext>
            </a:extLst>
          </p:cNvPr>
          <p:cNvCxnSpPr>
            <a:cxnSpLocks/>
            <a:stCxn id="10" idx="0"/>
            <a:endCxn id="10" idx="4"/>
          </p:cNvCxnSpPr>
          <p:nvPr/>
        </p:nvCxnSpPr>
        <p:spPr>
          <a:xfrm>
            <a:off x="3092010" y="1512134"/>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6911D039-D7B7-6434-7645-57D300E3AFDA}"/>
              </a:ext>
            </a:extLst>
          </p:cNvPr>
          <p:cNvCxnSpPr>
            <a:cxnSpLocks/>
            <a:stCxn id="11" idx="0"/>
            <a:endCxn id="11" idx="4"/>
          </p:cNvCxnSpPr>
          <p:nvPr/>
        </p:nvCxnSpPr>
        <p:spPr>
          <a:xfrm>
            <a:off x="2242475" y="2547476"/>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2" name="מחבר ישר 41">
            <a:extLst>
              <a:ext uri="{FF2B5EF4-FFF2-40B4-BE49-F238E27FC236}">
                <a16:creationId xmlns:a16="http://schemas.microsoft.com/office/drawing/2014/main" id="{E3E0B9A7-B6DE-7D1C-FAA7-E43CFAFDEF3B}"/>
              </a:ext>
            </a:extLst>
          </p:cNvPr>
          <p:cNvCxnSpPr>
            <a:cxnSpLocks/>
            <a:stCxn id="12" idx="0"/>
            <a:endCxn id="12" idx="4"/>
          </p:cNvCxnSpPr>
          <p:nvPr/>
        </p:nvCxnSpPr>
        <p:spPr>
          <a:xfrm>
            <a:off x="3911636" y="2536470"/>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5" name="מחבר ישר 44">
            <a:extLst>
              <a:ext uri="{FF2B5EF4-FFF2-40B4-BE49-F238E27FC236}">
                <a16:creationId xmlns:a16="http://schemas.microsoft.com/office/drawing/2014/main" id="{1187D72F-91D9-DA6B-A51A-861CAB1DC81B}"/>
              </a:ext>
            </a:extLst>
          </p:cNvPr>
          <p:cNvCxnSpPr>
            <a:cxnSpLocks/>
            <a:stCxn id="13" idx="0"/>
            <a:endCxn id="13" idx="4"/>
          </p:cNvCxnSpPr>
          <p:nvPr/>
        </p:nvCxnSpPr>
        <p:spPr>
          <a:xfrm>
            <a:off x="3240859" y="3495120"/>
            <a:ext cx="0" cy="82391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מציין מיקום טקסט 4">
                <a:extLst>
                  <a:ext uri="{FF2B5EF4-FFF2-40B4-BE49-F238E27FC236}">
                    <a16:creationId xmlns:a16="http://schemas.microsoft.com/office/drawing/2014/main" id="{2C82C203-E220-169D-50E7-76AA069F058A}"/>
                  </a:ext>
                </a:extLst>
              </p:cNvPr>
              <p:cNvSpPr>
                <a:spLocks noGrp="1"/>
              </p:cNvSpPr>
              <p:nvPr>
                <p:ph type="body" sz="quarter" idx="3"/>
              </p:nvPr>
            </p:nvSpPr>
            <p:spPr>
              <a:xfrm>
                <a:off x="7118051" y="1019083"/>
                <a:ext cx="3943627" cy="823912"/>
              </a:xfrm>
            </p:spPr>
            <p:txBody>
              <a:bodyPr/>
              <a:lstStyle/>
              <a:p>
                <a14:m>
                  <m:oMath xmlns:m="http://schemas.openxmlformats.org/officeDocument/2006/math">
                    <m:r>
                      <a:rPr lang="en-US" b="0" i="1" smtClean="0">
                        <a:latin typeface="Cambria Math" panose="02040503050406030204" pitchFamily="18" charset="0"/>
                      </a:rPr>
                      <m:t>𝑒𝑞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right side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left</a:t>
                </a:r>
                <a:endParaRPr lang="LID4096" dirty="0"/>
              </a:p>
            </p:txBody>
          </p:sp>
        </mc:Choice>
        <mc:Fallback xmlns="">
          <p:sp>
            <p:nvSpPr>
              <p:cNvPr id="50" name="מציין מיקום טקסט 4">
                <a:extLst>
                  <a:ext uri="{FF2B5EF4-FFF2-40B4-BE49-F238E27FC236}">
                    <a16:creationId xmlns:a16="http://schemas.microsoft.com/office/drawing/2014/main" id="{2C82C203-E220-169D-50E7-76AA069F058A}"/>
                  </a:ext>
                </a:extLst>
              </p:cNvPr>
              <p:cNvSpPr>
                <a:spLocks noGrp="1" noRot="1" noChangeAspect="1" noMove="1" noResize="1" noEditPoints="1" noAdjustHandles="1" noChangeArrowheads="1" noChangeShapeType="1" noTextEdit="1"/>
              </p:cNvSpPr>
              <p:nvPr>
                <p:ph type="body" sz="quarter" idx="3"/>
              </p:nvPr>
            </p:nvSpPr>
            <p:spPr>
              <a:xfrm>
                <a:off x="7118051" y="1019083"/>
                <a:ext cx="3943627" cy="823912"/>
              </a:xfrm>
              <a:blipFill>
                <a:blip r:embed="rId4"/>
                <a:stretch>
                  <a:fillRect b="-13333"/>
                </a:stretch>
              </a:blipFill>
            </p:spPr>
            <p:txBody>
              <a:bodyPr/>
              <a:lstStyle/>
              <a:p>
                <a:r>
                  <a:rPr lang="LID4096">
                    <a:noFill/>
                  </a:rPr>
                  <a:t> </a:t>
                </a:r>
              </a:p>
            </p:txBody>
          </p:sp>
        </mc:Fallback>
      </mc:AlternateContent>
      <p:sp>
        <p:nvSpPr>
          <p:cNvPr id="62" name="תיבת טקסט 61">
            <a:extLst>
              <a:ext uri="{FF2B5EF4-FFF2-40B4-BE49-F238E27FC236}">
                <a16:creationId xmlns:a16="http://schemas.microsoft.com/office/drawing/2014/main" id="{73C98C24-0FE4-7099-CBE4-73200075C54B}"/>
              </a:ext>
            </a:extLst>
          </p:cNvPr>
          <p:cNvSpPr txBox="1"/>
          <p:nvPr/>
        </p:nvSpPr>
        <p:spPr>
          <a:xfrm>
            <a:off x="2825224" y="3722410"/>
            <a:ext cx="78383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64" name="תיבת טקסט 63">
            <a:extLst>
              <a:ext uri="{FF2B5EF4-FFF2-40B4-BE49-F238E27FC236}">
                <a16:creationId xmlns:a16="http://schemas.microsoft.com/office/drawing/2014/main" id="{4838972A-B3E4-078F-4DBF-3E38352E8301}"/>
              </a:ext>
            </a:extLst>
          </p:cNvPr>
          <p:cNvSpPr txBox="1"/>
          <p:nvPr/>
        </p:nvSpPr>
        <p:spPr>
          <a:xfrm>
            <a:off x="3523485" y="2743918"/>
            <a:ext cx="77630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69" name="תיבת טקסט 68">
            <a:extLst>
              <a:ext uri="{FF2B5EF4-FFF2-40B4-BE49-F238E27FC236}">
                <a16:creationId xmlns:a16="http://schemas.microsoft.com/office/drawing/2014/main" id="{CDDE7EB8-B01A-AAC5-470E-E90106DE6B5C}"/>
              </a:ext>
            </a:extLst>
          </p:cNvPr>
          <p:cNvSpPr txBox="1"/>
          <p:nvPr/>
        </p:nvSpPr>
        <p:spPr>
          <a:xfrm>
            <a:off x="1840576" y="2738538"/>
            <a:ext cx="78383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73" name="תיבת טקסט 72">
            <a:extLst>
              <a:ext uri="{FF2B5EF4-FFF2-40B4-BE49-F238E27FC236}">
                <a16:creationId xmlns:a16="http://schemas.microsoft.com/office/drawing/2014/main" id="{768BF710-642B-B7E7-2876-19430C9E3EB6}"/>
              </a:ext>
            </a:extLst>
          </p:cNvPr>
          <p:cNvSpPr txBox="1"/>
          <p:nvPr/>
        </p:nvSpPr>
        <p:spPr>
          <a:xfrm>
            <a:off x="2529701" y="1739424"/>
            <a:ext cx="1020845" cy="400110"/>
          </a:xfrm>
          <a:prstGeom prst="rect">
            <a:avLst/>
          </a:prstGeom>
          <a:noFill/>
        </p:spPr>
        <p:txBody>
          <a:bodyPr wrap="square">
            <a:spAutoFit/>
          </a:bodyPr>
          <a:lstStyle/>
          <a:p>
            <a:pPr algn="ctr"/>
            <a:r>
              <a:rPr lang="en-US" sz="2000" dirty="0">
                <a:solidFill>
                  <a:schemeClr val="tx1"/>
                </a:solidFill>
              </a:rPr>
              <a:t> -   +</a:t>
            </a:r>
            <a:endParaRPr lang="LID4096" sz="2000" dirty="0">
              <a:solidFill>
                <a:schemeClr val="tx1"/>
              </a:solidFill>
            </a:endParaRPr>
          </a:p>
        </p:txBody>
      </p:sp>
    </p:spTree>
    <p:extLst>
      <p:ext uri="{BB962C8B-B14F-4D97-AF65-F5344CB8AC3E}">
        <p14:creationId xmlns:p14="http://schemas.microsoft.com/office/powerpoint/2010/main" val="2313822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4199D-ACE7-BE77-6D5E-9F76EF1D76E9}"/>
              </a:ext>
            </a:extLst>
          </p:cNvPr>
          <p:cNvSpPr>
            <a:spLocks noGrp="1"/>
          </p:cNvSpPr>
          <p:nvPr>
            <p:ph type="title"/>
          </p:nvPr>
        </p:nvSpPr>
        <p:spPr>
          <a:xfrm>
            <a:off x="2098277" y="6159"/>
            <a:ext cx="8421688" cy="1116482"/>
          </a:xfrm>
        </p:spPr>
        <p:txBody>
          <a:bodyPr/>
          <a:lstStyle/>
          <a:p>
            <a:r>
              <a:rPr lang="en-US" dirty="0"/>
              <a:t>Tree example</a:t>
            </a:r>
            <a:endParaRPr lang="LID4096" dirty="0"/>
          </a:p>
        </p:txBody>
      </p:sp>
      <mc:AlternateContent xmlns:mc="http://schemas.openxmlformats.org/markup-compatibility/2006" xmlns:a14="http://schemas.microsoft.com/office/drawing/2010/main">
        <mc:Choice Requires="a14">
          <p:sp>
            <p:nvSpPr>
              <p:cNvPr id="6" name="מציין מיקום תוכן 5">
                <a:extLst>
                  <a:ext uri="{FF2B5EF4-FFF2-40B4-BE49-F238E27FC236}">
                    <a16:creationId xmlns:a16="http://schemas.microsoft.com/office/drawing/2014/main" id="{968B2253-0CC5-2069-03DA-22CC3EA98732}"/>
                  </a:ext>
                </a:extLst>
              </p:cNvPr>
              <p:cNvSpPr>
                <a:spLocks noGrp="1"/>
              </p:cNvSpPr>
              <p:nvPr>
                <p:ph sz="quarter" idx="4"/>
              </p:nvPr>
            </p:nvSpPr>
            <p:spPr>
              <a:xfrm>
                <a:off x="6724722" y="2426928"/>
                <a:ext cx="5467278" cy="1997867"/>
              </a:xfrm>
            </p:spPr>
            <p:txBody>
              <a:bodyPr>
                <a:noAutofit/>
              </a:bodyPr>
              <a:lstStyle/>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𝑡𝑒𝑠𝑡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r>
                      <a:rPr lang="en-US" sz="2000" b="0" i="1" smtClean="0">
                        <a:latin typeface="Cambria Math" panose="02040503050406030204" pitchFamily="18" charset="0"/>
                      </a:rPr>
                      <m:t>𝑡h𝑒𝑛</m:t>
                    </m:r>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𝑡𝑟𝑢𝑒</m:t>
                    </m:r>
                  </m:oMath>
                </a14:m>
                <a:endParaRPr lang="en-US" sz="2000" b="0" dirty="0"/>
              </a:p>
              <a:p>
                <a:pPr marL="342900" indent="-342900" algn="just">
                  <a:buFont typeface="+mj-lt"/>
                  <a:buAutoNum type="arabicPeriod"/>
                </a:pPr>
                <a14:m>
                  <m:oMath xmlns:m="http://schemas.openxmlformats.org/officeDocument/2006/math">
                    <m:r>
                      <a:rPr lang="en-US" sz="2000" b="0" i="1" smtClean="0">
                        <a:latin typeface="Cambria Math" panose="02040503050406030204" pitchFamily="18" charset="0"/>
                      </a:rPr>
                      <m:t>𝑖𝑓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r>
                          <a:rPr lang="en-US" sz="2000" b="0" i="1" smtClean="0">
                            <a:latin typeface="Cambria Math" panose="02040503050406030204" pitchFamily="18" charset="0"/>
                          </a:rPr>
                          <m:t>𝑠</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𝑖𝑓</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r>
                      <a:rPr lang="en-US" sz="2000" b="0" i="1" smtClean="0">
                        <a:latin typeface="Cambria Math" panose="02040503050406030204" pitchFamily="18" charset="0"/>
                        <a:ea typeface="Cambria Math" panose="02040503050406030204" pitchFamily="18" charset="0"/>
                      </a:rPr>
                      <m:t>=0</m:t>
                    </m:r>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𝑡h𝑒𝑛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oMath>
                </a14:m>
                <a:br>
                  <a:rPr lang="en-US" sz="2000" b="0" dirty="0">
                    <a:ea typeface="Cambria Math" panose="02040503050406030204" pitchFamily="18" charset="0"/>
                  </a:rPr>
                </a:br>
                <a14:m>
                  <m:oMath xmlns:m="http://schemas.openxmlformats.org/officeDocument/2006/math">
                    <m:r>
                      <a:rPr lang="en-US" sz="2000" b="0" i="1" smtClean="0">
                        <a:latin typeface="Cambria Math" panose="02040503050406030204" pitchFamily="18" charset="0"/>
                        <a:ea typeface="Cambria Math" panose="02040503050406030204" pitchFamily="18" charset="0"/>
                      </a:rPr>
                      <m:t>𝑒𝑙𝑠𝑒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d>
                      <m:dPr>
                        <m:begChr m:val="["/>
                        <m:endChr m:val="]"/>
                        <m:ctrlPr>
                          <a:rPr lang="en-US" sz="2000" b="0" i="1" smtClean="0">
                            <a:latin typeface="Cambria Math" panose="02040503050406030204" pitchFamily="18" charset="0"/>
                            <a:ea typeface="Cambria Math" panose="02040503050406030204" pitchFamily="18" charset="0"/>
                          </a:rPr>
                        </m:ctrlPr>
                      </m:dPr>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sup</m:t>
                            </m:r>
                          </m:fName>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e>
                        </m:func>
                      </m:e>
                    </m:d>
                  </m:oMath>
                </a14:m>
                <a:endParaRPr lang="en-US" sz="2000" b="0" dirty="0">
                  <a:ea typeface="Cambria Math" panose="02040503050406030204" pitchFamily="18" charset="0"/>
                </a:endParaRPr>
              </a:p>
              <a:p>
                <a:pPr algn="just"/>
                <a:r>
                  <a:rPr lang="en-US" sz="2000" dirty="0"/>
                  <a:t>      </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𝑒𝑞</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𝑓𝑎𝑙𝑠𝑒</m:t>
                    </m:r>
                  </m:oMath>
                </a14:m>
                <a:endParaRPr lang="LID4096" sz="2000" dirty="0"/>
              </a:p>
              <a:p>
                <a:endParaRPr lang="LID4096" sz="2000" dirty="0"/>
              </a:p>
            </p:txBody>
          </p:sp>
        </mc:Choice>
        <mc:Fallback xmlns="">
          <p:sp>
            <p:nvSpPr>
              <p:cNvPr id="6" name="מציין מיקום תוכן 5">
                <a:extLst>
                  <a:ext uri="{FF2B5EF4-FFF2-40B4-BE49-F238E27FC236}">
                    <a16:creationId xmlns:a16="http://schemas.microsoft.com/office/drawing/2014/main" id="{968B2253-0CC5-2069-03DA-22CC3EA98732}"/>
                  </a:ext>
                </a:extLst>
              </p:cNvPr>
              <p:cNvSpPr>
                <a:spLocks noGrp="1" noRot="1" noChangeAspect="1" noMove="1" noResize="1" noEditPoints="1" noAdjustHandles="1" noChangeArrowheads="1" noChangeShapeType="1" noTextEdit="1"/>
              </p:cNvSpPr>
              <p:nvPr>
                <p:ph sz="quarter" idx="4"/>
              </p:nvPr>
            </p:nvSpPr>
            <p:spPr>
              <a:xfrm>
                <a:off x="6724722" y="2426928"/>
                <a:ext cx="5467278" cy="1997867"/>
              </a:xfrm>
              <a:blipFill>
                <a:blip r:embed="rId3"/>
                <a:stretch>
                  <a:fillRect l="-1115" t="-610" b="-14024"/>
                </a:stretch>
              </a:blipFill>
            </p:spPr>
            <p:txBody>
              <a:bodyPr/>
              <a:lstStyle/>
              <a:p>
                <a:r>
                  <a:rPr lang="LID4096">
                    <a:noFill/>
                  </a:rPr>
                  <a:t> </a:t>
                </a:r>
              </a:p>
            </p:txBody>
          </p:sp>
        </mc:Fallback>
      </mc:AlternateContent>
      <p:sp>
        <p:nvSpPr>
          <p:cNvPr id="8" name="מציין מיקום של כותרת תחתונה 7">
            <a:extLst>
              <a:ext uri="{FF2B5EF4-FFF2-40B4-BE49-F238E27FC236}">
                <a16:creationId xmlns:a16="http://schemas.microsoft.com/office/drawing/2014/main" id="{F7E75836-B2D3-742A-FCCD-02C6A7D6BCC2}"/>
              </a:ext>
            </a:extLst>
          </p:cNvPr>
          <p:cNvSpPr>
            <a:spLocks noGrp="1"/>
          </p:cNvSpPr>
          <p:nvPr>
            <p:ph type="ftr" sz="quarter" idx="11"/>
          </p:nvPr>
        </p:nvSpPr>
        <p:spPr/>
        <p:txBody>
          <a:bodyPr/>
          <a:lstStyle/>
          <a:p>
            <a:r>
              <a:rPr lang="he-IL" dirty="0"/>
              <a:t>9</a:t>
            </a:r>
            <a:endParaRPr lang="en-US" dirty="0"/>
          </a:p>
        </p:txBody>
      </p:sp>
      <p:sp>
        <p:nvSpPr>
          <p:cNvPr id="10" name="אליפסה 9">
            <a:extLst>
              <a:ext uri="{FF2B5EF4-FFF2-40B4-BE49-F238E27FC236}">
                <a16:creationId xmlns:a16="http://schemas.microsoft.com/office/drawing/2014/main" id="{83825AF7-1833-9310-7287-494552A21D91}"/>
              </a:ext>
            </a:extLst>
          </p:cNvPr>
          <p:cNvSpPr/>
          <p:nvPr/>
        </p:nvSpPr>
        <p:spPr>
          <a:xfrm>
            <a:off x="2618224" y="1680060"/>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endParaRPr lang="LID4096" sz="2000" dirty="0">
              <a:solidFill>
                <a:schemeClr val="tx1"/>
              </a:solidFill>
            </a:endParaRPr>
          </a:p>
        </p:txBody>
      </p:sp>
      <p:sp>
        <p:nvSpPr>
          <p:cNvPr id="11" name="אליפסה 10">
            <a:extLst>
              <a:ext uri="{FF2B5EF4-FFF2-40B4-BE49-F238E27FC236}">
                <a16:creationId xmlns:a16="http://schemas.microsoft.com/office/drawing/2014/main" id="{6F6A06D4-4F88-AF08-8958-EC0A18E323F6}"/>
              </a:ext>
            </a:extLst>
          </p:cNvPr>
          <p:cNvSpPr/>
          <p:nvPr/>
        </p:nvSpPr>
        <p:spPr>
          <a:xfrm>
            <a:off x="1754408" y="2715402"/>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2" name="אליפסה 11">
            <a:extLst>
              <a:ext uri="{FF2B5EF4-FFF2-40B4-BE49-F238E27FC236}">
                <a16:creationId xmlns:a16="http://schemas.microsoft.com/office/drawing/2014/main" id="{CAE3D466-57D9-FC8C-82D6-21615CABFDB0}"/>
              </a:ext>
            </a:extLst>
          </p:cNvPr>
          <p:cNvSpPr/>
          <p:nvPr/>
        </p:nvSpPr>
        <p:spPr>
          <a:xfrm>
            <a:off x="3437850" y="2704396"/>
            <a:ext cx="968474"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sp>
        <p:nvSpPr>
          <p:cNvPr id="13" name="אליפסה 12">
            <a:extLst>
              <a:ext uri="{FF2B5EF4-FFF2-40B4-BE49-F238E27FC236}">
                <a16:creationId xmlns:a16="http://schemas.microsoft.com/office/drawing/2014/main" id="{31997710-CE75-CCB9-7D19-54EAF8CE76DA}"/>
              </a:ext>
            </a:extLst>
          </p:cNvPr>
          <p:cNvSpPr/>
          <p:nvPr/>
        </p:nvSpPr>
        <p:spPr>
          <a:xfrm>
            <a:off x="2752792" y="3663046"/>
            <a:ext cx="997035" cy="8239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sz="2000"/>
          </a:p>
        </p:txBody>
      </p:sp>
      <p:cxnSp>
        <p:nvCxnSpPr>
          <p:cNvPr id="19" name="מחבר ישר 18">
            <a:extLst>
              <a:ext uri="{FF2B5EF4-FFF2-40B4-BE49-F238E27FC236}">
                <a16:creationId xmlns:a16="http://schemas.microsoft.com/office/drawing/2014/main" id="{C13B91B5-846B-7CB2-FDA1-77C87EACBD7D}"/>
              </a:ext>
            </a:extLst>
          </p:cNvPr>
          <p:cNvCxnSpPr>
            <a:cxnSpLocks/>
            <a:stCxn id="10" idx="3"/>
            <a:endCxn id="11" idx="0"/>
          </p:cNvCxnSpPr>
          <p:nvPr/>
        </p:nvCxnSpPr>
        <p:spPr>
          <a:xfrm flipH="1">
            <a:off x="2252926" y="2383313"/>
            <a:ext cx="507128" cy="332089"/>
          </a:xfrm>
          <a:prstGeom prst="line">
            <a:avLst/>
          </a:prstGeom>
        </p:spPr>
        <p:style>
          <a:lnRef idx="1">
            <a:schemeClr val="dk1"/>
          </a:lnRef>
          <a:fillRef idx="0">
            <a:schemeClr val="dk1"/>
          </a:fillRef>
          <a:effectRef idx="0">
            <a:schemeClr val="dk1"/>
          </a:effectRef>
          <a:fontRef idx="minor">
            <a:schemeClr val="tx1"/>
          </a:fontRef>
        </p:style>
      </p:cxnSp>
      <p:cxnSp>
        <p:nvCxnSpPr>
          <p:cNvPr id="24" name="מחבר ישר 23">
            <a:extLst>
              <a:ext uri="{FF2B5EF4-FFF2-40B4-BE49-F238E27FC236}">
                <a16:creationId xmlns:a16="http://schemas.microsoft.com/office/drawing/2014/main" id="{E2AEF368-8B8A-BAE8-E7C9-49F76CC7AE23}"/>
              </a:ext>
            </a:extLst>
          </p:cNvPr>
          <p:cNvCxnSpPr>
            <a:cxnSpLocks/>
            <a:stCxn id="10" idx="5"/>
            <a:endCxn id="12" idx="0"/>
          </p:cNvCxnSpPr>
          <p:nvPr/>
        </p:nvCxnSpPr>
        <p:spPr>
          <a:xfrm>
            <a:off x="3444868" y="2383313"/>
            <a:ext cx="477219" cy="321083"/>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C4D88F44-7444-88B7-C981-07BA7B99D7B6}"/>
              </a:ext>
            </a:extLst>
          </p:cNvPr>
          <p:cNvCxnSpPr>
            <a:cxnSpLocks/>
            <a:stCxn id="12" idx="4"/>
            <a:endCxn id="13" idx="0"/>
          </p:cNvCxnSpPr>
          <p:nvPr/>
        </p:nvCxnSpPr>
        <p:spPr>
          <a:xfrm flipH="1">
            <a:off x="3251310" y="3528308"/>
            <a:ext cx="670777" cy="134738"/>
          </a:xfrm>
          <a:prstGeom prst="line">
            <a:avLst/>
          </a:prstGeom>
        </p:spPr>
        <p:style>
          <a:lnRef idx="1">
            <a:schemeClr val="dk1"/>
          </a:lnRef>
          <a:fillRef idx="0">
            <a:schemeClr val="dk1"/>
          </a:fillRef>
          <a:effectRef idx="0">
            <a:schemeClr val="dk1"/>
          </a:effectRef>
          <a:fontRef idx="minor">
            <a:schemeClr val="tx1"/>
          </a:fontRef>
        </p:style>
      </p:cxnSp>
      <p:cxnSp>
        <p:nvCxnSpPr>
          <p:cNvPr id="33" name="מחבר ישר 32">
            <a:extLst>
              <a:ext uri="{FF2B5EF4-FFF2-40B4-BE49-F238E27FC236}">
                <a16:creationId xmlns:a16="http://schemas.microsoft.com/office/drawing/2014/main" id="{1601CC09-8F06-9F95-32A4-3D2DE9BDFF15}"/>
              </a:ext>
            </a:extLst>
          </p:cNvPr>
          <p:cNvCxnSpPr>
            <a:cxnSpLocks/>
            <a:stCxn id="10" idx="0"/>
            <a:endCxn id="10" idx="4"/>
          </p:cNvCxnSpPr>
          <p:nvPr/>
        </p:nvCxnSpPr>
        <p:spPr>
          <a:xfrm>
            <a:off x="3102461" y="1680060"/>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39" name="מחבר ישר 38">
            <a:extLst>
              <a:ext uri="{FF2B5EF4-FFF2-40B4-BE49-F238E27FC236}">
                <a16:creationId xmlns:a16="http://schemas.microsoft.com/office/drawing/2014/main" id="{6911D039-D7B7-6434-7645-57D300E3AFDA}"/>
              </a:ext>
            </a:extLst>
          </p:cNvPr>
          <p:cNvCxnSpPr>
            <a:cxnSpLocks/>
            <a:stCxn id="11" idx="0"/>
            <a:endCxn id="11" idx="4"/>
          </p:cNvCxnSpPr>
          <p:nvPr/>
        </p:nvCxnSpPr>
        <p:spPr>
          <a:xfrm>
            <a:off x="2252926" y="2715402"/>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2" name="מחבר ישר 41">
            <a:extLst>
              <a:ext uri="{FF2B5EF4-FFF2-40B4-BE49-F238E27FC236}">
                <a16:creationId xmlns:a16="http://schemas.microsoft.com/office/drawing/2014/main" id="{E3E0B9A7-B6DE-7D1C-FAA7-E43CFAFDEF3B}"/>
              </a:ext>
            </a:extLst>
          </p:cNvPr>
          <p:cNvCxnSpPr>
            <a:cxnSpLocks/>
            <a:stCxn id="12" idx="0"/>
            <a:endCxn id="12" idx="4"/>
          </p:cNvCxnSpPr>
          <p:nvPr/>
        </p:nvCxnSpPr>
        <p:spPr>
          <a:xfrm>
            <a:off x="3922087" y="2704396"/>
            <a:ext cx="0" cy="823912"/>
          </a:xfrm>
          <a:prstGeom prst="line">
            <a:avLst/>
          </a:prstGeom>
        </p:spPr>
        <p:style>
          <a:lnRef idx="1">
            <a:schemeClr val="dk1"/>
          </a:lnRef>
          <a:fillRef idx="0">
            <a:schemeClr val="dk1"/>
          </a:fillRef>
          <a:effectRef idx="0">
            <a:schemeClr val="dk1"/>
          </a:effectRef>
          <a:fontRef idx="minor">
            <a:schemeClr val="tx1"/>
          </a:fontRef>
        </p:style>
      </p:cxnSp>
      <p:cxnSp>
        <p:nvCxnSpPr>
          <p:cNvPr id="45" name="מחבר ישר 44">
            <a:extLst>
              <a:ext uri="{FF2B5EF4-FFF2-40B4-BE49-F238E27FC236}">
                <a16:creationId xmlns:a16="http://schemas.microsoft.com/office/drawing/2014/main" id="{1187D72F-91D9-DA6B-A51A-861CAB1DC81B}"/>
              </a:ext>
            </a:extLst>
          </p:cNvPr>
          <p:cNvCxnSpPr>
            <a:cxnSpLocks/>
            <a:stCxn id="13" idx="0"/>
            <a:endCxn id="13" idx="4"/>
          </p:cNvCxnSpPr>
          <p:nvPr/>
        </p:nvCxnSpPr>
        <p:spPr>
          <a:xfrm>
            <a:off x="3251310" y="3663046"/>
            <a:ext cx="0" cy="82391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מציין מיקום טקסט 4">
                <a:extLst>
                  <a:ext uri="{FF2B5EF4-FFF2-40B4-BE49-F238E27FC236}">
                    <a16:creationId xmlns:a16="http://schemas.microsoft.com/office/drawing/2014/main" id="{2C82C203-E220-169D-50E7-76AA069F058A}"/>
                  </a:ext>
                </a:extLst>
              </p:cNvPr>
              <p:cNvSpPr>
                <a:spLocks noGrp="1"/>
              </p:cNvSpPr>
              <p:nvPr>
                <p:ph type="body" sz="quarter" idx="3"/>
              </p:nvPr>
            </p:nvSpPr>
            <p:spPr>
              <a:xfrm>
                <a:off x="7118051" y="1019083"/>
                <a:ext cx="3943627" cy="823912"/>
              </a:xfrm>
            </p:spPr>
            <p:txBody>
              <a:bodyPr/>
              <a:lstStyle/>
              <a:p>
                <a14:m>
                  <m:oMath xmlns:m="http://schemas.openxmlformats.org/officeDocument/2006/math">
                    <m:r>
                      <a:rPr lang="en-US" b="0" i="1" smtClean="0">
                        <a:latin typeface="Cambria Math" panose="02040503050406030204" pitchFamily="18" charset="0"/>
                      </a:rPr>
                      <m:t>𝑒𝑞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right side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is in the left</a:t>
                </a:r>
                <a:endParaRPr lang="LID4096" dirty="0"/>
              </a:p>
            </p:txBody>
          </p:sp>
        </mc:Choice>
        <mc:Fallback xmlns="">
          <p:sp>
            <p:nvSpPr>
              <p:cNvPr id="50" name="מציין מיקום טקסט 4">
                <a:extLst>
                  <a:ext uri="{FF2B5EF4-FFF2-40B4-BE49-F238E27FC236}">
                    <a16:creationId xmlns:a16="http://schemas.microsoft.com/office/drawing/2014/main" id="{2C82C203-E220-169D-50E7-76AA069F058A}"/>
                  </a:ext>
                </a:extLst>
              </p:cNvPr>
              <p:cNvSpPr>
                <a:spLocks noGrp="1" noRot="1" noChangeAspect="1" noMove="1" noResize="1" noEditPoints="1" noAdjustHandles="1" noChangeArrowheads="1" noChangeShapeType="1" noTextEdit="1"/>
              </p:cNvSpPr>
              <p:nvPr>
                <p:ph type="body" sz="quarter" idx="3"/>
              </p:nvPr>
            </p:nvSpPr>
            <p:spPr>
              <a:xfrm>
                <a:off x="7118051" y="1019083"/>
                <a:ext cx="3943627" cy="823912"/>
              </a:xfrm>
              <a:blipFill>
                <a:blip r:embed="rId4"/>
                <a:stretch>
                  <a:fillRect b="-13333"/>
                </a:stretch>
              </a:blipFill>
            </p:spPr>
            <p:txBody>
              <a:bodyPr/>
              <a:lstStyle/>
              <a:p>
                <a:r>
                  <a:rPr lang="LID4096">
                    <a:noFill/>
                  </a:rPr>
                  <a:t> </a:t>
                </a:r>
              </a:p>
            </p:txBody>
          </p:sp>
        </mc:Fallback>
      </mc:AlternateContent>
      <p:sp>
        <p:nvSpPr>
          <p:cNvPr id="62" name="תיבת טקסט 61">
            <a:extLst>
              <a:ext uri="{FF2B5EF4-FFF2-40B4-BE49-F238E27FC236}">
                <a16:creationId xmlns:a16="http://schemas.microsoft.com/office/drawing/2014/main" id="{73C98C24-0FE4-7099-CBE4-73200075C54B}"/>
              </a:ext>
            </a:extLst>
          </p:cNvPr>
          <p:cNvSpPr txBox="1"/>
          <p:nvPr/>
        </p:nvSpPr>
        <p:spPr>
          <a:xfrm>
            <a:off x="2835675" y="3890336"/>
            <a:ext cx="78383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64" name="תיבת טקסט 63">
            <a:extLst>
              <a:ext uri="{FF2B5EF4-FFF2-40B4-BE49-F238E27FC236}">
                <a16:creationId xmlns:a16="http://schemas.microsoft.com/office/drawing/2014/main" id="{4838972A-B3E4-078F-4DBF-3E38352E8301}"/>
              </a:ext>
            </a:extLst>
          </p:cNvPr>
          <p:cNvSpPr txBox="1"/>
          <p:nvPr/>
        </p:nvSpPr>
        <p:spPr>
          <a:xfrm>
            <a:off x="3533936" y="2911844"/>
            <a:ext cx="77630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69" name="תיבת טקסט 68">
            <a:extLst>
              <a:ext uri="{FF2B5EF4-FFF2-40B4-BE49-F238E27FC236}">
                <a16:creationId xmlns:a16="http://schemas.microsoft.com/office/drawing/2014/main" id="{CDDE7EB8-B01A-AAC5-470E-E90106DE6B5C}"/>
              </a:ext>
            </a:extLst>
          </p:cNvPr>
          <p:cNvSpPr txBox="1"/>
          <p:nvPr/>
        </p:nvSpPr>
        <p:spPr>
          <a:xfrm>
            <a:off x="1851027" y="2906464"/>
            <a:ext cx="783833" cy="400110"/>
          </a:xfrm>
          <a:prstGeom prst="rect">
            <a:avLst/>
          </a:prstGeom>
          <a:noFill/>
        </p:spPr>
        <p:txBody>
          <a:bodyPr wrap="square">
            <a:spAutoFit/>
          </a:bodyPr>
          <a:lstStyle/>
          <a:p>
            <a:pPr algn="ctr"/>
            <a:r>
              <a:rPr lang="en-US" sz="2000" dirty="0">
                <a:solidFill>
                  <a:schemeClr val="tx1"/>
                </a:solidFill>
              </a:rPr>
              <a:t> </a:t>
            </a:r>
            <a:r>
              <a:rPr lang="en-US" sz="2000" dirty="0"/>
              <a:t>-   +</a:t>
            </a:r>
            <a:endParaRPr lang="LID4096" sz="2000" dirty="0">
              <a:solidFill>
                <a:schemeClr val="tx1"/>
              </a:solidFill>
            </a:endParaRPr>
          </a:p>
        </p:txBody>
      </p:sp>
      <p:sp>
        <p:nvSpPr>
          <p:cNvPr id="73" name="תיבת טקסט 72">
            <a:extLst>
              <a:ext uri="{FF2B5EF4-FFF2-40B4-BE49-F238E27FC236}">
                <a16:creationId xmlns:a16="http://schemas.microsoft.com/office/drawing/2014/main" id="{768BF710-642B-B7E7-2876-19430C9E3EB6}"/>
              </a:ext>
            </a:extLst>
          </p:cNvPr>
          <p:cNvSpPr txBox="1"/>
          <p:nvPr/>
        </p:nvSpPr>
        <p:spPr>
          <a:xfrm>
            <a:off x="2540152" y="1907350"/>
            <a:ext cx="1020845" cy="400110"/>
          </a:xfrm>
          <a:prstGeom prst="rect">
            <a:avLst/>
          </a:prstGeom>
          <a:noFill/>
        </p:spPr>
        <p:txBody>
          <a:bodyPr wrap="square">
            <a:spAutoFit/>
          </a:bodyPr>
          <a:lstStyle/>
          <a:p>
            <a:pPr algn="ctr"/>
            <a:r>
              <a:rPr lang="en-US" sz="2000" dirty="0">
                <a:solidFill>
                  <a:schemeClr val="tx1"/>
                </a:solidFill>
              </a:rPr>
              <a:t> +   -</a:t>
            </a:r>
            <a:endParaRPr lang="LID4096" sz="2000" dirty="0">
              <a:solidFill>
                <a:schemeClr val="tx1"/>
              </a:solidFill>
            </a:endParaRPr>
          </a:p>
        </p:txBody>
      </p:sp>
    </p:spTree>
    <p:extLst>
      <p:ext uri="{BB962C8B-B14F-4D97-AF65-F5344CB8AC3E}">
        <p14:creationId xmlns:p14="http://schemas.microsoft.com/office/powerpoint/2010/main" val="3102337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1908</TotalTime>
  <Words>4350</Words>
  <Application>Microsoft Office PowerPoint</Application>
  <PresentationFormat>מסך רחב</PresentationFormat>
  <Paragraphs>320</Paragraphs>
  <Slides>23</Slides>
  <Notes>23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23</vt:i4>
      </vt:variant>
    </vt:vector>
  </HeadingPairs>
  <TitlesOfParts>
    <vt:vector size="28" baseType="lpstr">
      <vt:lpstr>Arial</vt:lpstr>
      <vt:lpstr>Calibri</vt:lpstr>
      <vt:lpstr>Cambria Math</vt:lpstr>
      <vt:lpstr>Tenorite</vt:lpstr>
      <vt:lpstr>Monoline</vt:lpstr>
      <vt:lpstr>Self-stabilizing Systems – concept and basic algorithm for mutual exclusion</vt:lpstr>
      <vt:lpstr>Distributed Systems</vt:lpstr>
      <vt:lpstr>Self-Stabilization with mutual exclusion </vt:lpstr>
      <vt:lpstr>Dijkstra's Four-State Algorithm</vt:lpstr>
      <vt:lpstr>rules in Dijkstra's Four state machines algorithm</vt:lpstr>
      <vt:lpstr>KrUIJER’S TREE</vt:lpstr>
      <vt:lpstr>Legitimate states and test condition</vt:lpstr>
      <vt:lpstr>Tree example</vt:lpstr>
      <vt:lpstr>Tree example</vt:lpstr>
      <vt:lpstr>Tree example</vt:lpstr>
      <vt:lpstr>Tree example</vt:lpstr>
      <vt:lpstr>Tree example</vt:lpstr>
      <vt:lpstr>Tree example</vt:lpstr>
      <vt:lpstr>Tree example</vt:lpstr>
      <vt:lpstr>Tree example</vt:lpstr>
      <vt:lpstr>Implementation overview</vt:lpstr>
      <vt:lpstr>מצגת של PowerPoint‏</vt:lpstr>
      <vt:lpstr>Flow chart</vt:lpstr>
      <vt:lpstr>מצגת של PowerPoint‏</vt:lpstr>
      <vt:lpstr>Challenges</vt:lpstr>
      <vt:lpstr>Statistics and Experiments </vt:lpstr>
      <vt:lpstr>Statistics and Experiments </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Self-Stabilizing Simulator in a Distributed System</dc:title>
  <dc:creator>or biton</dc:creator>
  <cp:lastModifiedBy>or biton</cp:lastModifiedBy>
  <cp:revision>47</cp:revision>
  <dcterms:created xsi:type="dcterms:W3CDTF">2024-04-30T14:49:05Z</dcterms:created>
  <dcterms:modified xsi:type="dcterms:W3CDTF">2024-05-07T15:11:32Z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