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10287000" cx="18288000"/>
  <p:notesSz cx="18288000" cy="10287000"/>
  <p:embeddedFontLst>
    <p:embeddedFont>
      <p:font typeface="Roboto"/>
      <p:regular r:id="rId20"/>
      <p:bold r:id="rId21"/>
      <p:italic r:id="rId22"/>
      <p:boldItalic r:id="rId23"/>
    </p:embeddedFont>
    <p:embeddedFont>
      <p:font typeface="Tahoma"/>
      <p:regular r:id="rId24"/>
      <p:bold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hJuum0Ze/WWdd11rxGjU0a/i1j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ED9B20-9118-41F2-93A4-BA688EFC7EA3}">
  <a:tblStyle styleId="{CAED9B20-9118-41F2-93A4-BA688EFC7EA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Tahoma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regular.fntdata"/><Relationship Id="rId25" Type="http://schemas.openxmlformats.org/officeDocument/2006/relationships/font" Target="fonts/Tahoma-bold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76e2546c7_0_1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1576e2546c7_0_19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76e2546c7_0_5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576e2546c7_0_5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1ef6c6fc5_0_12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151ef6c6fc5_0_12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76e2546c7_0_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1576e2546c7_0_7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76e2546c7_0_35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1576e2546c7_0_35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76e2546c7_0_43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576e2546c7_0_43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429f49d2b1_2_363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1429f49d2b1_2_363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1429f49d2b1_2_363"/>
          <p:cNvSpPr txBox="1"/>
          <p:nvPr>
            <p:ph idx="12" type="sldNum"/>
          </p:nvPr>
        </p:nvSpPr>
        <p:spPr>
          <a:xfrm>
            <a:off x="13167361" y="9566910"/>
            <a:ext cx="420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29f49d2b1_2_339"/>
          <p:cNvSpPr/>
          <p:nvPr/>
        </p:nvSpPr>
        <p:spPr>
          <a:xfrm>
            <a:off x="0" y="0"/>
            <a:ext cx="75288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429f49d2b1_2_339"/>
          <p:cNvSpPr txBox="1"/>
          <p:nvPr>
            <p:ph type="title"/>
          </p:nvPr>
        </p:nvSpPr>
        <p:spPr>
          <a:xfrm>
            <a:off x="623450" y="1001850"/>
            <a:ext cx="6255000" cy="3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1429f49d2b1_2_339"/>
          <p:cNvSpPr txBox="1"/>
          <p:nvPr>
            <p:ph idx="1" type="body"/>
          </p:nvPr>
        </p:nvSpPr>
        <p:spPr>
          <a:xfrm>
            <a:off x="623400" y="4781300"/>
            <a:ext cx="6255000" cy="45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>
                <a:solidFill>
                  <a:schemeClr val="accent2"/>
                </a:solidFill>
              </a:defRPr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○"/>
              <a:defRPr>
                <a:solidFill>
                  <a:schemeClr val="accent2"/>
                </a:solidFill>
              </a:defRPr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■"/>
              <a:defRPr>
                <a:solidFill>
                  <a:schemeClr val="accent2"/>
                </a:solidFill>
              </a:defRPr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●"/>
              <a:defRPr>
                <a:solidFill>
                  <a:schemeClr val="accent2"/>
                </a:solidFill>
              </a:defRPr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○"/>
              <a:defRPr>
                <a:solidFill>
                  <a:schemeClr val="accent2"/>
                </a:solidFill>
              </a:defRPr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■"/>
              <a:defRPr>
                <a:solidFill>
                  <a:schemeClr val="accent2"/>
                </a:solidFill>
              </a:defRPr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●"/>
              <a:defRPr>
                <a:solidFill>
                  <a:schemeClr val="accent2"/>
                </a:solidFill>
              </a:defRPr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○"/>
              <a:defRPr>
                <a:solidFill>
                  <a:schemeClr val="accent2"/>
                </a:solidFill>
              </a:defRPr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g1429f49d2b1_2_33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29f49d2b1_2_344"/>
          <p:cNvSpPr txBox="1"/>
          <p:nvPr>
            <p:ph type="title"/>
          </p:nvPr>
        </p:nvSpPr>
        <p:spPr>
          <a:xfrm>
            <a:off x="623350" y="1597200"/>
            <a:ext cx="12495600" cy="70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4" name="Google Shape;64;g1429f49d2b1_2_34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29f49d2b1_2_347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1429f49d2b1_2_347"/>
          <p:cNvSpPr txBox="1"/>
          <p:nvPr>
            <p:ph type="title"/>
          </p:nvPr>
        </p:nvSpPr>
        <p:spPr>
          <a:xfrm>
            <a:off x="622600" y="1001850"/>
            <a:ext cx="7408800" cy="40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g1429f49d2b1_2_347"/>
          <p:cNvSpPr txBox="1"/>
          <p:nvPr>
            <p:ph idx="1" type="subTitle"/>
          </p:nvPr>
        </p:nvSpPr>
        <p:spPr>
          <a:xfrm>
            <a:off x="609600" y="5253450"/>
            <a:ext cx="7408800" cy="18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9" name="Google Shape;69;g1429f49d2b1_2_347"/>
          <p:cNvSpPr txBox="1"/>
          <p:nvPr>
            <p:ph idx="2" type="body"/>
          </p:nvPr>
        </p:nvSpPr>
        <p:spPr>
          <a:xfrm>
            <a:off x="9758050" y="1001850"/>
            <a:ext cx="7908000" cy="82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70" name="Google Shape;70;g1429f49d2b1_2_34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29f49d2b1_2_353"/>
          <p:cNvSpPr/>
          <p:nvPr/>
        </p:nvSpPr>
        <p:spPr>
          <a:xfrm>
            <a:off x="0" y="8738000"/>
            <a:ext cx="18288000" cy="154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1429f49d2b1_2_353"/>
          <p:cNvSpPr txBox="1"/>
          <p:nvPr>
            <p:ph idx="1" type="body"/>
          </p:nvPr>
        </p:nvSpPr>
        <p:spPr>
          <a:xfrm>
            <a:off x="623400" y="9042800"/>
            <a:ext cx="159588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74" name="Google Shape;74;g1429f49d2b1_2_35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29f49d2b1_2_357"/>
          <p:cNvSpPr txBox="1"/>
          <p:nvPr>
            <p:ph hasCustomPrompt="1" type="title"/>
          </p:nvPr>
        </p:nvSpPr>
        <p:spPr>
          <a:xfrm>
            <a:off x="623500" y="1662350"/>
            <a:ext cx="10669800" cy="24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g1429f49d2b1_2_357"/>
          <p:cNvSpPr txBox="1"/>
          <p:nvPr>
            <p:ph idx="1" type="body"/>
          </p:nvPr>
        </p:nvSpPr>
        <p:spPr>
          <a:xfrm>
            <a:off x="623400" y="4242850"/>
            <a:ext cx="10669800" cy="18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>
                <a:solidFill>
                  <a:schemeClr val="accent2"/>
                </a:solidFill>
              </a:defRPr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○"/>
              <a:defRPr>
                <a:solidFill>
                  <a:schemeClr val="accent2"/>
                </a:solidFill>
              </a:defRPr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■"/>
              <a:defRPr>
                <a:solidFill>
                  <a:schemeClr val="accent2"/>
                </a:solidFill>
              </a:defRPr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●"/>
              <a:defRPr>
                <a:solidFill>
                  <a:schemeClr val="accent2"/>
                </a:solidFill>
              </a:defRPr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○"/>
              <a:defRPr>
                <a:solidFill>
                  <a:schemeClr val="accent2"/>
                </a:solidFill>
              </a:defRPr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■"/>
              <a:defRPr>
                <a:solidFill>
                  <a:schemeClr val="accent2"/>
                </a:solidFill>
              </a:defRPr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●"/>
              <a:defRPr>
                <a:solidFill>
                  <a:schemeClr val="accent2"/>
                </a:solidFill>
              </a:defRPr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○"/>
              <a:defRPr>
                <a:solidFill>
                  <a:schemeClr val="accent2"/>
                </a:solidFill>
              </a:defRPr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8" name="Google Shape;78;g1429f49d2b1_2_35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29f49d2b1_2_36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429f49d2b1_2_367"/>
          <p:cNvSpPr txBox="1"/>
          <p:nvPr>
            <p:ph type="title"/>
          </p:nvPr>
        </p:nvSpPr>
        <p:spPr>
          <a:xfrm>
            <a:off x="5871388" y="3740150"/>
            <a:ext cx="65451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 i="0" sz="9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5" name="Google Shape;15;g1429f49d2b1_2_367"/>
          <p:cNvSpPr txBox="1"/>
          <p:nvPr>
            <p:ph idx="1" type="body"/>
          </p:nvPr>
        </p:nvSpPr>
        <p:spPr>
          <a:xfrm>
            <a:off x="2013679" y="3447408"/>
            <a:ext cx="142605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4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SzPts val="2200"/>
              <a:buNone/>
              <a:defRPr/>
            </a:lvl9pPr>
          </a:lstStyle>
          <a:p/>
        </p:txBody>
      </p:sp>
      <p:sp>
        <p:nvSpPr>
          <p:cNvPr id="16" name="Google Shape;16;g1429f49d2b1_2_367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g1429f49d2b1_2_367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g1429f49d2b1_2_367"/>
          <p:cNvSpPr txBox="1"/>
          <p:nvPr>
            <p:ph idx="12" type="sldNum"/>
          </p:nvPr>
        </p:nvSpPr>
        <p:spPr>
          <a:xfrm>
            <a:off x="13167361" y="9566910"/>
            <a:ext cx="420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429f49d2b1_2_373"/>
          <p:cNvSpPr txBox="1"/>
          <p:nvPr>
            <p:ph type="ctrTitle"/>
          </p:nvPr>
        </p:nvSpPr>
        <p:spPr>
          <a:xfrm>
            <a:off x="4696827" y="1938404"/>
            <a:ext cx="88944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0" i="0" sz="7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1" name="Google Shape;21;g1429f49d2b1_2_373"/>
          <p:cNvSpPr txBox="1"/>
          <p:nvPr>
            <p:ph idx="1" type="subTitle"/>
          </p:nvPr>
        </p:nvSpPr>
        <p:spPr>
          <a:xfrm>
            <a:off x="2743200" y="5760720"/>
            <a:ext cx="128016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2pPr>
            <a:lvl3pPr lvl="2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3pPr>
            <a:lvl4pPr lvl="3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4pPr>
            <a:lvl5pPr lvl="4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5pPr>
            <a:lvl6pPr lvl="5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6pPr>
            <a:lvl7pPr lvl="6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7pPr>
            <a:lvl8pPr lvl="7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8pPr>
            <a:lvl9pPr lvl="8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SzPts val="2200"/>
              <a:buNone/>
              <a:defRPr/>
            </a:lvl9pPr>
          </a:lstStyle>
          <a:p/>
        </p:txBody>
      </p:sp>
      <p:sp>
        <p:nvSpPr>
          <p:cNvPr id="22" name="Google Shape;22;g1429f49d2b1_2_373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1429f49d2b1_2_373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g1429f49d2b1_2_373"/>
          <p:cNvSpPr txBox="1"/>
          <p:nvPr>
            <p:ph idx="12" type="sldNum"/>
          </p:nvPr>
        </p:nvSpPr>
        <p:spPr>
          <a:xfrm>
            <a:off x="13167361" y="9566910"/>
            <a:ext cx="420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429f49d2b1_2_379"/>
          <p:cNvSpPr txBox="1"/>
          <p:nvPr>
            <p:ph type="title"/>
          </p:nvPr>
        </p:nvSpPr>
        <p:spPr>
          <a:xfrm>
            <a:off x="5871388" y="3740150"/>
            <a:ext cx="65451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 i="0" sz="9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g1429f49d2b1_2_379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1429f49d2b1_2_379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g1429f49d2b1_2_379"/>
          <p:cNvSpPr txBox="1"/>
          <p:nvPr>
            <p:ph idx="12" type="sldNum"/>
          </p:nvPr>
        </p:nvSpPr>
        <p:spPr>
          <a:xfrm>
            <a:off x="13167361" y="9566910"/>
            <a:ext cx="420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429f49d2b1_2_312"/>
          <p:cNvSpPr/>
          <p:nvPr/>
        </p:nvSpPr>
        <p:spPr>
          <a:xfrm>
            <a:off x="-250" y="0"/>
            <a:ext cx="18288500" cy="87962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2" name="Google Shape;32;g1429f49d2b1_2_312"/>
          <p:cNvSpPr txBox="1"/>
          <p:nvPr>
            <p:ph type="ctrTitle"/>
          </p:nvPr>
        </p:nvSpPr>
        <p:spPr>
          <a:xfrm>
            <a:off x="623400" y="1079450"/>
            <a:ext cx="170412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33" name="Google Shape;33;g1429f49d2b1_2_312"/>
          <p:cNvSpPr txBox="1"/>
          <p:nvPr>
            <p:ph idx="1" type="subTitle"/>
          </p:nvPr>
        </p:nvSpPr>
        <p:spPr>
          <a:xfrm>
            <a:off x="623400" y="3757120"/>
            <a:ext cx="84852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" name="Google Shape;34;g1429f49d2b1_2_3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429f49d2b1_2_317"/>
          <p:cNvSpPr/>
          <p:nvPr/>
        </p:nvSpPr>
        <p:spPr>
          <a:xfrm>
            <a:off x="0" y="96198"/>
            <a:ext cx="18288500" cy="87962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7" name="Google Shape;37;g1429f49d2b1_2_317"/>
          <p:cNvSpPr/>
          <p:nvPr/>
        </p:nvSpPr>
        <p:spPr>
          <a:xfrm>
            <a:off x="0" y="0"/>
            <a:ext cx="18288500" cy="87962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8" name="Google Shape;38;g1429f49d2b1_2_317"/>
          <p:cNvSpPr txBox="1"/>
          <p:nvPr>
            <p:ph type="title"/>
          </p:nvPr>
        </p:nvSpPr>
        <p:spPr>
          <a:xfrm>
            <a:off x="623400" y="1079450"/>
            <a:ext cx="170412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39" name="Google Shape;39;g1429f49d2b1_2_31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429f49d2b1_2_322"/>
          <p:cNvSpPr/>
          <p:nvPr/>
        </p:nvSpPr>
        <p:spPr>
          <a:xfrm>
            <a:off x="0" y="0"/>
            <a:ext cx="8628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429f49d2b1_2_322"/>
          <p:cNvSpPr/>
          <p:nvPr/>
        </p:nvSpPr>
        <p:spPr>
          <a:xfrm>
            <a:off x="0" y="88250"/>
            <a:ext cx="8627250" cy="8798750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3" name="Google Shape;43;g1429f49d2b1_2_322"/>
          <p:cNvSpPr/>
          <p:nvPr/>
        </p:nvSpPr>
        <p:spPr>
          <a:xfrm>
            <a:off x="-250" y="0"/>
            <a:ext cx="8633800" cy="87912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4" name="Google Shape;44;g1429f49d2b1_2_322"/>
          <p:cNvSpPr txBox="1"/>
          <p:nvPr>
            <p:ph type="title"/>
          </p:nvPr>
        </p:nvSpPr>
        <p:spPr>
          <a:xfrm>
            <a:off x="623450" y="1001850"/>
            <a:ext cx="74130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1429f49d2b1_2_322"/>
          <p:cNvSpPr txBox="1"/>
          <p:nvPr>
            <p:ph idx="1" type="body"/>
          </p:nvPr>
        </p:nvSpPr>
        <p:spPr>
          <a:xfrm>
            <a:off x="9289350" y="1001850"/>
            <a:ext cx="8332800" cy="8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6" name="Google Shape;46;g1429f49d2b1_2_32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429f49d2b1_2_329"/>
          <p:cNvSpPr/>
          <p:nvPr/>
        </p:nvSpPr>
        <p:spPr>
          <a:xfrm>
            <a:off x="0" y="0"/>
            <a:ext cx="18288000" cy="25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1429f49d2b1_2_329"/>
          <p:cNvSpPr txBox="1"/>
          <p:nvPr>
            <p:ph type="title"/>
          </p:nvPr>
        </p:nvSpPr>
        <p:spPr>
          <a:xfrm>
            <a:off x="623450" y="1001850"/>
            <a:ext cx="170412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g1429f49d2b1_2_329"/>
          <p:cNvSpPr txBox="1"/>
          <p:nvPr>
            <p:ph idx="1" type="body"/>
          </p:nvPr>
        </p:nvSpPr>
        <p:spPr>
          <a:xfrm>
            <a:off x="623400" y="3011400"/>
            <a:ext cx="7999800" cy="6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51" name="Google Shape;51;g1429f49d2b1_2_329"/>
          <p:cNvSpPr txBox="1"/>
          <p:nvPr>
            <p:ph idx="2" type="body"/>
          </p:nvPr>
        </p:nvSpPr>
        <p:spPr>
          <a:xfrm>
            <a:off x="9664800" y="3011400"/>
            <a:ext cx="7999800" cy="6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52" name="Google Shape;52;g1429f49d2b1_2_32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429f49d2b1_2_335"/>
          <p:cNvSpPr/>
          <p:nvPr/>
        </p:nvSpPr>
        <p:spPr>
          <a:xfrm>
            <a:off x="0" y="0"/>
            <a:ext cx="18288000" cy="25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1429f49d2b1_2_335"/>
          <p:cNvSpPr txBox="1"/>
          <p:nvPr>
            <p:ph type="title"/>
          </p:nvPr>
        </p:nvSpPr>
        <p:spPr>
          <a:xfrm>
            <a:off x="623450" y="1001850"/>
            <a:ext cx="170412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g1429f49d2b1_2_33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429f49d2b1_2_30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Merriweather"/>
              <a:buNone/>
              <a:defRPr b="0" i="0" sz="56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Merriweather"/>
              <a:buNone/>
              <a:defRPr b="0" i="0" sz="56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Merriweather"/>
              <a:buNone/>
              <a:defRPr b="0" i="0" sz="56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Merriweather"/>
              <a:buNone/>
              <a:defRPr b="0" i="0" sz="56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Merriweather"/>
              <a:buNone/>
              <a:defRPr b="0" i="0" sz="56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Merriweather"/>
              <a:buNone/>
              <a:defRPr b="0" i="0" sz="56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Merriweather"/>
              <a:buNone/>
              <a:defRPr b="0" i="0" sz="56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Merriweather"/>
              <a:buNone/>
              <a:defRPr b="0" i="0" sz="56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Merriweather"/>
              <a:buNone/>
              <a:defRPr b="0" i="0" sz="56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g1429f49d2b1_2_308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Char char="●"/>
              <a:defRPr b="0" i="0" sz="2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Char char="○"/>
              <a:defRPr b="0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Char char="■"/>
              <a:defRPr b="0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83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Char char="●"/>
              <a:defRPr b="0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83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Char char="○"/>
              <a:defRPr b="0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683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Char char="■"/>
              <a:defRPr b="0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683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Char char="●"/>
              <a:defRPr b="0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683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Char char="○"/>
              <a:defRPr b="0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683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Char char="■"/>
              <a:defRPr b="0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1429f49d2b1_2_30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1477515" y="2818628"/>
            <a:ext cx="16028700" cy="3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687070" rtl="0" algn="ctr">
              <a:lnSpc>
                <a:spcPct val="100000"/>
              </a:lnSpc>
              <a:spcBef>
                <a:spcPts val="4855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b="0" i="0" lang="en-US" sz="6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STUDENT ENGAGEMENT MEASUREMENT </a:t>
            </a:r>
            <a:r>
              <a:rPr lang="en-US" sz="6200">
                <a:latin typeface="Tahoma"/>
                <a:ea typeface="Tahoma"/>
                <a:cs typeface="Tahoma"/>
                <a:sym typeface="Tahoma"/>
              </a:rPr>
              <a:t>IN E-LEARNING SYSTEMS</a:t>
            </a:r>
            <a:endParaRPr b="0" i="0" sz="6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687070" rtl="0" algn="ctr">
              <a:lnSpc>
                <a:spcPct val="100000"/>
              </a:lnSpc>
              <a:spcBef>
                <a:spcPts val="4855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BATCH NO : </a:t>
            </a:r>
            <a:r>
              <a:rPr lang="en-US" sz="4500">
                <a:latin typeface="Tahoma"/>
                <a:ea typeface="Tahoma"/>
                <a:cs typeface="Tahoma"/>
                <a:sym typeface="Tahoma"/>
              </a:rPr>
              <a:t>NWC027028</a:t>
            </a:r>
            <a:endParaRPr b="0" i="0" sz="45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958700" y="7235944"/>
            <a:ext cx="8467800" cy="18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2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TEAM :</a:t>
            </a:r>
            <a:endParaRPr b="1" i="0" sz="3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40000"/>
              </a:lnSpc>
              <a:spcBef>
                <a:spcPts val="11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ahoma"/>
                <a:ea typeface="Tahoma"/>
                <a:cs typeface="Tahoma"/>
                <a:sym typeface="Tahoma"/>
              </a:rPr>
              <a:t>Om Rajput (RA1911032010028)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 b="0" i="0" sz="3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40000"/>
              </a:lnSpc>
              <a:spcBef>
                <a:spcPts val="11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ahoma"/>
                <a:ea typeface="Tahoma"/>
                <a:cs typeface="Tahoma"/>
                <a:sym typeface="Tahoma"/>
              </a:rPr>
              <a:t>Suyash Nigam (RA1911032010027)</a:t>
            </a:r>
            <a:endParaRPr b="0" i="0" sz="3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2332125" y="7235950"/>
            <a:ext cx="51741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2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Project Guide :</a:t>
            </a:r>
            <a:endParaRPr b="1" i="0" sz="3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40000"/>
              </a:lnSpc>
              <a:spcBef>
                <a:spcPts val="11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Dr</a:t>
            </a:r>
            <a:r>
              <a:rPr lang="en-US" sz="3000">
                <a:latin typeface="Tahoma"/>
                <a:ea typeface="Tahoma"/>
                <a:cs typeface="Tahoma"/>
                <a:sym typeface="Tahoma"/>
              </a:rPr>
              <a:t>. TVJ Naga Malleswari</a:t>
            </a:r>
            <a:endParaRPr b="0" i="0" sz="3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41" y="457200"/>
            <a:ext cx="3486149" cy="11810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9695075" y="457196"/>
            <a:ext cx="8430900" cy="20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065" marR="5080" rtl="0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35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SRM INSTITUTE OF SCIENCE AND TECHNOLOGY</a:t>
            </a:r>
            <a:endParaRPr b="1" i="0" sz="235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065" marR="5080" rtl="0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35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SCHOOL OF COMPUTING</a:t>
            </a:r>
            <a:endParaRPr b="1" i="0" sz="235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065" marR="5080" rtl="0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35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DEPARTMENT OF COMPUTING TECHNOLOGIES</a:t>
            </a:r>
            <a:endParaRPr b="1" i="0" sz="235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065" marR="5080" rtl="0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35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18CSP10</a:t>
            </a:r>
            <a:r>
              <a:rPr b="1" lang="en-US" sz="2350">
                <a:latin typeface="Tahoma"/>
                <a:ea typeface="Tahoma"/>
                <a:cs typeface="Tahoma"/>
                <a:sym typeface="Tahoma"/>
              </a:rPr>
              <a:t>9</a:t>
            </a:r>
            <a:r>
              <a:rPr b="1" i="0" lang="en-US" sz="235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 / 18CSP1</a:t>
            </a:r>
            <a:r>
              <a:rPr b="1" lang="en-US" sz="2350">
                <a:latin typeface="Tahoma"/>
                <a:ea typeface="Tahoma"/>
                <a:cs typeface="Tahoma"/>
                <a:sym typeface="Tahoma"/>
              </a:rPr>
              <a:t>11</a:t>
            </a:r>
            <a:r>
              <a:rPr b="1" i="0" lang="en-US" sz="235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 - </a:t>
            </a:r>
            <a:r>
              <a:rPr b="1" lang="en-US" sz="2350">
                <a:latin typeface="Tahoma"/>
                <a:ea typeface="Tahoma"/>
                <a:cs typeface="Tahoma"/>
                <a:sym typeface="Tahoma"/>
              </a:rPr>
              <a:t>MAJOR </a:t>
            </a:r>
            <a:r>
              <a:rPr b="1" i="0" lang="en-US" sz="235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PROJECT / INTERNSHIP</a:t>
            </a:r>
            <a:endParaRPr b="1" i="0" sz="235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type="ctrTitle"/>
          </p:nvPr>
        </p:nvSpPr>
        <p:spPr>
          <a:xfrm>
            <a:off x="2206400" y="1938400"/>
            <a:ext cx="136683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n-US" sz="6500"/>
              <a:t>Sequence Diagram</a:t>
            </a:r>
            <a:endParaRPr sz="6500"/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41" y="457200"/>
            <a:ext cx="3486149" cy="118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3650" y="3306325"/>
            <a:ext cx="11001773" cy="60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76e2546c7_0_19"/>
          <p:cNvSpPr txBox="1"/>
          <p:nvPr>
            <p:ph type="ctrTitle"/>
          </p:nvPr>
        </p:nvSpPr>
        <p:spPr>
          <a:xfrm>
            <a:off x="6107550" y="1479925"/>
            <a:ext cx="60729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n-US" sz="6500"/>
              <a:t>Algorithms used</a:t>
            </a:r>
            <a:endParaRPr sz="6500"/>
          </a:p>
        </p:txBody>
      </p:sp>
      <p:pic>
        <p:nvPicPr>
          <p:cNvPr id="155" name="Google Shape;155;g1576e2546c7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41" y="457200"/>
            <a:ext cx="3486149" cy="118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576e2546c7_0_19"/>
          <p:cNvSpPr txBox="1"/>
          <p:nvPr/>
        </p:nvSpPr>
        <p:spPr>
          <a:xfrm>
            <a:off x="1208200" y="3129125"/>
            <a:ext cx="16365600" cy="3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"/>
              <a:buChar char="●"/>
            </a:pPr>
            <a:r>
              <a:rPr b="1" i="0" lang="en-US" sz="4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CNN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(Convolution Neural Network)</a:t>
            </a:r>
            <a:r>
              <a:rPr lang="en-US" sz="4000">
                <a:latin typeface="Roboto"/>
                <a:ea typeface="Roboto"/>
                <a:cs typeface="Roboto"/>
                <a:sym typeface="Roboto"/>
              </a:rPr>
              <a:t> - used for Image processing and emotion detection</a:t>
            </a:r>
            <a:endParaRPr b="0" i="0" sz="4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"/>
              <a:buChar char="●"/>
            </a:pPr>
            <a:r>
              <a:rPr lang="en-US" sz="4000"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b="1" lang="en-US" sz="4000">
                <a:latin typeface="Roboto"/>
                <a:ea typeface="Roboto"/>
                <a:cs typeface="Roboto"/>
                <a:sym typeface="Roboto"/>
              </a:rPr>
              <a:t>Feature Extraction,</a:t>
            </a:r>
            <a:r>
              <a:rPr lang="en-US" sz="4000">
                <a:latin typeface="Roboto"/>
                <a:ea typeface="Roboto"/>
                <a:cs typeface="Roboto"/>
                <a:sym typeface="Roboto"/>
              </a:rPr>
              <a:t> to transform raw pixels to numerical features.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76e2546c7_0_50"/>
          <p:cNvSpPr txBox="1"/>
          <p:nvPr/>
        </p:nvSpPr>
        <p:spPr>
          <a:xfrm>
            <a:off x="3823050" y="1404075"/>
            <a:ext cx="10641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Intermediate Results and Discussion</a:t>
            </a:r>
            <a:endParaRPr b="0" i="0" sz="5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g1576e2546c7_0_50"/>
          <p:cNvSpPr txBox="1"/>
          <p:nvPr/>
        </p:nvSpPr>
        <p:spPr>
          <a:xfrm>
            <a:off x="1808400" y="3002100"/>
            <a:ext cx="14671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-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have so far managed to create a plan of action to implement the idea of integrating an online meeting application with a deep learning model to detect facial expressions.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-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Work on a research paper has also been started which has been proposed as more of a comparative study.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type="title"/>
          </p:nvPr>
        </p:nvSpPr>
        <p:spPr>
          <a:xfrm>
            <a:off x="6090899" y="4444500"/>
            <a:ext cx="61062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n-US"/>
              <a:t>Thank	You</a:t>
            </a:r>
            <a:endParaRPr/>
          </a:p>
        </p:txBody>
      </p:sp>
      <p:pic>
        <p:nvPicPr>
          <p:cNvPr id="168" name="Google Shape;1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41" y="457200"/>
            <a:ext cx="3486149" cy="118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5270600" y="1638300"/>
            <a:ext cx="72699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0" lang="en-US" sz="6500">
                <a:latin typeface="Lucida Sans"/>
                <a:ea typeface="Lucida Sans"/>
                <a:cs typeface="Lucida Sans"/>
                <a:sym typeface="Lucida Sans"/>
              </a:rPr>
              <a:t>Table of Contents</a:t>
            </a:r>
            <a:endParaRPr sz="65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41" y="457200"/>
            <a:ext cx="3486149" cy="11810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1550550" y="2836950"/>
            <a:ext cx="15186900" cy="6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125">
            <a:spAutoFit/>
          </a:bodyPr>
          <a:lstStyle/>
          <a:p>
            <a:pPr indent="-682625" lvl="0" marL="802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Lucida Sans"/>
              <a:buAutoNum type="arabicPeriod"/>
            </a:pP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Project Title and Abstract</a:t>
            </a:r>
            <a:endParaRPr b="0" i="0" sz="3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82625" lvl="0" marL="80264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Lucida Sans"/>
              <a:buAutoNum type="arabicPeriod"/>
            </a:pP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Literature Review</a:t>
            </a:r>
            <a:endParaRPr b="0" i="0" sz="3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82625" lvl="0" marL="80264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Lucida Sans"/>
              <a:buAutoNum type="arabicPeriod"/>
            </a:pP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Comparison of Existing methods with merits and demerits</a:t>
            </a:r>
            <a:endParaRPr b="0" i="0" sz="3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82625" lvl="0" marL="80264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Lucida Sans"/>
              <a:buAutoNum type="arabicPeriod"/>
            </a:pP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Challenges To Address</a:t>
            </a:r>
            <a:endParaRPr b="0" i="0" sz="3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82625" lvl="0" marL="80264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Lucida Sans"/>
              <a:buAutoNum type="arabicPeriod"/>
            </a:pP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Problem Statement and Objectives</a:t>
            </a:r>
            <a:endParaRPr b="0" i="0" sz="3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82625" lvl="0" marL="80264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Lucida Sans"/>
              <a:buAutoNum type="arabicPeriod"/>
            </a:pP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Architecture diagrams of modules</a:t>
            </a:r>
            <a:endParaRPr b="0" i="0" sz="3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82625" lvl="0" marL="80264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Lucida Sans"/>
              <a:buAutoNum type="arabicPeriod"/>
            </a:pP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UML diagrams / ER diagrams/Use case diagram/Activity diagram</a:t>
            </a:r>
            <a:endParaRPr b="0" i="0" sz="3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82625" lvl="0" marL="80264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Lucida Sans"/>
              <a:buAutoNum type="arabicPeriod"/>
            </a:pP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Modules Description and Implementation (</a:t>
            </a:r>
            <a:r>
              <a:rPr lang="en-US" sz="3500">
                <a:latin typeface="Lucida Sans"/>
                <a:ea typeface="Lucida Sans"/>
                <a:cs typeface="Lucida Sans"/>
                <a:sym typeface="Lucida Sans"/>
              </a:rPr>
              <a:t>50</a:t>
            </a: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%)</a:t>
            </a:r>
            <a:endParaRPr b="0" i="0" sz="3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82625" lvl="0" marL="80264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Lucida Sans"/>
              <a:buAutoNum type="arabicPeriod"/>
            </a:pP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Algorithms used</a:t>
            </a:r>
            <a:endParaRPr b="0" i="0" sz="3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82625" lvl="0" marL="80264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Lucida Sans"/>
              <a:buAutoNum type="arabicPeriod"/>
            </a:pP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Intermediate Results and Discussion</a:t>
            </a:r>
            <a:endParaRPr b="0" i="0" sz="3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1630352" y="3615312"/>
            <a:ext cx="15027300" cy="3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 task is to implement an online meeting application with a student interactivity measurement feature. </a:t>
            </a:r>
            <a:endParaRPr b="0" i="0" sz="35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065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 objectives of this project include -</a:t>
            </a:r>
            <a:endParaRPr b="0" i="0" sz="35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0850" lvl="0" marL="457200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Tahoma"/>
              <a:buChar char="-"/>
            </a:pPr>
            <a:r>
              <a:rPr b="0" i="0" lang="en-US" sz="35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 meeting platform for students as well as business professionals.</a:t>
            </a:r>
            <a:endParaRPr b="0" i="0" sz="35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0850" lvl="0" marL="457200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Tahoma"/>
              <a:buChar char="-"/>
            </a:pPr>
            <a:r>
              <a:rPr b="0" i="0" lang="en-US" sz="35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Participant interactivity measurement for the host.</a:t>
            </a:r>
            <a:endParaRPr b="0" i="0" sz="35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0850" lvl="0" marL="457200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Tahoma"/>
              <a:buChar char="-"/>
            </a:pPr>
            <a:r>
              <a:rPr b="0" i="0" lang="en-US" sz="35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Detailed focus analysis dashboard for the host.</a:t>
            </a:r>
            <a:endParaRPr b="0" i="0" sz="35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41" y="457201"/>
            <a:ext cx="3486149" cy="118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1630350" y="2002250"/>
            <a:ext cx="95454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 sz="5500">
                <a:latin typeface="Roboto"/>
                <a:ea typeface="Roboto"/>
                <a:cs typeface="Roboto"/>
                <a:sym typeface="Roboto"/>
              </a:rPr>
              <a:t>Objectives of the Project</a:t>
            </a:r>
            <a:endParaRPr b="0" i="0" sz="5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5548638" y="541050"/>
            <a:ext cx="72498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0" lang="en-US" sz="6500">
                <a:latin typeface="Lucida Sans"/>
                <a:ea typeface="Lucida Sans"/>
                <a:cs typeface="Lucida Sans"/>
                <a:sym typeface="Lucida Sans"/>
              </a:rPr>
              <a:t>Literature Review</a:t>
            </a:r>
            <a:endParaRPr sz="65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41" y="457200"/>
            <a:ext cx="3486149" cy="11810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0" name="Google Shape;110;p4"/>
          <p:cNvGraphicFramePr/>
          <p:nvPr/>
        </p:nvGraphicFramePr>
        <p:xfrm>
          <a:off x="1697113" y="182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{CAED9B20-9118-41F2-93A4-BA688EFC7EA3}</a:tableStyleId>
              </a:tblPr>
              <a:tblGrid>
                <a:gridCol w="830325"/>
                <a:gridCol w="1861900"/>
                <a:gridCol w="1718575"/>
                <a:gridCol w="887650"/>
                <a:gridCol w="1116850"/>
                <a:gridCol w="1604000"/>
                <a:gridCol w="1403425"/>
                <a:gridCol w="2434950"/>
                <a:gridCol w="1546700"/>
                <a:gridCol w="1489375"/>
              </a:tblGrid>
              <a:tr h="7348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S/No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Paper Title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Author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Year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Journal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Ranking Criterion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1504650"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Broad Domain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Existing Systems Addressed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Drawback/Flaws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Problem Addressed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Algorithms/ Tools/ Techniques Used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 survey on: Facial Emotion Recognition and Classification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Manoj Moolchandani; Shivangi Dwivedi; Samarth Nigam; Kapil Gupta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2021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IEEE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Image classification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Emotion Detection using computer vision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Misclassified disgust and neutral  mood 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Face  Localization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Feature Extraction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CNN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3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An Integrated Vision System on Emotion Understanding 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and Identity Confirmation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Yang-Yen Ou; An-Chao Tsai; Jhing-Fa Wang; Po-Chien Lin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2018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IEEE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Computer Vision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Emotion Detection using computer vision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Required data for training and subsequent identification is too complicated.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Person identification by posture and facial identifiers.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CNN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g151ef6c6fc5_0_12"/>
          <p:cNvGraphicFramePr/>
          <p:nvPr/>
        </p:nvGraphicFramePr>
        <p:xfrm>
          <a:off x="1697113" y="64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{CAED9B20-9118-41F2-93A4-BA688EFC7EA3}</a:tableStyleId>
              </a:tblPr>
              <a:tblGrid>
                <a:gridCol w="830325"/>
                <a:gridCol w="1861900"/>
                <a:gridCol w="1718575"/>
                <a:gridCol w="887650"/>
                <a:gridCol w="1116850"/>
                <a:gridCol w="1604000"/>
                <a:gridCol w="1403425"/>
                <a:gridCol w="2434950"/>
                <a:gridCol w="1546700"/>
                <a:gridCol w="1489375"/>
              </a:tblGrid>
              <a:tr h="7348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S/No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Paper Title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Author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Year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Journal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Ranking Criterion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1504650"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Broad Domain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Existing Systems Addressed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Drawback/Flaws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Problem Addressed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Algorithms/ Tools/ Techniques Used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3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Computer Vision for Attendance and Emotion Analysis in School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Settings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Sarah Deniz; Dakyung Lee; Grace Kurian; Lourdes Altamirano; Darren Yee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2019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IEEE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Computer Vision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Emotion Detection using computer vision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Requires perfectly aligned cameras for proper data capture.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Can do face detection, face recognition, and emotion analysis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CNN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3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Neutral Face Classification Using Personalized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Appearance Models for Fast and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Robust Emotion Detection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Pojala Chiranjeevi; Viswanath Gopalakrishnan; Pratibha Moogi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2015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IEEE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Computer Vision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Emotion Detection using computer vision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Required data for training and subsequent identification is too complicated.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Reduced model size to work on mobile devices and tablets. 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CNN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76e2546c7_0_7"/>
          <p:cNvSpPr txBox="1"/>
          <p:nvPr>
            <p:ph type="title"/>
          </p:nvPr>
        </p:nvSpPr>
        <p:spPr>
          <a:xfrm>
            <a:off x="2123700" y="1942175"/>
            <a:ext cx="140406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0" lang="en-US" sz="5000">
                <a:latin typeface="Lucida Sans"/>
                <a:ea typeface="Lucida Sans"/>
                <a:cs typeface="Lucida Sans"/>
                <a:sym typeface="Lucida Sans"/>
              </a:rPr>
              <a:t>Comparison of Existing methods with merits and demerits</a:t>
            </a:r>
            <a:endParaRPr sz="50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21" name="Google Shape;121;g1576e2546c7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41" y="457203"/>
            <a:ext cx="3486149" cy="11810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2" name="Google Shape;122;g1576e2546c7_0_7"/>
          <p:cNvGraphicFramePr/>
          <p:nvPr/>
        </p:nvGraphicFramePr>
        <p:xfrm>
          <a:off x="952500" y="379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{CAED9B20-9118-41F2-93A4-BA688EFC7EA3}</a:tableStyleId>
              </a:tblPr>
              <a:tblGrid>
                <a:gridCol w="5461000"/>
                <a:gridCol w="5461000"/>
                <a:gridCol w="5461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0"/>
                        <a:buFont typeface="Arial"/>
                        <a:buNone/>
                      </a:pPr>
                      <a:r>
                        <a:rPr lang="en-US" sz="3500" u="none" cap="none" strike="noStrike"/>
                        <a:t>Research Paper</a:t>
                      </a:r>
                      <a:endParaRPr sz="3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0"/>
                        <a:buFont typeface="Arial"/>
                        <a:buNone/>
                      </a:pPr>
                      <a:r>
                        <a:rPr lang="en-US" sz="3500" u="none" cap="none" strike="noStrike"/>
                        <a:t>Merit</a:t>
                      </a:r>
                      <a:endParaRPr sz="3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0"/>
                        <a:buFont typeface="Arial"/>
                        <a:buNone/>
                      </a:pPr>
                      <a:r>
                        <a:rPr lang="en-US" sz="3500" u="none" cap="none" strike="noStrike"/>
                        <a:t>Demerit</a:t>
                      </a:r>
                      <a:endParaRPr sz="3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 survey on: Facial Emotion Recognition and Classification</a:t>
                      </a:r>
                      <a:endParaRPr sz="35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Face  Localization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Feature Extraction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Misclassified disgust and neutral  mood 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An Integrated Vision System on Emotion Understanding 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and Identity Confirmation</a:t>
                      </a:r>
                      <a:endParaRPr sz="35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Person identification by posture and facial identifiers.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Required data for training and subsequent identification is too complicated.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Computer Vision for Attendance and Emotion Analysis in School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Settings</a:t>
                      </a:r>
                      <a:endParaRPr sz="35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Can do face detection, face recognition, and emotion analysis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Requires perfectly aligned cameras for proper data capture.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Neutral Face Classification Using Personalized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Appearance Models for Fast and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Robust Emotion Detection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Reduced model size to work on mobile devices and tablets. 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Required data for training and subsequent identification is too complicated.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76e2546c7_0_35"/>
          <p:cNvSpPr txBox="1"/>
          <p:nvPr>
            <p:ph type="title"/>
          </p:nvPr>
        </p:nvSpPr>
        <p:spPr>
          <a:xfrm>
            <a:off x="2123700" y="1798900"/>
            <a:ext cx="140406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0" lang="en-US" sz="6500">
                <a:latin typeface="Lucida Sans"/>
                <a:ea typeface="Lucida Sans"/>
                <a:cs typeface="Lucida Sans"/>
                <a:sym typeface="Lucida Sans"/>
              </a:rPr>
              <a:t>Challenges To Address</a:t>
            </a:r>
            <a:endParaRPr sz="65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28" name="Google Shape;128;g1576e2546c7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41" y="457203"/>
            <a:ext cx="3486149" cy="118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576e2546c7_0_35"/>
          <p:cNvSpPr txBox="1"/>
          <p:nvPr/>
        </p:nvSpPr>
        <p:spPr>
          <a:xfrm>
            <a:off x="1839200" y="3366650"/>
            <a:ext cx="129522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●"/>
            </a:pPr>
            <a:r>
              <a:rPr b="0" i="0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Due to low Bandwidth issues :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○"/>
            </a:pPr>
            <a:r>
              <a:rPr b="0" i="0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video is not visible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○"/>
            </a:pPr>
            <a:r>
              <a:rPr b="0" i="0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voice breakage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●"/>
            </a:pPr>
            <a:r>
              <a:rPr b="0" i="0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Infrastructure Issues : </a:t>
            </a:r>
            <a:r>
              <a:rPr b="0" i="0" lang="en-US" sz="3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need for a computer, adequate software, constant electricity and high-bandwidth internet is quite a big demand.</a:t>
            </a:r>
            <a:endParaRPr b="0" i="0" sz="35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●"/>
            </a:pPr>
            <a:r>
              <a:rPr b="0" i="0" lang="en-US" sz="3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Electricity :Many parts of India still have low electricity supply</a:t>
            </a:r>
            <a:endParaRPr b="0" i="0" sz="35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76e2546c7_0_43"/>
          <p:cNvSpPr txBox="1"/>
          <p:nvPr/>
        </p:nvSpPr>
        <p:spPr>
          <a:xfrm>
            <a:off x="4135050" y="1346750"/>
            <a:ext cx="10017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Problem Statement and Objectives</a:t>
            </a:r>
            <a:endParaRPr b="0" i="0" sz="5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g1576e2546c7_0_43"/>
          <p:cNvSpPr txBox="1"/>
          <p:nvPr/>
        </p:nvSpPr>
        <p:spPr>
          <a:xfrm>
            <a:off x="1808400" y="2894100"/>
            <a:ext cx="14671200" cy="3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065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 task is to implement an online meeting application with a student interactivity measurement feature. </a:t>
            </a:r>
            <a:endParaRPr b="0" i="0" sz="3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065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065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 objectives of this project include -</a:t>
            </a:r>
            <a:endParaRPr b="0" i="0" sz="3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19100" lvl="0" marL="457200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ahoma"/>
              <a:buChar char="-"/>
            </a:pPr>
            <a:r>
              <a:rPr b="0" i="0" lang="en-US" sz="3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 meeting platform for students as well as business professionals.</a:t>
            </a:r>
            <a:endParaRPr b="0" i="0" sz="3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19100" lvl="0" marL="457200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ahoma"/>
              <a:buChar char="-"/>
            </a:pPr>
            <a:r>
              <a:rPr b="0" i="0" lang="en-US" sz="3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Participant interactivity measurement for the host.</a:t>
            </a:r>
            <a:endParaRPr b="0" i="0" sz="3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19100" lvl="0" marL="457200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ahoma"/>
              <a:buChar char="-"/>
            </a:pPr>
            <a:r>
              <a:rPr b="0" i="0" lang="en-US" sz="3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Detailed focus analysis dashboard for the host.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2123700" y="1798900"/>
            <a:ext cx="140406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0" lang="en-US" sz="6500">
                <a:latin typeface="Lucida Sans"/>
                <a:ea typeface="Lucida Sans"/>
                <a:cs typeface="Lucida Sans"/>
                <a:sym typeface="Lucida Sans"/>
              </a:rPr>
              <a:t>Architecture diagram of modules</a:t>
            </a:r>
            <a:endParaRPr sz="65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41" y="457203"/>
            <a:ext cx="3486149" cy="118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738" y="3602076"/>
            <a:ext cx="16520525" cy="527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2022-07-30T06:45:57Z</dcterms:created>
  <dc:creator>Suyash Nigam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2022-07-30T00:00:00Z</vt:filetime>
  </property>
  <property fmtid="{D5CDD505-2E9C-101B-9397-08002B2CF9AE}" pid="3" name="Creator">
    <vt:lpwstr>Canva</vt:lpwstr>
  </property>
  <property fmtid="{D5CDD505-2E9C-101B-9397-08002B2CF9AE}" pid="4" name="LastSaved">
    <vt:filetime>2022-07-30T00:00:00Z</vt:filetime>
  </property>
</Properties>
</file>