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64" r:id="rId4"/>
    <p:sldId id="308" r:id="rId5"/>
    <p:sldId id="265" r:id="rId6"/>
    <p:sldId id="297" r:id="rId7"/>
    <p:sldId id="267" r:id="rId8"/>
    <p:sldId id="298" r:id="rId9"/>
    <p:sldId id="268" r:id="rId10"/>
    <p:sldId id="276" r:id="rId11"/>
    <p:sldId id="269" r:id="rId12"/>
    <p:sldId id="299" r:id="rId13"/>
    <p:sldId id="270" r:id="rId14"/>
    <p:sldId id="300" r:id="rId15"/>
    <p:sldId id="271" r:id="rId16"/>
    <p:sldId id="301" r:id="rId17"/>
    <p:sldId id="272" r:id="rId18"/>
    <p:sldId id="302" r:id="rId19"/>
    <p:sldId id="303" r:id="rId20"/>
    <p:sldId id="304" r:id="rId21"/>
    <p:sldId id="275" r:id="rId22"/>
    <p:sldId id="305" r:id="rId23"/>
    <p:sldId id="273" r:id="rId24"/>
    <p:sldId id="306" r:id="rId25"/>
    <p:sldId id="309" r:id="rId26"/>
    <p:sldId id="258" r:id="rId27"/>
    <p:sldId id="277" r:id="rId28"/>
    <p:sldId id="278" r:id="rId29"/>
    <p:sldId id="280" r:id="rId30"/>
    <p:sldId id="281" r:id="rId31"/>
    <p:sldId id="282" r:id="rId32"/>
    <p:sldId id="279" r:id="rId33"/>
    <p:sldId id="284" r:id="rId34"/>
    <p:sldId id="285" r:id="rId35"/>
    <p:sldId id="286" r:id="rId36"/>
    <p:sldId id="287" r:id="rId37"/>
    <p:sldId id="288" r:id="rId38"/>
    <p:sldId id="289" r:id="rId39"/>
    <p:sldId id="292" r:id="rId40"/>
    <p:sldId id="290" r:id="rId41"/>
    <p:sldId id="291" r:id="rId42"/>
    <p:sldId id="293" r:id="rId43"/>
    <p:sldId id="295" r:id="rId44"/>
    <p:sldId id="261" r:id="rId45"/>
    <p:sldId id="307" r:id="rId46"/>
    <p:sldId id="3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4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7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564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5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68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5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1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9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6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7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86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4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onegenerator.com/" TargetMode="External"/><Relationship Id="rId2" Type="http://schemas.openxmlformats.org/officeDocument/2006/relationships/hyperlink" Target="https://catalog.data.gov/datas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18C3A-853E-4759-B320-A8D08C753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73" b="8910"/>
          <a:stretch/>
        </p:blipFill>
        <p:spPr>
          <a:xfrm>
            <a:off x="20" y="-180965"/>
            <a:ext cx="12191980" cy="6857990"/>
          </a:xfrm>
          <a:prstGeom prst="rect">
            <a:avLst/>
          </a:prstGeom>
        </p:spPr>
      </p:pic>
      <p:sp useBgFill="1">
        <p:nvSpPr>
          <p:cNvPr id="27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62916-6DBC-48F3-804D-E10D176EB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Travel Agency</a:t>
            </a:r>
            <a:br>
              <a:rPr lang="en-US" sz="4000" dirty="0"/>
            </a:br>
            <a:r>
              <a:rPr lang="en-US" sz="4000" dirty="0"/>
              <a:t>Database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36942-E820-4F4A-8165-FAEB73D44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75EAFF"/>
                </a:solidFill>
              </a:rPr>
              <a:t>Young Seok Seo (109803869)</a:t>
            </a:r>
          </a:p>
        </p:txBody>
      </p:sp>
    </p:spTree>
    <p:extLst>
      <p:ext uri="{BB962C8B-B14F-4D97-AF65-F5344CB8AC3E}">
        <p14:creationId xmlns:p14="http://schemas.microsoft.com/office/powerpoint/2010/main" val="30525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AB9EC2-41C1-4562-96E5-F3A051C2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04" y="410135"/>
            <a:ext cx="3842945" cy="60377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2DF0F4-343C-47F4-BDB4-ED84B64F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30" y="2064124"/>
            <a:ext cx="4993946" cy="2480982"/>
          </a:xfrm>
        </p:spPr>
        <p:txBody>
          <a:bodyPr/>
          <a:lstStyle/>
          <a:p>
            <a:r>
              <a:rPr lang="en-US" dirty="0"/>
              <a:t>id – Number (Long Integer)</a:t>
            </a:r>
          </a:p>
          <a:p>
            <a:r>
              <a:rPr lang="en-US" dirty="0" err="1"/>
              <a:t>customer_id</a:t>
            </a:r>
            <a:r>
              <a:rPr lang="en-US" dirty="0"/>
              <a:t> – Number (Long Integer)</a:t>
            </a:r>
          </a:p>
          <a:p>
            <a:r>
              <a:rPr lang="en-US" dirty="0" err="1"/>
              <a:t>staff_id</a:t>
            </a:r>
            <a:r>
              <a:rPr lang="en-US" dirty="0"/>
              <a:t> – Number (Long Integer)</a:t>
            </a:r>
          </a:p>
          <a:p>
            <a:r>
              <a:rPr lang="en-US" dirty="0" err="1"/>
              <a:t>package_id</a:t>
            </a:r>
            <a:r>
              <a:rPr lang="en-US" dirty="0"/>
              <a:t> – Number (Long Integer)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9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F03FE-4AE1-47B6-BB28-1B4A2CF7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995362"/>
            <a:ext cx="7286144" cy="486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BE7E1-8787-4B48-B9B8-E20484C353B8}"/>
              </a:ext>
            </a:extLst>
          </p:cNvPr>
          <p:cNvSpPr txBox="1"/>
          <p:nvPr/>
        </p:nvSpPr>
        <p:spPr>
          <a:xfrm>
            <a:off x="571981" y="1290918"/>
            <a:ext cx="3358084" cy="5205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Package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6 attributes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*Id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package Name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departureCity_id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 FK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arriavalCity_id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 FK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Departure Date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Arrival Date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22 packages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1NF</a:t>
            </a:r>
          </a:p>
        </p:txBody>
      </p:sp>
    </p:spTree>
    <p:extLst>
      <p:ext uri="{BB962C8B-B14F-4D97-AF65-F5344CB8AC3E}">
        <p14:creationId xmlns:p14="http://schemas.microsoft.com/office/powerpoint/2010/main" val="186203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1E2B61-E6D1-4600-918A-0DAEC700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576" y="537880"/>
            <a:ext cx="2828470" cy="578223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1BA09E-3C4B-477F-906D-6A71DB68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324" y="1767166"/>
            <a:ext cx="5989029" cy="3323665"/>
          </a:xfrm>
        </p:spPr>
        <p:txBody>
          <a:bodyPr>
            <a:normAutofit/>
          </a:bodyPr>
          <a:lstStyle/>
          <a:p>
            <a:r>
              <a:rPr lang="en-US" dirty="0"/>
              <a:t>id – Number (Long Integer)</a:t>
            </a:r>
          </a:p>
          <a:p>
            <a:r>
              <a:rPr lang="en-US" dirty="0" err="1"/>
              <a:t>packageName</a:t>
            </a:r>
            <a:r>
              <a:rPr lang="en-US" dirty="0"/>
              <a:t> –(Short Text)</a:t>
            </a:r>
          </a:p>
          <a:p>
            <a:r>
              <a:rPr lang="en-US" dirty="0" err="1"/>
              <a:t>departureCity_id</a:t>
            </a:r>
            <a:r>
              <a:rPr lang="en-US" dirty="0"/>
              <a:t> – Number (Long Integer) </a:t>
            </a:r>
          </a:p>
          <a:p>
            <a:r>
              <a:rPr lang="en-US" dirty="0" err="1"/>
              <a:t>arriavalCity_id</a:t>
            </a:r>
            <a:r>
              <a:rPr lang="en-US" dirty="0"/>
              <a:t> – Number (Long Integer)</a:t>
            </a:r>
          </a:p>
          <a:p>
            <a:r>
              <a:rPr lang="en-US" dirty="0" err="1"/>
              <a:t>departureDate</a:t>
            </a:r>
            <a:r>
              <a:rPr lang="en-US" dirty="0"/>
              <a:t> – Date/Time</a:t>
            </a:r>
          </a:p>
          <a:p>
            <a:r>
              <a:rPr lang="en-US" dirty="0" err="1"/>
              <a:t>arrivalDate</a:t>
            </a:r>
            <a:r>
              <a:rPr lang="en-US" dirty="0"/>
              <a:t> – Date/Time</a:t>
            </a:r>
          </a:p>
        </p:txBody>
      </p:sp>
    </p:spTree>
    <p:extLst>
      <p:ext uri="{BB962C8B-B14F-4D97-AF65-F5344CB8AC3E}">
        <p14:creationId xmlns:p14="http://schemas.microsoft.com/office/powerpoint/2010/main" val="54899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9427B-7E3A-42F4-85F8-9E27961751CB}"/>
              </a:ext>
            </a:extLst>
          </p:cNvPr>
          <p:cNvSpPr txBox="1"/>
          <p:nvPr/>
        </p:nvSpPr>
        <p:spPr>
          <a:xfrm>
            <a:off x="571981" y="1290917"/>
            <a:ext cx="4981094" cy="5172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Package-hotel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5 attributes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*Id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package_id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 FK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hotel_id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 FK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Nights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Price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22 package-hotel records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1NF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EBE1C-49DB-4962-AF7D-6F0CCFB3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63" y="1039923"/>
            <a:ext cx="5807656" cy="47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4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E3F25-2601-4C8A-BCFF-B5F59ADD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554" y="491924"/>
            <a:ext cx="3675271" cy="58741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E99A42-E4C2-4A79-B17E-B6CB57A2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324" y="1767166"/>
            <a:ext cx="5989029" cy="3323665"/>
          </a:xfrm>
        </p:spPr>
        <p:txBody>
          <a:bodyPr>
            <a:normAutofit/>
          </a:bodyPr>
          <a:lstStyle/>
          <a:p>
            <a:r>
              <a:rPr lang="en-US" dirty="0"/>
              <a:t>id – Number (Long Integer)</a:t>
            </a:r>
          </a:p>
          <a:p>
            <a:r>
              <a:rPr lang="en-US" dirty="0" err="1"/>
              <a:t>package_id</a:t>
            </a:r>
            <a:r>
              <a:rPr lang="en-US" dirty="0"/>
              <a:t> –Number (Long Integer)</a:t>
            </a:r>
          </a:p>
          <a:p>
            <a:r>
              <a:rPr lang="en-US" dirty="0" err="1"/>
              <a:t>hotel_id</a:t>
            </a:r>
            <a:r>
              <a:rPr lang="en-US" dirty="0"/>
              <a:t> – Number (Long Integer) </a:t>
            </a:r>
          </a:p>
          <a:p>
            <a:r>
              <a:rPr lang="en-US" dirty="0"/>
              <a:t>nights – Number (Long Integer)</a:t>
            </a:r>
          </a:p>
          <a:p>
            <a:r>
              <a:rPr lang="en-US" dirty="0" err="1"/>
              <a:t>totalPrice</a:t>
            </a:r>
            <a:r>
              <a:rPr lang="en-US" dirty="0"/>
              <a:t> – Currency</a:t>
            </a:r>
          </a:p>
        </p:txBody>
      </p:sp>
    </p:spTree>
    <p:extLst>
      <p:ext uri="{BB962C8B-B14F-4D97-AF65-F5344CB8AC3E}">
        <p14:creationId xmlns:p14="http://schemas.microsoft.com/office/powerpoint/2010/main" val="417985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899474-0BF8-498E-AC86-E2C7FEFEDF52}"/>
              </a:ext>
            </a:extLst>
          </p:cNvPr>
          <p:cNvSpPr txBox="1"/>
          <p:nvPr/>
        </p:nvSpPr>
        <p:spPr>
          <a:xfrm>
            <a:off x="571981" y="1290918"/>
            <a:ext cx="5152544" cy="4473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Package-Transportation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4 attributes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*Id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package_id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 FK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transportation_id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 FK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Price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22 package-transportation records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1NF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BD2998-81E3-413E-AEB8-9E88726A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66" y="1002499"/>
            <a:ext cx="5874653" cy="50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1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6DAF30-9EAA-4152-8379-1290E4E7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631" y="390523"/>
            <a:ext cx="3275084" cy="6076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2194DC-5DF7-4266-A243-5B5D0EF4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74" y="2231368"/>
            <a:ext cx="5989029" cy="2395259"/>
          </a:xfrm>
        </p:spPr>
        <p:txBody>
          <a:bodyPr>
            <a:normAutofit/>
          </a:bodyPr>
          <a:lstStyle/>
          <a:p>
            <a:r>
              <a:rPr lang="en-US" dirty="0"/>
              <a:t>id – Number (Long Integer)</a:t>
            </a:r>
          </a:p>
          <a:p>
            <a:r>
              <a:rPr lang="en-US" dirty="0" err="1"/>
              <a:t>package_id</a:t>
            </a:r>
            <a:r>
              <a:rPr lang="en-US" dirty="0"/>
              <a:t> –Number (Long Integer)</a:t>
            </a:r>
          </a:p>
          <a:p>
            <a:r>
              <a:rPr lang="en-US" dirty="0" err="1"/>
              <a:t>transportation_id</a:t>
            </a:r>
            <a:r>
              <a:rPr lang="en-US" dirty="0"/>
              <a:t> – Number (Long Integer) </a:t>
            </a:r>
          </a:p>
          <a:p>
            <a:r>
              <a:rPr lang="en-US" dirty="0"/>
              <a:t>price – Currency</a:t>
            </a:r>
          </a:p>
        </p:txBody>
      </p:sp>
    </p:spTree>
    <p:extLst>
      <p:ext uri="{BB962C8B-B14F-4D97-AF65-F5344CB8AC3E}">
        <p14:creationId xmlns:p14="http://schemas.microsoft.com/office/powerpoint/2010/main" val="33527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A00AD-1C61-47CD-937C-E203E4577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24" y="4450513"/>
            <a:ext cx="3055885" cy="1874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63B3A0-5050-42D0-8439-887E6C62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533399"/>
            <a:ext cx="3055885" cy="5400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52F59D-58F3-4EF9-9991-9477C7EB883C}"/>
              </a:ext>
            </a:extLst>
          </p:cNvPr>
          <p:cNvSpPr txBox="1"/>
          <p:nvPr/>
        </p:nvSpPr>
        <p:spPr>
          <a:xfrm>
            <a:off x="1424469" y="1935255"/>
            <a:ext cx="3804756" cy="4617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arrivalCity</a:t>
            </a:r>
            <a:endParaRPr 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 attributes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*Id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City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39 cities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34596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BE6566-509F-4585-A9F6-746AB452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460" y="571500"/>
            <a:ext cx="3111770" cy="5715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CC6402-E9D0-4666-8D31-7AD49DB7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450" y="2696834"/>
            <a:ext cx="3926026" cy="1464332"/>
          </a:xfrm>
        </p:spPr>
        <p:txBody>
          <a:bodyPr>
            <a:normAutofit/>
          </a:bodyPr>
          <a:lstStyle/>
          <a:p>
            <a:r>
              <a:rPr lang="en-US" dirty="0"/>
              <a:t>id – Number (Long Integer)</a:t>
            </a:r>
          </a:p>
          <a:p>
            <a:r>
              <a:rPr lang="en-US" dirty="0"/>
              <a:t>city – Long Text</a:t>
            </a:r>
          </a:p>
        </p:txBody>
      </p:sp>
    </p:spTree>
    <p:extLst>
      <p:ext uri="{BB962C8B-B14F-4D97-AF65-F5344CB8AC3E}">
        <p14:creationId xmlns:p14="http://schemas.microsoft.com/office/powerpoint/2010/main" val="231031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52F59D-58F3-4EF9-9991-9477C7EB883C}"/>
              </a:ext>
            </a:extLst>
          </p:cNvPr>
          <p:cNvSpPr txBox="1"/>
          <p:nvPr/>
        </p:nvSpPr>
        <p:spPr>
          <a:xfrm>
            <a:off x="1138719" y="1935255"/>
            <a:ext cx="3804756" cy="5353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departureCity</a:t>
            </a:r>
            <a:endParaRPr 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 attributes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*Id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City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39 cities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3NF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4072B-7961-458F-A810-EFDD5831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483870"/>
            <a:ext cx="2994920" cy="504656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F34073F-6600-4CC9-92F2-F9AF7B5A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054" y="4552792"/>
            <a:ext cx="3017782" cy="182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95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38A5-4A01-4C67-966A-13A9B0E7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95C6-E0E5-416D-9571-EECA98C9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r>
              <a:rPr lang="en-US" dirty="0"/>
              <a:t> Managing one’s travel itinerary as travel agency</a:t>
            </a:r>
          </a:p>
          <a:p>
            <a:r>
              <a:rPr lang="en-US" dirty="0"/>
              <a:t>Trying to show that which customer goes specific location with selected dates with corresponding hotels and transportation</a:t>
            </a:r>
          </a:p>
          <a:p>
            <a:r>
              <a:rPr lang="en-US" dirty="0"/>
              <a:t>10 entities</a:t>
            </a:r>
          </a:p>
          <a:p>
            <a:r>
              <a:rPr lang="en-US" dirty="0"/>
              <a:t>Multiplicity (1:m , n:m relationships)</a:t>
            </a:r>
          </a:p>
          <a:p>
            <a:r>
              <a:rPr lang="en-US" dirty="0"/>
              <a:t>Collected data from Kaggle, </a:t>
            </a:r>
            <a:r>
              <a:rPr lang="en-US" dirty="0">
                <a:hlinkClick r:id="rId2"/>
              </a:rPr>
              <a:t>https://catalog.data.gov/dataset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http://theonegenerator.com</a:t>
            </a:r>
            <a:r>
              <a:rPr lang="en-US" dirty="0"/>
              <a:t>, hotels.com, skyscanner.com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CC6402-E9D0-4666-8D31-7AD49DB7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450" y="2696834"/>
            <a:ext cx="3926026" cy="1464332"/>
          </a:xfrm>
        </p:spPr>
        <p:txBody>
          <a:bodyPr>
            <a:normAutofit/>
          </a:bodyPr>
          <a:lstStyle/>
          <a:p>
            <a:r>
              <a:rPr lang="en-US" dirty="0"/>
              <a:t>id – Number (Long Integer)</a:t>
            </a:r>
          </a:p>
          <a:p>
            <a:r>
              <a:rPr lang="en-US" dirty="0"/>
              <a:t>city – Long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801B5-67F0-4F94-994C-14624167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986" y="571500"/>
            <a:ext cx="303556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126F7-31B1-4054-8B3B-3A270AB0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88" y="342139"/>
            <a:ext cx="6689154" cy="4648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19A85-311E-4329-A49D-2D82B5DF29F8}"/>
              </a:ext>
            </a:extLst>
          </p:cNvPr>
          <p:cNvSpPr txBox="1"/>
          <p:nvPr/>
        </p:nvSpPr>
        <p:spPr>
          <a:xfrm>
            <a:off x="676275" y="1247775"/>
            <a:ext cx="3305175" cy="436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Hotel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4 attributes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*Id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Hotel Name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Price per Night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city_id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– FK 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39 hotel records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1NF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C53C89-BF27-4175-A5F8-8A6E70290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686" y="4991101"/>
            <a:ext cx="6689155" cy="15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8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9A7F1E-4880-499D-9FC0-B8DBF2E4A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03" y="2255183"/>
            <a:ext cx="5989029" cy="2395259"/>
          </a:xfrm>
        </p:spPr>
        <p:txBody>
          <a:bodyPr>
            <a:normAutofit/>
          </a:bodyPr>
          <a:lstStyle/>
          <a:p>
            <a:r>
              <a:rPr lang="en-US" dirty="0"/>
              <a:t>id – Number (Long Integer)</a:t>
            </a:r>
          </a:p>
          <a:p>
            <a:r>
              <a:rPr lang="en-US" dirty="0" err="1"/>
              <a:t>hotelName</a:t>
            </a:r>
            <a:r>
              <a:rPr lang="en-US" dirty="0"/>
              <a:t> – Short Text</a:t>
            </a:r>
          </a:p>
          <a:p>
            <a:r>
              <a:rPr lang="en-US" dirty="0" err="1"/>
              <a:t>pricePerNight</a:t>
            </a:r>
            <a:r>
              <a:rPr lang="en-US" dirty="0"/>
              <a:t> – Currency</a:t>
            </a:r>
          </a:p>
          <a:p>
            <a:r>
              <a:rPr lang="en-US" dirty="0" err="1"/>
              <a:t>city_id</a:t>
            </a:r>
            <a:r>
              <a:rPr lang="en-US" dirty="0"/>
              <a:t> – Number (Long Integer)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2797-CBE0-45C8-91BB-451A90AE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033" y="1028492"/>
            <a:ext cx="3497883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5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D8DB78-EB99-4326-8BFC-7E938BC5AAE9}"/>
              </a:ext>
            </a:extLst>
          </p:cNvPr>
          <p:cNvSpPr txBox="1"/>
          <p:nvPr/>
        </p:nvSpPr>
        <p:spPr>
          <a:xfrm>
            <a:off x="358790" y="1388408"/>
            <a:ext cx="3804756" cy="557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Transportation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5 attributes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*Id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Price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departureCity_id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 FK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arrivalCity_id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 FK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Airline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22 transportation records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1NF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68B97-8EAE-4BCE-A84D-674F961B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75" y="1235975"/>
            <a:ext cx="7094835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723BB0-F3EA-40ED-9FCC-B4E52F41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03" y="404812"/>
            <a:ext cx="3179032" cy="60483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DB86F-AACC-4BD0-9A62-EEA82E4F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603" y="2231369"/>
            <a:ext cx="5989029" cy="2395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 – Number (Long Integer)</a:t>
            </a:r>
          </a:p>
          <a:p>
            <a:r>
              <a:rPr lang="en-US" dirty="0"/>
              <a:t>airline – Short Text</a:t>
            </a:r>
          </a:p>
          <a:p>
            <a:r>
              <a:rPr lang="en-US" dirty="0"/>
              <a:t>price – Currency</a:t>
            </a:r>
          </a:p>
          <a:p>
            <a:r>
              <a:rPr lang="en-US" dirty="0" err="1"/>
              <a:t>departureCity_id</a:t>
            </a:r>
            <a:r>
              <a:rPr lang="en-US" dirty="0"/>
              <a:t> – Number (Long Integer) </a:t>
            </a:r>
          </a:p>
          <a:p>
            <a:r>
              <a:rPr lang="en-US" dirty="0" err="1"/>
              <a:t>arrivalCity_id</a:t>
            </a:r>
            <a:r>
              <a:rPr lang="en-US" dirty="0"/>
              <a:t> – Number (Long Integer)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8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67A97-2DB9-45CE-9605-F13D0E5B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87"/>
            <a:ext cx="12192000" cy="51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22D8-42BF-4E81-8F8D-8C57DE20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8BE7-0FAB-4AD1-8582-02DA4B19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6 interesting queries</a:t>
            </a:r>
          </a:p>
          <a:p>
            <a:r>
              <a:rPr lang="en-US" dirty="0"/>
              <a:t>Which partner(airline) do we have to focus?</a:t>
            </a:r>
          </a:p>
          <a:p>
            <a:r>
              <a:rPr lang="en-US" dirty="0"/>
              <a:t>What is most expensive hotel? How much is it per night?</a:t>
            </a:r>
          </a:p>
          <a:p>
            <a:r>
              <a:rPr lang="en-US" dirty="0"/>
              <a:t>Which city is most popular in our package?</a:t>
            </a:r>
          </a:p>
          <a:p>
            <a:r>
              <a:rPr lang="en-US" dirty="0"/>
              <a:t>How do we manage staff’s workload</a:t>
            </a:r>
          </a:p>
          <a:p>
            <a:r>
              <a:rPr lang="en-US" dirty="0"/>
              <a:t>Which customer showed loyalty to our company, Who spend more than $2000 in our company?</a:t>
            </a:r>
          </a:p>
          <a:p>
            <a:r>
              <a:rPr lang="en-US" dirty="0"/>
              <a:t>Who comes Stony Brook’s 2020 Graduation?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0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AB6F18-87DC-4F61-A438-44CA512F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828" y="2084557"/>
            <a:ext cx="2057578" cy="3406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9701B6-4FEE-4E76-9B83-F86774203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94" y="2084557"/>
            <a:ext cx="9150026" cy="1367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E8695A-1D5A-467C-A902-35437E32D458}"/>
              </a:ext>
            </a:extLst>
          </p:cNvPr>
          <p:cNvSpPr txBox="1"/>
          <p:nvPr/>
        </p:nvSpPr>
        <p:spPr>
          <a:xfrm>
            <a:off x="832598" y="952010"/>
            <a:ext cx="59805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Which partner do we have to focus?</a:t>
            </a:r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50354-D704-405B-8301-01C9A956FB6B}"/>
              </a:ext>
            </a:extLst>
          </p:cNvPr>
          <p:cNvSpPr txBox="1"/>
          <p:nvPr/>
        </p:nvSpPr>
        <p:spPr>
          <a:xfrm>
            <a:off x="832598" y="3936220"/>
            <a:ext cx="5970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use this database to increase airline intimacy</a:t>
            </a:r>
          </a:p>
          <a:p>
            <a:endParaRPr lang="en-US" sz="2000" dirty="0"/>
          </a:p>
          <a:p>
            <a:r>
              <a:rPr lang="en-US" sz="2000" dirty="0"/>
              <a:t>Let Executive board know that build intimacy with which partners </a:t>
            </a:r>
          </a:p>
        </p:txBody>
      </p:sp>
    </p:spTree>
    <p:extLst>
      <p:ext uri="{BB962C8B-B14F-4D97-AF65-F5344CB8AC3E}">
        <p14:creationId xmlns:p14="http://schemas.microsoft.com/office/powerpoint/2010/main" val="297064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F994B-3C35-46DF-84EA-0E9F7AC6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7" y="2003357"/>
            <a:ext cx="7373492" cy="1425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675757-F657-483C-8321-0A879E63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97" y="3749742"/>
            <a:ext cx="11595606" cy="1280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7102A-33AF-4D34-9D59-32E1CECC6053}"/>
              </a:ext>
            </a:extLst>
          </p:cNvPr>
          <p:cNvSpPr txBox="1"/>
          <p:nvPr/>
        </p:nvSpPr>
        <p:spPr>
          <a:xfrm>
            <a:off x="841562" y="894306"/>
            <a:ext cx="80962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Which hotel is most expensive?</a:t>
            </a:r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248F6-B677-4BCB-BCC5-CB0A42544339}"/>
              </a:ext>
            </a:extLst>
          </p:cNvPr>
          <p:cNvSpPr txBox="1"/>
          <p:nvPr/>
        </p:nvSpPr>
        <p:spPr>
          <a:xfrm>
            <a:off x="298197" y="5351052"/>
            <a:ext cx="7053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this data to compare hotel price to that of other company’s </a:t>
            </a:r>
          </a:p>
          <a:p>
            <a:endParaRPr lang="en-US" sz="2000" dirty="0"/>
          </a:p>
          <a:p>
            <a:r>
              <a:rPr lang="en-US" sz="2000" dirty="0"/>
              <a:t>Some customers want luxury travel</a:t>
            </a:r>
          </a:p>
        </p:txBody>
      </p:sp>
    </p:spTree>
    <p:extLst>
      <p:ext uri="{BB962C8B-B14F-4D97-AF65-F5344CB8AC3E}">
        <p14:creationId xmlns:p14="http://schemas.microsoft.com/office/powerpoint/2010/main" val="1787857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1E892E-7CC7-4300-8179-6282E3E6FEF7}"/>
              </a:ext>
            </a:extLst>
          </p:cNvPr>
          <p:cNvSpPr txBox="1"/>
          <p:nvPr/>
        </p:nvSpPr>
        <p:spPr>
          <a:xfrm>
            <a:off x="613490" y="3368579"/>
            <a:ext cx="6079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Count package.id in booking table</a:t>
            </a:r>
          </a:p>
          <a:p>
            <a:endParaRPr lang="en-US" sz="2000" dirty="0"/>
          </a:p>
          <a:p>
            <a:r>
              <a:rPr lang="en-US" sz="2000" dirty="0"/>
              <a:t>Sydney is the most high-demanded city</a:t>
            </a:r>
          </a:p>
          <a:p>
            <a:endParaRPr lang="en-US" sz="2000" dirty="0"/>
          </a:p>
          <a:p>
            <a:r>
              <a:rPr lang="en-US" sz="2000" dirty="0"/>
              <a:t>Useful this data in Package Development Team and Customer Management Dept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1CD88-C85F-48FD-8A92-E1A6C6740726}"/>
              </a:ext>
            </a:extLst>
          </p:cNvPr>
          <p:cNvSpPr txBox="1"/>
          <p:nvPr/>
        </p:nvSpPr>
        <p:spPr>
          <a:xfrm>
            <a:off x="626409" y="904098"/>
            <a:ext cx="80962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Which city is most popular for tourist?</a:t>
            </a:r>
          </a:p>
          <a:p>
            <a:endParaRPr lang="en-US" sz="30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DCE72-D104-4AD3-8FD1-E5CB2247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621" y="904098"/>
            <a:ext cx="3949204" cy="51273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4D1422-DE7C-443D-9467-A9F1720B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0" y="1761501"/>
            <a:ext cx="6308383" cy="16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4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3D7A-13CD-41F9-BB93-082769EC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62B1-001D-4CDC-A769-89D892DD8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24000"/>
            <a:ext cx="10534134" cy="4518212"/>
          </a:xfrm>
        </p:spPr>
        <p:txBody>
          <a:bodyPr/>
          <a:lstStyle/>
          <a:p>
            <a:r>
              <a:rPr lang="en-US" altLang="ko-KR" dirty="0"/>
              <a:t>Make entities and its attributes with appropriate data type</a:t>
            </a:r>
          </a:p>
          <a:p>
            <a:r>
              <a:rPr lang="en-US" altLang="ko-KR" dirty="0"/>
              <a:t>Collected or generated data from web. </a:t>
            </a:r>
          </a:p>
          <a:p>
            <a:r>
              <a:rPr lang="en-US" altLang="ko-KR" dirty="0"/>
              <a:t>Usually collected hotel, transportation and city data</a:t>
            </a:r>
          </a:p>
          <a:p>
            <a:r>
              <a:rPr lang="en-US" altLang="ko-KR" dirty="0"/>
              <a:t>Generated customer and staff information</a:t>
            </a:r>
          </a:p>
          <a:p>
            <a:r>
              <a:rPr lang="en-US" altLang="ko-KR" dirty="0"/>
              <a:t>Build multiplicity according to RDM</a:t>
            </a:r>
          </a:p>
          <a:p>
            <a:r>
              <a:rPr lang="en-US" altLang="ko-KR" dirty="0"/>
              <a:t>Package – hotel (</a:t>
            </a:r>
            <a:r>
              <a:rPr lang="en-US" altLang="ko-KR" dirty="0" err="1"/>
              <a:t>n:m</a:t>
            </a:r>
            <a:r>
              <a:rPr lang="en-US" altLang="ko-KR" dirty="0"/>
              <a:t> relationship)</a:t>
            </a:r>
          </a:p>
          <a:p>
            <a:r>
              <a:rPr lang="en-US" altLang="ko-KR" dirty="0"/>
              <a:t>Package – transportation (</a:t>
            </a:r>
            <a:r>
              <a:rPr lang="en-US" altLang="ko-KR" dirty="0" err="1"/>
              <a:t>n:m</a:t>
            </a:r>
            <a:r>
              <a:rPr lang="en-US" altLang="ko-KR" dirty="0"/>
              <a:t> relationship)</a:t>
            </a:r>
          </a:p>
          <a:p>
            <a:r>
              <a:rPr lang="en-US" altLang="ko-KR" dirty="0"/>
              <a:t> 7 one to many relationships</a:t>
            </a:r>
          </a:p>
          <a:p>
            <a:r>
              <a:rPr lang="en-US" altLang="ko-KR" dirty="0"/>
              <a:t>Make Query, Forms, and Reports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29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FA8C6-E4A2-44B6-AFE4-93DA1435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9" y="1649041"/>
            <a:ext cx="9779288" cy="1570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D4BE2-B2D8-4F22-B36C-9D96D37EDD98}"/>
              </a:ext>
            </a:extLst>
          </p:cNvPr>
          <p:cNvSpPr txBox="1"/>
          <p:nvPr/>
        </p:nvSpPr>
        <p:spPr>
          <a:xfrm>
            <a:off x="626409" y="3924857"/>
            <a:ext cx="6494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much they spend on our company?</a:t>
            </a:r>
          </a:p>
          <a:p>
            <a:endParaRPr lang="en-US" sz="2000" dirty="0"/>
          </a:p>
          <a:p>
            <a:r>
              <a:rPr lang="en-US" sz="2000" dirty="0"/>
              <a:t>Condition : spend more than $2000</a:t>
            </a:r>
          </a:p>
          <a:p>
            <a:endParaRPr lang="en-US" sz="2000" dirty="0"/>
          </a:p>
          <a:p>
            <a:r>
              <a:rPr lang="en-US" sz="2000" dirty="0"/>
              <a:t>Using in Customer Management department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3DDE1-98DA-449C-BABD-D0115A631FC1}"/>
              </a:ext>
            </a:extLst>
          </p:cNvPr>
          <p:cNvSpPr txBox="1"/>
          <p:nvPr/>
        </p:nvSpPr>
        <p:spPr>
          <a:xfrm>
            <a:off x="626409" y="904098"/>
            <a:ext cx="80962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Who are the rich customers?</a:t>
            </a:r>
          </a:p>
          <a:p>
            <a:endParaRPr lang="en-US" sz="3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0EB77-7461-44FE-8B51-CB40E161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914" y="3638642"/>
            <a:ext cx="4677677" cy="209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911542-86CC-450A-8C4E-32BC3912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65" y="1410999"/>
            <a:ext cx="7586143" cy="1506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DA808-2986-407B-8316-D757E4307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784" y="2837329"/>
            <a:ext cx="6299251" cy="2026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2415D-9050-4989-BDA3-3DAC09C8E824}"/>
              </a:ext>
            </a:extLst>
          </p:cNvPr>
          <p:cNvSpPr txBox="1"/>
          <p:nvPr/>
        </p:nvSpPr>
        <p:spPr>
          <a:xfrm>
            <a:off x="280844" y="4854487"/>
            <a:ext cx="6079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count staff’s workload as </a:t>
            </a:r>
            <a:r>
              <a:rPr lang="en-US" dirty="0" err="1"/>
              <a:t>WorkTimes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Fermin Holder is most hard-worker in our company</a:t>
            </a:r>
          </a:p>
          <a:p>
            <a:endParaRPr lang="en-US" dirty="0"/>
          </a:p>
          <a:p>
            <a:r>
              <a:rPr lang="en-US" dirty="0"/>
              <a:t>This data may be using in human resource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7EC20-2B3B-49A4-95D2-1D6C17A64CAF}"/>
              </a:ext>
            </a:extLst>
          </p:cNvPr>
          <p:cNvSpPr txBox="1"/>
          <p:nvPr/>
        </p:nvSpPr>
        <p:spPr>
          <a:xfrm>
            <a:off x="192181" y="630202"/>
            <a:ext cx="118076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Who is workaholic?   How do we manage staff’s workload?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57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FFE5C-3696-4D09-A3A8-9E0E6E11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51" y="1838250"/>
            <a:ext cx="11574453" cy="1235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22E6CD-15C1-4901-A05D-388F026E7DD3}"/>
              </a:ext>
            </a:extLst>
          </p:cNvPr>
          <p:cNvSpPr txBox="1"/>
          <p:nvPr/>
        </p:nvSpPr>
        <p:spPr>
          <a:xfrm>
            <a:off x="644338" y="589506"/>
            <a:ext cx="10857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Fun Fact: Who comes 2020 Stony Brook University Graduation?</a:t>
            </a:r>
          </a:p>
          <a:p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079F8E-0F3A-4482-965D-23E64F58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0" y="3893784"/>
            <a:ext cx="9871829" cy="123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4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A1061-2F8E-4C4A-9A63-687229FD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70" y="1044388"/>
            <a:ext cx="6913187" cy="47692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A82712-8650-485F-93C2-1D8FD125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019969"/>
            <a:ext cx="3836894" cy="4793644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dirty="0"/>
              <a:t>Customer Form</a:t>
            </a:r>
          </a:p>
          <a:p>
            <a:pPr marL="36900" indent="0">
              <a:buNone/>
            </a:pPr>
            <a:endParaRPr lang="en-US" sz="4000" dirty="0"/>
          </a:p>
          <a:p>
            <a:pPr>
              <a:buFontTx/>
              <a:buChar char="-"/>
            </a:pPr>
            <a:r>
              <a:rPr lang="en-US" dirty="0"/>
              <a:t>Multiple Item formatted Form</a:t>
            </a:r>
          </a:p>
          <a:p>
            <a:pPr>
              <a:buFontTx/>
              <a:buChar char="-"/>
            </a:pPr>
            <a:r>
              <a:rPr lang="en-US" dirty="0"/>
              <a:t>Easy to add records</a:t>
            </a:r>
          </a:p>
          <a:p>
            <a:pPr>
              <a:buFontTx/>
              <a:buChar char="-"/>
            </a:pPr>
            <a:r>
              <a:rPr lang="en-US" dirty="0"/>
              <a:t>Easy to view</a:t>
            </a:r>
          </a:p>
          <a:p>
            <a:pPr>
              <a:buFontTx/>
              <a:buChar char="-"/>
            </a:pPr>
            <a:r>
              <a:rPr lang="en-US" dirty="0"/>
              <a:t>Easy to know number of customers</a:t>
            </a:r>
          </a:p>
        </p:txBody>
      </p:sp>
    </p:spTree>
    <p:extLst>
      <p:ext uri="{BB962C8B-B14F-4D97-AF65-F5344CB8AC3E}">
        <p14:creationId xmlns:p14="http://schemas.microsoft.com/office/powerpoint/2010/main" val="2342097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FBE4A8-8881-4C5F-B7B0-DA22B98D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0" y="1019968"/>
            <a:ext cx="7019715" cy="47936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77F682-2687-4436-96C6-0B4D47CF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019969"/>
            <a:ext cx="3836894" cy="4793644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dirty="0"/>
              <a:t>Staff Form</a:t>
            </a:r>
          </a:p>
          <a:p>
            <a:pPr marL="36900" indent="0">
              <a:buNone/>
            </a:pPr>
            <a:endParaRPr lang="en-US" sz="4000" dirty="0"/>
          </a:p>
          <a:p>
            <a:pPr>
              <a:buFontTx/>
              <a:buChar char="-"/>
            </a:pPr>
            <a:r>
              <a:rPr lang="en-US" dirty="0"/>
              <a:t>Multiple Item formatted Form</a:t>
            </a:r>
          </a:p>
          <a:p>
            <a:pPr>
              <a:buFontTx/>
              <a:buChar char="-"/>
            </a:pPr>
            <a:r>
              <a:rPr lang="en-US" dirty="0"/>
              <a:t>Easy to add records</a:t>
            </a:r>
          </a:p>
          <a:p>
            <a:pPr>
              <a:buFontTx/>
              <a:buChar char="-"/>
            </a:pPr>
            <a:r>
              <a:rPr lang="en-US" dirty="0"/>
              <a:t>Easy to view</a:t>
            </a:r>
          </a:p>
          <a:p>
            <a:pPr>
              <a:buFontTx/>
              <a:buChar char="-"/>
            </a:pPr>
            <a:r>
              <a:rPr lang="en-US" dirty="0"/>
              <a:t>Easy to know number of staffs</a:t>
            </a:r>
          </a:p>
        </p:txBody>
      </p:sp>
    </p:spTree>
    <p:extLst>
      <p:ext uri="{BB962C8B-B14F-4D97-AF65-F5344CB8AC3E}">
        <p14:creationId xmlns:p14="http://schemas.microsoft.com/office/powerpoint/2010/main" val="211191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EF359-05C7-4149-A0E7-F30159E1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95" y="479804"/>
            <a:ext cx="4244708" cy="589839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47AD99-D3AA-4241-AA75-B17EA262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270" y="1032177"/>
            <a:ext cx="4607860" cy="4793644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dirty="0"/>
              <a:t>Booking Form</a:t>
            </a:r>
          </a:p>
          <a:p>
            <a:pPr marL="36900" indent="0">
              <a:buNone/>
            </a:pPr>
            <a:endParaRPr lang="en-US" sz="4000" dirty="0"/>
          </a:p>
          <a:p>
            <a:pPr>
              <a:buFontTx/>
              <a:buChar char="-"/>
            </a:pPr>
            <a:r>
              <a:rPr lang="en-US" dirty="0"/>
              <a:t>Multiple Item formatted Form</a:t>
            </a:r>
          </a:p>
          <a:p>
            <a:pPr>
              <a:buFontTx/>
              <a:buChar char="-"/>
            </a:pPr>
            <a:r>
              <a:rPr lang="en-US" dirty="0"/>
              <a:t>indicates customer booked package that specific staff take charge of</a:t>
            </a:r>
          </a:p>
        </p:txBody>
      </p:sp>
    </p:spTree>
    <p:extLst>
      <p:ext uri="{BB962C8B-B14F-4D97-AF65-F5344CB8AC3E}">
        <p14:creationId xmlns:p14="http://schemas.microsoft.com/office/powerpoint/2010/main" val="942626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CCB06-FB66-4427-A9CA-B1EBDD76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67" y="1950944"/>
            <a:ext cx="5822853" cy="29561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8E3527-DD64-4710-A0C3-98E7B640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80" y="1032178"/>
            <a:ext cx="3836894" cy="4793644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dirty="0"/>
              <a:t>Package Form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Contain each package’s  information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Next and Previous button</a:t>
            </a:r>
          </a:p>
          <a:p>
            <a:pPr>
              <a:buFontTx/>
              <a:buChar char="-"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6191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C03E9-6EE9-46D0-A97D-0CE29972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284" y="483615"/>
            <a:ext cx="6248942" cy="58907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3A9E1-0FE6-49B0-BE5A-4F40E77A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73" y="1032178"/>
            <a:ext cx="4776473" cy="4793644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dirty="0"/>
              <a:t>Package-Hotel Form</a:t>
            </a:r>
          </a:p>
          <a:p>
            <a:pPr marL="3690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Each package has duration</a:t>
            </a:r>
          </a:p>
          <a:p>
            <a:pPr marL="369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This form indicates total hotel price per package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59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2E713-E747-43F8-873E-09FD4445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03" y="495046"/>
            <a:ext cx="5563082" cy="58679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3A476A-1361-418A-AB8B-17FF141B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2178"/>
            <a:ext cx="6364303" cy="4793644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dirty="0"/>
              <a:t>Package-Transportation Form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Each package has transportation (airline)</a:t>
            </a:r>
          </a:p>
          <a:p>
            <a:pPr marL="369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This form indicates airline price in one way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44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0CE908-E40B-4A9B-A861-93F04B19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27" y="218820"/>
            <a:ext cx="3418257" cy="489218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49BAE0-DAF6-46C8-A8DE-C23887B3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61" y="1032176"/>
            <a:ext cx="4282003" cy="5016199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dirty="0" err="1"/>
              <a:t>departureCity</a:t>
            </a:r>
            <a:r>
              <a:rPr lang="en-US" sz="4000" dirty="0"/>
              <a:t> Form</a:t>
            </a:r>
          </a:p>
          <a:p>
            <a:pPr marL="36900" indent="0">
              <a:buNone/>
            </a:pPr>
            <a:r>
              <a:rPr lang="en-US" sz="4000" dirty="0" err="1"/>
              <a:t>arrivalCity</a:t>
            </a:r>
            <a:r>
              <a:rPr lang="en-US" sz="4000" dirty="0"/>
              <a:t> Form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Contain list of city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A065F-CAEF-40BB-B683-322D17EE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661" y="1895473"/>
            <a:ext cx="3352198" cy="48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67A97-2DB9-45CE-9605-F13D0E5B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87"/>
            <a:ext cx="12192000" cy="51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81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C37EE2-E114-4FC7-9E58-C8A1C9E5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43" y="1117903"/>
            <a:ext cx="4588204" cy="4793644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dirty="0"/>
              <a:t>Transportation Form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Split Form</a:t>
            </a:r>
          </a:p>
          <a:p>
            <a:pPr>
              <a:buFontTx/>
              <a:buChar char="-"/>
            </a:pPr>
            <a:r>
              <a:rPr lang="en-US" dirty="0"/>
              <a:t>Transportation information such as airline, price, departure and arrival city id</a:t>
            </a:r>
          </a:p>
          <a:p>
            <a:pPr>
              <a:buFontTx/>
              <a:buChar char="-"/>
            </a:pPr>
            <a:r>
              <a:rPr lang="en-US" dirty="0"/>
              <a:t>Next and </a:t>
            </a:r>
            <a:r>
              <a:rPr lang="en-US" dirty="0" err="1"/>
              <a:t>Prev</a:t>
            </a:r>
            <a:r>
              <a:rPr lang="en-US" dirty="0"/>
              <a:t> Button</a:t>
            </a:r>
          </a:p>
          <a:p>
            <a:pPr>
              <a:buFontTx/>
              <a:buChar char="-"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B52E4-7718-44AC-9AE6-331A5781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47" y="892199"/>
            <a:ext cx="6954802" cy="524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55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988C8-827B-4383-86AC-1AE2496C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533" y="851278"/>
            <a:ext cx="6512140" cy="51554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101A51-6C14-4B61-99FF-6F44C360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7" y="1213078"/>
            <a:ext cx="4588204" cy="4793644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4000" dirty="0"/>
              <a:t>Hotel Form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Datasheet Form</a:t>
            </a:r>
          </a:p>
          <a:p>
            <a:pPr>
              <a:buFontTx/>
              <a:buChar char="-"/>
            </a:pPr>
            <a:r>
              <a:rPr lang="en-US" dirty="0"/>
              <a:t>Identical form as Hotel relation</a:t>
            </a:r>
          </a:p>
          <a:p>
            <a:pPr>
              <a:buFontTx/>
              <a:buChar char="-"/>
            </a:pPr>
            <a:r>
              <a:rPr lang="en-US" dirty="0"/>
              <a:t>Easy to add hotel information to this list</a:t>
            </a:r>
          </a:p>
          <a:p>
            <a:pPr>
              <a:buFontTx/>
              <a:buChar char="-"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009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FA3D1C-A147-4473-B625-64546D52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5620"/>
            <a:ext cx="6178860" cy="376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3DCA0-6453-45BF-BFE4-806F4649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0" y="427216"/>
            <a:ext cx="6013140" cy="46168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5D1A85-2FCC-4D92-A6F3-874D44D79870}"/>
              </a:ext>
            </a:extLst>
          </p:cNvPr>
          <p:cNvSpPr/>
          <p:nvPr/>
        </p:nvSpPr>
        <p:spPr>
          <a:xfrm>
            <a:off x="681207" y="360005"/>
            <a:ext cx="4186628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Hierarchical Form</a:t>
            </a:r>
            <a:endParaRPr lang="en-US" dirty="0"/>
          </a:p>
          <a:p>
            <a:r>
              <a:rPr lang="en-US" sz="2500" dirty="0"/>
              <a:t>Customer – Package</a:t>
            </a:r>
            <a:br>
              <a:rPr lang="en-US" sz="2500" dirty="0"/>
            </a:br>
            <a:endParaRPr lang="en-US" sz="2500" dirty="0"/>
          </a:p>
          <a:p>
            <a:endParaRPr lang="en-US" dirty="0"/>
          </a:p>
          <a:p>
            <a:r>
              <a:rPr lang="en-US" sz="2500" dirty="0"/>
              <a:t>Show customer’s itinerary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7AD4C-65C4-461E-B83E-90391ECF29F6}"/>
              </a:ext>
            </a:extLst>
          </p:cNvPr>
          <p:cNvSpPr txBox="1"/>
          <p:nvPr/>
        </p:nvSpPr>
        <p:spPr>
          <a:xfrm>
            <a:off x="6674191" y="5176838"/>
            <a:ext cx="5184434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Next / </a:t>
            </a:r>
            <a:r>
              <a:rPr lang="en-US" sz="2500" dirty="0" err="1"/>
              <a:t>Prev</a:t>
            </a:r>
            <a:r>
              <a:rPr lang="en-US" sz="2500" dirty="0"/>
              <a:t> Button</a:t>
            </a:r>
          </a:p>
          <a:p>
            <a:pPr>
              <a:lnSpc>
                <a:spcPts val="1000"/>
              </a:lnSpc>
            </a:pPr>
            <a:endParaRPr lang="en-US" sz="2500" dirty="0"/>
          </a:p>
          <a:p>
            <a:r>
              <a:rPr lang="en-US" sz="2500" dirty="0"/>
              <a:t>Print Button</a:t>
            </a:r>
          </a:p>
          <a:p>
            <a:pPr>
              <a:lnSpc>
                <a:spcPts val="1000"/>
              </a:lnSpc>
            </a:pPr>
            <a:endParaRPr lang="en-US" sz="2500" dirty="0"/>
          </a:p>
          <a:p>
            <a:r>
              <a:rPr lang="en-US" sz="2500" dirty="0"/>
              <a:t>Help to manage customer intimacy</a:t>
            </a:r>
          </a:p>
        </p:txBody>
      </p:sp>
    </p:spTree>
    <p:extLst>
      <p:ext uri="{BB962C8B-B14F-4D97-AF65-F5344CB8AC3E}">
        <p14:creationId xmlns:p14="http://schemas.microsoft.com/office/powerpoint/2010/main" val="1679574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9E025-5FAF-4CD3-B24D-3ACDDE82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77"/>
            <a:ext cx="5972423" cy="4327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392C1-96C5-408C-8C1E-A9A23EB02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23" y="228600"/>
            <a:ext cx="6219576" cy="5025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A87804-3F7B-4AC8-A339-95364E7157D5}"/>
              </a:ext>
            </a:extLst>
          </p:cNvPr>
          <p:cNvSpPr/>
          <p:nvPr/>
        </p:nvSpPr>
        <p:spPr>
          <a:xfrm>
            <a:off x="490707" y="323850"/>
            <a:ext cx="4186628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Hierarchical Form</a:t>
            </a:r>
            <a:endParaRPr lang="en-US" dirty="0"/>
          </a:p>
          <a:p>
            <a:r>
              <a:rPr lang="en-US" sz="2500" dirty="0"/>
              <a:t>Staff – Package</a:t>
            </a:r>
            <a:br>
              <a:rPr lang="en-US" sz="2500" dirty="0"/>
            </a:br>
            <a:endParaRPr lang="en-US" sz="2500" dirty="0"/>
          </a:p>
          <a:p>
            <a:endParaRPr lang="en-US" dirty="0"/>
          </a:p>
          <a:p>
            <a:r>
              <a:rPr lang="en-US" sz="2500" dirty="0"/>
              <a:t>Show staff’s work schedule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87BBB-5909-427E-962E-B06907EF426F}"/>
              </a:ext>
            </a:extLst>
          </p:cNvPr>
          <p:cNvSpPr txBox="1"/>
          <p:nvPr/>
        </p:nvSpPr>
        <p:spPr>
          <a:xfrm>
            <a:off x="6312241" y="5307912"/>
            <a:ext cx="5184434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Next / </a:t>
            </a:r>
            <a:r>
              <a:rPr lang="en-US" sz="2500" dirty="0" err="1"/>
              <a:t>Prev</a:t>
            </a:r>
            <a:r>
              <a:rPr lang="en-US" sz="2500" dirty="0"/>
              <a:t> Button</a:t>
            </a:r>
          </a:p>
          <a:p>
            <a:pPr>
              <a:lnSpc>
                <a:spcPts val="1000"/>
              </a:lnSpc>
            </a:pPr>
            <a:endParaRPr lang="en-US" sz="2500" dirty="0"/>
          </a:p>
          <a:p>
            <a:r>
              <a:rPr lang="en-US" sz="2500" dirty="0"/>
              <a:t>Print Button</a:t>
            </a:r>
          </a:p>
          <a:p>
            <a:pPr>
              <a:lnSpc>
                <a:spcPts val="1000"/>
              </a:lnSpc>
            </a:pPr>
            <a:endParaRPr lang="en-US" sz="2500" dirty="0"/>
          </a:p>
          <a:p>
            <a:r>
              <a:rPr lang="en-US" sz="2500" dirty="0"/>
              <a:t>Help to manage staff workload</a:t>
            </a:r>
          </a:p>
        </p:txBody>
      </p:sp>
    </p:spTree>
    <p:extLst>
      <p:ext uri="{BB962C8B-B14F-4D97-AF65-F5344CB8AC3E}">
        <p14:creationId xmlns:p14="http://schemas.microsoft.com/office/powerpoint/2010/main" val="2717546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724-7994-4A82-9FCE-9F90B800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6412"/>
            <a:ext cx="3739168" cy="1276350"/>
          </a:xfrm>
        </p:spPr>
        <p:txBody>
          <a:bodyPr/>
          <a:lstStyle/>
          <a:p>
            <a:r>
              <a:rPr lang="en-US" dirty="0"/>
              <a:t>Workload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C59D9-BB33-41F3-92E2-E408C0C1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857250"/>
            <a:ext cx="8051595" cy="3114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F515D-C370-45F1-84D4-E368C8700D8F}"/>
              </a:ext>
            </a:extLst>
          </p:cNvPr>
          <p:cNvSpPr txBox="1"/>
          <p:nvPr/>
        </p:nvSpPr>
        <p:spPr>
          <a:xfrm>
            <a:off x="833437" y="4369476"/>
            <a:ext cx="5153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Staff’s workload</a:t>
            </a:r>
          </a:p>
          <a:p>
            <a:endParaRPr lang="en-US" dirty="0"/>
          </a:p>
          <a:p>
            <a:r>
              <a:rPr lang="en-US" dirty="0"/>
              <a:t>Show how many times works in our company</a:t>
            </a:r>
          </a:p>
          <a:p>
            <a:endParaRPr lang="en-US" dirty="0"/>
          </a:p>
          <a:p>
            <a:r>
              <a:rPr lang="en-US" dirty="0"/>
              <a:t>Useful in Human Resource Department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1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2CB3E8-E073-45D9-B540-68507A3B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357187"/>
            <a:ext cx="6757988" cy="61436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91B753A-4786-4110-B7B8-5CE9B303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" y="1023937"/>
            <a:ext cx="3739168" cy="1276350"/>
          </a:xfrm>
        </p:spPr>
        <p:txBody>
          <a:bodyPr/>
          <a:lstStyle/>
          <a:p>
            <a:r>
              <a:rPr lang="en-US" dirty="0"/>
              <a:t>Airline Partner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08B4-9FAC-477A-A320-335402B0F3ED}"/>
              </a:ext>
            </a:extLst>
          </p:cNvPr>
          <p:cNvSpPr txBox="1"/>
          <p:nvPr/>
        </p:nvSpPr>
        <p:spPr>
          <a:xfrm>
            <a:off x="414337" y="2587139"/>
            <a:ext cx="4357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Airline Partner’s Report</a:t>
            </a:r>
          </a:p>
          <a:p>
            <a:endParaRPr lang="en-US" dirty="0"/>
          </a:p>
          <a:p>
            <a:r>
              <a:rPr lang="en-US" dirty="0"/>
              <a:t>Show which airline is most used</a:t>
            </a:r>
          </a:p>
          <a:p>
            <a:endParaRPr lang="en-US" dirty="0"/>
          </a:p>
          <a:p>
            <a:r>
              <a:rPr lang="en-US" dirty="0"/>
              <a:t>Useful in Partner relationship</a:t>
            </a:r>
          </a:p>
          <a:p>
            <a:endParaRPr lang="en-US" dirty="0"/>
          </a:p>
          <a:p>
            <a:r>
              <a:rPr lang="en-US" dirty="0"/>
              <a:t>Let executive board members know which airline is appropriate for our package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03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0319-5593-484B-82FC-83351319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429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E3D18-8004-4A13-9965-394B9EA1EA3B}"/>
              </a:ext>
            </a:extLst>
          </p:cNvPr>
          <p:cNvSpPr txBox="1"/>
          <p:nvPr/>
        </p:nvSpPr>
        <p:spPr>
          <a:xfrm>
            <a:off x="804229" y="1445308"/>
            <a:ext cx="3358084" cy="4856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Customer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4 attributes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*Id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First Name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Last Name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Email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27 customers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3NF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923240C-AD81-4F7F-96AF-C589E2B24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705014"/>
            <a:ext cx="6633184" cy="50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1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2191-676A-43BA-A046-AFB712CB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9154"/>
            <a:ext cx="4366417" cy="4052046"/>
          </a:xfrm>
        </p:spPr>
        <p:txBody>
          <a:bodyPr/>
          <a:lstStyle/>
          <a:p>
            <a:r>
              <a:rPr lang="en-US" dirty="0"/>
              <a:t>id – Number(Long Integer)</a:t>
            </a:r>
          </a:p>
          <a:p>
            <a:r>
              <a:rPr lang="en-US" dirty="0" err="1"/>
              <a:t>firstName</a:t>
            </a:r>
            <a:r>
              <a:rPr lang="en-US" dirty="0"/>
              <a:t> – Short Text</a:t>
            </a:r>
          </a:p>
          <a:p>
            <a:r>
              <a:rPr lang="en-US" dirty="0" err="1"/>
              <a:t>lastName</a:t>
            </a:r>
            <a:r>
              <a:rPr lang="en-US" dirty="0"/>
              <a:t> – Short Text</a:t>
            </a:r>
          </a:p>
          <a:p>
            <a:r>
              <a:rPr lang="en-US" dirty="0"/>
              <a:t>email – Long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201BB-9D89-41C6-8553-63B2301F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309" y="380999"/>
            <a:ext cx="3204064" cy="60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F7177-92FC-47D4-B78C-AC96ABC6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13" y="1570833"/>
            <a:ext cx="7593688" cy="3292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53C8D2-B750-4574-B2F3-DBD974AABD3F}"/>
              </a:ext>
            </a:extLst>
          </p:cNvPr>
          <p:cNvSpPr txBox="1"/>
          <p:nvPr/>
        </p:nvSpPr>
        <p:spPr>
          <a:xfrm>
            <a:off x="804229" y="1445308"/>
            <a:ext cx="3358084" cy="5000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Staff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4 attributes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*Id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First Name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Last Name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Email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12 staffs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3NF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554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9A0961-7EF3-4F36-8CD6-CD40B1D9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50" y="491837"/>
            <a:ext cx="3035673" cy="58743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64E730-DAB9-4856-AB47-21020ADB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9154"/>
            <a:ext cx="3581556" cy="4052046"/>
          </a:xfrm>
        </p:spPr>
        <p:txBody>
          <a:bodyPr/>
          <a:lstStyle/>
          <a:p>
            <a:r>
              <a:rPr lang="en-US" dirty="0"/>
              <a:t>id – Number (Long Integer)</a:t>
            </a:r>
          </a:p>
          <a:p>
            <a:r>
              <a:rPr lang="en-US" dirty="0" err="1"/>
              <a:t>firstName</a:t>
            </a:r>
            <a:r>
              <a:rPr lang="en-US" dirty="0"/>
              <a:t> – Short Text</a:t>
            </a:r>
          </a:p>
          <a:p>
            <a:r>
              <a:rPr lang="en-US" dirty="0" err="1"/>
              <a:t>lastName</a:t>
            </a:r>
            <a:r>
              <a:rPr lang="en-US" dirty="0"/>
              <a:t> – Short Text</a:t>
            </a:r>
          </a:p>
          <a:p>
            <a:r>
              <a:rPr lang="en-US" dirty="0"/>
              <a:t>email – Long Text</a:t>
            </a:r>
          </a:p>
        </p:txBody>
      </p:sp>
    </p:spTree>
    <p:extLst>
      <p:ext uri="{BB962C8B-B14F-4D97-AF65-F5344CB8AC3E}">
        <p14:creationId xmlns:p14="http://schemas.microsoft.com/office/powerpoint/2010/main" val="249060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5CF9B33-6A61-4022-AD1B-2DDDC3C8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44" y="0"/>
            <a:ext cx="4741333" cy="533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BEE9CD-8F7A-47B3-BDD1-5538E929D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754" y="2070847"/>
            <a:ext cx="4255246" cy="4787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77664-5AF9-4A2A-B14C-C4E5328618BA}"/>
              </a:ext>
            </a:extLst>
          </p:cNvPr>
          <p:cNvSpPr txBox="1"/>
          <p:nvPr/>
        </p:nvSpPr>
        <p:spPr>
          <a:xfrm>
            <a:off x="804229" y="1445309"/>
            <a:ext cx="3358084" cy="4787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Booking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4 attributes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*Id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Customer_id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 FK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Staff_id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 FK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Package_id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-FK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Total 65 booking records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1NF</a:t>
            </a:r>
          </a:p>
        </p:txBody>
      </p:sp>
    </p:spTree>
    <p:extLst>
      <p:ext uri="{BB962C8B-B14F-4D97-AF65-F5344CB8AC3E}">
        <p14:creationId xmlns:p14="http://schemas.microsoft.com/office/powerpoint/2010/main" val="2497532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841"/>
      </a:dk2>
      <a:lt2>
        <a:srgbClr val="E5E8E2"/>
      </a:lt2>
      <a:accent1>
        <a:srgbClr val="B56EEE"/>
      </a:accent1>
      <a:accent2>
        <a:srgbClr val="644EEB"/>
      </a:accent2>
      <a:accent3>
        <a:srgbClr val="6E92EE"/>
      </a:accent3>
      <a:accent4>
        <a:srgbClr val="30AFE8"/>
      </a:accent4>
      <a:accent5>
        <a:srgbClr val="37B4A6"/>
      </a:accent5>
      <a:accent6>
        <a:srgbClr val="32BB73"/>
      </a:accent6>
      <a:hlink>
        <a:srgbClr val="6D8C55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1037</Words>
  <Application>Microsoft Office PowerPoint</Application>
  <PresentationFormat>Widescreen</PresentationFormat>
  <Paragraphs>285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Dubai</vt:lpstr>
      <vt:lpstr>Georgia Pro</vt:lpstr>
      <vt:lpstr>Wingdings 2</vt:lpstr>
      <vt:lpstr>SlateVTI</vt:lpstr>
      <vt:lpstr>Travel Agency Database </vt:lpstr>
      <vt:lpstr>Description 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Workload Report</vt:lpstr>
      <vt:lpstr>Airline Partner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Agency Database</dc:title>
  <dc:creator>Young Seo</dc:creator>
  <cp:lastModifiedBy>Young Seo</cp:lastModifiedBy>
  <cp:revision>104</cp:revision>
  <dcterms:created xsi:type="dcterms:W3CDTF">2019-12-11T03:36:25Z</dcterms:created>
  <dcterms:modified xsi:type="dcterms:W3CDTF">2019-12-12T17:15:54Z</dcterms:modified>
</cp:coreProperties>
</file>