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4"/>
  </p:notesMasterIdLst>
  <p:handoutMasterIdLst>
    <p:handoutMasterId r:id="rId15"/>
  </p:handoutMasterIdLst>
  <p:sldIdLst>
    <p:sldId id="588" r:id="rId2"/>
    <p:sldId id="639" r:id="rId3"/>
    <p:sldId id="665" r:id="rId4"/>
    <p:sldId id="667" r:id="rId5"/>
    <p:sldId id="634" r:id="rId6"/>
    <p:sldId id="636" r:id="rId7"/>
    <p:sldId id="2147308807" r:id="rId8"/>
    <p:sldId id="670" r:id="rId9"/>
    <p:sldId id="658" r:id="rId10"/>
    <p:sldId id="668" r:id="rId11"/>
    <p:sldId id="669" r:id="rId12"/>
    <p:sldId id="517" r:id="rId1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Howell" initials="MH"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FDFEFE"/>
    <a:srgbClr val="FEFEFE"/>
    <a:srgbClr val="FFFEFE"/>
    <a:srgbClr val="FFFFFD"/>
    <a:srgbClr val="FFFFFE"/>
    <a:srgbClr val="FFFEFF"/>
    <a:srgbClr val="FEFFFF"/>
    <a:srgbClr val="FF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8" autoAdjust="0"/>
    <p:restoredTop sz="74494" autoAdjust="0"/>
  </p:normalViewPr>
  <p:slideViewPr>
    <p:cSldViewPr snapToGrid="0" showGuides="1">
      <p:cViewPr varScale="1">
        <p:scale>
          <a:sx n="115" d="100"/>
          <a:sy n="115" d="100"/>
        </p:scale>
        <p:origin x="2336" y="192"/>
      </p:cViewPr>
      <p:guideLst>
        <p:guide orient="horz" pos="2160"/>
        <p:guide pos="3840"/>
      </p:guideLst>
    </p:cSldViewPr>
  </p:slideViewPr>
  <p:outlineViewPr>
    <p:cViewPr>
      <p:scale>
        <a:sx n="33" d="100"/>
        <a:sy n="33" d="100"/>
      </p:scale>
      <p:origin x="0" y="-22096"/>
    </p:cViewPr>
  </p:outlineViewPr>
  <p:notesTextViewPr>
    <p:cViewPr>
      <p:scale>
        <a:sx n="80" d="100"/>
        <a:sy n="80" d="100"/>
      </p:scale>
      <p:origin x="0" y="0"/>
    </p:cViewPr>
  </p:notesTextViewPr>
  <p:sorterViewPr>
    <p:cViewPr>
      <p:scale>
        <a:sx n="80" d="100"/>
        <a:sy n="80" d="100"/>
      </p:scale>
      <p:origin x="0" y="0"/>
    </p:cViewPr>
  </p:sorterViewPr>
  <p:notesViewPr>
    <p:cSldViewPr snapToGrid="0" showGuides="1">
      <p:cViewPr varScale="1">
        <p:scale>
          <a:sx n="50" d="100"/>
          <a:sy n="50" d="100"/>
        </p:scale>
        <p:origin x="2804" y="44"/>
      </p:cViewPr>
      <p:guideLst>
        <p:guide orient="horz" pos="3888"/>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5/30/23</a:t>
            </a:fld>
            <a:endParaRPr lang="en-US" dirty="0"/>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dirty="0"/>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dirty="0"/>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5/30/23</a:t>
            </a:fld>
            <a:endParaRPr lang="en-US" dirty="0"/>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dirty="0"/>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dirty="0"/>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dirty="0"/>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dirty="0"/>
          </a:p>
        </p:txBody>
      </p:sp>
    </p:spTree>
    <p:extLst>
      <p:ext uri="{BB962C8B-B14F-4D97-AF65-F5344CB8AC3E}">
        <p14:creationId xmlns:p14="http://schemas.microsoft.com/office/powerpoint/2010/main" val="2348885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Oracle Sans" panose="020B0503020204020204" pitchFamily="34" charset="0"/>
              </a:rPr>
              <a:t>The firewall service allows you to monitor and apply granular security controls to enable use cases such as: perimeter security to protect against threats from the internet until you have time to patch/update. Protect against data exfiltration by restricting outbound data to only trusted networks or applications. For example, only allowing traffic to trusted servers for image updates. </a:t>
            </a:r>
            <a:endParaRPr lang="en-US" dirty="0"/>
          </a:p>
        </p:txBody>
      </p:sp>
      <p:sp>
        <p:nvSpPr>
          <p:cNvPr id="4" name="Slide Number Placeholder 3"/>
          <p:cNvSpPr>
            <a:spLocks noGrp="1"/>
          </p:cNvSpPr>
          <p:nvPr>
            <p:ph type="sldNum" sz="quarter" idx="10"/>
          </p:nvPr>
        </p:nvSpPr>
        <p:spPr/>
        <p:txBody>
          <a:bodyPr/>
          <a:lstStyle/>
          <a:p>
            <a:fld id="{9EDC5964-3162-43B5-B1EC-63C8D166D7D3}" type="slidenum">
              <a:rPr lang="en-US" smtClean="0"/>
              <a:t>10</a:t>
            </a:fld>
            <a:endParaRPr lang="en-US" dirty="0"/>
          </a:p>
        </p:txBody>
      </p:sp>
    </p:spTree>
    <p:extLst>
      <p:ext uri="{BB962C8B-B14F-4D97-AF65-F5344CB8AC3E}">
        <p14:creationId xmlns:p14="http://schemas.microsoft.com/office/powerpoint/2010/main" val="862306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541f5d96ba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541f5d96ba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5379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Oracle Sans" panose="020B0503020204020204" pitchFamily="34" charset="0"/>
              </a:rPr>
              <a:t>We support 3 major feature categories. The first one is </a:t>
            </a:r>
            <a:r>
              <a:rPr lang="en-US" sz="1200" b="0" i="0" kern="1200" dirty="0" err="1">
                <a:solidFill>
                  <a:schemeClr val="tx1"/>
                </a:solidFill>
                <a:effectLst/>
                <a:latin typeface="+mn-lt"/>
                <a:ea typeface="+mn-ea"/>
                <a:cs typeface="Oracle Sans" panose="020B0503020204020204" pitchFamily="34" charset="0"/>
              </a:rPr>
              <a:t>Stateful</a:t>
            </a:r>
            <a:r>
              <a:rPr lang="en-US" sz="1200" b="0" i="0" kern="1200" dirty="0">
                <a:solidFill>
                  <a:schemeClr val="tx1"/>
                </a:solidFill>
                <a:effectLst/>
                <a:latin typeface="+mn-lt"/>
                <a:ea typeface="+mn-ea"/>
                <a:cs typeface="Oracle Sans" panose="020B0503020204020204" pitchFamily="34" charset="0"/>
              </a:rPr>
              <a:t> Firewalling  – which allows you to enforce allow or deny </a:t>
            </a:r>
            <a:r>
              <a:rPr lang="en-US" sz="1200" b="0" i="0" kern="1200" dirty="0" err="1">
                <a:solidFill>
                  <a:schemeClr val="tx1"/>
                </a:solidFill>
                <a:effectLst/>
                <a:latin typeface="+mn-lt"/>
                <a:ea typeface="+mn-ea"/>
                <a:cs typeface="Oracle Sans" panose="020B0503020204020204" pitchFamily="34" charset="0"/>
              </a:rPr>
              <a:t>stateful</a:t>
            </a:r>
            <a:r>
              <a:rPr lang="en-US" sz="1200" b="0" i="0" kern="1200" dirty="0">
                <a:solidFill>
                  <a:schemeClr val="tx1"/>
                </a:solidFill>
                <a:effectLst/>
                <a:latin typeface="+mn-lt"/>
                <a:ea typeface="+mn-ea"/>
                <a:cs typeface="Oracle Sans" panose="020B0503020204020204" pitchFamily="34" charset="0"/>
              </a:rPr>
              <a:t> filtering rules for both IPv4 and IPv6 traffic based on 5-tuple information. We take into account the direction and context of the flow when enforcing rules. We also support IDS, IPS and URL filtering features.</a:t>
            </a:r>
            <a:r>
              <a:rPr lang="en-US" sz="1200" b="0" i="0" kern="1200" baseline="0" dirty="0">
                <a:solidFill>
                  <a:schemeClr val="tx1"/>
                </a:solidFill>
                <a:effectLst/>
                <a:latin typeface="+mn-lt"/>
                <a:ea typeface="+mn-ea"/>
                <a:cs typeface="Oracle Sans" panose="020B0503020204020204" pitchFamily="34" charset="0"/>
              </a:rPr>
              <a:t> </a:t>
            </a:r>
            <a:r>
              <a:rPr lang="en-US" sz="1200" b="0" i="0" kern="1200" dirty="0">
                <a:solidFill>
                  <a:schemeClr val="tx1"/>
                </a:solidFill>
                <a:effectLst/>
                <a:latin typeface="+mn-lt"/>
                <a:ea typeface="+mn-ea"/>
                <a:cs typeface="Oracle Sans" panose="020B0503020204020204" pitchFamily="34" charset="0"/>
              </a:rPr>
              <a:t>These rules are part of our flexible firewall policy, which can be easily enforced using our VCN route rules and applied to your inbound, outbound as well as lateral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mn-lt"/>
              <a:ea typeface="+mn-ea"/>
              <a:cs typeface="Oracle Sans" panose="020B0503020204020204" pitchFamily="34" charset="0"/>
            </a:endParaRPr>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dirty="0"/>
          </a:p>
        </p:txBody>
      </p:sp>
    </p:spTree>
    <p:extLst>
      <p:ext uri="{BB962C8B-B14F-4D97-AF65-F5344CB8AC3E}">
        <p14:creationId xmlns:p14="http://schemas.microsoft.com/office/powerpoint/2010/main" val="1919349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OCI Network Firewall is as a turn-key service that enables customers to immediately take advantage of the firewall without the need to configure and manage additional security infrastructure.</a:t>
            </a:r>
          </a:p>
          <a:p>
            <a:r>
              <a:rPr lang="en-US" sz="1200" b="0" i="0" kern="1200" dirty="0">
                <a:solidFill>
                  <a:schemeClr val="tx1"/>
                </a:solidFill>
                <a:effectLst/>
                <a:latin typeface="+mn-lt"/>
                <a:ea typeface="+mn-ea"/>
                <a:cs typeface="Oracle Sans" panose="020B0503020204020204" pitchFamily="34" charset="0"/>
              </a:rPr>
              <a:t>It is offered as an OCI native service offering that is elastically scalable with in built-in high availability and resiliency. And provides best-in-class ML-Powered capabilities to protect your  workloads on OCI.  </a:t>
            </a:r>
          </a:p>
          <a:p>
            <a:r>
              <a:rPr lang="en-US" sz="1200" b="0" i="0" kern="1200" dirty="0">
                <a:solidFill>
                  <a:schemeClr val="tx1"/>
                </a:solidFill>
                <a:effectLst/>
                <a:latin typeface="+mn-lt"/>
                <a:ea typeface="+mn-ea"/>
                <a:cs typeface="Oracle Sans" panose="020B0503020204020204" pitchFamily="34" charset="0"/>
              </a:rPr>
              <a:t>With the firewall service, you can monitor and apply granular security controls on your VCN, centrally manage network firewall security policies and easily enforce them across their VCNs. Virtual Cloud Networks (VCNs). </a:t>
            </a:r>
          </a:p>
          <a:p>
            <a:r>
              <a:rPr lang="en-US" sz="1200" b="0" i="0" kern="1200" dirty="0">
                <a:solidFill>
                  <a:schemeClr val="tx1"/>
                </a:solidFill>
                <a:effectLst/>
                <a:latin typeface="+mn-lt"/>
                <a:ea typeface="+mn-ea"/>
                <a:cs typeface="Oracle Sans" panose="020B0503020204020204" pitchFamily="34" charset="0"/>
              </a:rPr>
              <a:t> </a:t>
            </a:r>
          </a:p>
          <a:p>
            <a:r>
              <a:rPr lang="en-US" sz="1200" b="0" i="0" kern="1200" dirty="0">
                <a:solidFill>
                  <a:schemeClr val="tx1"/>
                </a:solidFill>
                <a:effectLst/>
                <a:latin typeface="+mn-lt"/>
                <a:ea typeface="+mn-ea"/>
                <a:cs typeface="Oracle Sans" panose="020B0503020204020204" pitchFamily="34" charset="0"/>
              </a:rPr>
              <a:t>It is tightly integrated with OCI platform including services such as logging and metrics. The firewall is capable of inspecting both encrypted as well as non-encrypted traffic in both the inbound and outbound directions. Finally, it also helps meet your compliance goals and requirements. </a:t>
            </a:r>
            <a:endParaRPr lang="en-US" sz="1200" dirty="0"/>
          </a:p>
        </p:txBody>
      </p:sp>
      <p:sp>
        <p:nvSpPr>
          <p:cNvPr id="4" name="Slide Number Placeholder 3"/>
          <p:cNvSpPr>
            <a:spLocks noGrp="1"/>
          </p:cNvSpPr>
          <p:nvPr>
            <p:ph type="sldNum" sz="quarter" idx="5"/>
          </p:nvPr>
        </p:nvSpPr>
        <p:spPr/>
        <p:txBody>
          <a:bodyPr/>
          <a:lstStyle/>
          <a:p>
            <a:fld id="{9EDC5964-3162-43B5-B1EC-63C8D166D7D3}" type="slidenum">
              <a:rPr lang="en-US" smtClean="0"/>
              <a:t>3</a:t>
            </a:fld>
            <a:endParaRPr lang="en-US" dirty="0"/>
          </a:p>
        </p:txBody>
      </p:sp>
    </p:spTree>
    <p:extLst>
      <p:ext uri="{BB962C8B-B14F-4D97-AF65-F5344CB8AC3E}">
        <p14:creationId xmlns:p14="http://schemas.microsoft.com/office/powerpoint/2010/main" val="190117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mn-lt"/>
              <a:ea typeface="+mn-ea"/>
              <a:cs typeface="Oracle Sans" panose="020B0503020204020204" pitchFamily="34" charset="0"/>
            </a:endParaRPr>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dirty="0"/>
          </a:p>
        </p:txBody>
      </p:sp>
    </p:spTree>
    <p:extLst>
      <p:ext uri="{BB962C8B-B14F-4D97-AF65-F5344CB8AC3E}">
        <p14:creationId xmlns:p14="http://schemas.microsoft.com/office/powerpoint/2010/main" val="1103776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dirty="0"/>
          </a:p>
        </p:txBody>
      </p:sp>
    </p:spTree>
    <p:extLst>
      <p:ext uri="{BB962C8B-B14F-4D97-AF65-F5344CB8AC3E}">
        <p14:creationId xmlns:p14="http://schemas.microsoft.com/office/powerpoint/2010/main" val="264267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mn-lt"/>
              <a:ea typeface="+mn-ea"/>
              <a:cs typeface="Oracle Sans" panose="020B0503020204020204" pitchFamily="34" charset="0"/>
            </a:endParaRPr>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dirty="0"/>
          </a:p>
        </p:txBody>
      </p:sp>
    </p:spTree>
    <p:extLst>
      <p:ext uri="{BB962C8B-B14F-4D97-AF65-F5344CB8AC3E}">
        <p14:creationId xmlns:p14="http://schemas.microsoft.com/office/powerpoint/2010/main" val="400162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Oracle Sans" panose="020B0503020204020204" pitchFamily="34" charset="0"/>
              </a:rPr>
              <a:t>We support 3 major feature categories. The first one is </a:t>
            </a:r>
            <a:r>
              <a:rPr lang="en-US" sz="1200" b="0" i="0" kern="1200" dirty="0" err="1">
                <a:solidFill>
                  <a:schemeClr val="tx1"/>
                </a:solidFill>
                <a:effectLst/>
                <a:latin typeface="+mn-lt"/>
                <a:ea typeface="+mn-ea"/>
                <a:cs typeface="Oracle Sans" panose="020B0503020204020204" pitchFamily="34" charset="0"/>
              </a:rPr>
              <a:t>Stateful</a:t>
            </a:r>
            <a:r>
              <a:rPr lang="en-US" sz="1200" b="0" i="0" kern="1200" dirty="0">
                <a:solidFill>
                  <a:schemeClr val="tx1"/>
                </a:solidFill>
                <a:effectLst/>
                <a:latin typeface="+mn-lt"/>
                <a:ea typeface="+mn-ea"/>
                <a:cs typeface="Oracle Sans" panose="020B0503020204020204" pitchFamily="34" charset="0"/>
              </a:rPr>
              <a:t> Firewalling  – which allows you to enforce allow or deny </a:t>
            </a:r>
            <a:r>
              <a:rPr lang="en-US" sz="1200" b="0" i="0" kern="1200" dirty="0" err="1">
                <a:solidFill>
                  <a:schemeClr val="tx1"/>
                </a:solidFill>
                <a:effectLst/>
                <a:latin typeface="+mn-lt"/>
                <a:ea typeface="+mn-ea"/>
                <a:cs typeface="Oracle Sans" panose="020B0503020204020204" pitchFamily="34" charset="0"/>
              </a:rPr>
              <a:t>stateful</a:t>
            </a:r>
            <a:r>
              <a:rPr lang="en-US" sz="1200" b="0" i="0" kern="1200" dirty="0">
                <a:solidFill>
                  <a:schemeClr val="tx1"/>
                </a:solidFill>
                <a:effectLst/>
                <a:latin typeface="+mn-lt"/>
                <a:ea typeface="+mn-ea"/>
                <a:cs typeface="Oracle Sans" panose="020B0503020204020204" pitchFamily="34" charset="0"/>
              </a:rPr>
              <a:t> filtering rules for both IPv4 and IPv6 traffic based on 5-tuple information. We take into account the direction and context of the flow when enforcing rules. We also support IDS, IPS and URL filtering features.</a:t>
            </a:r>
            <a:r>
              <a:rPr lang="en-US" sz="1200" b="0" i="0" kern="1200" baseline="0" dirty="0">
                <a:solidFill>
                  <a:schemeClr val="tx1"/>
                </a:solidFill>
                <a:effectLst/>
                <a:latin typeface="+mn-lt"/>
                <a:ea typeface="+mn-ea"/>
                <a:cs typeface="Oracle Sans" panose="020B0503020204020204" pitchFamily="34" charset="0"/>
              </a:rPr>
              <a:t> </a:t>
            </a:r>
            <a:r>
              <a:rPr lang="en-US" sz="1200" b="0" i="0" kern="1200" dirty="0">
                <a:solidFill>
                  <a:schemeClr val="tx1"/>
                </a:solidFill>
                <a:effectLst/>
                <a:latin typeface="+mn-lt"/>
                <a:ea typeface="+mn-ea"/>
                <a:cs typeface="Oracle Sans" panose="020B0503020204020204" pitchFamily="34" charset="0"/>
              </a:rPr>
              <a:t>These rules are part of our flexible firewall policy, which can be easily enforced using our VCN route rules and applied to your inbound, outbound as well as lateral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rgbClr val="000000"/>
              </a:solidFill>
              <a:effectLst/>
              <a:latin typeface="+mn-lt"/>
              <a:ea typeface="+mn-ea"/>
              <a:cs typeface="Oracle Sans" panose="020B0503020204020204" pitchFamily="34" charset="0"/>
            </a:endParaRPr>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dirty="0"/>
          </a:p>
        </p:txBody>
      </p:sp>
    </p:spTree>
    <p:extLst>
      <p:ext uri="{BB962C8B-B14F-4D97-AF65-F5344CB8AC3E}">
        <p14:creationId xmlns:p14="http://schemas.microsoft.com/office/powerpoint/2010/main" val="4276093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Though, both NGFWs and WAFs are considered firewalls and network functions, they interact with traffic at different points. Given the various potential points for intrusion across both a network and a web app, in most cases it’s important to employ both technologies.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0000"/>
                </a:solidFill>
                <a:effectLst/>
                <a:latin typeface="+mn-lt"/>
                <a:ea typeface="+mn-ea"/>
                <a:cs typeface="Oracle Sans" panose="020B0503020204020204" pitchFamily="34" charset="0"/>
              </a:rPr>
              <a:t>The OCI WAF act as a reverse proxy that will inspect all traffic flows or requests prior to these arriving at the origin Web application. It will also inspect any request going from the Web application server to the end user. This is very powerful and will allow you to control data leakage from your applications servers as well as protecting your servers from outside threats.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p>
          <a:p>
            <a:endParaRPr lang="en-US" dirty="0"/>
          </a:p>
        </p:txBody>
      </p:sp>
      <p:sp>
        <p:nvSpPr>
          <p:cNvPr id="4" name="Slide Number Placeholder 3"/>
          <p:cNvSpPr>
            <a:spLocks noGrp="1"/>
          </p:cNvSpPr>
          <p:nvPr>
            <p:ph type="sldNum" sz="quarter" idx="10"/>
          </p:nvPr>
        </p:nvSpPr>
        <p:spPr/>
        <p:txBody>
          <a:bodyPr/>
          <a:lstStyle/>
          <a:p>
            <a:fld id="{9EDC5964-3162-43B5-B1EC-63C8D166D7D3}" type="slidenum">
              <a:rPr lang="en-US" smtClean="0"/>
              <a:t>8</a:t>
            </a:fld>
            <a:endParaRPr lang="en-US" dirty="0"/>
          </a:p>
        </p:txBody>
      </p:sp>
    </p:spTree>
    <p:extLst>
      <p:ext uri="{BB962C8B-B14F-4D97-AF65-F5344CB8AC3E}">
        <p14:creationId xmlns:p14="http://schemas.microsoft.com/office/powerpoint/2010/main" val="131039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DC5964-3162-43B5-B1EC-63C8D166D7D3}" type="slidenum">
              <a:rPr lang="en-US" smtClean="0"/>
              <a:t>9</a:t>
            </a:fld>
            <a:endParaRPr lang="en-US" dirty="0"/>
          </a:p>
        </p:txBody>
      </p:sp>
    </p:spTree>
    <p:extLst>
      <p:ext uri="{BB962C8B-B14F-4D97-AF65-F5344CB8AC3E}">
        <p14:creationId xmlns:p14="http://schemas.microsoft.com/office/powerpoint/2010/main" val="972106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mailto:quietperiod_ww_grp@oracle.com" TargetMode="External"/><Relationship Id="rId2" Type="http://schemas.openxmlformats.org/officeDocument/2006/relationships/hyperlink" Target="https://confluence.oraclecorp.com/confluence/display/DemandCenter/Safe+Harbor+Disclosures+for+Presentations"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8.jpeg"/><Relationship Id="rId4" Type="http://schemas.openxmlformats.org/officeDocument/2006/relationships/image" Target="../media/image7.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F24DF316-2FA6-AE44-AB7A-9E7E86E0BEB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608297"/>
            <a:ext cx="5084064" cy="45079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108521" y="1863971"/>
            <a:ext cx="0" cy="378948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66215" y="1608297"/>
            <a:ext cx="5084064" cy="450799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FB65FA2D-6C94-456B-8DE9-80C7A3BE2C17}"/>
              </a:ext>
            </a:extLst>
          </p:cNvPr>
          <p:cNvSpPr>
            <a:spLocks noGrp="1"/>
          </p:cNvSpPr>
          <p:nvPr>
            <p:ph type="title" hasCustomPrompt="1"/>
          </p:nvPr>
        </p:nvSpPr>
        <p:spPr/>
        <p:txBody>
          <a:bodyPr/>
          <a:lstStyle>
            <a:lvl1pPr>
              <a:defRPr/>
            </a:lvl1pPr>
          </a:lstStyle>
          <a:p>
            <a:r>
              <a:rPr lang="en-US" dirty="0"/>
              <a:t>Title</a:t>
            </a:r>
          </a:p>
        </p:txBody>
      </p:sp>
      <p:sp>
        <p:nvSpPr>
          <p:cNvPr id="5" name="Date Placeholder 4">
            <a:extLst>
              <a:ext uri="{FF2B5EF4-FFF2-40B4-BE49-F238E27FC236}">
                <a16:creationId xmlns:a16="http://schemas.microsoft.com/office/drawing/2014/main" id="{DCD06EC0-4AE6-4D7C-87DE-D393DC47ED94}"/>
              </a:ext>
            </a:extLst>
          </p:cNvPr>
          <p:cNvSpPr>
            <a:spLocks noGrp="1"/>
          </p:cNvSpPr>
          <p:nvPr>
            <p:ph type="dt" sz="half" idx="16"/>
          </p:nvPr>
        </p:nvSpPr>
        <p:spPr/>
        <p:txBody>
          <a:bodyPr/>
          <a:lstStyle/>
          <a:p>
            <a:r>
              <a:rPr lang="en-IN"/>
              <a:t>[Date]</a:t>
            </a:r>
            <a:endParaRPr lang="en-US" dirty="0"/>
          </a:p>
        </p:txBody>
      </p:sp>
      <p:sp>
        <p:nvSpPr>
          <p:cNvPr id="7" name="Footer Placeholder 6">
            <a:extLst>
              <a:ext uri="{FF2B5EF4-FFF2-40B4-BE49-F238E27FC236}">
                <a16:creationId xmlns:a16="http://schemas.microsoft.com/office/drawing/2014/main" id="{E594DB29-C2B8-4F61-8419-EEE3D1E837A1}"/>
              </a:ext>
            </a:extLst>
          </p:cNvPr>
          <p:cNvSpPr>
            <a:spLocks noGrp="1"/>
          </p:cNvSpPr>
          <p:nvPr>
            <p:ph type="ftr" sz="quarter" idx="17"/>
          </p:nvPr>
        </p:nvSpPr>
        <p:spPr/>
        <p:txBody>
          <a:bodyPr/>
          <a:lstStyle/>
          <a:p>
            <a:r>
              <a:rPr lang="en-US"/>
              <a:t>Copyright © 2021, Oracle and/or its affiliates.</a:t>
            </a:r>
            <a:endParaRPr lang="en-US" dirty="0"/>
          </a:p>
        </p:txBody>
      </p:sp>
      <p:sp>
        <p:nvSpPr>
          <p:cNvPr id="8" name="Slide Number Placeholder 7">
            <a:extLst>
              <a:ext uri="{FF2B5EF4-FFF2-40B4-BE49-F238E27FC236}">
                <a16:creationId xmlns:a16="http://schemas.microsoft.com/office/drawing/2014/main" id="{4C4C4FB3-367C-49DA-9BEF-99BD8CD346F0}"/>
              </a:ext>
            </a:extLst>
          </p:cNvPr>
          <p:cNvSpPr>
            <a:spLocks noGrp="1"/>
          </p:cNvSpPr>
          <p:nvPr>
            <p:ph type="sldNum" sz="quarter" idx="18"/>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Light - Title 1 Column">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14698CB0-77BC-6148-8112-EFC83C0F58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7" name="Content Placeholder 6">
            <a:extLst>
              <a:ext uri="{FF2B5EF4-FFF2-40B4-BE49-F238E27FC236}">
                <a16:creationId xmlns:a16="http://schemas.microsoft.com/office/drawing/2014/main" id="{07A30E9B-4EB7-4882-9E42-67210E9CC0B4}"/>
              </a:ext>
            </a:extLst>
          </p:cNvPr>
          <p:cNvSpPr>
            <a:spLocks noGrp="1"/>
          </p:cNvSpPr>
          <p:nvPr>
            <p:ph sz="quarter" idx="13"/>
          </p:nvPr>
        </p:nvSpPr>
        <p:spPr>
          <a:xfrm>
            <a:off x="771525" y="1600200"/>
            <a:ext cx="10677525" cy="450799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itle 8">
            <a:extLst>
              <a:ext uri="{FF2B5EF4-FFF2-40B4-BE49-F238E27FC236}">
                <a16:creationId xmlns:a16="http://schemas.microsoft.com/office/drawing/2014/main" id="{35CB6F3B-CCE4-4193-8EAA-C4A6D27C7DAD}"/>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2131DBF8-F618-4198-88BA-FD1569B2979A}"/>
              </a:ext>
            </a:extLst>
          </p:cNvPr>
          <p:cNvSpPr>
            <a:spLocks noGrp="1"/>
          </p:cNvSpPr>
          <p:nvPr>
            <p:ph type="dt" sz="half" idx="14"/>
          </p:nvPr>
        </p:nvSpPr>
        <p:spPr/>
        <p:txBody>
          <a:bodyPr/>
          <a:lstStyle/>
          <a:p>
            <a:endParaRPr lang="en-US" dirty="0"/>
          </a:p>
        </p:txBody>
      </p:sp>
      <p:sp>
        <p:nvSpPr>
          <p:cNvPr id="3" name="Footer Placeholder 2">
            <a:extLst>
              <a:ext uri="{FF2B5EF4-FFF2-40B4-BE49-F238E27FC236}">
                <a16:creationId xmlns:a16="http://schemas.microsoft.com/office/drawing/2014/main" id="{158AA26E-E9A4-4CE1-9157-28062D2322ED}"/>
              </a:ext>
            </a:extLst>
          </p:cNvPr>
          <p:cNvSpPr>
            <a:spLocks noGrp="1"/>
          </p:cNvSpPr>
          <p:nvPr>
            <p:ph type="ftr" sz="quarter" idx="15"/>
          </p:nvPr>
        </p:nvSpPr>
        <p:spPr/>
        <p:txBody>
          <a:bodyPr/>
          <a:lstStyle/>
          <a:p>
            <a:endParaRPr lang="en-US" dirty="0"/>
          </a:p>
        </p:txBody>
      </p:sp>
      <p:sp>
        <p:nvSpPr>
          <p:cNvPr id="4" name="Slide Number Placeholder 3">
            <a:extLst>
              <a:ext uri="{FF2B5EF4-FFF2-40B4-BE49-F238E27FC236}">
                <a16:creationId xmlns:a16="http://schemas.microsoft.com/office/drawing/2014/main" id="{0FB3DA01-00EF-4B14-8325-24C1135260F9}"/>
              </a:ext>
            </a:extLst>
          </p:cNvPr>
          <p:cNvSpPr>
            <a:spLocks noGrp="1"/>
          </p:cNvSpPr>
          <p:nvPr>
            <p:ph type="sldNum" sz="quarter" idx="16"/>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71367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415600" y="308100"/>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83" name="Google Shape;83;p14"/>
          <p:cNvSpPr txBox="1">
            <a:spLocks noGrp="1"/>
          </p:cNvSpPr>
          <p:nvPr>
            <p:ph type="sldNum" idx="12"/>
          </p:nvPr>
        </p:nvSpPr>
        <p:spPr>
          <a:xfrm>
            <a:off x="415600" y="6496033"/>
            <a:ext cx="3151200" cy="36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r"/>
            <a:fld id="{00000000-1234-1234-1234-123412341234}" type="slidenum">
              <a:rPr lang="en-US" smtClean="0"/>
              <a:pPr algn="r"/>
              <a:t>‹#›</a:t>
            </a:fld>
            <a:r>
              <a:rPr lang="en-US"/>
              <a:t>  |  © 2020 Palo Alto Networks, Inc. All rights reserved.</a:t>
            </a:r>
          </a:p>
        </p:txBody>
      </p:sp>
    </p:spTree>
    <p:extLst>
      <p:ext uri="{BB962C8B-B14F-4D97-AF65-F5344CB8AC3E}">
        <p14:creationId xmlns:p14="http://schemas.microsoft.com/office/powerpoint/2010/main" val="139892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7" name="Cloud">
            <a:extLst>
              <a:ext uri="{FF2B5EF4-FFF2-40B4-BE49-F238E27FC236}">
                <a16:creationId xmlns:a16="http://schemas.microsoft.com/office/drawing/2014/main" id="{A52109B5-4152-894B-9BF6-17B5458CC9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705731" y="269359"/>
            <a:ext cx="5080369" cy="1559442"/>
          </a:xfrm>
          <a:prstGeom prst="rect">
            <a:avLst/>
          </a:prstGeom>
        </p:spPr>
      </p:pic>
      <p:sp>
        <p:nvSpPr>
          <p:cNvPr id="4" name="Title 3">
            <a:extLst>
              <a:ext uri="{FF2B5EF4-FFF2-40B4-BE49-F238E27FC236}">
                <a16:creationId xmlns:a16="http://schemas.microsoft.com/office/drawing/2014/main" id="{F5090641-BB3E-479D-A754-1B2B6F37AEB9}"/>
              </a:ext>
            </a:extLst>
          </p:cNvPr>
          <p:cNvSpPr>
            <a:spLocks noGrp="1"/>
          </p:cNvSpPr>
          <p:nvPr>
            <p:ph type="title" hasCustomPrompt="1"/>
          </p:nvPr>
        </p:nvSpPr>
        <p:spPr/>
        <p:txBody>
          <a:bodyPr/>
          <a:lstStyle>
            <a:lvl1pPr>
              <a:defRPr/>
            </a:lvl1pPr>
          </a:lstStyle>
          <a:p>
            <a:r>
              <a:rPr lang="en-US" dirty="0"/>
              <a:t>Title</a:t>
            </a:r>
          </a:p>
        </p:txBody>
      </p:sp>
      <p:sp>
        <p:nvSpPr>
          <p:cNvPr id="2" name="Date Placeholder 1">
            <a:extLst>
              <a:ext uri="{FF2B5EF4-FFF2-40B4-BE49-F238E27FC236}">
                <a16:creationId xmlns:a16="http://schemas.microsoft.com/office/drawing/2014/main" id="{1153D77D-CD9E-445C-8F26-904F65B519A3}"/>
              </a:ext>
            </a:extLst>
          </p:cNvPr>
          <p:cNvSpPr>
            <a:spLocks noGrp="1"/>
          </p:cNvSpPr>
          <p:nvPr>
            <p:ph type="dt" sz="half" idx="10"/>
          </p:nvPr>
        </p:nvSpPr>
        <p:spPr/>
        <p:txBody>
          <a:bodyPr/>
          <a:lstStyle/>
          <a:p>
            <a:r>
              <a:rPr lang="en-IN"/>
              <a:t>[Date]</a:t>
            </a:r>
            <a:endParaRPr lang="en-US" dirty="0"/>
          </a:p>
        </p:txBody>
      </p:sp>
      <p:sp>
        <p:nvSpPr>
          <p:cNvPr id="5" name="Footer Placeholder 4">
            <a:extLst>
              <a:ext uri="{FF2B5EF4-FFF2-40B4-BE49-F238E27FC236}">
                <a16:creationId xmlns:a16="http://schemas.microsoft.com/office/drawing/2014/main" id="{50DAEFA0-C12C-4365-A532-D29F819542E1}"/>
              </a:ext>
            </a:extLst>
          </p:cNvPr>
          <p:cNvSpPr>
            <a:spLocks noGrp="1"/>
          </p:cNvSpPr>
          <p:nvPr>
            <p:ph type="ftr" sz="quarter" idx="11"/>
          </p:nvPr>
        </p:nvSpPr>
        <p:spPr/>
        <p:txBody>
          <a:bodyPr/>
          <a:lstStyle/>
          <a:p>
            <a:r>
              <a:rPr lang="en-US"/>
              <a:t>Copyright © 2021, Oracle and/or its affiliates.</a:t>
            </a:r>
            <a:endParaRPr lang="en-US" dirty="0"/>
          </a:p>
        </p:txBody>
      </p:sp>
      <p:sp>
        <p:nvSpPr>
          <p:cNvPr id="6" name="Slide Number Placeholder 5">
            <a:extLst>
              <a:ext uri="{FF2B5EF4-FFF2-40B4-BE49-F238E27FC236}">
                <a16:creationId xmlns:a16="http://schemas.microsoft.com/office/drawing/2014/main" id="{9E6038FD-33E0-4C25-AC00-13FEB177A45C}"/>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6D70E2-AA43-5D41-9683-CB0D43894DCB}"/>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a:extLst>
              <a:ext uri="{FF2B5EF4-FFF2-40B4-BE49-F238E27FC236}">
                <a16:creationId xmlns:a16="http://schemas.microsoft.com/office/drawing/2014/main" id="{C6F6B418-DEC1-C044-90AC-73E2DA9F4F77}"/>
              </a:ext>
            </a:extLst>
          </p:cNvPr>
          <p:cNvSpPr>
            <a:spLocks noGrp="1"/>
          </p:cNvSpPr>
          <p:nvPr>
            <p:ph type="body" sz="quarter" idx="19" hasCustomPrompt="1"/>
          </p:nvPr>
        </p:nvSpPr>
        <p:spPr>
          <a:xfrm>
            <a:off x="770400" y="182563"/>
            <a:ext cx="5040000" cy="820800"/>
          </a:xfrm>
        </p:spPr>
        <p:txBody>
          <a:bodyPr vert="horz" lIns="0" tIns="0" rIns="0" bIns="0" rtlCol="0" anchor="b">
            <a:noAutofit/>
          </a:bodyPr>
          <a:lstStyle>
            <a:lvl1pPr>
              <a:defRPr lang="en-GB" sz="2400" b="1" baseline="0" dirty="0" smtClean="0">
                <a:cs typeface="+mj-cs"/>
              </a:defRPr>
            </a:lvl1pPr>
            <a:lvl2pPr>
              <a:defRPr lang="en-GB" dirty="0" smtClean="0"/>
            </a:lvl2pPr>
            <a:lvl3pPr>
              <a:defRPr lang="en-GB" dirty="0" smtClean="0"/>
            </a:lvl3pPr>
            <a:lvl4pPr>
              <a:defRPr lang="en-GB" dirty="0" smtClean="0"/>
            </a:lvl4pPr>
            <a:lvl5pPr>
              <a:defRPr lang="en-US" dirty="0"/>
            </a:lvl5pPr>
          </a:lstStyle>
          <a:p>
            <a:pPr lvl="0">
              <a:spcBef>
                <a:spcPct val="0"/>
              </a:spcBef>
            </a:pPr>
            <a:r>
              <a:rPr lang="en-GB" dirty="0"/>
              <a:t>Title</a:t>
            </a:r>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p:nvPr>
        </p:nvSpPr>
        <p:spPr>
          <a:xfrm>
            <a:off x="770400" y="1600200"/>
            <a:ext cx="5040000" cy="2415700"/>
          </a:xfrm>
        </p:spPr>
        <p:txBody>
          <a:bodyPr anchor="t" anchorCtr="0"/>
          <a:lstStyle>
            <a:lvl1pPr>
              <a:defRPr lang="en-US" sz="1800" kern="0" dirty="0">
                <a:solidFill>
                  <a:schemeClr val="tx1"/>
                </a:solidFill>
                <a:latin typeface="+mn-lt"/>
                <a:ea typeface="Oracle Sans Semi Bold" charset="0"/>
                <a:cs typeface="Oracle Sans Semi Bold" charset="0"/>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7" name="Picture 16">
            <a:extLst>
              <a:ext uri="{FF2B5EF4-FFF2-40B4-BE49-F238E27FC236}">
                <a16:creationId xmlns:a16="http://schemas.microsoft.com/office/drawing/2014/main" id="{31DEFD04-4287-DD46-A6B8-FF760D1A7E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0000"/>
          <a:stretch/>
        </p:blipFill>
        <p:spPr>
          <a:xfrm>
            <a:off x="6096000" y="0"/>
            <a:ext cx="6096000" cy="6858000"/>
          </a:xfrm>
          <a:prstGeom prst="rect">
            <a:avLst/>
          </a:prstGeom>
        </p:spPr>
      </p:pic>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r>
              <a:rPr lang="en-IN"/>
              <a:t>[Date]</a:t>
            </a:r>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a:t>Copyright © 2021, Oracle and/or its affiliates.</a:t>
            </a:r>
            <a:endParaRPr lang="en-US" dirty="0"/>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pic>
        <p:nvPicPr>
          <p:cNvPr id="10" name="OTag">
            <a:extLst>
              <a:ext uri="{FF2B5EF4-FFF2-40B4-BE49-F238E27FC236}">
                <a16:creationId xmlns:a16="http://schemas.microsoft.com/office/drawing/2014/main" id="{D9718C24-4EBC-A64D-B0B7-E2D533CB056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Light - Metric">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F6418D8-7595-AF43-979C-F9057829749C}"/>
              </a:ext>
            </a:extLst>
          </p:cNvPr>
          <p:cNvGrpSpPr/>
          <p:nvPr userDrawn="1"/>
        </p:nvGrpSpPr>
        <p:grpSpPr>
          <a:xfrm>
            <a:off x="0" y="0"/>
            <a:ext cx="6096000" cy="6858000"/>
            <a:chOff x="6096000" y="0"/>
            <a:chExt cx="6096000" cy="6858000"/>
          </a:xfrm>
        </p:grpSpPr>
        <p:sp>
          <p:nvSpPr>
            <p:cNvPr id="2" name="Rectangle 1">
              <a:extLst>
                <a:ext uri="{FF2B5EF4-FFF2-40B4-BE49-F238E27FC236}">
                  <a16:creationId xmlns:a16="http://schemas.microsoft.com/office/drawing/2014/main" id="{D36D70E2-AA43-5D41-9683-CB0D43894DCB}"/>
                </a:ext>
              </a:extLst>
            </p:cNvPr>
            <p:cNvSpPr/>
            <p:nvPr userDrawn="1"/>
          </p:nvSpPr>
          <p:spPr>
            <a:xfrm>
              <a:off x="609600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1DEFD04-4287-DD46-A6B8-FF760D1A7EA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0000"/>
            <a:stretch/>
          </p:blipFill>
          <p:spPr>
            <a:xfrm>
              <a:off x="6096000" y="0"/>
              <a:ext cx="6096000" cy="6858000"/>
            </a:xfrm>
            <a:prstGeom prst="rect">
              <a:avLst/>
            </a:prstGeom>
          </p:spPr>
        </p:pic>
      </p:grpSp>
      <p:sp>
        <p:nvSpPr>
          <p:cNvPr id="15" name="Text Placeholder 14">
            <a:extLst>
              <a:ext uri="{FF2B5EF4-FFF2-40B4-BE49-F238E27FC236}">
                <a16:creationId xmlns:a16="http://schemas.microsoft.com/office/drawing/2014/main" id="{C6F6B418-DEC1-C044-90AC-73E2DA9F4F77}"/>
              </a:ext>
            </a:extLst>
          </p:cNvPr>
          <p:cNvSpPr>
            <a:spLocks noGrp="1"/>
          </p:cNvSpPr>
          <p:nvPr>
            <p:ph type="body" sz="quarter" idx="19" hasCustomPrompt="1"/>
          </p:nvPr>
        </p:nvSpPr>
        <p:spPr>
          <a:xfrm>
            <a:off x="770400" y="182563"/>
            <a:ext cx="5040000" cy="820800"/>
          </a:xfrm>
        </p:spPr>
        <p:txBody>
          <a:bodyPr vert="horz" lIns="0" tIns="0" rIns="0" bIns="0" rtlCol="0" anchor="b">
            <a:noAutofit/>
          </a:bodyPr>
          <a:lstStyle>
            <a:lvl1pPr>
              <a:defRPr lang="en-GB" sz="2400" b="1" baseline="0" dirty="0" smtClean="0">
                <a:solidFill>
                  <a:schemeClr val="bg1"/>
                </a:solidFill>
                <a:cs typeface="+mj-cs"/>
              </a:defRPr>
            </a:lvl1pPr>
            <a:lvl2pPr>
              <a:defRPr lang="en-GB" dirty="0" smtClean="0"/>
            </a:lvl2pPr>
            <a:lvl3pPr>
              <a:defRPr lang="en-GB" dirty="0" smtClean="0"/>
            </a:lvl3pPr>
            <a:lvl4pPr>
              <a:defRPr lang="en-GB" dirty="0" smtClean="0"/>
            </a:lvl4pPr>
            <a:lvl5pPr>
              <a:defRPr lang="en-US" dirty="0"/>
            </a:lvl5pPr>
          </a:lstStyle>
          <a:p>
            <a:pPr lvl="0">
              <a:spcBef>
                <a:spcPct val="0"/>
              </a:spcBef>
            </a:pPr>
            <a:r>
              <a:rPr lang="en-GB" dirty="0"/>
              <a:t>Title</a:t>
            </a:r>
          </a:p>
        </p:txBody>
      </p:sp>
      <p:sp>
        <p:nvSpPr>
          <p:cNvPr id="5" name="Text Placeholder 4">
            <a:extLst>
              <a:ext uri="{FF2B5EF4-FFF2-40B4-BE49-F238E27FC236}">
                <a16:creationId xmlns:a16="http://schemas.microsoft.com/office/drawing/2014/main" id="{9A83AB0E-EC5F-476F-B6A9-E6F9CE84E95A}"/>
              </a:ext>
            </a:extLst>
          </p:cNvPr>
          <p:cNvSpPr>
            <a:spLocks noGrp="1"/>
          </p:cNvSpPr>
          <p:nvPr>
            <p:ph type="body" sz="quarter" idx="15"/>
          </p:nvPr>
        </p:nvSpPr>
        <p:spPr>
          <a:xfrm>
            <a:off x="770400" y="1600200"/>
            <a:ext cx="5040000" cy="2415700"/>
          </a:xfrm>
        </p:spPr>
        <p:txBody>
          <a:bodyPr anchor="t" anchorCtr="0"/>
          <a:lstStyle>
            <a:lvl1pPr>
              <a:defRPr lang="en-US" sz="1800" kern="0" dirty="0">
                <a:solidFill>
                  <a:schemeClr val="bg1"/>
                </a:solidFill>
                <a:latin typeface="+mn-lt"/>
                <a:ea typeface="Oracle Sans Semi Bold" charset="0"/>
                <a:cs typeface="Oracle Sans Semi Bold"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Date Placeholder 2">
            <a:extLst>
              <a:ext uri="{FF2B5EF4-FFF2-40B4-BE49-F238E27FC236}">
                <a16:creationId xmlns:a16="http://schemas.microsoft.com/office/drawing/2014/main" id="{14EF74DF-FD68-4CDF-B4CE-342E7A165BCB}"/>
              </a:ext>
            </a:extLst>
          </p:cNvPr>
          <p:cNvSpPr>
            <a:spLocks noGrp="1"/>
          </p:cNvSpPr>
          <p:nvPr>
            <p:ph type="dt" sz="half" idx="16"/>
          </p:nvPr>
        </p:nvSpPr>
        <p:spPr/>
        <p:txBody>
          <a:bodyPr/>
          <a:lstStyle/>
          <a:p>
            <a:r>
              <a:rPr lang="en-IN"/>
              <a:t>[Date]</a:t>
            </a:r>
            <a:endParaRPr lang="en-US" dirty="0"/>
          </a:p>
        </p:txBody>
      </p:sp>
      <p:sp>
        <p:nvSpPr>
          <p:cNvPr id="7" name="Footer Placeholder 6">
            <a:extLst>
              <a:ext uri="{FF2B5EF4-FFF2-40B4-BE49-F238E27FC236}">
                <a16:creationId xmlns:a16="http://schemas.microsoft.com/office/drawing/2014/main" id="{89C4B030-1E0B-4CB0-87B4-DF607257368B}"/>
              </a:ext>
            </a:extLst>
          </p:cNvPr>
          <p:cNvSpPr>
            <a:spLocks noGrp="1"/>
          </p:cNvSpPr>
          <p:nvPr>
            <p:ph type="ftr" sz="quarter" idx="17"/>
          </p:nvPr>
        </p:nvSpPr>
        <p:spPr/>
        <p:txBody>
          <a:bodyPr/>
          <a:lstStyle/>
          <a:p>
            <a:r>
              <a:rPr lang="en-US"/>
              <a:t>Copyright © 2021, Oracle and/or its affiliates.</a:t>
            </a:r>
            <a:endParaRPr lang="en-US" dirty="0"/>
          </a:p>
        </p:txBody>
      </p:sp>
      <p:sp>
        <p:nvSpPr>
          <p:cNvPr id="8" name="Slide Number Placeholder 7">
            <a:extLst>
              <a:ext uri="{FF2B5EF4-FFF2-40B4-BE49-F238E27FC236}">
                <a16:creationId xmlns:a16="http://schemas.microsoft.com/office/drawing/2014/main" id="{CBADD7B5-9676-40DE-A88A-5EC3D33A6577}"/>
              </a:ext>
            </a:extLst>
          </p:cNvPr>
          <p:cNvSpPr>
            <a:spLocks noGrp="1"/>
          </p:cNvSpPr>
          <p:nvPr>
            <p:ph type="sldNum" sz="quarter" idx="18"/>
          </p:nvPr>
        </p:nvSpPr>
        <p:spPr/>
        <p:txBody>
          <a:bodyPr/>
          <a:lstStyle/>
          <a:p>
            <a:fld id="{345D60D9-5372-5F40-9443-0F9AE5BDC3C8}" type="slidenum">
              <a:rPr lang="en-US" smtClean="0"/>
              <a:pPr/>
              <a:t>‹#›</a:t>
            </a:fld>
            <a:endParaRPr lang="en-US" dirty="0"/>
          </a:p>
        </p:txBody>
      </p:sp>
      <p:pic>
        <p:nvPicPr>
          <p:cNvPr id="10" name="OTag">
            <a:extLst>
              <a:ext uri="{FF2B5EF4-FFF2-40B4-BE49-F238E27FC236}">
                <a16:creationId xmlns:a16="http://schemas.microsoft.com/office/drawing/2014/main" id="{D9718C24-4EBC-A64D-B0B7-E2D533CB056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29423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sp>
        <p:nvSpPr>
          <p:cNvPr id="13" name="Title">
            <a:extLst>
              <a:ext uri="{FF2B5EF4-FFF2-40B4-BE49-F238E27FC236}">
                <a16:creationId xmlns:a16="http://schemas.microsoft.com/office/drawing/2014/main" id="{F7C5FACA-CB69-F341-96EC-260102929140}"/>
              </a:ext>
            </a:extLst>
          </p:cNvPr>
          <p:cNvSpPr txBox="1"/>
          <p:nvPr userDrawn="1"/>
        </p:nvSpPr>
        <p:spPr>
          <a:xfrm>
            <a:off x="766762" y="18415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608421"/>
            <a:ext cx="7987939" cy="2492990"/>
          </a:xfrm>
          <a:prstGeom prst="rect">
            <a:avLst/>
          </a:prstGeom>
          <a:noFill/>
        </p:spPr>
        <p:txBody>
          <a:bodyPr wrap="square" lIns="0" tIns="0" rIns="0" bIns="0" rtlCol="0">
            <a:spAutoFit/>
          </a:bodyPr>
          <a:lstStyle/>
          <a:p>
            <a:r>
              <a:rPr lang="en-US" sz="1800" b="0" i="0" u="none" strike="noStrike" kern="1200" dirty="0">
                <a:solidFill>
                  <a:schemeClr val="tx1"/>
                </a:solidFill>
                <a:effectLst/>
                <a:latin typeface="+mn-lt"/>
                <a:ea typeface="+mn-ea"/>
                <a:cs typeface="+mn-cs"/>
              </a:rPr>
              <a:t>As of August 2020, for most presentations, a safe harbor statement is no longer required, and you will not need to use this slide.  </a:t>
            </a:r>
            <a:br>
              <a:rPr lang="en-US" sz="1800" b="0" i="0" u="none" strike="noStrike" kern="1200" dirty="0">
                <a:solidFill>
                  <a:schemeClr val="tx1"/>
                </a:solidFill>
                <a:effectLst/>
                <a:latin typeface="+mn-lt"/>
                <a:ea typeface="+mn-ea"/>
                <a:cs typeface="+mn-cs"/>
              </a:rPr>
            </a:br>
            <a:endParaRPr lang="en-US" sz="1800" b="0" i="0" u="none" strike="noStrike" kern="1200" dirty="0">
              <a:solidFill>
                <a:schemeClr val="tx1"/>
              </a:solidFill>
              <a:effectLst/>
              <a:latin typeface="+mn-lt"/>
              <a:ea typeface="+mn-ea"/>
              <a:cs typeface="+mn-cs"/>
            </a:endParaRPr>
          </a:p>
          <a:p>
            <a:r>
              <a:rPr lang="en-US" sz="1800" b="0" i="0" u="none" strike="noStrike" kern="1200" dirty="0">
                <a:solidFill>
                  <a:schemeClr val="tx1"/>
                </a:solidFill>
                <a:effectLst/>
                <a:latin typeface="+mn-lt"/>
                <a:ea typeface="+mn-ea"/>
                <a:cs typeface="+mn-cs"/>
              </a:rPr>
              <a:t>The forward looking statement safe harbor slide is required ONLY for external presentations that pertain to: product launches, executive presentations and keynotes at major events, and any event attended by financial analysts.</a:t>
            </a:r>
          </a:p>
          <a:p>
            <a:endParaRPr lang="en-US" sz="1800" b="0" i="0" u="none" strike="noStrike" kern="1200" dirty="0">
              <a:solidFill>
                <a:schemeClr val="tx1"/>
              </a:solidFill>
              <a:effectLst/>
              <a:latin typeface="+mn-lt"/>
              <a:ea typeface="+mn-ea"/>
              <a:cs typeface="+mn-cs"/>
            </a:endParaRPr>
          </a:p>
          <a:p>
            <a:r>
              <a:rPr lang="en-US" dirty="0"/>
              <a:t>The notice is available at the </a:t>
            </a:r>
            <a:r>
              <a:rPr lang="en-US" u="sng" dirty="0">
                <a:solidFill>
                  <a:srgbClr val="2C5967"/>
                </a:solidFill>
                <a:hlinkClick r:id="rId2">
                  <a:extLst>
                    <a:ext uri="{A12FA001-AC4F-418D-AE19-62706E023703}">
                      <ahyp:hlinkClr xmlns:ahyp="http://schemas.microsoft.com/office/drawing/2018/hyperlinkcolor" val="tx"/>
                    </a:ext>
                  </a:extLst>
                </a:hlinkClick>
              </a:rPr>
              <a:t>Safe Harbor Confluence Page</a:t>
            </a:r>
            <a:endParaRPr lang="en-US" dirty="0">
              <a:solidFill>
                <a:srgbClr val="2C5967"/>
              </a:solidFill>
            </a:endParaRPr>
          </a:p>
          <a:p>
            <a:r>
              <a:rPr lang="en-US" dirty="0"/>
              <a:t>Contact for Forward Looking Statement: </a:t>
            </a:r>
            <a:r>
              <a:rPr lang="en-US" u="sng" dirty="0">
                <a:solidFill>
                  <a:srgbClr val="2C5967"/>
                </a:solidFill>
                <a:hlinkClick r:id="rId3">
                  <a:extLst>
                    <a:ext uri="{A12FA001-AC4F-418D-AE19-62706E023703}">
                      <ahyp:hlinkClr xmlns:ahyp="http://schemas.microsoft.com/office/drawing/2018/hyperlinkcolor" val="tx"/>
                    </a:ext>
                  </a:extLst>
                </a:hlinkClick>
              </a:rPr>
              <a:t>quietperiod_ww_grp@oracle.com</a:t>
            </a:r>
            <a:endParaRPr lang="en-US" dirty="0">
              <a:solidFill>
                <a:srgbClr val="2C5967"/>
              </a:solidFill>
            </a:endParaRPr>
          </a:p>
        </p:txBody>
      </p:sp>
      <p:pic>
        <p:nvPicPr>
          <p:cNvPr id="10" name="Cloud">
            <a:extLst>
              <a:ext uri="{FF2B5EF4-FFF2-40B4-BE49-F238E27FC236}">
                <a16:creationId xmlns:a16="http://schemas.microsoft.com/office/drawing/2014/main" id="{2FCEE6FC-E7A1-9745-9FBA-161384F6B86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invGray">
          <a:xfrm>
            <a:off x="6204017" y="3432466"/>
            <a:ext cx="5987981" cy="2780569"/>
          </a:xfrm>
          <a:prstGeom prst="rect">
            <a:avLst/>
          </a:prstGeom>
        </p:spPr>
      </p:pic>
      <p:sp>
        <p:nvSpPr>
          <p:cNvPr id="2" name="Date Placeholder 1">
            <a:extLst>
              <a:ext uri="{FF2B5EF4-FFF2-40B4-BE49-F238E27FC236}">
                <a16:creationId xmlns:a16="http://schemas.microsoft.com/office/drawing/2014/main" id="{7D96628B-0EF0-416B-9E8E-3931DFCB9120}"/>
              </a:ext>
            </a:extLst>
          </p:cNvPr>
          <p:cNvSpPr>
            <a:spLocks noGrp="1"/>
          </p:cNvSpPr>
          <p:nvPr>
            <p:ph type="dt" sz="half" idx="10"/>
          </p:nvPr>
        </p:nvSpPr>
        <p:spPr/>
        <p:txBody>
          <a:bodyPr/>
          <a:lstStyle/>
          <a:p>
            <a:r>
              <a:rPr lang="en-IN"/>
              <a:t>[Date]</a:t>
            </a:r>
            <a:endParaRPr lang="en-US" dirty="0"/>
          </a:p>
        </p:txBody>
      </p:sp>
      <p:sp>
        <p:nvSpPr>
          <p:cNvPr id="3" name="Footer Placeholder 2">
            <a:extLst>
              <a:ext uri="{FF2B5EF4-FFF2-40B4-BE49-F238E27FC236}">
                <a16:creationId xmlns:a16="http://schemas.microsoft.com/office/drawing/2014/main" id="{72B72738-3834-418C-9636-B18B1A1825FD}"/>
              </a:ext>
            </a:extLst>
          </p:cNvPr>
          <p:cNvSpPr>
            <a:spLocks noGrp="1"/>
          </p:cNvSpPr>
          <p:nvPr>
            <p:ph type="ftr" sz="quarter" idx="11"/>
          </p:nvPr>
        </p:nvSpPr>
        <p:spPr/>
        <p:txBody>
          <a:bodyPr/>
          <a:lstStyle/>
          <a:p>
            <a:r>
              <a:rPr lang="en-US"/>
              <a:t>Copyright © 2021, Oracle and/or its affiliates.</a:t>
            </a:r>
            <a:endParaRPr lang="en-US" dirty="0"/>
          </a:p>
        </p:txBody>
      </p:sp>
      <p:sp>
        <p:nvSpPr>
          <p:cNvPr id="4" name="Slide Number Placeholder 3">
            <a:extLst>
              <a:ext uri="{FF2B5EF4-FFF2-40B4-BE49-F238E27FC236}">
                <a16:creationId xmlns:a16="http://schemas.microsoft.com/office/drawing/2014/main" id="{95C840CC-B289-4EEE-9D6C-A6440E6863B5}"/>
              </a:ext>
            </a:extLst>
          </p:cNvPr>
          <p:cNvSpPr>
            <a:spLocks noGrp="1"/>
          </p:cNvSpPr>
          <p:nvPr>
            <p:ph type="sldNum" sz="quarter" idx="12"/>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GB"/>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GB"/>
              <a:t>Click to edit Master text styles</a:t>
            </a:r>
          </a:p>
        </p:txBody>
      </p:sp>
      <p:sp>
        <p:nvSpPr>
          <p:cNvPr id="4" name="Date Placeholder 3">
            <a:extLst>
              <a:ext uri="{FF2B5EF4-FFF2-40B4-BE49-F238E27FC236}">
                <a16:creationId xmlns:a16="http://schemas.microsoft.com/office/drawing/2014/main" id="{3698BC18-3443-48B2-97E6-989B7098DC52}"/>
              </a:ext>
            </a:extLst>
          </p:cNvPr>
          <p:cNvSpPr>
            <a:spLocks noGrp="1"/>
          </p:cNvSpPr>
          <p:nvPr>
            <p:ph type="dt" sz="half" idx="38"/>
          </p:nvPr>
        </p:nvSpPr>
        <p:spPr/>
        <p:txBody>
          <a:bodyPr/>
          <a:lstStyle/>
          <a:p>
            <a:r>
              <a:rPr lang="en-IN"/>
              <a:t>[Date]</a:t>
            </a:r>
            <a:endParaRPr lang="en-US" dirty="0"/>
          </a:p>
        </p:txBody>
      </p:sp>
      <p:sp>
        <p:nvSpPr>
          <p:cNvPr id="5" name="Footer Placeholder 4">
            <a:extLst>
              <a:ext uri="{FF2B5EF4-FFF2-40B4-BE49-F238E27FC236}">
                <a16:creationId xmlns:a16="http://schemas.microsoft.com/office/drawing/2014/main" id="{572AC1E3-E104-4942-8AE8-198E477A85F9}"/>
              </a:ext>
            </a:extLst>
          </p:cNvPr>
          <p:cNvSpPr>
            <a:spLocks noGrp="1"/>
          </p:cNvSpPr>
          <p:nvPr>
            <p:ph type="ftr" sz="quarter" idx="39"/>
          </p:nvPr>
        </p:nvSpPr>
        <p:spPr/>
        <p:txBody>
          <a:bodyPr/>
          <a:lstStyle/>
          <a:p>
            <a:r>
              <a:rPr lang="en-US"/>
              <a:t>Copyright © 2021, Oracle and/or its affiliates.</a:t>
            </a:r>
            <a:endParaRPr lang="en-US" dirty="0"/>
          </a:p>
        </p:txBody>
      </p:sp>
      <p:sp>
        <p:nvSpPr>
          <p:cNvPr id="6" name="Slide Number Placeholder 5">
            <a:extLst>
              <a:ext uri="{FF2B5EF4-FFF2-40B4-BE49-F238E27FC236}">
                <a16:creationId xmlns:a16="http://schemas.microsoft.com/office/drawing/2014/main" id="{30968FA8-1974-461B-87A5-6D7032FA1C85}"/>
              </a:ext>
            </a:extLst>
          </p:cNvPr>
          <p:cNvSpPr>
            <a:spLocks noGrp="1"/>
          </p:cNvSpPr>
          <p:nvPr>
            <p:ph type="sldNum" sz="quarter" idx="40"/>
          </p:nvPr>
        </p:nvSpPr>
        <p:spPr/>
        <p:txBody>
          <a:body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Cloud Platform Light - Title">
    <p:spTree>
      <p:nvGrpSpPr>
        <p:cNvPr id="1" name=""/>
        <p:cNvGrpSpPr/>
        <p:nvPr/>
      </p:nvGrpSpPr>
      <p:grpSpPr>
        <a:xfrm>
          <a:off x="0" y="0"/>
          <a:ext cx="0" cy="0"/>
          <a:chOff x="0" y="0"/>
          <a:chExt cx="0" cy="0"/>
        </a:xfrm>
      </p:grpSpPr>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148840"/>
            <a:ext cx="10158984" cy="1280160"/>
          </a:xfrm>
          <a:noFill/>
        </p:spPr>
        <p:txBody>
          <a:bodyPr vert="horz" wrap="square" lIns="0" tIns="0" rIns="0" bIns="91440" rtlCol="0" anchor="b">
            <a:noAutofit/>
          </a:bodyPr>
          <a:lstStyle>
            <a:lvl1pPr>
              <a:lnSpc>
                <a:spcPct val="95000"/>
              </a:lnSpc>
              <a:defRPr lang="en-US" sz="4000" b="0" dirty="0">
                <a:latin typeface="+mj-lt"/>
              </a:defRPr>
            </a:lvl1pPr>
          </a:lstStyle>
          <a:p>
            <a:pPr lvl="0">
              <a:lnSpc>
                <a:spcPct val="100000"/>
              </a:lnSpc>
            </a:pPr>
            <a:r>
              <a:rPr lang="en-US" dirty="0"/>
              <a:t>Cloud Platform (up to two lines)</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33553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544568"/>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88289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pic>
        <p:nvPicPr>
          <p:cNvPr id="13" name="Picture 12">
            <a:extLst>
              <a:ext uri="{FF2B5EF4-FFF2-40B4-BE49-F238E27FC236}">
                <a16:creationId xmlns:a16="http://schemas.microsoft.com/office/drawing/2014/main" id="{C14DD88A-3D12-4ED2-853D-5FBC3094E39D}"/>
              </a:ext>
            </a:extLst>
          </p:cNvPr>
          <p:cNvPicPr preferRelativeResize="0">
            <a:picLocks/>
          </p:cNvPicPr>
          <p:nvPr userDrawn="1"/>
        </p:nvPicPr>
        <p:blipFill>
          <a:blip r:embed="rId5">
            <a:extLst>
              <a:ext uri="{28A0092B-C50C-407E-A947-70E740481C1C}">
                <a14:useLocalDpi xmlns:a14="http://schemas.microsoft.com/office/drawing/2010/main" val="0"/>
              </a:ext>
            </a:extLst>
          </a:blip>
          <a:srcRect/>
          <a:stretch/>
        </p:blipFill>
        <p:spPr>
          <a:xfrm>
            <a:off x="0" y="0"/>
            <a:ext cx="192024" cy="6858000"/>
          </a:xfrm>
          <a:prstGeom prst="rect">
            <a:avLst/>
          </a:prstGeom>
        </p:spPr>
      </p:pic>
    </p:spTree>
    <p:extLst>
      <p:ext uri="{BB962C8B-B14F-4D97-AF65-F5344CB8AC3E}">
        <p14:creationId xmlns:p14="http://schemas.microsoft.com/office/powerpoint/2010/main" val="29709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Light Title-only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9E9CD-D1E8-2941-B6E9-04C71E3BFC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337184" y="4508413"/>
            <a:ext cx="5854818" cy="2341927"/>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7" y="783028"/>
            <a:ext cx="9887834" cy="844095"/>
          </a:xfrm>
        </p:spPr>
        <p:txBody>
          <a:bodyPr vert="horz" lIns="0" tIns="45720" rIns="0" bIns="4572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Title-Only Layout </a:t>
            </a:r>
          </a:p>
        </p:txBody>
      </p:sp>
      <p:sp>
        <p:nvSpPr>
          <p:cNvPr id="10" name="Rectangle 9">
            <a:extLst>
              <a:ext uri="{FF2B5EF4-FFF2-40B4-BE49-F238E27FC236}">
                <a16:creationId xmlns:a16="http://schemas.microsoft.com/office/drawing/2014/main" id="{324354AA-8715-3B44-8031-FEACECD4374F}"/>
              </a:ext>
            </a:extLst>
          </p:cNvPr>
          <p:cNvSpPr/>
          <p:nvPr userDrawn="1"/>
        </p:nvSpPr>
        <p:spPr>
          <a:xfrm>
            <a:off x="768097" y="186757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pic>
        <p:nvPicPr>
          <p:cNvPr id="14" name="Picture 13">
            <a:extLst>
              <a:ext uri="{FF2B5EF4-FFF2-40B4-BE49-F238E27FC236}">
                <a16:creationId xmlns:a16="http://schemas.microsoft.com/office/drawing/2014/main" id="{1C190DBB-69E8-094F-9F7D-5D6A482AA94C}"/>
              </a:ext>
            </a:extLst>
          </p:cNvPr>
          <p:cNvPicPr>
            <a:picLocks noChangeAspect="1"/>
          </p:cNvPicPr>
          <p:nvPr userDrawn="1"/>
        </p:nvPicPr>
        <p:blipFill>
          <a:blip r:embed="rId4"/>
          <a:stretch>
            <a:fillRect/>
          </a:stretch>
        </p:blipFill>
        <p:spPr>
          <a:xfrm>
            <a:off x="11437198" y="6356350"/>
            <a:ext cx="501650" cy="501650"/>
          </a:xfrm>
          <a:prstGeom prst="rect">
            <a:avLst/>
          </a:prstGeom>
        </p:spPr>
      </p:pic>
      <p:sp>
        <p:nvSpPr>
          <p:cNvPr id="3" name="Footer Placeholder 2">
            <a:extLst>
              <a:ext uri="{FF2B5EF4-FFF2-40B4-BE49-F238E27FC236}">
                <a16:creationId xmlns:a16="http://schemas.microsoft.com/office/drawing/2014/main" id="{01AD6C94-D81A-4373-BA17-63D490F7AB75}"/>
              </a:ext>
            </a:extLst>
          </p:cNvPr>
          <p:cNvSpPr>
            <a:spLocks noGrp="1"/>
          </p:cNvSpPr>
          <p:nvPr>
            <p:ph type="ftr" sz="quarter" idx="10"/>
          </p:nvPr>
        </p:nvSpPr>
        <p:spPr/>
        <p:txBody>
          <a:bodyPr/>
          <a:lstStyle/>
          <a:p>
            <a:r>
              <a:rPr lang="en-US"/>
              <a:t>Confidential – © 2021 Oracle Internal/Restricted/Highly Restricted</a:t>
            </a:r>
            <a:endParaRPr lang="en-US" dirty="0"/>
          </a:p>
        </p:txBody>
      </p:sp>
      <p:sp>
        <p:nvSpPr>
          <p:cNvPr id="4" name="Slide Number Placeholder 3">
            <a:extLst>
              <a:ext uri="{FF2B5EF4-FFF2-40B4-BE49-F238E27FC236}">
                <a16:creationId xmlns:a16="http://schemas.microsoft.com/office/drawing/2014/main" id="{9D2233A9-8B36-4159-8975-F1366CB54CDE}"/>
              </a:ext>
            </a:extLst>
          </p:cNvPr>
          <p:cNvSpPr>
            <a:spLocks noGrp="1"/>
          </p:cNvSpPr>
          <p:nvPr>
            <p:ph type="sldNum" sz="quarter" idx="11"/>
          </p:nvPr>
        </p:nvSpPr>
        <p:spPr/>
        <p:txBody>
          <a:bodyPr/>
          <a:lstStyle/>
          <a:p>
            <a:fld id="{7C371504-33D9-B044-8C50-620C44A06CB1}" type="slidenum">
              <a:rPr lang="en-US" smtClean="0"/>
              <a:pPr/>
              <a:t>‹#›</a:t>
            </a:fld>
            <a:endParaRPr lang="en-US" dirty="0"/>
          </a:p>
        </p:txBody>
      </p:sp>
    </p:spTree>
    <p:extLst>
      <p:ext uri="{BB962C8B-B14F-4D97-AF65-F5344CB8AC3E}">
        <p14:creationId xmlns:p14="http://schemas.microsoft.com/office/powerpoint/2010/main" val="149363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182403"/>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600200"/>
            <a:ext cx="10671048" cy="4514850"/>
          </a:xfrm>
          <a:prstGeom prst="rect">
            <a:avLst/>
          </a:prstGeom>
          <a:noFill/>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9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900">
                <a:solidFill>
                  <a:srgbClr val="8B8580"/>
                </a:solidFill>
              </a:defRPr>
            </a:lvl1pPr>
          </a:lstStyle>
          <a:p>
            <a:r>
              <a:rPr lang="en-US"/>
              <a:t>Copyright © 2021, Oracle and/or its affiliates.</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900" smtClean="0">
                <a:solidFill>
                  <a:srgbClr val="8B8580"/>
                </a:solidFill>
              </a:defRPr>
            </a:lvl1pPr>
          </a:lstStyle>
          <a:p>
            <a:r>
              <a:rPr lang="en-IN"/>
              <a:t>[Date]</a:t>
            </a:r>
            <a:endParaRPr lang="en-US" dirty="0"/>
          </a:p>
        </p:txBody>
      </p:sp>
      <p:sp>
        <p:nvSpPr>
          <p:cNvPr id="8" name="Rectangle 7">
            <a:extLst>
              <a:ext uri="{FF2B5EF4-FFF2-40B4-BE49-F238E27FC236}">
                <a16:creationId xmlns:a16="http://schemas.microsoft.com/office/drawing/2014/main" id="{48926051-BA09-42D6-A922-082E7B442514}"/>
              </a:ext>
            </a:extLst>
          </p:cNvPr>
          <p:cNvSpPr/>
          <p:nvPr userDrawn="1"/>
        </p:nvSpPr>
        <p:spPr>
          <a:xfrm>
            <a:off x="923544" y="12444"/>
            <a:ext cx="792480" cy="923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CD1791-7989-4E04-A775-D4BA1448FB19}"/>
              </a:ext>
            </a:extLst>
          </p:cNvPr>
          <p:cNvSpPr/>
          <p:nvPr userDrawn="1"/>
        </p:nvSpPr>
        <p:spPr>
          <a:xfrm>
            <a:off x="876300" y="0"/>
            <a:ext cx="552450" cy="1019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920" r:id="rId1"/>
    <p:sldLayoutId id="2147483754" r:id="rId2"/>
    <p:sldLayoutId id="2147483762" r:id="rId3"/>
    <p:sldLayoutId id="2147483953" r:id="rId4"/>
    <p:sldLayoutId id="2147483814" r:id="rId5"/>
    <p:sldLayoutId id="2147483763" r:id="rId6"/>
    <p:sldLayoutId id="2147483744" r:id="rId7"/>
    <p:sldLayoutId id="2147483952" r:id="rId8"/>
    <p:sldLayoutId id="2147483957" r:id="rId9"/>
    <p:sldLayoutId id="2147483958" r:id="rId10"/>
    <p:sldLayoutId id="21474839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008"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guide id="7" orient="horz" pos="590" userDrawn="1">
          <p15:clr>
            <a:srgbClr val="F26B43"/>
          </p15:clr>
        </p15:guide>
        <p15:guide id="8" pos="721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aloaltonetworks.com/unit42/threat-intelligenc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9696-19F2-4210-B329-66FDA58C4A8F}"/>
              </a:ext>
            </a:extLst>
          </p:cNvPr>
          <p:cNvSpPr>
            <a:spLocks noGrp="1"/>
          </p:cNvSpPr>
          <p:nvPr>
            <p:ph type="ctrTitle"/>
          </p:nvPr>
        </p:nvSpPr>
        <p:spPr>
          <a:xfrm>
            <a:off x="1018030" y="2148840"/>
            <a:ext cx="10158984" cy="1280160"/>
          </a:xfrm>
        </p:spPr>
        <p:txBody>
          <a:bodyPr/>
          <a:lstStyle/>
          <a:p>
            <a:r>
              <a:rPr lang="en-US" altLang="en-US" dirty="0"/>
              <a:t>Oracle Cloud Infrastructure (OCI)</a:t>
            </a:r>
            <a:br>
              <a:rPr lang="en-US" altLang="en-US" dirty="0"/>
            </a:br>
            <a:r>
              <a:rPr lang="en-US" altLang="en-US" dirty="0"/>
              <a:t>Network Firewall</a:t>
            </a:r>
            <a:endParaRPr lang="en-US" dirty="0"/>
          </a:p>
        </p:txBody>
      </p:sp>
      <p:sp>
        <p:nvSpPr>
          <p:cNvPr id="5" name="Text Placeholder 4">
            <a:extLst>
              <a:ext uri="{FF2B5EF4-FFF2-40B4-BE49-F238E27FC236}">
                <a16:creationId xmlns:a16="http://schemas.microsoft.com/office/drawing/2014/main" id="{D78AAE14-CF9D-445C-9BBC-35511D218A92}"/>
              </a:ext>
            </a:extLst>
          </p:cNvPr>
          <p:cNvSpPr>
            <a:spLocks noGrp="1"/>
          </p:cNvSpPr>
          <p:nvPr>
            <p:ph type="body" sz="quarter" idx="34"/>
          </p:nvPr>
        </p:nvSpPr>
        <p:spPr>
          <a:xfrm>
            <a:off x="1018030" y="4882896"/>
            <a:ext cx="5077970" cy="895181"/>
          </a:xfrm>
        </p:spPr>
        <p:txBody>
          <a:bodyPr/>
          <a:lstStyle/>
          <a:p>
            <a:pPr lvl="0"/>
            <a:r>
              <a:rPr lang="en-US" dirty="0"/>
              <a:t>Senior Domain Specialist</a:t>
            </a:r>
          </a:p>
        </p:txBody>
      </p:sp>
      <p:cxnSp>
        <p:nvCxnSpPr>
          <p:cNvPr id="8" name="Accent Mark">
            <a:extLst>
              <a:ext uri="{FF2B5EF4-FFF2-40B4-BE49-F238E27FC236}">
                <a16:creationId xmlns:a16="http://schemas.microsoft.com/office/drawing/2014/main" id="{22DCF300-2D1F-47F8-B4E2-FD0716884B36}"/>
              </a:ext>
              <a:ext uri="{C183D7F6-B498-43B3-948B-1728B52AA6E4}">
                <adec:decorative xmlns:adec="http://schemas.microsoft.com/office/drawing/2017/decorative" val="1"/>
              </a:ext>
            </a:extLst>
          </p:cNvPr>
          <p:cNvCxnSpPr>
            <a:cxnSpLocks/>
          </p:cNvCxnSpPr>
          <p:nvPr/>
        </p:nvCxnSpPr>
        <p:spPr>
          <a:xfrm flipH="1">
            <a:off x="1023271" y="4187952"/>
            <a:ext cx="374904"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35"/>
          </p:nvPr>
        </p:nvSpPr>
        <p:spPr/>
        <p:txBody>
          <a:bodyPr/>
          <a:lstStyle/>
          <a:p>
            <a:r>
              <a:rPr lang="en-US" dirty="0" err="1"/>
              <a:t>Sachin</a:t>
            </a:r>
            <a:r>
              <a:rPr lang="en-US" dirty="0"/>
              <a:t> Sharma</a:t>
            </a:r>
          </a:p>
        </p:txBody>
      </p:sp>
    </p:spTree>
    <p:extLst>
      <p:ext uri="{BB962C8B-B14F-4D97-AF65-F5344CB8AC3E}">
        <p14:creationId xmlns:p14="http://schemas.microsoft.com/office/powerpoint/2010/main" val="1736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A76F9-0D61-134C-8C02-979D717E4ED0}"/>
              </a:ext>
            </a:extLst>
          </p:cNvPr>
          <p:cNvSpPr>
            <a:spLocks noGrp="1"/>
          </p:cNvSpPr>
          <p:nvPr>
            <p:ph type="title"/>
          </p:nvPr>
        </p:nvSpPr>
        <p:spPr/>
        <p:txBody>
          <a:bodyPr/>
          <a:lstStyle/>
          <a:p>
            <a:r>
              <a:rPr lang="en-US" dirty="0"/>
              <a:t>OCI Network Firewall – Key Use Cases</a:t>
            </a:r>
          </a:p>
        </p:txBody>
      </p:sp>
      <p:sp>
        <p:nvSpPr>
          <p:cNvPr id="4" name="Slide Number Placeholder 3">
            <a:extLst>
              <a:ext uri="{FF2B5EF4-FFF2-40B4-BE49-F238E27FC236}">
                <a16:creationId xmlns:a16="http://schemas.microsoft.com/office/drawing/2014/main" id="{6FCAEF05-B8FE-6942-9CEF-6D6FB6D47CBA}"/>
              </a:ext>
            </a:extLst>
          </p:cNvPr>
          <p:cNvSpPr>
            <a:spLocks noGrp="1"/>
          </p:cNvSpPr>
          <p:nvPr>
            <p:ph type="sldNum" sz="quarter" idx="16"/>
          </p:nvPr>
        </p:nvSpPr>
        <p:spPr/>
        <p:txBody>
          <a:bodyPr/>
          <a:lstStyle/>
          <a:p>
            <a:fld id="{345D60D9-5372-5F40-9443-0F9AE5BDC3C8}" type="slidenum">
              <a:rPr lang="en-US" smtClean="0"/>
              <a:pPr/>
              <a:t>10</a:t>
            </a:fld>
            <a:endParaRPr lang="en-US" dirty="0"/>
          </a:p>
        </p:txBody>
      </p:sp>
      <p:sp>
        <p:nvSpPr>
          <p:cNvPr id="5" name="Google Shape;661;p64">
            <a:extLst>
              <a:ext uri="{FF2B5EF4-FFF2-40B4-BE49-F238E27FC236}">
                <a16:creationId xmlns:a16="http://schemas.microsoft.com/office/drawing/2014/main" id="{5D823130-AC3F-A247-8B89-93DD453C1EAA}"/>
              </a:ext>
            </a:extLst>
          </p:cNvPr>
          <p:cNvSpPr txBox="1">
            <a:spLocks/>
          </p:cNvSpPr>
          <p:nvPr/>
        </p:nvSpPr>
        <p:spPr>
          <a:xfrm>
            <a:off x="762000" y="1883395"/>
            <a:ext cx="8471400" cy="1033500"/>
          </a:xfrm>
          <a:prstGeom prst="rect">
            <a:avLst/>
          </a:prstGeom>
          <a:noFill/>
          <a:ln>
            <a:noFill/>
          </a:ln>
        </p:spPr>
        <p:txBody>
          <a:bodyPr spcFirstLastPara="1" wrap="square" lIns="91425" tIns="45700" rIns="91425" bIns="45700" anchor="t" anchorCtr="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3387" lvl="2" indent="-342900"/>
            <a:r>
              <a:rPr lang="en-US" sz="1700" dirty="0">
                <a:solidFill>
                  <a:srgbClr val="2C5967"/>
                </a:solidFill>
                <a:latin typeface="+mn-lt"/>
                <a:cs typeface="Oracle Sans Tab Light" panose="020B0403020204020204"/>
              </a:rPr>
              <a:t>Internet facing applications: Perimeter security</a:t>
            </a:r>
          </a:p>
          <a:p>
            <a:pPr marL="750888" lvl="1" indent="-285750">
              <a:lnSpc>
                <a:spcPct val="90000"/>
              </a:lnSpc>
              <a:spcBef>
                <a:spcPts val="0"/>
              </a:spcBef>
              <a:buSzPts val="2035"/>
            </a:pPr>
            <a:endParaRPr lang="en-US" sz="1600" dirty="0">
              <a:solidFill>
                <a:srgbClr val="595959"/>
              </a:solidFill>
              <a:ea typeface="Helvetica Neue Light"/>
              <a:cs typeface="Helvetica Neue Light"/>
              <a:sym typeface="Helvetica Neue Light"/>
            </a:endParaRP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Protect against known vulnerabilities, until you have time to patch/update</a:t>
            </a: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For example: CVE-2017-5638 for Apache Struts</a:t>
            </a:r>
            <a:endParaRPr lang="en-US" sz="1600" dirty="0"/>
          </a:p>
        </p:txBody>
      </p:sp>
      <p:sp>
        <p:nvSpPr>
          <p:cNvPr id="8" name="Google Shape;667;p64">
            <a:extLst>
              <a:ext uri="{FF2B5EF4-FFF2-40B4-BE49-F238E27FC236}">
                <a16:creationId xmlns:a16="http://schemas.microsoft.com/office/drawing/2014/main" id="{B39E1000-16AD-4349-BA2C-A7CDCEF102A0}"/>
              </a:ext>
            </a:extLst>
          </p:cNvPr>
          <p:cNvSpPr txBox="1">
            <a:spLocks/>
          </p:cNvSpPr>
          <p:nvPr/>
        </p:nvSpPr>
        <p:spPr>
          <a:xfrm>
            <a:off x="768875" y="4034299"/>
            <a:ext cx="8691300" cy="1033500"/>
          </a:xfrm>
          <a:prstGeom prst="rect">
            <a:avLst/>
          </a:prstGeom>
          <a:noFill/>
          <a:ln>
            <a:noFill/>
          </a:ln>
        </p:spPr>
        <p:txBody>
          <a:bodyPr spcFirstLastPara="1" wrap="square" lIns="91425" tIns="45700" rIns="91425" bIns="45700" anchor="t" anchorCtr="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3387" lvl="2" indent="-342900"/>
            <a:r>
              <a:rPr lang="en-US" sz="1700" dirty="0">
                <a:solidFill>
                  <a:srgbClr val="2C5967"/>
                </a:solidFill>
                <a:latin typeface="+mn-lt"/>
                <a:cs typeface="Oracle Sans Tab Light" panose="020B0403020204020204"/>
              </a:rPr>
              <a:t>East-West between VCNs or subnets: App Segmentation &amp; Zero Trust</a:t>
            </a:r>
          </a:p>
          <a:p>
            <a:pPr marL="750888" lvl="1" indent="-285750">
              <a:lnSpc>
                <a:spcPct val="90000"/>
              </a:lnSpc>
              <a:spcBef>
                <a:spcPts val="0"/>
              </a:spcBef>
              <a:buSzPts val="2035"/>
            </a:pPr>
            <a:endParaRPr lang="en-US" sz="1600" dirty="0">
              <a:solidFill>
                <a:srgbClr val="595959"/>
              </a:solidFill>
              <a:ea typeface="Helvetica Neue Light"/>
              <a:cs typeface="Helvetica Neue Light"/>
              <a:sym typeface="Helvetica Neue Light"/>
            </a:endParaRP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Block all threats from moving laterally between different trust domains</a:t>
            </a: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Allow only approved DB admins to only run SQL transactions against MySQL</a:t>
            </a:r>
          </a:p>
          <a:p>
            <a:pPr marL="750888" lvl="1" indent="-285750">
              <a:lnSpc>
                <a:spcPct val="90000"/>
              </a:lnSpc>
              <a:spcBef>
                <a:spcPts val="0"/>
              </a:spcBef>
              <a:buSzPts val="2035"/>
            </a:pPr>
            <a:endParaRPr lang="en-US" sz="1600" dirty="0">
              <a:solidFill>
                <a:srgbClr val="595959"/>
              </a:solidFill>
              <a:ea typeface="Helvetica Neue Light"/>
              <a:cs typeface="Helvetica Neue Light"/>
              <a:sym typeface="Helvetica Neue Light"/>
            </a:endParaRPr>
          </a:p>
        </p:txBody>
      </p:sp>
      <p:sp>
        <p:nvSpPr>
          <p:cNvPr id="9" name="Google Shape;661;p64">
            <a:extLst>
              <a:ext uri="{FF2B5EF4-FFF2-40B4-BE49-F238E27FC236}">
                <a16:creationId xmlns:a16="http://schemas.microsoft.com/office/drawing/2014/main" id="{46408DDA-5ADE-F84F-A6AC-66DED61956B4}"/>
              </a:ext>
            </a:extLst>
          </p:cNvPr>
          <p:cNvSpPr txBox="1">
            <a:spLocks/>
          </p:cNvSpPr>
          <p:nvPr/>
        </p:nvSpPr>
        <p:spPr>
          <a:xfrm>
            <a:off x="762000" y="2958847"/>
            <a:ext cx="8471400" cy="1033500"/>
          </a:xfrm>
          <a:prstGeom prst="rect">
            <a:avLst/>
          </a:prstGeom>
          <a:noFill/>
          <a:ln>
            <a:noFill/>
          </a:ln>
        </p:spPr>
        <p:txBody>
          <a:bodyPr spcFirstLastPara="1" wrap="square" lIns="91425" tIns="45700" rIns="91425" bIns="45700" anchor="t" anchorCtr="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3387" lvl="2" indent="-342900"/>
            <a:r>
              <a:rPr lang="en-US" sz="1700" dirty="0">
                <a:solidFill>
                  <a:srgbClr val="2C5967"/>
                </a:solidFill>
                <a:latin typeface="+mn-lt"/>
                <a:cs typeface="Oracle Sans Tab Light" panose="020B0403020204020204"/>
              </a:rPr>
              <a:t>Outbound: Protect against exfiltration</a:t>
            </a:r>
          </a:p>
          <a:p>
            <a:pPr marL="750888" lvl="1" indent="-285750">
              <a:lnSpc>
                <a:spcPct val="90000"/>
              </a:lnSpc>
              <a:spcBef>
                <a:spcPts val="0"/>
              </a:spcBef>
              <a:buSzPts val="2035"/>
            </a:pPr>
            <a:endParaRPr lang="en-US" sz="1600" dirty="0">
              <a:solidFill>
                <a:srgbClr val="595959"/>
              </a:solidFill>
              <a:ea typeface="Helvetica Neue Light"/>
              <a:cs typeface="Helvetica Neue Light"/>
              <a:sym typeface="Helvetica Neue Light"/>
            </a:endParaRP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Allow Ubuntu servers to only do apt-get to *.</a:t>
            </a:r>
            <a:r>
              <a:rPr lang="en-US" sz="1600" dirty="0" err="1">
                <a:solidFill>
                  <a:srgbClr val="595959"/>
                </a:solidFill>
                <a:ea typeface="Helvetica Neue Light"/>
                <a:cs typeface="Helvetica Neue Light"/>
                <a:sym typeface="Helvetica Neue Light"/>
              </a:rPr>
              <a:t>canonical.com</a:t>
            </a:r>
            <a:r>
              <a:rPr lang="en-US" sz="1600" dirty="0">
                <a:solidFill>
                  <a:srgbClr val="595959"/>
                </a:solidFill>
                <a:ea typeface="Helvetica Neue Light"/>
                <a:cs typeface="Helvetica Neue Light"/>
                <a:sym typeface="Helvetica Neue Light"/>
              </a:rPr>
              <a:t> for updates</a:t>
            </a:r>
          </a:p>
          <a:p>
            <a:pPr marL="750888" lvl="1" indent="-285750">
              <a:lnSpc>
                <a:spcPct val="90000"/>
              </a:lnSpc>
              <a:spcBef>
                <a:spcPts val="0"/>
              </a:spcBef>
              <a:buSzPts val="2035"/>
            </a:pPr>
            <a:r>
              <a:rPr lang="en-US" sz="1600" dirty="0">
                <a:solidFill>
                  <a:srgbClr val="595959"/>
                </a:solidFill>
                <a:ea typeface="Helvetica Neue Light"/>
                <a:cs typeface="Helvetica Neue Light"/>
                <a:sym typeface="Helvetica Neue Light"/>
              </a:rPr>
              <a:t>Allow only connections to payment gateway to *.</a:t>
            </a:r>
            <a:r>
              <a:rPr lang="en-US" sz="1600" dirty="0" err="1">
                <a:solidFill>
                  <a:srgbClr val="595959"/>
                </a:solidFill>
                <a:ea typeface="Helvetica Neue Light"/>
                <a:cs typeface="Helvetica Neue Light"/>
                <a:sym typeface="Helvetica Neue Light"/>
              </a:rPr>
              <a:t>amex.com</a:t>
            </a:r>
            <a:endParaRPr lang="en-US" sz="1600" dirty="0">
              <a:solidFill>
                <a:srgbClr val="595959"/>
              </a:solidFill>
              <a:ea typeface="Helvetica Neue Light"/>
              <a:cs typeface="Helvetica Neue Light"/>
            </a:endParaRPr>
          </a:p>
        </p:txBody>
      </p:sp>
      <p:sp>
        <p:nvSpPr>
          <p:cNvPr id="11" name="Footer Placeholder 2">
            <a:extLst>
              <a:ext uri="{FF2B5EF4-FFF2-40B4-BE49-F238E27FC236}">
                <a16:creationId xmlns:a16="http://schemas.microsoft.com/office/drawing/2014/main" id="{998C1F23-DB5A-9145-BFA5-AF709F04EE85}"/>
              </a:ext>
            </a:extLst>
          </p:cNvPr>
          <p:cNvSpPr>
            <a:spLocks noGrp="1"/>
          </p:cNvSpPr>
          <p:nvPr>
            <p:ph type="ftr" sz="quarter" idx="4294967295"/>
          </p:nvPr>
        </p:nvSpPr>
        <p:spPr>
          <a:xfrm>
            <a:off x="1127760" y="6502483"/>
            <a:ext cx="5745379" cy="365125"/>
          </a:xfrm>
          <a:prstGeom prst="rect">
            <a:avLst/>
          </a:prstGeom>
        </p:spPr>
        <p:txBody>
          <a:bodyPr/>
          <a:lstStyle/>
          <a:p>
            <a:r>
              <a:rPr lang="en-US" sz="900" dirty="0">
                <a:solidFill>
                  <a:srgbClr val="8B8580"/>
                </a:solidFill>
              </a:rPr>
              <a:t>Copyright © 2022, Oracle and/or its affiliates.</a:t>
            </a:r>
          </a:p>
        </p:txBody>
      </p:sp>
    </p:spTree>
    <p:extLst>
      <p:ext uri="{BB962C8B-B14F-4D97-AF65-F5344CB8AC3E}">
        <p14:creationId xmlns:p14="http://schemas.microsoft.com/office/powerpoint/2010/main" val="105903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8"/>
          <p:cNvSpPr txBox="1">
            <a:spLocks noGrp="1"/>
          </p:cNvSpPr>
          <p:nvPr>
            <p:ph type="title"/>
          </p:nvPr>
        </p:nvSpPr>
        <p:spPr>
          <a:xfrm>
            <a:off x="415600" y="308100"/>
            <a:ext cx="11360800" cy="763600"/>
          </a:xfrm>
          <a:prstGeom prst="rect">
            <a:avLst/>
          </a:prstGeom>
        </p:spPr>
        <p:txBody>
          <a:bodyPr spcFirstLastPara="1" vert="horz" wrap="square" lIns="121900" tIns="121900" rIns="121900" bIns="121900" rtlCol="0" anchor="t" anchorCtr="0">
            <a:noAutofit/>
          </a:bodyPr>
          <a:lstStyle/>
          <a:p>
            <a:r>
              <a:rPr lang="en-US" dirty="0"/>
              <a:t>OCI Network Firewall </a:t>
            </a:r>
            <a:r>
              <a:rPr lang="en" dirty="0"/>
              <a:t>Is...</a:t>
            </a:r>
            <a:endParaRPr dirty="0"/>
          </a:p>
        </p:txBody>
      </p:sp>
      <p:pic>
        <p:nvPicPr>
          <p:cNvPr id="763" name="Google Shape;763;p68"/>
          <p:cNvPicPr preferRelativeResize="0"/>
          <p:nvPr/>
        </p:nvPicPr>
        <p:blipFill rotWithShape="1">
          <a:blip r:embed="rId3">
            <a:alphaModFix/>
          </a:blip>
          <a:srcRect r="2315"/>
          <a:stretch/>
        </p:blipFill>
        <p:spPr>
          <a:xfrm>
            <a:off x="852212" y="1789019"/>
            <a:ext cx="1837776" cy="1831716"/>
          </a:xfrm>
          <a:prstGeom prst="rect">
            <a:avLst/>
          </a:prstGeom>
          <a:noFill/>
          <a:ln>
            <a:noFill/>
          </a:ln>
        </p:spPr>
      </p:pic>
      <p:sp>
        <p:nvSpPr>
          <p:cNvPr id="764" name="Google Shape;764;p68"/>
          <p:cNvSpPr txBox="1"/>
          <p:nvPr/>
        </p:nvSpPr>
        <p:spPr>
          <a:xfrm>
            <a:off x="481033" y="3717233"/>
            <a:ext cx="2548000" cy="14276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333" b="1" dirty="0">
                <a:solidFill>
                  <a:schemeClr val="dk1"/>
                </a:solidFill>
                <a:latin typeface="Montserrat"/>
                <a:ea typeface="Montserrat"/>
                <a:cs typeface="Montserrat"/>
                <a:sym typeface="Montserrat"/>
              </a:rPr>
              <a:t>Best-in-class</a:t>
            </a:r>
            <a:endParaRPr sz="1333" b="1" dirty="0">
              <a:solidFill>
                <a:schemeClr val="dk1"/>
              </a:solidFill>
              <a:latin typeface="Montserrat"/>
              <a:ea typeface="Montserrat"/>
              <a:cs typeface="Montserrat"/>
              <a:sym typeface="Montserrat"/>
            </a:endParaRPr>
          </a:p>
          <a:p>
            <a:pPr algn="ctr">
              <a:buClr>
                <a:schemeClr val="dk1"/>
              </a:buClr>
              <a:buSzPts val="1100"/>
            </a:pPr>
            <a:endParaRPr sz="1333" b="1" dirty="0">
              <a:solidFill>
                <a:schemeClr val="dk1"/>
              </a:solidFill>
              <a:latin typeface="Montserrat"/>
              <a:ea typeface="Montserrat"/>
              <a:cs typeface="Montserrat"/>
              <a:sym typeface="Montserrat"/>
            </a:endParaRPr>
          </a:p>
          <a:p>
            <a:pPr algn="ctr">
              <a:buClr>
                <a:schemeClr val="dk1"/>
              </a:buClr>
              <a:buSzPts val="1100"/>
            </a:pPr>
            <a:r>
              <a:rPr lang="en" sz="1333" dirty="0">
                <a:solidFill>
                  <a:schemeClr val="dk1"/>
                </a:solidFill>
                <a:latin typeface="Montserrat"/>
                <a:ea typeface="Montserrat"/>
                <a:cs typeface="Montserrat"/>
              </a:rPr>
              <a:t>P</a:t>
            </a:r>
            <a:r>
              <a:rPr lang="en-US" sz="1333" dirty="0" err="1">
                <a:solidFill>
                  <a:schemeClr val="dk1"/>
                </a:solidFill>
                <a:latin typeface="Montserrat"/>
                <a:ea typeface="Montserrat"/>
                <a:cs typeface="Montserrat"/>
              </a:rPr>
              <a:t>owered</a:t>
            </a:r>
            <a:r>
              <a:rPr lang="en" sz="1333" dirty="0">
                <a:solidFill>
                  <a:schemeClr val="dk1"/>
                </a:solidFill>
                <a:latin typeface="Montserrat"/>
                <a:ea typeface="Montserrat"/>
                <a:cs typeface="Montserrat"/>
              </a:rPr>
              <a:t> </a:t>
            </a:r>
            <a:r>
              <a:rPr lang="en-US" sz="1333" dirty="0">
                <a:solidFill>
                  <a:schemeClr val="dk1"/>
                </a:solidFill>
                <a:latin typeface="Montserrat"/>
                <a:ea typeface="Montserrat"/>
                <a:cs typeface="Montserrat"/>
              </a:rPr>
              <a:t>by Industry Leading Palo Alto Networks technology</a:t>
            </a:r>
            <a:r>
              <a:rPr lang="en" sz="1333" dirty="0">
                <a:solidFill>
                  <a:schemeClr val="dk1"/>
                </a:solidFill>
                <a:latin typeface="Montserrat"/>
                <a:ea typeface="Montserrat"/>
                <a:cs typeface="Montserrat"/>
                <a:sym typeface="Montserrat"/>
              </a:rPr>
              <a:t>, best-in-class network security for all your apps</a:t>
            </a:r>
            <a:endParaRPr sz="1333" dirty="0">
              <a:solidFill>
                <a:schemeClr val="dk2"/>
              </a:solidFill>
              <a:latin typeface="Montserrat"/>
              <a:ea typeface="Montserrat"/>
              <a:cs typeface="Montserrat"/>
              <a:sym typeface="Montserrat"/>
            </a:endParaRPr>
          </a:p>
          <a:p>
            <a:pPr algn="ctr">
              <a:buClr>
                <a:schemeClr val="dk1"/>
              </a:buClr>
              <a:buSzPts val="1100"/>
            </a:pPr>
            <a:endParaRPr sz="1333" dirty="0">
              <a:solidFill>
                <a:schemeClr val="dk1"/>
              </a:solidFill>
              <a:latin typeface="Montserrat"/>
              <a:ea typeface="Montserrat"/>
              <a:cs typeface="Montserrat"/>
              <a:sym typeface="Montserrat"/>
            </a:endParaRPr>
          </a:p>
        </p:txBody>
      </p:sp>
      <p:sp>
        <p:nvSpPr>
          <p:cNvPr id="765" name="Google Shape;765;p68"/>
          <p:cNvSpPr txBox="1"/>
          <p:nvPr/>
        </p:nvSpPr>
        <p:spPr>
          <a:xfrm>
            <a:off x="3368237" y="3717233"/>
            <a:ext cx="2574000" cy="15672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333" b="1" dirty="0">
                <a:solidFill>
                  <a:schemeClr val="dk1"/>
                </a:solidFill>
                <a:latin typeface="Montserrat"/>
                <a:ea typeface="Montserrat"/>
                <a:cs typeface="Montserrat"/>
                <a:sym typeface="Montserrat"/>
              </a:rPr>
              <a:t>Cloud-Native</a:t>
            </a:r>
            <a:endParaRPr sz="1333" b="1" dirty="0">
              <a:solidFill>
                <a:schemeClr val="dk1"/>
              </a:solidFill>
              <a:latin typeface="Montserrat"/>
              <a:ea typeface="Montserrat"/>
              <a:cs typeface="Montserrat"/>
              <a:sym typeface="Montserrat"/>
            </a:endParaRPr>
          </a:p>
          <a:p>
            <a:pPr algn="ctr">
              <a:buClr>
                <a:schemeClr val="dk1"/>
              </a:buClr>
              <a:buSzPts val="1100"/>
            </a:pPr>
            <a:endParaRPr sz="1333" b="1" dirty="0">
              <a:solidFill>
                <a:schemeClr val="dk1"/>
              </a:solidFill>
              <a:latin typeface="Montserrat"/>
              <a:ea typeface="Montserrat"/>
              <a:cs typeface="Montserrat"/>
              <a:sym typeface="Montserrat"/>
            </a:endParaRPr>
          </a:p>
          <a:p>
            <a:pPr algn="ctr">
              <a:buClr>
                <a:schemeClr val="dk1"/>
              </a:buClr>
              <a:buSzPts val="1100"/>
            </a:pPr>
            <a:r>
              <a:rPr lang="en" sz="1333" dirty="0">
                <a:solidFill>
                  <a:schemeClr val="dk1"/>
                </a:solidFill>
                <a:latin typeface="Montserrat"/>
                <a:ea typeface="Montserrat"/>
                <a:cs typeface="Montserrat"/>
                <a:sym typeface="Montserrat"/>
              </a:rPr>
              <a:t>Deep integration</a:t>
            </a:r>
            <a:br>
              <a:rPr lang="en" sz="1333" dirty="0">
                <a:solidFill>
                  <a:schemeClr val="dk1"/>
                </a:solidFill>
                <a:latin typeface="Montserrat"/>
                <a:ea typeface="Montserrat"/>
                <a:cs typeface="Montserrat"/>
                <a:sym typeface="Montserrat"/>
              </a:rPr>
            </a:br>
            <a:r>
              <a:rPr lang="en" sz="1333" dirty="0">
                <a:solidFill>
                  <a:schemeClr val="dk1"/>
                </a:solidFill>
                <a:latin typeface="Montserrat"/>
                <a:ea typeface="Montserrat"/>
                <a:cs typeface="Montserrat"/>
                <a:sym typeface="Montserrat"/>
              </a:rPr>
              <a:t>with </a:t>
            </a:r>
            <a:r>
              <a:rPr lang="en-US" sz="1333" dirty="0">
                <a:solidFill>
                  <a:schemeClr val="dk1"/>
                </a:solidFill>
                <a:latin typeface="Montserrat"/>
                <a:ea typeface="Montserrat"/>
                <a:cs typeface="Montserrat"/>
                <a:sym typeface="Montserrat"/>
              </a:rPr>
              <a:t>OCI platform and features</a:t>
            </a:r>
            <a:r>
              <a:rPr lang="en" sz="1333" dirty="0">
                <a:solidFill>
                  <a:schemeClr val="dk1"/>
                </a:solidFill>
                <a:latin typeface="Montserrat"/>
                <a:ea typeface="Montserrat"/>
                <a:cs typeface="Montserrat"/>
                <a:sym typeface="Montserrat"/>
              </a:rPr>
              <a:t>, cloud-native form factor</a:t>
            </a:r>
            <a:br>
              <a:rPr lang="en" sz="1333" dirty="0">
                <a:solidFill>
                  <a:schemeClr val="dk1"/>
                </a:solidFill>
                <a:latin typeface="Montserrat"/>
                <a:ea typeface="Montserrat"/>
                <a:cs typeface="Montserrat"/>
                <a:sym typeface="Montserrat"/>
              </a:rPr>
            </a:br>
            <a:r>
              <a:rPr lang="en" sz="1333" dirty="0">
                <a:solidFill>
                  <a:schemeClr val="dk1"/>
                </a:solidFill>
                <a:latin typeface="Montserrat"/>
                <a:ea typeface="Montserrat"/>
                <a:cs typeface="Montserrat"/>
                <a:sym typeface="Montserrat"/>
              </a:rPr>
              <a:t>&amp; </a:t>
            </a:r>
            <a:r>
              <a:rPr lang="en-US" sz="1333" dirty="0">
                <a:solidFill>
                  <a:schemeClr val="dk1"/>
                </a:solidFill>
                <a:latin typeface="Montserrat"/>
                <a:ea typeface="Montserrat"/>
                <a:cs typeface="Montserrat"/>
                <a:sym typeface="Montserrat"/>
              </a:rPr>
              <a:t>deployment models</a:t>
            </a:r>
            <a:endParaRPr sz="1333" dirty="0">
              <a:solidFill>
                <a:schemeClr val="dk2"/>
              </a:solidFill>
              <a:latin typeface="Montserrat"/>
              <a:ea typeface="Montserrat"/>
              <a:cs typeface="Montserrat"/>
              <a:sym typeface="Montserrat"/>
            </a:endParaRPr>
          </a:p>
        </p:txBody>
      </p:sp>
      <p:sp>
        <p:nvSpPr>
          <p:cNvPr id="766" name="Google Shape;766;p68"/>
          <p:cNvSpPr txBox="1"/>
          <p:nvPr/>
        </p:nvSpPr>
        <p:spPr>
          <a:xfrm>
            <a:off x="9267096" y="3749120"/>
            <a:ext cx="2348000" cy="13400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333" b="1" dirty="0">
                <a:solidFill>
                  <a:schemeClr val="dk1"/>
                </a:solidFill>
                <a:latin typeface="Montserrat"/>
                <a:ea typeface="Montserrat"/>
                <a:cs typeface="Montserrat"/>
                <a:sym typeface="Montserrat"/>
              </a:rPr>
              <a:t>Easy to Manage</a:t>
            </a:r>
            <a:endParaRPr sz="1333" b="1" dirty="0">
              <a:solidFill>
                <a:schemeClr val="dk1"/>
              </a:solidFill>
              <a:latin typeface="Montserrat"/>
              <a:ea typeface="Montserrat"/>
              <a:cs typeface="Montserrat"/>
              <a:sym typeface="Montserrat"/>
            </a:endParaRPr>
          </a:p>
          <a:p>
            <a:pPr algn="ctr">
              <a:buClr>
                <a:schemeClr val="dk1"/>
              </a:buClr>
              <a:buSzPts val="1100"/>
            </a:pPr>
            <a:endParaRPr sz="1333" b="1" dirty="0">
              <a:solidFill>
                <a:schemeClr val="dk1"/>
              </a:solidFill>
              <a:latin typeface="Montserrat"/>
              <a:ea typeface="Montserrat"/>
              <a:cs typeface="Montserrat"/>
              <a:sym typeface="Montserrat"/>
            </a:endParaRPr>
          </a:p>
          <a:p>
            <a:pPr algn="ctr">
              <a:buClr>
                <a:schemeClr val="dk1"/>
              </a:buClr>
              <a:buSzPts val="1100"/>
            </a:pPr>
            <a:r>
              <a:rPr lang="en" sz="1333" dirty="0">
                <a:solidFill>
                  <a:schemeClr val="dk1"/>
                </a:solidFill>
                <a:latin typeface="Montserrat"/>
                <a:ea typeface="Montserrat"/>
                <a:cs typeface="Montserrat"/>
                <a:sym typeface="Montserrat"/>
              </a:rPr>
              <a:t>Centralized management </a:t>
            </a:r>
            <a:r>
              <a:rPr lang="en-US" sz="1333" dirty="0">
                <a:solidFill>
                  <a:schemeClr val="dk1"/>
                </a:solidFill>
                <a:latin typeface="Montserrat"/>
                <a:ea typeface="Montserrat"/>
                <a:cs typeface="Montserrat"/>
                <a:sym typeface="Montserrat"/>
              </a:rPr>
              <a:t>and Flexible Policy Enforcement</a:t>
            </a:r>
            <a:endParaRPr sz="1333" dirty="0">
              <a:solidFill>
                <a:schemeClr val="dk2"/>
              </a:solidFill>
              <a:latin typeface="Montserrat"/>
              <a:ea typeface="Montserrat"/>
              <a:cs typeface="Montserrat"/>
              <a:sym typeface="Montserrat"/>
            </a:endParaRPr>
          </a:p>
        </p:txBody>
      </p:sp>
      <p:sp>
        <p:nvSpPr>
          <p:cNvPr id="767" name="Google Shape;767;p68"/>
          <p:cNvSpPr txBox="1"/>
          <p:nvPr/>
        </p:nvSpPr>
        <p:spPr>
          <a:xfrm>
            <a:off x="6277176" y="3717233"/>
            <a:ext cx="2574000" cy="1567200"/>
          </a:xfrm>
          <a:prstGeom prst="rect">
            <a:avLst/>
          </a:prstGeom>
          <a:noFill/>
          <a:ln>
            <a:noFill/>
          </a:ln>
        </p:spPr>
        <p:txBody>
          <a:bodyPr spcFirstLastPara="1" wrap="square" lIns="121900" tIns="121900" rIns="121900" bIns="121900" anchor="t" anchorCtr="0">
            <a:noAutofit/>
          </a:bodyPr>
          <a:lstStyle/>
          <a:p>
            <a:pPr algn="ctr">
              <a:buClr>
                <a:schemeClr val="dk1"/>
              </a:buClr>
              <a:buSzPts val="1100"/>
            </a:pPr>
            <a:r>
              <a:rPr lang="en" sz="1333" b="1" dirty="0">
                <a:solidFill>
                  <a:schemeClr val="dk1"/>
                </a:solidFill>
                <a:latin typeface="Montserrat"/>
                <a:ea typeface="Montserrat"/>
                <a:cs typeface="Montserrat"/>
                <a:sym typeface="Montserrat"/>
              </a:rPr>
              <a:t>Automated</a:t>
            </a:r>
            <a:endParaRPr sz="1333" b="1" dirty="0">
              <a:solidFill>
                <a:schemeClr val="dk1"/>
              </a:solidFill>
              <a:latin typeface="Montserrat"/>
              <a:ea typeface="Montserrat"/>
              <a:cs typeface="Montserrat"/>
              <a:sym typeface="Montserrat"/>
            </a:endParaRPr>
          </a:p>
          <a:p>
            <a:pPr algn="ctr">
              <a:buClr>
                <a:schemeClr val="dk1"/>
              </a:buClr>
              <a:buSzPts val="1100"/>
            </a:pPr>
            <a:endParaRPr sz="1333" b="1" dirty="0">
              <a:solidFill>
                <a:schemeClr val="dk1"/>
              </a:solidFill>
              <a:latin typeface="Montserrat"/>
              <a:ea typeface="Montserrat"/>
              <a:cs typeface="Montserrat"/>
              <a:sym typeface="Montserrat"/>
            </a:endParaRPr>
          </a:p>
          <a:p>
            <a:pPr algn="ctr">
              <a:buClr>
                <a:schemeClr val="dk1"/>
              </a:buClr>
              <a:buSzPts val="1100"/>
            </a:pPr>
            <a:r>
              <a:rPr lang="en" sz="1333" dirty="0">
                <a:solidFill>
                  <a:schemeClr val="dk1"/>
                </a:solidFill>
                <a:latin typeface="Montserrat"/>
                <a:ea typeface="Montserrat"/>
                <a:cs typeface="Montserrat"/>
                <a:sym typeface="Montserrat"/>
              </a:rPr>
              <a:t>Easy integration into DevOps processes for automated deployment and scaling</a:t>
            </a:r>
            <a:endParaRPr sz="1333" b="1" dirty="0">
              <a:solidFill>
                <a:schemeClr val="dk1"/>
              </a:solidFill>
              <a:latin typeface="Montserrat"/>
              <a:ea typeface="Montserrat"/>
              <a:cs typeface="Montserrat"/>
              <a:sym typeface="Montserrat"/>
            </a:endParaRPr>
          </a:p>
        </p:txBody>
      </p:sp>
      <p:cxnSp>
        <p:nvCxnSpPr>
          <p:cNvPr id="768" name="Google Shape;768;p68"/>
          <p:cNvCxnSpPr/>
          <p:nvPr/>
        </p:nvCxnSpPr>
        <p:spPr>
          <a:xfrm>
            <a:off x="1455533" y="5250367"/>
            <a:ext cx="631200" cy="0"/>
          </a:xfrm>
          <a:prstGeom prst="straightConnector1">
            <a:avLst/>
          </a:prstGeom>
          <a:noFill/>
          <a:ln w="19050" cap="flat" cmpd="sng">
            <a:solidFill>
              <a:schemeClr val="accent3"/>
            </a:solidFill>
            <a:prstDash val="solid"/>
            <a:round/>
            <a:headEnd type="none" w="med" len="med"/>
            <a:tailEnd type="none" w="med" len="med"/>
          </a:ln>
        </p:spPr>
      </p:cxnSp>
      <p:cxnSp>
        <p:nvCxnSpPr>
          <p:cNvPr id="769" name="Google Shape;769;p68"/>
          <p:cNvCxnSpPr/>
          <p:nvPr/>
        </p:nvCxnSpPr>
        <p:spPr>
          <a:xfrm>
            <a:off x="4299395" y="5250367"/>
            <a:ext cx="631200" cy="0"/>
          </a:xfrm>
          <a:prstGeom prst="straightConnector1">
            <a:avLst/>
          </a:prstGeom>
          <a:noFill/>
          <a:ln w="19050" cap="flat" cmpd="sng">
            <a:solidFill>
              <a:schemeClr val="accent3"/>
            </a:solidFill>
            <a:prstDash val="solid"/>
            <a:round/>
            <a:headEnd type="none" w="med" len="med"/>
            <a:tailEnd type="none" w="med" len="med"/>
          </a:ln>
        </p:spPr>
      </p:cxnSp>
      <p:cxnSp>
        <p:nvCxnSpPr>
          <p:cNvPr id="770" name="Google Shape;770;p68"/>
          <p:cNvCxnSpPr/>
          <p:nvPr/>
        </p:nvCxnSpPr>
        <p:spPr>
          <a:xfrm>
            <a:off x="7226956" y="5250367"/>
            <a:ext cx="631200" cy="0"/>
          </a:xfrm>
          <a:prstGeom prst="straightConnector1">
            <a:avLst/>
          </a:prstGeom>
          <a:noFill/>
          <a:ln w="19050" cap="flat" cmpd="sng">
            <a:solidFill>
              <a:schemeClr val="accent3"/>
            </a:solidFill>
            <a:prstDash val="solid"/>
            <a:round/>
            <a:headEnd type="none" w="med" len="med"/>
            <a:tailEnd type="none" w="med" len="med"/>
          </a:ln>
        </p:spPr>
      </p:cxnSp>
      <p:cxnSp>
        <p:nvCxnSpPr>
          <p:cNvPr id="771" name="Google Shape;771;p68"/>
          <p:cNvCxnSpPr/>
          <p:nvPr/>
        </p:nvCxnSpPr>
        <p:spPr>
          <a:xfrm>
            <a:off x="10112667" y="5250367"/>
            <a:ext cx="631200" cy="0"/>
          </a:xfrm>
          <a:prstGeom prst="straightConnector1">
            <a:avLst/>
          </a:prstGeom>
          <a:noFill/>
          <a:ln w="19050" cap="flat" cmpd="sng">
            <a:solidFill>
              <a:schemeClr val="accent3"/>
            </a:solidFill>
            <a:prstDash val="solid"/>
            <a:round/>
            <a:headEnd type="none" w="med" len="med"/>
            <a:tailEnd type="none" w="med" len="med"/>
          </a:ln>
        </p:spPr>
      </p:cxnSp>
      <p:pic>
        <p:nvPicPr>
          <p:cNvPr id="772" name="Google Shape;772;p68"/>
          <p:cNvPicPr preferRelativeResize="0"/>
          <p:nvPr/>
        </p:nvPicPr>
        <p:blipFill rotWithShape="1">
          <a:blip r:embed="rId3">
            <a:alphaModFix/>
          </a:blip>
          <a:srcRect r="2315"/>
          <a:stretch/>
        </p:blipFill>
        <p:spPr>
          <a:xfrm>
            <a:off x="3696112" y="1789019"/>
            <a:ext cx="1837776" cy="1831716"/>
          </a:xfrm>
          <a:prstGeom prst="rect">
            <a:avLst/>
          </a:prstGeom>
          <a:noFill/>
          <a:ln>
            <a:noFill/>
          </a:ln>
        </p:spPr>
      </p:pic>
      <p:pic>
        <p:nvPicPr>
          <p:cNvPr id="773" name="Google Shape;773;p68"/>
          <p:cNvPicPr preferRelativeResize="0"/>
          <p:nvPr/>
        </p:nvPicPr>
        <p:blipFill rotWithShape="1">
          <a:blip r:embed="rId3">
            <a:alphaModFix/>
          </a:blip>
          <a:srcRect r="2315"/>
          <a:stretch/>
        </p:blipFill>
        <p:spPr>
          <a:xfrm>
            <a:off x="6645279" y="1789019"/>
            <a:ext cx="1837776" cy="1831716"/>
          </a:xfrm>
          <a:prstGeom prst="rect">
            <a:avLst/>
          </a:prstGeom>
          <a:noFill/>
          <a:ln>
            <a:noFill/>
          </a:ln>
        </p:spPr>
      </p:pic>
      <p:pic>
        <p:nvPicPr>
          <p:cNvPr id="774" name="Google Shape;774;p68"/>
          <p:cNvPicPr preferRelativeResize="0"/>
          <p:nvPr/>
        </p:nvPicPr>
        <p:blipFill rotWithShape="1">
          <a:blip r:embed="rId3">
            <a:alphaModFix/>
          </a:blip>
          <a:srcRect r="2315"/>
          <a:stretch/>
        </p:blipFill>
        <p:spPr>
          <a:xfrm>
            <a:off x="9522212" y="1789019"/>
            <a:ext cx="1837776" cy="1831716"/>
          </a:xfrm>
          <a:prstGeom prst="rect">
            <a:avLst/>
          </a:prstGeom>
          <a:noFill/>
          <a:ln>
            <a:noFill/>
          </a:ln>
        </p:spPr>
      </p:pic>
      <p:pic>
        <p:nvPicPr>
          <p:cNvPr id="775" name="Google Shape;775;p68"/>
          <p:cNvPicPr preferRelativeResize="0"/>
          <p:nvPr/>
        </p:nvPicPr>
        <p:blipFill rotWithShape="1">
          <a:blip r:embed="rId4">
            <a:alphaModFix/>
          </a:blip>
          <a:srcRect/>
          <a:stretch/>
        </p:blipFill>
        <p:spPr>
          <a:xfrm>
            <a:off x="1396472" y="2222279"/>
            <a:ext cx="749301" cy="965200"/>
          </a:xfrm>
          <a:prstGeom prst="rect">
            <a:avLst/>
          </a:prstGeom>
          <a:noFill/>
          <a:ln>
            <a:noFill/>
          </a:ln>
        </p:spPr>
      </p:pic>
      <p:pic>
        <p:nvPicPr>
          <p:cNvPr id="776" name="Google Shape;776;p68"/>
          <p:cNvPicPr preferRelativeResize="0"/>
          <p:nvPr/>
        </p:nvPicPr>
        <p:blipFill rotWithShape="1">
          <a:blip r:embed="rId5">
            <a:alphaModFix/>
          </a:blip>
          <a:srcRect/>
          <a:stretch/>
        </p:blipFill>
        <p:spPr>
          <a:xfrm>
            <a:off x="4028233" y="2248367"/>
            <a:ext cx="1173500" cy="913067"/>
          </a:xfrm>
          <a:prstGeom prst="rect">
            <a:avLst/>
          </a:prstGeom>
          <a:noFill/>
          <a:ln>
            <a:noFill/>
          </a:ln>
        </p:spPr>
      </p:pic>
      <p:pic>
        <p:nvPicPr>
          <p:cNvPr id="777" name="Google Shape;777;p68"/>
          <p:cNvPicPr preferRelativeResize="0"/>
          <p:nvPr/>
        </p:nvPicPr>
        <p:blipFill rotWithShape="1">
          <a:blip r:embed="rId6">
            <a:alphaModFix/>
          </a:blip>
          <a:srcRect/>
          <a:stretch/>
        </p:blipFill>
        <p:spPr>
          <a:xfrm>
            <a:off x="7044400" y="2225033"/>
            <a:ext cx="1085467" cy="1006400"/>
          </a:xfrm>
          <a:prstGeom prst="rect">
            <a:avLst/>
          </a:prstGeom>
          <a:noFill/>
          <a:ln>
            <a:noFill/>
          </a:ln>
        </p:spPr>
      </p:pic>
      <p:pic>
        <p:nvPicPr>
          <p:cNvPr id="778" name="Google Shape;778;p68"/>
          <p:cNvPicPr preferRelativeResize="0"/>
          <p:nvPr/>
        </p:nvPicPr>
        <p:blipFill rotWithShape="1">
          <a:blip r:embed="rId7">
            <a:alphaModFix/>
          </a:blip>
          <a:srcRect/>
          <a:stretch/>
        </p:blipFill>
        <p:spPr>
          <a:xfrm>
            <a:off x="10030034" y="2225001"/>
            <a:ext cx="822133" cy="1006433"/>
          </a:xfrm>
          <a:prstGeom prst="rect">
            <a:avLst/>
          </a:prstGeom>
          <a:noFill/>
          <a:ln>
            <a:noFill/>
          </a:ln>
        </p:spPr>
      </p:pic>
      <p:sp>
        <p:nvSpPr>
          <p:cNvPr id="19" name="Footer Placeholder 2">
            <a:extLst>
              <a:ext uri="{FF2B5EF4-FFF2-40B4-BE49-F238E27FC236}">
                <a16:creationId xmlns:a16="http://schemas.microsoft.com/office/drawing/2014/main" id="{998C1F23-DB5A-9145-BFA5-AF709F04EE85}"/>
              </a:ext>
            </a:extLst>
          </p:cNvPr>
          <p:cNvSpPr txBox="1">
            <a:spLocks/>
          </p:cNvSpPr>
          <p:nvPr/>
        </p:nvSpPr>
        <p:spPr>
          <a:xfrm>
            <a:off x="1127759" y="6423978"/>
            <a:ext cx="5745379"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8B8580"/>
                </a:solidFill>
              </a:rPr>
              <a:t>Copyright © 2022, Oracle and/or its affiliates.</a:t>
            </a:r>
          </a:p>
        </p:txBody>
      </p:sp>
    </p:spTree>
    <p:extLst>
      <p:ext uri="{BB962C8B-B14F-4D97-AF65-F5344CB8AC3E}">
        <p14:creationId xmlns:p14="http://schemas.microsoft.com/office/powerpoint/2010/main" val="108113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5CD7-8BB6-43D7-937A-AE9B10A04E10}"/>
              </a:ext>
            </a:extLst>
          </p:cNvPr>
          <p:cNvSpPr>
            <a:spLocks noGrp="1"/>
          </p:cNvSpPr>
          <p:nvPr>
            <p:ph type="title"/>
          </p:nvPr>
        </p:nvSpPr>
        <p:spPr/>
        <p:txBody>
          <a:bodyPr/>
          <a:lstStyle/>
          <a:p>
            <a:r>
              <a:rPr lang="en-US" dirty="0"/>
              <a:t>Thank you</a:t>
            </a:r>
          </a:p>
        </p:txBody>
      </p:sp>
      <p:sp>
        <p:nvSpPr>
          <p:cNvPr id="5" name="Slide Number Placeholder 4">
            <a:extLst>
              <a:ext uri="{FF2B5EF4-FFF2-40B4-BE49-F238E27FC236}">
                <a16:creationId xmlns:a16="http://schemas.microsoft.com/office/drawing/2014/main" id="{68ECAD4E-4BC9-4FC4-961F-229C92CA27E4}"/>
              </a:ext>
            </a:extLst>
          </p:cNvPr>
          <p:cNvSpPr>
            <a:spLocks noGrp="1"/>
          </p:cNvSpPr>
          <p:nvPr>
            <p:ph type="sldNum" sz="quarter" idx="40"/>
          </p:nvPr>
        </p:nvSpPr>
        <p:spPr>
          <a:xfrm>
            <a:off x="762000" y="6423660"/>
            <a:ext cx="365760" cy="365760"/>
          </a:xfrm>
        </p:spPr>
        <p:txBody>
          <a:bodyPr/>
          <a:lstStyle/>
          <a:p>
            <a:fld id="{345D60D9-5372-5F40-9443-0F9AE5BDC3C8}" type="slidenum">
              <a:rPr lang="en-US" smtClean="0"/>
              <a:pPr/>
              <a:t>12</a:t>
            </a:fld>
            <a:endParaRPr lang="en-US" dirty="0"/>
          </a:p>
        </p:txBody>
      </p:sp>
      <p:sp>
        <p:nvSpPr>
          <p:cNvPr id="6" name="Footer Placeholder 5">
            <a:extLst>
              <a:ext uri="{FF2B5EF4-FFF2-40B4-BE49-F238E27FC236}">
                <a16:creationId xmlns:a16="http://schemas.microsoft.com/office/drawing/2014/main" id="{0B840111-57F7-4C20-901D-9B6AAC441015}"/>
              </a:ext>
            </a:extLst>
          </p:cNvPr>
          <p:cNvSpPr>
            <a:spLocks noGrp="1"/>
          </p:cNvSpPr>
          <p:nvPr>
            <p:ph type="ftr" sz="quarter" idx="39"/>
          </p:nvPr>
        </p:nvSpPr>
        <p:spPr>
          <a:xfrm>
            <a:off x="1127759" y="6423978"/>
            <a:ext cx="5745379" cy="365125"/>
          </a:xfrm>
        </p:spPr>
        <p:txBody>
          <a:bodyPr/>
          <a:lstStyle/>
          <a:p>
            <a:r>
              <a:rPr lang="en-US" dirty="0"/>
              <a:t>Copyright © 2022, Oracle and/or its affiliates.</a:t>
            </a:r>
          </a:p>
        </p:txBody>
      </p:sp>
    </p:spTree>
    <p:extLst>
      <p:ext uri="{BB962C8B-B14F-4D97-AF65-F5344CB8AC3E}">
        <p14:creationId xmlns:p14="http://schemas.microsoft.com/office/powerpoint/2010/main" val="234506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2272C81B-5398-944E-B9F7-D87801742836}"/>
              </a:ext>
            </a:extLst>
          </p:cNvPr>
          <p:cNvSpPr>
            <a:spLocks noGrp="1"/>
          </p:cNvSpPr>
          <p:nvPr>
            <p:ph type="title"/>
          </p:nvPr>
        </p:nvSpPr>
        <p:spPr/>
        <p:txBody>
          <a:bodyPr/>
          <a:lstStyle/>
          <a:p>
            <a:r>
              <a:rPr lang="en-US" dirty="0"/>
              <a:t>OCI Network Firewall features</a:t>
            </a:r>
          </a:p>
        </p:txBody>
      </p:sp>
      <p:sp>
        <p:nvSpPr>
          <p:cNvPr id="3" name="Footer Placeholder 2">
            <a:extLst>
              <a:ext uri="{FF2B5EF4-FFF2-40B4-BE49-F238E27FC236}">
                <a16:creationId xmlns:a16="http://schemas.microsoft.com/office/drawing/2014/main" id="{469F0672-D233-084C-9077-EF08526E7C24}"/>
              </a:ext>
            </a:extLst>
          </p:cNvPr>
          <p:cNvSpPr>
            <a:spLocks noGrp="1"/>
          </p:cNvSpPr>
          <p:nvPr>
            <p:ph type="ftr" sz="quarter" idx="11"/>
          </p:nvPr>
        </p:nvSpPr>
        <p:spPr/>
        <p:txBody>
          <a:bodyPr/>
          <a:lstStyle/>
          <a:p>
            <a:r>
              <a:rPr lang="en-US"/>
              <a:t>Copyright © 2021, Oracle and/or its affiliates.</a:t>
            </a:r>
            <a:endParaRPr lang="en-US" dirty="0"/>
          </a:p>
        </p:txBody>
      </p:sp>
      <p:sp>
        <p:nvSpPr>
          <p:cNvPr id="4" name="Slide Number Placeholder 3">
            <a:extLst>
              <a:ext uri="{FF2B5EF4-FFF2-40B4-BE49-F238E27FC236}">
                <a16:creationId xmlns:a16="http://schemas.microsoft.com/office/drawing/2014/main" id="{38BE0683-953D-8545-AFC7-8C7AC5E753A1}"/>
              </a:ext>
            </a:extLst>
          </p:cNvPr>
          <p:cNvSpPr>
            <a:spLocks noGrp="1"/>
          </p:cNvSpPr>
          <p:nvPr>
            <p:ph type="sldNum" sz="quarter" idx="12"/>
          </p:nvPr>
        </p:nvSpPr>
        <p:spPr/>
        <p:txBody>
          <a:bodyPr/>
          <a:lstStyle/>
          <a:p>
            <a:fld id="{345D60D9-5372-5F40-9443-0F9AE5BDC3C8}" type="slidenum">
              <a:rPr lang="en-US" smtClean="0"/>
              <a:pPr/>
              <a:t>2</a:t>
            </a:fld>
            <a:endParaRPr lang="en-US" dirty="0"/>
          </a:p>
        </p:txBody>
      </p:sp>
      <p:grpSp>
        <p:nvGrpSpPr>
          <p:cNvPr id="2" name="Group 1"/>
          <p:cNvGrpSpPr/>
          <p:nvPr/>
        </p:nvGrpSpPr>
        <p:grpSpPr>
          <a:xfrm>
            <a:off x="768875" y="1330161"/>
            <a:ext cx="11010749" cy="4807902"/>
            <a:chOff x="2285774" y="1330161"/>
            <a:chExt cx="8146543" cy="4807902"/>
          </a:xfrm>
        </p:grpSpPr>
        <p:sp>
          <p:nvSpPr>
            <p:cNvPr id="62" name="TextBox 61">
              <a:extLst>
                <a:ext uri="{FF2B5EF4-FFF2-40B4-BE49-F238E27FC236}">
                  <a16:creationId xmlns:a16="http://schemas.microsoft.com/office/drawing/2014/main" id="{299D4443-0356-2C4D-AEB5-EFCC10D363CE}"/>
                </a:ext>
              </a:extLst>
            </p:cNvPr>
            <p:cNvSpPr txBox="1"/>
            <p:nvPr/>
          </p:nvSpPr>
          <p:spPr>
            <a:xfrm>
              <a:off x="2285774" y="5354392"/>
              <a:ext cx="2840586" cy="422920"/>
            </a:xfrm>
            <a:prstGeom prst="roundRect">
              <a:avLst>
                <a:gd name="adj" fmla="val 6482"/>
              </a:avLst>
            </a:prstGeom>
            <a:solidFill>
              <a:srgbClr val="86B596">
                <a:alpha val="52066"/>
              </a:srgbClr>
            </a:solidFill>
            <a:ln>
              <a:noFill/>
            </a:ln>
          </p:spPr>
          <p:txBody>
            <a:bodyPr wrap="square" lIns="792000" tIns="0" rIns="0" bIns="0" anchor="ctr">
              <a:noAutofit/>
            </a:bodyPr>
            <a:lstStyle/>
            <a:p>
              <a:r>
                <a:rPr lang="en-US" sz="1400" dirty="0">
                  <a:latin typeface="Oracle Sans" panose="020B0503020204020204" pitchFamily="34" charset="0"/>
                  <a:cs typeface="Oracle Sans" panose="020B0503020204020204" pitchFamily="34" charset="0"/>
                </a:rPr>
                <a:t>Customer applications</a:t>
              </a:r>
            </a:p>
          </p:txBody>
        </p:sp>
        <p:sp>
          <p:nvSpPr>
            <p:cNvPr id="63" name="Picture Placeholder 76">
              <a:extLst>
                <a:ext uri="{FF2B5EF4-FFF2-40B4-BE49-F238E27FC236}">
                  <a16:creationId xmlns:a16="http://schemas.microsoft.com/office/drawing/2014/main" id="{9CC0C9DB-E53F-5B44-8A9B-69D27810D273}"/>
                </a:ext>
              </a:extLst>
            </p:cNvPr>
            <p:cNvSpPr/>
            <p:nvPr/>
          </p:nvSpPr>
          <p:spPr>
            <a:xfrm>
              <a:off x="2562294" y="5416635"/>
              <a:ext cx="359398" cy="296706"/>
            </a:xfrm>
            <a:custGeom>
              <a:avLst/>
              <a:gdLst>
                <a:gd name="connsiteX0" fmla="*/ 513833 w 617697"/>
                <a:gd name="connsiteY0" fmla="*/ 200575 h 509949"/>
                <a:gd name="connsiteX1" fmla="*/ 540343 w 617697"/>
                <a:gd name="connsiteY1" fmla="*/ 196965 h 509949"/>
                <a:gd name="connsiteX2" fmla="*/ 541229 w 617697"/>
                <a:gd name="connsiteY2" fmla="*/ 196736 h 509949"/>
                <a:gd name="connsiteX3" fmla="*/ 545976 w 617697"/>
                <a:gd name="connsiteY3" fmla="*/ 195247 h 509949"/>
                <a:gd name="connsiteX4" fmla="*/ 546863 w 617697"/>
                <a:gd name="connsiteY4" fmla="*/ 194932 h 509949"/>
                <a:gd name="connsiteX5" fmla="*/ 552067 w 617697"/>
                <a:gd name="connsiteY5" fmla="*/ 192955 h 509949"/>
                <a:gd name="connsiteX6" fmla="*/ 552067 w 617697"/>
                <a:gd name="connsiteY6" fmla="*/ 192955 h 509949"/>
                <a:gd name="connsiteX7" fmla="*/ 606370 w 617697"/>
                <a:gd name="connsiteY7" fmla="*/ 62015 h 509949"/>
                <a:gd name="connsiteX8" fmla="*/ 475653 w 617697"/>
                <a:gd name="connsiteY8" fmla="*/ 7618 h 509949"/>
                <a:gd name="connsiteX9" fmla="*/ 418833 w 617697"/>
                <a:gd name="connsiteY9" fmla="*/ 68804 h 509949"/>
                <a:gd name="connsiteX10" fmla="*/ 418833 w 617697"/>
                <a:gd name="connsiteY10" fmla="*/ 68804 h 509949"/>
                <a:gd name="connsiteX11" fmla="*/ 414144 w 617697"/>
                <a:gd name="connsiteY11" fmla="*/ 91721 h 509949"/>
                <a:gd name="connsiteX12" fmla="*/ 414144 w 617697"/>
                <a:gd name="connsiteY12" fmla="*/ 91721 h 509949"/>
                <a:gd name="connsiteX13" fmla="*/ 413743 w 617697"/>
                <a:gd name="connsiteY13" fmla="*/ 100314 h 509949"/>
                <a:gd name="connsiteX14" fmla="*/ 513833 w 617697"/>
                <a:gd name="connsiteY14" fmla="*/ 200575 h 509949"/>
                <a:gd name="connsiteX15" fmla="*/ 513833 w 617697"/>
                <a:gd name="connsiteY15" fmla="*/ 22971 h 509949"/>
                <a:gd name="connsiteX16" fmla="*/ 591045 w 617697"/>
                <a:gd name="connsiteY16" fmla="*/ 100314 h 509949"/>
                <a:gd name="connsiteX17" fmla="*/ 513833 w 617697"/>
                <a:gd name="connsiteY17" fmla="*/ 177658 h 509949"/>
                <a:gd name="connsiteX18" fmla="*/ 436621 w 617697"/>
                <a:gd name="connsiteY18" fmla="*/ 100314 h 509949"/>
                <a:gd name="connsiteX19" fmla="*/ 513833 w 617697"/>
                <a:gd name="connsiteY19" fmla="*/ 22971 h 509949"/>
                <a:gd name="connsiteX20" fmla="*/ 217338 w 617697"/>
                <a:gd name="connsiteY20" fmla="*/ 444064 h 509949"/>
                <a:gd name="connsiteX21" fmla="*/ 400360 w 617697"/>
                <a:gd name="connsiteY21" fmla="*/ 444064 h 509949"/>
                <a:gd name="connsiteX22" fmla="*/ 400360 w 617697"/>
                <a:gd name="connsiteY22" fmla="*/ 466981 h 509949"/>
                <a:gd name="connsiteX23" fmla="*/ 217338 w 617697"/>
                <a:gd name="connsiteY23" fmla="*/ 466981 h 509949"/>
                <a:gd name="connsiteX24" fmla="*/ 120108 w 617697"/>
                <a:gd name="connsiteY24" fmla="*/ 401096 h 509949"/>
                <a:gd name="connsiteX25" fmla="*/ 497590 w 617697"/>
                <a:gd name="connsiteY25" fmla="*/ 401096 h 509949"/>
                <a:gd name="connsiteX26" fmla="*/ 497590 w 617697"/>
                <a:gd name="connsiteY26" fmla="*/ 426877 h 509949"/>
                <a:gd name="connsiteX27" fmla="*/ 120108 w 617697"/>
                <a:gd name="connsiteY27" fmla="*/ 426877 h 509949"/>
                <a:gd name="connsiteX28" fmla="*/ 617698 w 617697"/>
                <a:gd name="connsiteY28" fmla="*/ 487033 h 509949"/>
                <a:gd name="connsiteX29" fmla="*/ 557644 w 617697"/>
                <a:gd name="connsiteY29" fmla="*/ 370502 h 509949"/>
                <a:gd name="connsiteX30" fmla="*/ 557644 w 617697"/>
                <a:gd name="connsiteY30" fmla="*/ 209169 h 509949"/>
                <a:gd name="connsiteX31" fmla="*/ 534766 w 617697"/>
                <a:gd name="connsiteY31" fmla="*/ 215786 h 509949"/>
                <a:gd name="connsiteX32" fmla="*/ 534766 w 617697"/>
                <a:gd name="connsiteY32" fmla="*/ 363856 h 509949"/>
                <a:gd name="connsiteX33" fmla="*/ 82932 w 617697"/>
                <a:gd name="connsiteY33" fmla="*/ 363856 h 509949"/>
                <a:gd name="connsiteX34" fmla="*/ 82932 w 617697"/>
                <a:gd name="connsiteY34" fmla="*/ 94585 h 509949"/>
                <a:gd name="connsiteX35" fmla="*/ 85791 w 617697"/>
                <a:gd name="connsiteY35" fmla="*/ 91721 h 509949"/>
                <a:gd name="connsiteX36" fmla="*/ 396928 w 617697"/>
                <a:gd name="connsiteY36" fmla="*/ 91721 h 509949"/>
                <a:gd name="connsiteX37" fmla="*/ 400903 w 617697"/>
                <a:gd name="connsiteY37" fmla="*/ 68804 h 509949"/>
                <a:gd name="connsiteX38" fmla="*/ 85791 w 617697"/>
                <a:gd name="connsiteY38" fmla="*/ 68804 h 509949"/>
                <a:gd name="connsiteX39" fmla="*/ 60054 w 617697"/>
                <a:gd name="connsiteY39" fmla="*/ 94585 h 509949"/>
                <a:gd name="connsiteX40" fmla="*/ 60054 w 617697"/>
                <a:gd name="connsiteY40" fmla="*/ 374713 h 509949"/>
                <a:gd name="connsiteX41" fmla="*/ 0 w 617697"/>
                <a:gd name="connsiteY41" fmla="*/ 487033 h 509949"/>
                <a:gd name="connsiteX42" fmla="*/ 0 w 617697"/>
                <a:gd name="connsiteY42" fmla="*/ 487033 h 509949"/>
                <a:gd name="connsiteX43" fmla="*/ 0 w 617697"/>
                <a:gd name="connsiteY43" fmla="*/ 498491 h 509949"/>
                <a:gd name="connsiteX44" fmla="*/ 22878 w 617697"/>
                <a:gd name="connsiteY44" fmla="*/ 509950 h 509949"/>
                <a:gd name="connsiteX45" fmla="*/ 594820 w 617697"/>
                <a:gd name="connsiteY45" fmla="*/ 509950 h 509949"/>
                <a:gd name="connsiteX46" fmla="*/ 617698 w 617697"/>
                <a:gd name="connsiteY46" fmla="*/ 498491 h 509949"/>
                <a:gd name="connsiteX47" fmla="*/ 617698 w 617697"/>
                <a:gd name="connsiteY47" fmla="*/ 487033 h 509949"/>
                <a:gd name="connsiteX48" fmla="*/ 25966 w 617697"/>
                <a:gd name="connsiteY48" fmla="*/ 487033 h 509949"/>
                <a:gd name="connsiteX49" fmla="*/ 79700 w 617697"/>
                <a:gd name="connsiteY49" fmla="*/ 386773 h 509949"/>
                <a:gd name="connsiteX50" fmla="*/ 540486 w 617697"/>
                <a:gd name="connsiteY50" fmla="*/ 386773 h 509949"/>
                <a:gd name="connsiteX51" fmla="*/ 591960 w 617697"/>
                <a:gd name="connsiteY51" fmla="*/ 487033 h 509949"/>
                <a:gd name="connsiteX52" fmla="*/ 557644 w 617697"/>
                <a:gd name="connsiteY52" fmla="*/ 77398 h 509949"/>
                <a:gd name="connsiteX53" fmla="*/ 545290 w 617697"/>
                <a:gd name="connsiteY53" fmla="*/ 77398 h 509949"/>
                <a:gd name="connsiteX54" fmla="*/ 545290 w 617697"/>
                <a:gd name="connsiteY54" fmla="*/ 71468 h 509949"/>
                <a:gd name="connsiteX55" fmla="*/ 513833 w 617697"/>
                <a:gd name="connsiteY55" fmla="*/ 39958 h 509949"/>
                <a:gd name="connsiteX56" fmla="*/ 482376 w 617697"/>
                <a:gd name="connsiteY56" fmla="*/ 71468 h 509949"/>
                <a:gd name="connsiteX57" fmla="*/ 482376 w 617697"/>
                <a:gd name="connsiteY57" fmla="*/ 77398 h 509949"/>
                <a:gd name="connsiteX58" fmla="*/ 468993 w 617697"/>
                <a:gd name="connsiteY58" fmla="*/ 77398 h 509949"/>
                <a:gd name="connsiteX59" fmla="*/ 468993 w 617697"/>
                <a:gd name="connsiteY59" fmla="*/ 146148 h 509949"/>
                <a:gd name="connsiteX60" fmla="*/ 557644 w 617697"/>
                <a:gd name="connsiteY60" fmla="*/ 146148 h 509949"/>
                <a:gd name="connsiteX61" fmla="*/ 505254 w 617697"/>
                <a:gd name="connsiteY61" fmla="*/ 71468 h 509949"/>
                <a:gd name="connsiteX62" fmla="*/ 513833 w 617697"/>
                <a:gd name="connsiteY62" fmla="*/ 62874 h 509949"/>
                <a:gd name="connsiteX63" fmla="*/ 522412 w 617697"/>
                <a:gd name="connsiteY63" fmla="*/ 71468 h 509949"/>
                <a:gd name="connsiteX64" fmla="*/ 522412 w 617697"/>
                <a:gd name="connsiteY64" fmla="*/ 78114 h 509949"/>
                <a:gd name="connsiteX65" fmla="*/ 505254 w 617697"/>
                <a:gd name="connsiteY65" fmla="*/ 78114 h 509949"/>
                <a:gd name="connsiteX66" fmla="*/ 534766 w 617697"/>
                <a:gd name="connsiteY66" fmla="*/ 123231 h 509949"/>
                <a:gd name="connsiteX67" fmla="*/ 491870 w 617697"/>
                <a:gd name="connsiteY67" fmla="*/ 123231 h 509949"/>
                <a:gd name="connsiteX68" fmla="*/ 491870 w 617697"/>
                <a:gd name="connsiteY68" fmla="*/ 100314 h 509949"/>
                <a:gd name="connsiteX69" fmla="*/ 534766 w 617697"/>
                <a:gd name="connsiteY69" fmla="*/ 100314 h 50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17697" h="509949">
                  <a:moveTo>
                    <a:pt x="513833" y="200575"/>
                  </a:moveTo>
                  <a:cubicBezTo>
                    <a:pt x="522793" y="200581"/>
                    <a:pt x="531709" y="199366"/>
                    <a:pt x="540343" y="196965"/>
                  </a:cubicBezTo>
                  <a:lnTo>
                    <a:pt x="541229" y="196736"/>
                  </a:lnTo>
                  <a:cubicBezTo>
                    <a:pt x="542802" y="196278"/>
                    <a:pt x="544403" y="195791"/>
                    <a:pt x="545976" y="195247"/>
                  </a:cubicBezTo>
                  <a:lnTo>
                    <a:pt x="546863" y="194932"/>
                  </a:lnTo>
                  <a:cubicBezTo>
                    <a:pt x="548636" y="194330"/>
                    <a:pt x="550352" y="193671"/>
                    <a:pt x="552067" y="192955"/>
                  </a:cubicBezTo>
                  <a:lnTo>
                    <a:pt x="552067" y="192955"/>
                  </a:lnTo>
                  <a:cubicBezTo>
                    <a:pt x="603159" y="171817"/>
                    <a:pt x="627472" y="113194"/>
                    <a:pt x="606370" y="62015"/>
                  </a:cubicBezTo>
                  <a:cubicBezTo>
                    <a:pt x="585271" y="10836"/>
                    <a:pt x="526748" y="-13519"/>
                    <a:pt x="475653" y="7618"/>
                  </a:cubicBezTo>
                  <a:cubicBezTo>
                    <a:pt x="448726" y="18758"/>
                    <a:pt x="427982" y="41097"/>
                    <a:pt x="418833" y="68804"/>
                  </a:cubicBezTo>
                  <a:lnTo>
                    <a:pt x="418833" y="68804"/>
                  </a:lnTo>
                  <a:cubicBezTo>
                    <a:pt x="416363" y="76228"/>
                    <a:pt x="414790" y="83922"/>
                    <a:pt x="414144" y="91721"/>
                  </a:cubicBezTo>
                  <a:lnTo>
                    <a:pt x="414144" y="91721"/>
                  </a:lnTo>
                  <a:cubicBezTo>
                    <a:pt x="413886" y="94585"/>
                    <a:pt x="413743" y="97450"/>
                    <a:pt x="413743" y="100314"/>
                  </a:cubicBezTo>
                  <a:cubicBezTo>
                    <a:pt x="413743" y="155687"/>
                    <a:pt x="458555" y="200575"/>
                    <a:pt x="513833" y="200575"/>
                  </a:cubicBezTo>
                  <a:close/>
                  <a:moveTo>
                    <a:pt x="513833" y="22971"/>
                  </a:moveTo>
                  <a:cubicBezTo>
                    <a:pt x="556477" y="22971"/>
                    <a:pt x="591045" y="57599"/>
                    <a:pt x="591045" y="100314"/>
                  </a:cubicBezTo>
                  <a:cubicBezTo>
                    <a:pt x="591045" y="143030"/>
                    <a:pt x="556477" y="177658"/>
                    <a:pt x="513833" y="177658"/>
                  </a:cubicBezTo>
                  <a:cubicBezTo>
                    <a:pt x="471189" y="177658"/>
                    <a:pt x="436621" y="143030"/>
                    <a:pt x="436621" y="100314"/>
                  </a:cubicBezTo>
                  <a:cubicBezTo>
                    <a:pt x="436621" y="57599"/>
                    <a:pt x="471189" y="22971"/>
                    <a:pt x="513833" y="22971"/>
                  </a:cubicBezTo>
                  <a:close/>
                  <a:moveTo>
                    <a:pt x="217338" y="444064"/>
                  </a:moveTo>
                  <a:lnTo>
                    <a:pt x="400360" y="444064"/>
                  </a:lnTo>
                  <a:lnTo>
                    <a:pt x="400360" y="466981"/>
                  </a:lnTo>
                  <a:lnTo>
                    <a:pt x="217338" y="466981"/>
                  </a:lnTo>
                  <a:close/>
                  <a:moveTo>
                    <a:pt x="120108" y="401096"/>
                  </a:moveTo>
                  <a:lnTo>
                    <a:pt x="497590" y="401096"/>
                  </a:lnTo>
                  <a:lnTo>
                    <a:pt x="497590" y="426877"/>
                  </a:lnTo>
                  <a:lnTo>
                    <a:pt x="120108" y="426877"/>
                  </a:lnTo>
                  <a:close/>
                  <a:moveTo>
                    <a:pt x="617698" y="487033"/>
                  </a:moveTo>
                  <a:lnTo>
                    <a:pt x="557644" y="370502"/>
                  </a:lnTo>
                  <a:lnTo>
                    <a:pt x="557644" y="209169"/>
                  </a:lnTo>
                  <a:cubicBezTo>
                    <a:pt x="550263" y="212153"/>
                    <a:pt x="542599" y="214371"/>
                    <a:pt x="534766" y="215786"/>
                  </a:cubicBezTo>
                  <a:lnTo>
                    <a:pt x="534766" y="363856"/>
                  </a:lnTo>
                  <a:lnTo>
                    <a:pt x="82932" y="363856"/>
                  </a:lnTo>
                  <a:lnTo>
                    <a:pt x="82932" y="94585"/>
                  </a:lnTo>
                  <a:cubicBezTo>
                    <a:pt x="82932" y="93003"/>
                    <a:pt x="84212" y="91721"/>
                    <a:pt x="85791" y="91721"/>
                  </a:cubicBezTo>
                  <a:lnTo>
                    <a:pt x="396928" y="91721"/>
                  </a:lnTo>
                  <a:cubicBezTo>
                    <a:pt x="397486" y="83968"/>
                    <a:pt x="398815" y="76291"/>
                    <a:pt x="400903" y="68804"/>
                  </a:cubicBezTo>
                  <a:lnTo>
                    <a:pt x="85791" y="68804"/>
                  </a:lnTo>
                  <a:cubicBezTo>
                    <a:pt x="71577" y="68804"/>
                    <a:pt x="60054" y="80347"/>
                    <a:pt x="60054" y="94585"/>
                  </a:cubicBezTo>
                  <a:lnTo>
                    <a:pt x="60054" y="374713"/>
                  </a:lnTo>
                  <a:lnTo>
                    <a:pt x="0" y="487033"/>
                  </a:lnTo>
                  <a:lnTo>
                    <a:pt x="0" y="487033"/>
                  </a:lnTo>
                  <a:lnTo>
                    <a:pt x="0" y="498491"/>
                  </a:lnTo>
                  <a:lnTo>
                    <a:pt x="22878" y="509950"/>
                  </a:lnTo>
                  <a:lnTo>
                    <a:pt x="594820" y="509950"/>
                  </a:lnTo>
                  <a:lnTo>
                    <a:pt x="617698" y="498491"/>
                  </a:lnTo>
                  <a:lnTo>
                    <a:pt x="617698" y="487033"/>
                  </a:lnTo>
                  <a:close/>
                  <a:moveTo>
                    <a:pt x="25966" y="487033"/>
                  </a:moveTo>
                  <a:lnTo>
                    <a:pt x="79700" y="386773"/>
                  </a:lnTo>
                  <a:lnTo>
                    <a:pt x="540486" y="386773"/>
                  </a:lnTo>
                  <a:lnTo>
                    <a:pt x="591960" y="487033"/>
                  </a:lnTo>
                  <a:close/>
                  <a:moveTo>
                    <a:pt x="557644" y="77398"/>
                  </a:moveTo>
                  <a:lnTo>
                    <a:pt x="545290" y="77398"/>
                  </a:lnTo>
                  <a:lnTo>
                    <a:pt x="545290" y="71468"/>
                  </a:lnTo>
                  <a:cubicBezTo>
                    <a:pt x="545290" y="54065"/>
                    <a:pt x="531206" y="39958"/>
                    <a:pt x="513833" y="39958"/>
                  </a:cubicBezTo>
                  <a:cubicBezTo>
                    <a:pt x="496460" y="39958"/>
                    <a:pt x="482376" y="54065"/>
                    <a:pt x="482376" y="71468"/>
                  </a:cubicBezTo>
                  <a:lnTo>
                    <a:pt x="482376" y="77398"/>
                  </a:lnTo>
                  <a:lnTo>
                    <a:pt x="468993" y="77398"/>
                  </a:lnTo>
                  <a:lnTo>
                    <a:pt x="468993" y="146148"/>
                  </a:lnTo>
                  <a:lnTo>
                    <a:pt x="557644" y="146148"/>
                  </a:lnTo>
                  <a:close/>
                  <a:moveTo>
                    <a:pt x="505254" y="71468"/>
                  </a:moveTo>
                  <a:cubicBezTo>
                    <a:pt x="505254" y="66722"/>
                    <a:pt x="509094" y="62874"/>
                    <a:pt x="513833" y="62874"/>
                  </a:cubicBezTo>
                  <a:cubicBezTo>
                    <a:pt x="518572" y="62874"/>
                    <a:pt x="522412" y="66722"/>
                    <a:pt x="522412" y="71468"/>
                  </a:cubicBezTo>
                  <a:lnTo>
                    <a:pt x="522412" y="78114"/>
                  </a:lnTo>
                  <a:lnTo>
                    <a:pt x="505254" y="78114"/>
                  </a:lnTo>
                  <a:close/>
                  <a:moveTo>
                    <a:pt x="534766" y="123231"/>
                  </a:moveTo>
                  <a:lnTo>
                    <a:pt x="491870" y="123231"/>
                  </a:lnTo>
                  <a:lnTo>
                    <a:pt x="491870" y="100314"/>
                  </a:lnTo>
                  <a:lnTo>
                    <a:pt x="534766" y="100314"/>
                  </a:lnTo>
                  <a:close/>
                </a:path>
              </a:pathLst>
            </a:custGeom>
            <a:solidFill>
              <a:srgbClr val="514C47"/>
            </a:solidFill>
            <a:ln w="2844" cap="flat">
              <a:noFill/>
              <a:prstDash val="solid"/>
              <a:miter/>
            </a:ln>
          </p:spPr>
          <p:txBody>
            <a:bodyPr rtlCol="0" anchor="ctr"/>
            <a:lstStyle/>
            <a:p>
              <a:endParaRPr lang="en-US"/>
            </a:p>
          </p:txBody>
        </p:sp>
        <p:grpSp>
          <p:nvGrpSpPr>
            <p:cNvPr id="65" name="Group 64">
              <a:extLst>
                <a:ext uri="{FF2B5EF4-FFF2-40B4-BE49-F238E27FC236}">
                  <a16:creationId xmlns:a16="http://schemas.microsoft.com/office/drawing/2014/main" id="{DDD55744-81AE-5148-9373-8D0C2F92FB0C}"/>
                </a:ext>
              </a:extLst>
            </p:cNvPr>
            <p:cNvGrpSpPr/>
            <p:nvPr/>
          </p:nvGrpSpPr>
          <p:grpSpPr>
            <a:xfrm rot="5400000">
              <a:off x="2967567" y="708588"/>
              <a:ext cx="1477001" cy="2720148"/>
              <a:chOff x="632849" y="2027168"/>
              <a:chExt cx="1477001" cy="2720148"/>
            </a:xfrm>
          </p:grpSpPr>
          <p:pic>
            <p:nvPicPr>
              <p:cNvPr id="66" name="Picture Placeholder 102">
                <a:extLst>
                  <a:ext uri="{FF2B5EF4-FFF2-40B4-BE49-F238E27FC236}">
                    <a16:creationId xmlns:a16="http://schemas.microsoft.com/office/drawing/2014/main" id="{F3CBE22E-6774-454B-987A-E664AA9310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6200000">
                <a:off x="633243" y="4034516"/>
                <a:ext cx="712800" cy="712800"/>
              </a:xfrm>
              <a:prstGeom prst="rect">
                <a:avLst/>
              </a:prstGeom>
            </p:spPr>
          </p:pic>
          <p:pic>
            <p:nvPicPr>
              <p:cNvPr id="67" name="Picture Placeholder 9">
                <a:extLst>
                  <a:ext uri="{FF2B5EF4-FFF2-40B4-BE49-F238E27FC236}">
                    <a16:creationId xmlns:a16="http://schemas.microsoft.com/office/drawing/2014/main" id="{EFCCE5B6-1C5C-D64B-85D7-719075E397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16200000">
                <a:off x="670503" y="2726495"/>
                <a:ext cx="638286" cy="638286"/>
              </a:xfrm>
              <a:prstGeom prst="rect">
                <a:avLst/>
              </a:prstGeom>
            </p:spPr>
          </p:pic>
          <p:grpSp>
            <p:nvGrpSpPr>
              <p:cNvPr id="71" name="Group 70">
                <a:extLst>
                  <a:ext uri="{FF2B5EF4-FFF2-40B4-BE49-F238E27FC236}">
                    <a16:creationId xmlns:a16="http://schemas.microsoft.com/office/drawing/2014/main" id="{CE969E8E-0C52-394A-9E51-A68CF9EF4799}"/>
                  </a:ext>
                </a:extLst>
              </p:cNvPr>
              <p:cNvGrpSpPr/>
              <p:nvPr/>
            </p:nvGrpSpPr>
            <p:grpSpPr>
              <a:xfrm>
                <a:off x="1281850" y="2915157"/>
                <a:ext cx="828000" cy="251490"/>
                <a:chOff x="1281850" y="2390951"/>
                <a:chExt cx="828000" cy="251490"/>
              </a:xfrm>
            </p:grpSpPr>
            <p:cxnSp>
              <p:nvCxnSpPr>
                <p:cNvPr id="82" name="Straight Arrow Connector 81">
                  <a:extLst>
                    <a:ext uri="{FF2B5EF4-FFF2-40B4-BE49-F238E27FC236}">
                      <a16:creationId xmlns:a16="http://schemas.microsoft.com/office/drawing/2014/main" id="{BD288A21-A23E-0D40-AD4B-2C464D56618E}"/>
                    </a:ext>
                  </a:extLst>
                </p:cNvPr>
                <p:cNvCxnSpPr>
                  <a:cxnSpLocks/>
                </p:cNvCxnSpPr>
                <p:nvPr/>
              </p:nvCxnSpPr>
              <p:spPr>
                <a:xfrm flipV="1">
                  <a:off x="1281850" y="2516511"/>
                  <a:ext cx="828000" cy="0"/>
                </a:xfrm>
                <a:prstGeom prst="straightConnector1">
                  <a:avLst/>
                </a:prstGeom>
                <a:ln w="12700">
                  <a:solidFill>
                    <a:srgbClr val="33553C"/>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9A48C45-B04D-B64E-8052-4F1C2D3363AD}"/>
                    </a:ext>
                  </a:extLst>
                </p:cNvPr>
                <p:cNvSpPr/>
                <p:nvPr/>
              </p:nvSpPr>
              <p:spPr>
                <a:xfrm rot="16200000">
                  <a:off x="1570106" y="2390951"/>
                  <a:ext cx="251490" cy="251490"/>
                </a:xfrm>
                <a:prstGeom prst="ellipse">
                  <a:avLst/>
                </a:prstGeom>
                <a:solidFill>
                  <a:srgbClr val="335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grpSp>
          <p:pic>
            <p:nvPicPr>
              <p:cNvPr id="72" name="Picture Placeholder 49">
                <a:extLst>
                  <a:ext uri="{FF2B5EF4-FFF2-40B4-BE49-F238E27FC236}">
                    <a16:creationId xmlns:a16="http://schemas.microsoft.com/office/drawing/2014/main" id="{0B15E1B0-98B8-3548-B4CD-FD2F36E103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16200000">
                <a:off x="632851" y="3362616"/>
                <a:ext cx="713592" cy="713592"/>
              </a:xfrm>
              <a:prstGeom prst="rect">
                <a:avLst/>
              </a:prstGeom>
            </p:spPr>
          </p:pic>
          <p:cxnSp>
            <p:nvCxnSpPr>
              <p:cNvPr id="73" name="Straight Arrow Connector 72">
                <a:extLst>
                  <a:ext uri="{FF2B5EF4-FFF2-40B4-BE49-F238E27FC236}">
                    <a16:creationId xmlns:a16="http://schemas.microsoft.com/office/drawing/2014/main" id="{4B6DDACE-71A9-444B-A149-641B7B2A5BE2}"/>
                  </a:ext>
                </a:extLst>
              </p:cNvPr>
              <p:cNvCxnSpPr>
                <a:cxnSpLocks/>
              </p:cNvCxnSpPr>
              <p:nvPr/>
            </p:nvCxnSpPr>
            <p:spPr>
              <a:xfrm flipV="1">
                <a:off x="1281850" y="3721158"/>
                <a:ext cx="828000" cy="0"/>
              </a:xfrm>
              <a:prstGeom prst="straightConnector1">
                <a:avLst/>
              </a:prstGeom>
              <a:ln w="127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D994AB8E-61AF-B546-877F-858546F12606}"/>
                  </a:ext>
                </a:extLst>
              </p:cNvPr>
              <p:cNvSpPr/>
              <p:nvPr/>
            </p:nvSpPr>
            <p:spPr>
              <a:xfrm rot="16200000">
                <a:off x="1570107" y="3588929"/>
                <a:ext cx="251490" cy="2514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cxnSp>
            <p:nvCxnSpPr>
              <p:cNvPr id="76" name="Straight Arrow Connector 75">
                <a:extLst>
                  <a:ext uri="{FF2B5EF4-FFF2-40B4-BE49-F238E27FC236}">
                    <a16:creationId xmlns:a16="http://schemas.microsoft.com/office/drawing/2014/main" id="{EF9D6CDF-0205-304F-ABD2-F449F79D381B}"/>
                  </a:ext>
                </a:extLst>
              </p:cNvPr>
              <p:cNvCxnSpPr>
                <a:cxnSpLocks/>
              </p:cNvCxnSpPr>
              <p:nvPr/>
            </p:nvCxnSpPr>
            <p:spPr>
              <a:xfrm flipV="1">
                <a:off x="1281850" y="2360275"/>
                <a:ext cx="828000" cy="0"/>
              </a:xfrm>
              <a:prstGeom prst="straightConnector1">
                <a:avLst/>
              </a:prstGeom>
              <a:ln w="127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78" name="Picture Placeholder 37">
                <a:extLst>
                  <a:ext uri="{FF2B5EF4-FFF2-40B4-BE49-F238E27FC236}">
                    <a16:creationId xmlns:a16="http://schemas.microsoft.com/office/drawing/2014/main" id="{647EF413-8524-384A-8986-E728C97E155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85" r="85"/>
              <a:stretch>
                <a:fillRect/>
              </a:stretch>
            </p:blipFill>
            <p:spPr>
              <a:xfrm rot="16200000">
                <a:off x="632849" y="2027168"/>
                <a:ext cx="713592" cy="713592"/>
              </a:xfrm>
              <a:prstGeom prst="rect">
                <a:avLst/>
              </a:prstGeom>
            </p:spPr>
          </p:pic>
          <p:cxnSp>
            <p:nvCxnSpPr>
              <p:cNvPr id="79" name="Straight Arrow Connector 78">
                <a:extLst>
                  <a:ext uri="{FF2B5EF4-FFF2-40B4-BE49-F238E27FC236}">
                    <a16:creationId xmlns:a16="http://schemas.microsoft.com/office/drawing/2014/main" id="{0B020FEF-8B02-924B-A082-A6A0919029FA}"/>
                  </a:ext>
                </a:extLst>
              </p:cNvPr>
              <p:cNvCxnSpPr>
                <a:cxnSpLocks/>
              </p:cNvCxnSpPr>
              <p:nvPr/>
            </p:nvCxnSpPr>
            <p:spPr>
              <a:xfrm flipV="1">
                <a:off x="1281850" y="4401599"/>
                <a:ext cx="828000" cy="0"/>
              </a:xfrm>
              <a:prstGeom prst="straightConnector1">
                <a:avLst/>
              </a:prstGeom>
              <a:ln w="12700">
                <a:solidFill>
                  <a:srgbClr val="33553C"/>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F6274A70-EB3B-384C-B095-765ABF139340}"/>
                  </a:ext>
                </a:extLst>
              </p:cNvPr>
              <p:cNvSpPr/>
              <p:nvPr/>
            </p:nvSpPr>
            <p:spPr>
              <a:xfrm rot="16200000">
                <a:off x="1570105" y="4275854"/>
                <a:ext cx="251490" cy="251490"/>
              </a:xfrm>
              <a:prstGeom prst="ellipse">
                <a:avLst/>
              </a:prstGeom>
              <a:solidFill>
                <a:srgbClr val="3355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81" name="Oval 80">
                <a:extLst>
                  <a:ext uri="{FF2B5EF4-FFF2-40B4-BE49-F238E27FC236}">
                    <a16:creationId xmlns:a16="http://schemas.microsoft.com/office/drawing/2014/main" id="{B4CAFF05-0D6B-924A-ACC5-8A9051D6FAEC}"/>
                  </a:ext>
                </a:extLst>
              </p:cNvPr>
              <p:cNvSpPr/>
              <p:nvPr/>
            </p:nvSpPr>
            <p:spPr>
              <a:xfrm rot="16200000">
                <a:off x="1570105" y="2234530"/>
                <a:ext cx="251490" cy="2514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grpSp>
        <p:grpSp>
          <p:nvGrpSpPr>
            <p:cNvPr id="84" name="Group 83">
              <a:extLst>
                <a:ext uri="{FF2B5EF4-FFF2-40B4-BE49-F238E27FC236}">
                  <a16:creationId xmlns:a16="http://schemas.microsoft.com/office/drawing/2014/main" id="{8D8FE24E-E0F8-AE45-8C1D-5F90F8FBFA84}"/>
                </a:ext>
              </a:extLst>
            </p:cNvPr>
            <p:cNvGrpSpPr/>
            <p:nvPr/>
          </p:nvGrpSpPr>
          <p:grpSpPr>
            <a:xfrm>
              <a:off x="2302525" y="5953397"/>
              <a:ext cx="2798285" cy="184666"/>
              <a:chOff x="2025721" y="5986860"/>
              <a:chExt cx="8271164" cy="139379"/>
            </a:xfrm>
          </p:grpSpPr>
          <p:cxnSp>
            <p:nvCxnSpPr>
              <p:cNvPr id="85" name="Straight Connector 84">
                <a:extLst>
                  <a:ext uri="{FF2B5EF4-FFF2-40B4-BE49-F238E27FC236}">
                    <a16:creationId xmlns:a16="http://schemas.microsoft.com/office/drawing/2014/main" id="{E09B2760-EFD0-C542-A5CB-42B39154B29A}"/>
                  </a:ext>
                </a:extLst>
              </p:cNvPr>
              <p:cNvCxnSpPr>
                <a:cxnSpLocks/>
              </p:cNvCxnSpPr>
              <p:nvPr/>
            </p:nvCxnSpPr>
            <p:spPr>
              <a:xfrm>
                <a:off x="2025721" y="6056550"/>
                <a:ext cx="8271164" cy="0"/>
              </a:xfrm>
              <a:prstGeom prst="line">
                <a:avLst/>
              </a:prstGeom>
              <a:ln w="6350">
                <a:solidFill>
                  <a:srgbClr val="514C47"/>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B2384450-3233-0345-8240-1E1D480536CC}"/>
                  </a:ext>
                </a:extLst>
              </p:cNvPr>
              <p:cNvSpPr txBox="1"/>
              <p:nvPr/>
            </p:nvSpPr>
            <p:spPr>
              <a:xfrm>
                <a:off x="3100319" y="5986860"/>
                <a:ext cx="6121965" cy="139379"/>
              </a:xfrm>
              <a:prstGeom prst="rect">
                <a:avLst/>
              </a:prstGeom>
              <a:solidFill>
                <a:schemeClr val="bg1"/>
              </a:solidFill>
            </p:spPr>
            <p:txBody>
              <a:bodyPr wrap="square" lIns="0" tIns="0" rIns="0" bIns="0">
                <a:spAutoFit/>
              </a:bodyPr>
              <a:lstStyle/>
              <a:p>
                <a:pPr algn="ctr" eaLnBrk="1" fontAlgn="auto" hangingPunct="1">
                  <a:spcBef>
                    <a:spcPts val="0"/>
                  </a:spcBef>
                  <a:spcAft>
                    <a:spcPts val="0"/>
                  </a:spcAft>
                </a:pPr>
                <a:r>
                  <a:rPr lang="en-US" sz="1200" b="1" dirty="0">
                    <a:solidFill>
                      <a:srgbClr val="33553C"/>
                    </a:solidFill>
                  </a:rPr>
                  <a:t>Oracle Cloud Infrastructure</a:t>
                </a:r>
              </a:p>
            </p:txBody>
          </p:sp>
        </p:grpSp>
        <p:sp>
          <p:nvSpPr>
            <p:cNvPr id="87" name="TextBox 86">
              <a:extLst>
                <a:ext uri="{FF2B5EF4-FFF2-40B4-BE49-F238E27FC236}">
                  <a16:creationId xmlns:a16="http://schemas.microsoft.com/office/drawing/2014/main" id="{F0D1BE15-7CF4-C546-A425-7AF117316C9C}"/>
                </a:ext>
              </a:extLst>
            </p:cNvPr>
            <p:cNvSpPr txBox="1"/>
            <p:nvPr/>
          </p:nvSpPr>
          <p:spPr>
            <a:xfrm>
              <a:off x="2285774" y="2911703"/>
              <a:ext cx="2840586" cy="422920"/>
            </a:xfrm>
            <a:prstGeom prst="roundRect">
              <a:avLst>
                <a:gd name="adj" fmla="val 6482"/>
              </a:avLst>
            </a:prstGeom>
            <a:solidFill>
              <a:srgbClr val="86B596">
                <a:alpha val="52066"/>
              </a:srgbClr>
            </a:solidFill>
            <a:ln>
              <a:noFill/>
            </a:ln>
          </p:spPr>
          <p:txBody>
            <a:bodyPr wrap="square" lIns="792000" tIns="0" rIns="0" bIns="0" anchor="ctr">
              <a:noAutofit/>
            </a:bodyPr>
            <a:lstStyle/>
            <a:p>
              <a:r>
                <a:rPr lang="en-US" sz="1400" dirty="0">
                  <a:latin typeface="Oracle Sans" panose="020B0503020204020204" pitchFamily="34" charset="0"/>
                  <a:cs typeface="Oracle Sans" panose="020B0503020204020204" pitchFamily="34" charset="0"/>
                </a:rPr>
                <a:t>Stateful Rules</a:t>
              </a:r>
            </a:p>
          </p:txBody>
        </p:sp>
        <p:sp>
          <p:nvSpPr>
            <p:cNvPr id="88" name="Picture Placeholder 44">
              <a:extLst>
                <a:ext uri="{FF2B5EF4-FFF2-40B4-BE49-F238E27FC236}">
                  <a16:creationId xmlns:a16="http://schemas.microsoft.com/office/drawing/2014/main" id="{95EE83A7-D26E-464D-B6E8-FA7AE210C974}"/>
                </a:ext>
              </a:extLst>
            </p:cNvPr>
            <p:cNvSpPr/>
            <p:nvPr/>
          </p:nvSpPr>
          <p:spPr>
            <a:xfrm>
              <a:off x="2565840" y="3558326"/>
              <a:ext cx="273108" cy="323998"/>
            </a:xfrm>
            <a:custGeom>
              <a:avLst/>
              <a:gdLst>
                <a:gd name="connsiteX0" fmla="*/ 128502 w 309038"/>
                <a:gd name="connsiteY0" fmla="*/ 191891 h 366622"/>
                <a:gd name="connsiteX1" fmla="*/ 145449 w 309038"/>
                <a:gd name="connsiteY1" fmla="*/ 97505 h 366622"/>
                <a:gd name="connsiteX2" fmla="*/ 184111 w 309038"/>
                <a:gd name="connsiteY2" fmla="*/ 85363 h 366622"/>
                <a:gd name="connsiteX3" fmla="*/ 191496 w 309038"/>
                <a:gd name="connsiteY3" fmla="*/ 85758 h 366622"/>
                <a:gd name="connsiteX4" fmla="*/ 251539 w 309038"/>
                <a:gd name="connsiteY4" fmla="*/ 160628 h 366622"/>
                <a:gd name="connsiteX5" fmla="*/ 239594 w 309038"/>
                <a:gd name="connsiteY5" fmla="*/ 192250 h 366622"/>
                <a:gd name="connsiteX6" fmla="*/ 229245 w 309038"/>
                <a:gd name="connsiteY6" fmla="*/ 181883 h 366622"/>
                <a:gd name="connsiteX7" fmla="*/ 212931 w 309038"/>
                <a:gd name="connsiteY7" fmla="*/ 108071 h 366622"/>
                <a:gd name="connsiteX8" fmla="*/ 139119 w 309038"/>
                <a:gd name="connsiteY8" fmla="*/ 124384 h 366622"/>
                <a:gd name="connsiteX9" fmla="*/ 138869 w 309038"/>
                <a:gd name="connsiteY9" fmla="*/ 181488 h 366622"/>
                <a:gd name="connsiteX10" fmla="*/ 157573 w 309038"/>
                <a:gd name="connsiteY10" fmla="*/ 162802 h 366622"/>
                <a:gd name="connsiteX11" fmla="*/ 174533 w 309038"/>
                <a:gd name="connsiteY11" fmla="*/ 126581 h 366622"/>
                <a:gd name="connsiteX12" fmla="*/ 184111 w 309038"/>
                <a:gd name="connsiteY12" fmla="*/ 124891 h 366622"/>
                <a:gd name="connsiteX13" fmla="*/ 187220 w 309038"/>
                <a:gd name="connsiteY13" fmla="*/ 125070 h 366622"/>
                <a:gd name="connsiteX14" fmla="*/ 212386 w 309038"/>
                <a:gd name="connsiteY14" fmla="*/ 156121 h 366622"/>
                <a:gd name="connsiteX15" fmla="*/ 212374 w 309038"/>
                <a:gd name="connsiteY15" fmla="*/ 156244 h 366622"/>
                <a:gd name="connsiteX16" fmla="*/ 210577 w 309038"/>
                <a:gd name="connsiteY16" fmla="*/ 163251 h 366622"/>
                <a:gd name="connsiteX17" fmla="*/ 221357 w 309038"/>
                <a:gd name="connsiteY17" fmla="*/ 174031 h 366622"/>
                <a:gd name="connsiteX18" fmla="*/ 205079 w 309038"/>
                <a:gd name="connsiteY18" fmla="*/ 115947 h 366622"/>
                <a:gd name="connsiteX19" fmla="*/ 146994 w 309038"/>
                <a:gd name="connsiteY19" fmla="*/ 132225 h 366622"/>
                <a:gd name="connsiteX20" fmla="*/ 146775 w 309038"/>
                <a:gd name="connsiteY20" fmla="*/ 173636 h 366622"/>
                <a:gd name="connsiteX21" fmla="*/ 283884 w 309038"/>
                <a:gd name="connsiteY21" fmla="*/ 98820 h 366622"/>
                <a:gd name="connsiteX22" fmla="*/ 269510 w 309038"/>
                <a:gd name="connsiteY22" fmla="*/ 98820 h 366622"/>
                <a:gd name="connsiteX23" fmla="*/ 269510 w 309038"/>
                <a:gd name="connsiteY23" fmla="*/ 127568 h 366622"/>
                <a:gd name="connsiteX24" fmla="*/ 283884 w 309038"/>
                <a:gd name="connsiteY24" fmla="*/ 127568 h 366622"/>
                <a:gd name="connsiteX25" fmla="*/ 292328 w 309038"/>
                <a:gd name="connsiteY25" fmla="*/ 0 h 366622"/>
                <a:gd name="connsiteX26" fmla="*/ 16710 w 309038"/>
                <a:gd name="connsiteY26" fmla="*/ 0 h 366622"/>
                <a:gd name="connsiteX27" fmla="*/ 0 w 309038"/>
                <a:gd name="connsiteY27" fmla="*/ 16710 h 366622"/>
                <a:gd name="connsiteX28" fmla="*/ 0 w 309038"/>
                <a:gd name="connsiteY28" fmla="*/ 209678 h 366622"/>
                <a:gd name="connsiteX29" fmla="*/ 16710 w 309038"/>
                <a:gd name="connsiteY29" fmla="*/ 226388 h 366622"/>
                <a:gd name="connsiteX30" fmla="*/ 148751 w 309038"/>
                <a:gd name="connsiteY30" fmla="*/ 226388 h 366622"/>
                <a:gd name="connsiteX31" fmla="*/ 150063 w 309038"/>
                <a:gd name="connsiteY31" fmla="*/ 212014 h 366622"/>
                <a:gd name="connsiteX32" fmla="*/ 16710 w 309038"/>
                <a:gd name="connsiteY32" fmla="*/ 212014 h 366622"/>
                <a:gd name="connsiteX33" fmla="*/ 14374 w 309038"/>
                <a:gd name="connsiteY33" fmla="*/ 209678 h 366622"/>
                <a:gd name="connsiteX34" fmla="*/ 14374 w 309038"/>
                <a:gd name="connsiteY34" fmla="*/ 16710 h 366622"/>
                <a:gd name="connsiteX35" fmla="*/ 16710 w 309038"/>
                <a:gd name="connsiteY35" fmla="*/ 14374 h 366622"/>
                <a:gd name="connsiteX36" fmla="*/ 292328 w 309038"/>
                <a:gd name="connsiteY36" fmla="*/ 14374 h 366622"/>
                <a:gd name="connsiteX37" fmla="*/ 294664 w 309038"/>
                <a:gd name="connsiteY37" fmla="*/ 16710 h 366622"/>
                <a:gd name="connsiteX38" fmla="*/ 294664 w 309038"/>
                <a:gd name="connsiteY38" fmla="*/ 209678 h 366622"/>
                <a:gd name="connsiteX39" fmla="*/ 292328 w 309038"/>
                <a:gd name="connsiteY39" fmla="*/ 212014 h 366622"/>
                <a:gd name="connsiteX40" fmla="*/ 219669 w 309038"/>
                <a:gd name="connsiteY40" fmla="*/ 212014 h 366622"/>
                <a:gd name="connsiteX41" fmla="*/ 221465 w 309038"/>
                <a:gd name="connsiteY41" fmla="*/ 226388 h 366622"/>
                <a:gd name="connsiteX42" fmla="*/ 292328 w 309038"/>
                <a:gd name="connsiteY42" fmla="*/ 226388 h 366622"/>
                <a:gd name="connsiteX43" fmla="*/ 309038 w 309038"/>
                <a:gd name="connsiteY43" fmla="*/ 209678 h 366622"/>
                <a:gd name="connsiteX44" fmla="*/ 309038 w 309038"/>
                <a:gd name="connsiteY44" fmla="*/ 16710 h 366622"/>
                <a:gd name="connsiteX45" fmla="*/ 292328 w 309038"/>
                <a:gd name="connsiteY45" fmla="*/ 0 h 366622"/>
                <a:gd name="connsiteX46" fmla="*/ 246799 w 309038"/>
                <a:gd name="connsiteY46" fmla="*/ 356417 h 366622"/>
                <a:gd name="connsiteX47" fmla="*/ 275547 w 309038"/>
                <a:gd name="connsiteY47" fmla="*/ 285105 h 366622"/>
                <a:gd name="connsiteX48" fmla="*/ 275834 w 309038"/>
                <a:gd name="connsiteY48" fmla="*/ 284207 h 366622"/>
                <a:gd name="connsiteX49" fmla="*/ 276499 w 309038"/>
                <a:gd name="connsiteY49" fmla="*/ 280613 h 366622"/>
                <a:gd name="connsiteX50" fmla="*/ 263024 w 309038"/>
                <a:gd name="connsiteY50" fmla="*/ 255297 h 366622"/>
                <a:gd name="connsiteX51" fmla="*/ 262485 w 309038"/>
                <a:gd name="connsiteY51" fmla="*/ 255046 h 366622"/>
                <a:gd name="connsiteX52" fmla="*/ 210379 w 309038"/>
                <a:gd name="connsiteY52" fmla="*/ 232892 h 366622"/>
                <a:gd name="connsiteX53" fmla="*/ 200677 w 309038"/>
                <a:gd name="connsiteY53" fmla="*/ 153836 h 366622"/>
                <a:gd name="connsiteX54" fmla="*/ 181526 w 309038"/>
                <a:gd name="connsiteY54" fmla="*/ 137486 h 366622"/>
                <a:gd name="connsiteX55" fmla="*/ 165299 w 309038"/>
                <a:gd name="connsiteY55" fmla="*/ 152722 h 366622"/>
                <a:gd name="connsiteX56" fmla="*/ 155256 w 309038"/>
                <a:gd name="connsiteY56" fmla="*/ 260526 h 366622"/>
                <a:gd name="connsiteX57" fmla="*/ 147458 w 309038"/>
                <a:gd name="connsiteY57" fmla="*/ 268054 h 366622"/>
                <a:gd name="connsiteX58" fmla="*/ 121279 w 309038"/>
                <a:gd name="connsiteY58" fmla="*/ 244607 h 366622"/>
                <a:gd name="connsiteX59" fmla="*/ 76002 w 309038"/>
                <a:gd name="connsiteY59" fmla="*/ 248811 h 366622"/>
                <a:gd name="connsiteX60" fmla="*/ 75624 w 309038"/>
                <a:gd name="connsiteY60" fmla="*/ 257364 h 366622"/>
                <a:gd name="connsiteX61" fmla="*/ 144655 w 309038"/>
                <a:gd name="connsiteY61" fmla="*/ 359346 h 366622"/>
                <a:gd name="connsiteX62" fmla="*/ 158005 w 309038"/>
                <a:gd name="connsiteY62" fmla="*/ 366623 h 366622"/>
                <a:gd name="connsiteX63" fmla="*/ 231779 w 309038"/>
                <a:gd name="connsiteY63" fmla="*/ 366623 h 366622"/>
                <a:gd name="connsiteX64" fmla="*/ 246799 w 309038"/>
                <a:gd name="connsiteY64" fmla="*/ 356417 h 366622"/>
                <a:gd name="connsiteX65" fmla="*/ 94293 w 309038"/>
                <a:gd name="connsiteY65" fmla="*/ 252854 h 366622"/>
                <a:gd name="connsiteX66" fmla="*/ 112799 w 309038"/>
                <a:gd name="connsiteY66" fmla="*/ 256250 h 366622"/>
                <a:gd name="connsiteX67" fmla="*/ 141008 w 309038"/>
                <a:gd name="connsiteY67" fmla="*/ 282823 h 366622"/>
                <a:gd name="connsiteX68" fmla="*/ 151041 w 309038"/>
                <a:gd name="connsiteY68" fmla="*/ 284449 h 366622"/>
                <a:gd name="connsiteX69" fmla="*/ 151788 w 309038"/>
                <a:gd name="connsiteY69" fmla="*/ 283829 h 366622"/>
                <a:gd name="connsiteX70" fmla="*/ 167114 w 309038"/>
                <a:gd name="connsiteY70" fmla="*/ 269060 h 366622"/>
                <a:gd name="connsiteX71" fmla="*/ 169270 w 309038"/>
                <a:gd name="connsiteY71" fmla="*/ 264532 h 366622"/>
                <a:gd name="connsiteX72" fmla="*/ 179458 w 309038"/>
                <a:gd name="connsiteY72" fmla="*/ 154087 h 366622"/>
                <a:gd name="connsiteX73" fmla="*/ 183222 w 309038"/>
                <a:gd name="connsiteY73" fmla="*/ 151024 h 366622"/>
                <a:gd name="connsiteX74" fmla="*/ 186303 w 309038"/>
                <a:gd name="connsiteY74" fmla="*/ 154447 h 366622"/>
                <a:gd name="connsiteX75" fmla="*/ 186303 w 309038"/>
                <a:gd name="connsiteY75" fmla="*/ 155309 h 366622"/>
                <a:gd name="connsiteX76" fmla="*/ 196563 w 309038"/>
                <a:gd name="connsiteY76" fmla="*/ 238785 h 366622"/>
                <a:gd name="connsiteX77" fmla="*/ 200875 w 309038"/>
                <a:gd name="connsiteY77" fmla="*/ 244535 h 366622"/>
                <a:gd name="connsiteX78" fmla="*/ 256484 w 309038"/>
                <a:gd name="connsiteY78" fmla="*/ 268180 h 366622"/>
                <a:gd name="connsiteX79" fmla="*/ 262143 w 309038"/>
                <a:gd name="connsiteY79" fmla="*/ 279086 h 366622"/>
                <a:gd name="connsiteX80" fmla="*/ 261946 w 309038"/>
                <a:gd name="connsiteY80" fmla="*/ 280218 h 366622"/>
                <a:gd name="connsiteX81" fmla="*/ 233360 w 309038"/>
                <a:gd name="connsiteY81" fmla="*/ 351027 h 366622"/>
                <a:gd name="connsiteX82" fmla="*/ 231689 w 309038"/>
                <a:gd name="connsiteY82" fmla="*/ 352159 h 366622"/>
                <a:gd name="connsiteX83" fmla="*/ 158112 w 309038"/>
                <a:gd name="connsiteY83" fmla="*/ 352159 h 366622"/>
                <a:gd name="connsiteX84" fmla="*/ 156639 w 309038"/>
                <a:gd name="connsiteY84" fmla="*/ 351189 h 366622"/>
                <a:gd name="connsiteX85" fmla="*/ 91148 w 309038"/>
                <a:gd name="connsiteY85" fmla="*/ 254579 h 366622"/>
                <a:gd name="connsiteX86" fmla="*/ 94293 w 309038"/>
                <a:gd name="connsiteY86" fmla="*/ 252854 h 36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09038" h="366622">
                  <a:moveTo>
                    <a:pt x="128502" y="191891"/>
                  </a:moveTo>
                  <a:cubicBezTo>
                    <a:pt x="107118" y="161147"/>
                    <a:pt x="114705" y="118888"/>
                    <a:pt x="145449" y="97505"/>
                  </a:cubicBezTo>
                  <a:cubicBezTo>
                    <a:pt x="156797" y="89611"/>
                    <a:pt x="170287" y="85374"/>
                    <a:pt x="184111" y="85363"/>
                  </a:cubicBezTo>
                  <a:cubicBezTo>
                    <a:pt x="186578" y="85368"/>
                    <a:pt x="189043" y="85500"/>
                    <a:pt x="191496" y="85758"/>
                  </a:cubicBezTo>
                  <a:cubicBezTo>
                    <a:pt x="228751" y="89852"/>
                    <a:pt x="255634" y="123372"/>
                    <a:pt x="251539" y="160628"/>
                  </a:cubicBezTo>
                  <a:cubicBezTo>
                    <a:pt x="250288" y="172006"/>
                    <a:pt x="246179" y="182885"/>
                    <a:pt x="239594" y="192250"/>
                  </a:cubicBezTo>
                  <a:lnTo>
                    <a:pt x="229245" y="181883"/>
                  </a:lnTo>
                  <a:cubicBezTo>
                    <a:pt x="245123" y="156995"/>
                    <a:pt x="237819" y="123949"/>
                    <a:pt x="212931" y="108071"/>
                  </a:cubicBezTo>
                  <a:cubicBezTo>
                    <a:pt x="188044" y="92193"/>
                    <a:pt x="154997" y="99496"/>
                    <a:pt x="139119" y="124384"/>
                  </a:cubicBezTo>
                  <a:cubicBezTo>
                    <a:pt x="128024" y="141776"/>
                    <a:pt x="127926" y="164000"/>
                    <a:pt x="138869" y="181488"/>
                  </a:cubicBezTo>
                  <a:close/>
                  <a:moveTo>
                    <a:pt x="157573" y="162802"/>
                  </a:moveTo>
                  <a:cubicBezTo>
                    <a:pt x="152255" y="148117"/>
                    <a:pt x="159848" y="131900"/>
                    <a:pt x="174533" y="126581"/>
                  </a:cubicBezTo>
                  <a:cubicBezTo>
                    <a:pt x="177603" y="125469"/>
                    <a:pt x="180845" y="124896"/>
                    <a:pt x="184111" y="124891"/>
                  </a:cubicBezTo>
                  <a:cubicBezTo>
                    <a:pt x="185150" y="124889"/>
                    <a:pt x="186188" y="124948"/>
                    <a:pt x="187220" y="125070"/>
                  </a:cubicBezTo>
                  <a:cubicBezTo>
                    <a:pt x="202743" y="126695"/>
                    <a:pt x="214012" y="140598"/>
                    <a:pt x="212386" y="156121"/>
                  </a:cubicBezTo>
                  <a:cubicBezTo>
                    <a:pt x="212383" y="156163"/>
                    <a:pt x="212377" y="156202"/>
                    <a:pt x="212374" y="156244"/>
                  </a:cubicBezTo>
                  <a:cubicBezTo>
                    <a:pt x="212072" y="158646"/>
                    <a:pt x="211468" y="161000"/>
                    <a:pt x="210577" y="163251"/>
                  </a:cubicBezTo>
                  <a:lnTo>
                    <a:pt x="221357" y="174031"/>
                  </a:lnTo>
                  <a:cubicBezTo>
                    <a:pt x="232901" y="153496"/>
                    <a:pt x="225614" y="127491"/>
                    <a:pt x="205079" y="115947"/>
                  </a:cubicBezTo>
                  <a:cubicBezTo>
                    <a:pt x="184544" y="104403"/>
                    <a:pt x="158538" y="111690"/>
                    <a:pt x="146994" y="132225"/>
                  </a:cubicBezTo>
                  <a:cubicBezTo>
                    <a:pt x="139777" y="145064"/>
                    <a:pt x="139692" y="160721"/>
                    <a:pt x="146775" y="173636"/>
                  </a:cubicBezTo>
                  <a:close/>
                  <a:moveTo>
                    <a:pt x="283884" y="98820"/>
                  </a:moveTo>
                  <a:lnTo>
                    <a:pt x="269510" y="98820"/>
                  </a:lnTo>
                  <a:lnTo>
                    <a:pt x="269510" y="127568"/>
                  </a:lnTo>
                  <a:lnTo>
                    <a:pt x="283884" y="127568"/>
                  </a:lnTo>
                  <a:close/>
                  <a:moveTo>
                    <a:pt x="292328" y="0"/>
                  </a:moveTo>
                  <a:lnTo>
                    <a:pt x="16710" y="0"/>
                  </a:lnTo>
                  <a:cubicBezTo>
                    <a:pt x="7485" y="10"/>
                    <a:pt x="10" y="7485"/>
                    <a:pt x="0" y="16710"/>
                  </a:cubicBezTo>
                  <a:lnTo>
                    <a:pt x="0" y="209678"/>
                  </a:lnTo>
                  <a:cubicBezTo>
                    <a:pt x="10" y="218903"/>
                    <a:pt x="7485" y="226377"/>
                    <a:pt x="16710" y="226388"/>
                  </a:cubicBezTo>
                  <a:lnTo>
                    <a:pt x="148751" y="226388"/>
                  </a:lnTo>
                  <a:lnTo>
                    <a:pt x="150063" y="212014"/>
                  </a:lnTo>
                  <a:lnTo>
                    <a:pt x="16710" y="212014"/>
                  </a:lnTo>
                  <a:cubicBezTo>
                    <a:pt x="15420" y="212014"/>
                    <a:pt x="14374" y="210968"/>
                    <a:pt x="14374" y="209678"/>
                  </a:cubicBezTo>
                  <a:lnTo>
                    <a:pt x="14374" y="16710"/>
                  </a:lnTo>
                  <a:cubicBezTo>
                    <a:pt x="14374" y="15420"/>
                    <a:pt x="15420" y="14374"/>
                    <a:pt x="16710" y="14374"/>
                  </a:cubicBezTo>
                  <a:lnTo>
                    <a:pt x="292328" y="14374"/>
                  </a:lnTo>
                  <a:cubicBezTo>
                    <a:pt x="293618" y="14374"/>
                    <a:pt x="294664" y="15420"/>
                    <a:pt x="294664" y="16710"/>
                  </a:cubicBezTo>
                  <a:lnTo>
                    <a:pt x="294664" y="209678"/>
                  </a:lnTo>
                  <a:cubicBezTo>
                    <a:pt x="294664" y="210968"/>
                    <a:pt x="293618" y="212014"/>
                    <a:pt x="292328" y="212014"/>
                  </a:cubicBezTo>
                  <a:lnTo>
                    <a:pt x="219669" y="212014"/>
                  </a:lnTo>
                  <a:lnTo>
                    <a:pt x="221465" y="226388"/>
                  </a:lnTo>
                  <a:lnTo>
                    <a:pt x="292328" y="226388"/>
                  </a:lnTo>
                  <a:cubicBezTo>
                    <a:pt x="301553" y="226377"/>
                    <a:pt x="309027" y="218903"/>
                    <a:pt x="309038" y="209678"/>
                  </a:cubicBezTo>
                  <a:lnTo>
                    <a:pt x="309038" y="16710"/>
                  </a:lnTo>
                  <a:cubicBezTo>
                    <a:pt x="309027" y="7485"/>
                    <a:pt x="301553" y="10"/>
                    <a:pt x="292328" y="0"/>
                  </a:cubicBezTo>
                  <a:close/>
                  <a:moveTo>
                    <a:pt x="246799" y="356417"/>
                  </a:moveTo>
                  <a:lnTo>
                    <a:pt x="275547" y="285105"/>
                  </a:lnTo>
                  <a:cubicBezTo>
                    <a:pt x="275669" y="284814"/>
                    <a:pt x="275766" y="284514"/>
                    <a:pt x="275834" y="284207"/>
                  </a:cubicBezTo>
                  <a:cubicBezTo>
                    <a:pt x="276152" y="283028"/>
                    <a:pt x="276375" y="281828"/>
                    <a:pt x="276499" y="280613"/>
                  </a:cubicBezTo>
                  <a:cubicBezTo>
                    <a:pt x="277676" y="270199"/>
                    <a:pt x="272320" y="260136"/>
                    <a:pt x="263024" y="255297"/>
                  </a:cubicBezTo>
                  <a:lnTo>
                    <a:pt x="262485" y="255046"/>
                  </a:lnTo>
                  <a:lnTo>
                    <a:pt x="210379" y="232892"/>
                  </a:lnTo>
                  <a:lnTo>
                    <a:pt x="200677" y="153836"/>
                  </a:lnTo>
                  <a:cubicBezTo>
                    <a:pt x="199904" y="144033"/>
                    <a:pt x="191329" y="136713"/>
                    <a:pt x="181526" y="137486"/>
                  </a:cubicBezTo>
                  <a:cubicBezTo>
                    <a:pt x="173218" y="138142"/>
                    <a:pt x="166476" y="144471"/>
                    <a:pt x="165299" y="152722"/>
                  </a:cubicBezTo>
                  <a:lnTo>
                    <a:pt x="155256" y="260526"/>
                  </a:lnTo>
                  <a:lnTo>
                    <a:pt x="147458" y="268054"/>
                  </a:lnTo>
                  <a:cubicBezTo>
                    <a:pt x="139574" y="259345"/>
                    <a:pt x="130800" y="251486"/>
                    <a:pt x="121279" y="244607"/>
                  </a:cubicBezTo>
                  <a:cubicBezTo>
                    <a:pt x="95317" y="225651"/>
                    <a:pt x="76181" y="248577"/>
                    <a:pt x="76002" y="248811"/>
                  </a:cubicBezTo>
                  <a:cubicBezTo>
                    <a:pt x="74007" y="251267"/>
                    <a:pt x="73853" y="254740"/>
                    <a:pt x="75624" y="257364"/>
                  </a:cubicBezTo>
                  <a:lnTo>
                    <a:pt x="144655" y="359346"/>
                  </a:lnTo>
                  <a:cubicBezTo>
                    <a:pt x="147645" y="363813"/>
                    <a:pt x="152631" y="366531"/>
                    <a:pt x="158005" y="366623"/>
                  </a:cubicBezTo>
                  <a:lnTo>
                    <a:pt x="231779" y="366623"/>
                  </a:lnTo>
                  <a:cubicBezTo>
                    <a:pt x="238403" y="366619"/>
                    <a:pt x="244356" y="362575"/>
                    <a:pt x="246799" y="356417"/>
                  </a:cubicBezTo>
                  <a:close/>
                  <a:moveTo>
                    <a:pt x="94293" y="252854"/>
                  </a:moveTo>
                  <a:cubicBezTo>
                    <a:pt x="100222" y="250374"/>
                    <a:pt x="106277" y="251488"/>
                    <a:pt x="112799" y="256250"/>
                  </a:cubicBezTo>
                  <a:cubicBezTo>
                    <a:pt x="131772" y="270120"/>
                    <a:pt x="140918" y="282715"/>
                    <a:pt x="141008" y="282823"/>
                  </a:cubicBezTo>
                  <a:cubicBezTo>
                    <a:pt x="143329" y="286043"/>
                    <a:pt x="147821" y="286771"/>
                    <a:pt x="151041" y="284449"/>
                  </a:cubicBezTo>
                  <a:cubicBezTo>
                    <a:pt x="151303" y="284261"/>
                    <a:pt x="151553" y="284052"/>
                    <a:pt x="151788" y="283829"/>
                  </a:cubicBezTo>
                  <a:lnTo>
                    <a:pt x="167114" y="269060"/>
                  </a:lnTo>
                  <a:cubicBezTo>
                    <a:pt x="168354" y="267858"/>
                    <a:pt x="169119" y="266252"/>
                    <a:pt x="169270" y="264532"/>
                  </a:cubicBezTo>
                  <a:lnTo>
                    <a:pt x="179458" y="154087"/>
                  </a:lnTo>
                  <a:cubicBezTo>
                    <a:pt x="179652" y="152203"/>
                    <a:pt x="181337" y="150830"/>
                    <a:pt x="183222" y="151024"/>
                  </a:cubicBezTo>
                  <a:cubicBezTo>
                    <a:pt x="184975" y="151204"/>
                    <a:pt x="186309" y="152684"/>
                    <a:pt x="186303" y="154447"/>
                  </a:cubicBezTo>
                  <a:cubicBezTo>
                    <a:pt x="186285" y="154734"/>
                    <a:pt x="186285" y="155022"/>
                    <a:pt x="186303" y="155309"/>
                  </a:cubicBezTo>
                  <a:lnTo>
                    <a:pt x="196563" y="238785"/>
                  </a:lnTo>
                  <a:cubicBezTo>
                    <a:pt x="196870" y="241335"/>
                    <a:pt x="198514" y="243527"/>
                    <a:pt x="200875" y="244535"/>
                  </a:cubicBezTo>
                  <a:lnTo>
                    <a:pt x="256484" y="268180"/>
                  </a:lnTo>
                  <a:cubicBezTo>
                    <a:pt x="260404" y="270334"/>
                    <a:pt x="262637" y="274641"/>
                    <a:pt x="262143" y="279086"/>
                  </a:cubicBezTo>
                  <a:cubicBezTo>
                    <a:pt x="262106" y="279467"/>
                    <a:pt x="262039" y="279846"/>
                    <a:pt x="261946" y="280218"/>
                  </a:cubicBezTo>
                  <a:lnTo>
                    <a:pt x="233360" y="351027"/>
                  </a:lnTo>
                  <a:cubicBezTo>
                    <a:pt x="233087" y="351712"/>
                    <a:pt x="232425" y="352159"/>
                    <a:pt x="231689" y="352159"/>
                  </a:cubicBezTo>
                  <a:lnTo>
                    <a:pt x="158112" y="352159"/>
                  </a:lnTo>
                  <a:cubicBezTo>
                    <a:pt x="157496" y="352085"/>
                    <a:pt x="156950" y="351726"/>
                    <a:pt x="156639" y="351189"/>
                  </a:cubicBezTo>
                  <a:lnTo>
                    <a:pt x="91148" y="254579"/>
                  </a:lnTo>
                  <a:cubicBezTo>
                    <a:pt x="92142" y="253910"/>
                    <a:pt x="93195" y="253333"/>
                    <a:pt x="94293" y="252854"/>
                  </a:cubicBezTo>
                  <a:close/>
                </a:path>
              </a:pathLst>
            </a:custGeom>
            <a:solidFill>
              <a:srgbClr val="514C47"/>
            </a:solidFill>
            <a:ln w="1786" cap="flat">
              <a:noFill/>
              <a:prstDash val="solid"/>
              <a:miter/>
            </a:ln>
          </p:spPr>
          <p:txBody>
            <a:bodyPr rtlCol="0" anchor="ctr"/>
            <a:lstStyle/>
            <a:p>
              <a:endParaRPr lang="en-US"/>
            </a:p>
          </p:txBody>
        </p:sp>
        <p:sp>
          <p:nvSpPr>
            <p:cNvPr id="89" name="TextBox 88">
              <a:extLst>
                <a:ext uri="{FF2B5EF4-FFF2-40B4-BE49-F238E27FC236}">
                  <a16:creationId xmlns:a16="http://schemas.microsoft.com/office/drawing/2014/main" id="{67CB44B0-01C3-1E45-A6E5-E5514812F6E5}"/>
                </a:ext>
              </a:extLst>
            </p:cNvPr>
            <p:cNvSpPr txBox="1"/>
            <p:nvPr/>
          </p:nvSpPr>
          <p:spPr>
            <a:xfrm>
              <a:off x="5424652" y="2928268"/>
              <a:ext cx="5007665" cy="430887"/>
            </a:xfrm>
            <a:prstGeom prst="rect">
              <a:avLst/>
            </a:prstGeom>
            <a:noFill/>
          </p:spPr>
          <p:txBody>
            <a:bodyPr wrap="square" lIns="0" tIns="0" rIns="0" bIns="0" anchor="ctr">
              <a:spAutoFit/>
            </a:bodyPr>
            <a:lstStyle/>
            <a:p>
              <a:pPr>
                <a:spcBef>
                  <a:spcPts val="300"/>
                </a:spcBef>
              </a:pPr>
              <a:r>
                <a:rPr lang="en-US" sz="1400" dirty="0">
                  <a:latin typeface="Oracle Sans" panose="020B0503020204020204" pitchFamily="34" charset="0"/>
                  <a:cs typeface="Oracle Sans" panose="020B0503020204020204" pitchFamily="34" charset="0"/>
                </a:rPr>
                <a:t>Stateful filtering Allow or Deny rules based on 5-tuple information for both IPv4 and IPv6 traffic. </a:t>
              </a:r>
            </a:p>
          </p:txBody>
        </p:sp>
        <p:sp>
          <p:nvSpPr>
            <p:cNvPr id="90" name="Chevron 89">
              <a:extLst>
                <a:ext uri="{FF2B5EF4-FFF2-40B4-BE49-F238E27FC236}">
                  <a16:creationId xmlns:a16="http://schemas.microsoft.com/office/drawing/2014/main" id="{5F20D568-D21D-784F-A3F9-0D88D71CEF34}"/>
                </a:ext>
              </a:extLst>
            </p:cNvPr>
            <p:cNvSpPr/>
            <p:nvPr/>
          </p:nvSpPr>
          <p:spPr>
            <a:xfrm>
              <a:off x="5255344" y="3068960"/>
              <a:ext cx="66490" cy="108408"/>
            </a:xfrm>
            <a:prstGeom prst="chevron">
              <a:avLst>
                <a:gd name="adj" fmla="val 75333"/>
              </a:avLst>
            </a:prstGeom>
            <a:solidFill>
              <a:srgbClr val="86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TextBox 90">
              <a:extLst>
                <a:ext uri="{FF2B5EF4-FFF2-40B4-BE49-F238E27FC236}">
                  <a16:creationId xmlns:a16="http://schemas.microsoft.com/office/drawing/2014/main" id="{C7D82B33-13AE-7D4B-99BD-A329FA4AEA47}"/>
                </a:ext>
              </a:extLst>
            </p:cNvPr>
            <p:cNvSpPr txBox="1"/>
            <p:nvPr/>
          </p:nvSpPr>
          <p:spPr>
            <a:xfrm>
              <a:off x="2285774" y="3522375"/>
              <a:ext cx="2840586" cy="422920"/>
            </a:xfrm>
            <a:prstGeom prst="roundRect">
              <a:avLst>
                <a:gd name="adj" fmla="val 6482"/>
              </a:avLst>
            </a:prstGeom>
            <a:solidFill>
              <a:srgbClr val="86B596">
                <a:alpha val="52066"/>
              </a:srgbClr>
            </a:solidFill>
            <a:ln>
              <a:noFill/>
            </a:ln>
          </p:spPr>
          <p:txBody>
            <a:bodyPr wrap="square" lIns="792000" tIns="0" rIns="0" bIns="0" anchor="ctr">
              <a:noAutofit/>
            </a:bodyPr>
            <a:lstStyle/>
            <a:p>
              <a:pPr>
                <a:spcBef>
                  <a:spcPts val="300"/>
                </a:spcBef>
              </a:pPr>
              <a:r>
                <a:rPr lang="en-US" sz="1400" dirty="0">
                  <a:latin typeface="Oracle Sans" panose="020B0503020204020204" pitchFamily="34" charset="0"/>
                  <a:cs typeface="Oracle Sans" panose="020B0503020204020204" pitchFamily="34" charset="0"/>
                </a:rPr>
                <a:t>IDS and IPS</a:t>
              </a:r>
            </a:p>
          </p:txBody>
        </p:sp>
        <p:sp>
          <p:nvSpPr>
            <p:cNvPr id="93" name="TextBox 92">
              <a:extLst>
                <a:ext uri="{FF2B5EF4-FFF2-40B4-BE49-F238E27FC236}">
                  <a16:creationId xmlns:a16="http://schemas.microsoft.com/office/drawing/2014/main" id="{11530331-7F35-4341-8926-1B49AF2B256A}"/>
                </a:ext>
              </a:extLst>
            </p:cNvPr>
            <p:cNvSpPr txBox="1"/>
            <p:nvPr/>
          </p:nvSpPr>
          <p:spPr>
            <a:xfrm>
              <a:off x="5424652" y="3404809"/>
              <a:ext cx="5007665" cy="646331"/>
            </a:xfrm>
            <a:prstGeom prst="rect">
              <a:avLst/>
            </a:prstGeom>
            <a:noFill/>
          </p:spPr>
          <p:txBody>
            <a:bodyPr wrap="square" lIns="0" tIns="0" rIns="0" bIns="0" anchor="ctr">
              <a:spAutoFit/>
            </a:bodyPr>
            <a:lstStyle>
              <a:defPPr>
                <a:defRPr lang="en-US"/>
              </a:defPPr>
              <a:lvl1pPr marL="138113" indent="-138113">
                <a:spcBef>
                  <a:spcPts val="300"/>
                </a:spcBef>
                <a:buFont typeface="Arial" panose="020B0604020202020204" pitchFamily="34" charset="0"/>
                <a:buChar char="•"/>
                <a:defRPr sz="1400">
                  <a:latin typeface="Oracle Sans" panose="020B0503020204020204" pitchFamily="34" charset="0"/>
                  <a:cs typeface="Oracle Sans" panose="020B0503020204020204" pitchFamily="34" charset="0"/>
                </a:defRPr>
              </a:lvl1pPr>
            </a:lstStyle>
            <a:p>
              <a:pPr marL="0" indent="0">
                <a:buNone/>
              </a:pPr>
              <a:r>
                <a:rPr lang="en-US" dirty="0"/>
                <a:t>Industry-leading signature-based threat detection and prevention (IDS/IPS) engine to automatically stop known malware, spyware, C2 and vulnerability exploits.</a:t>
              </a:r>
            </a:p>
          </p:txBody>
        </p:sp>
        <p:sp>
          <p:nvSpPr>
            <p:cNvPr id="94" name="Chevron 93">
              <a:extLst>
                <a:ext uri="{FF2B5EF4-FFF2-40B4-BE49-F238E27FC236}">
                  <a16:creationId xmlns:a16="http://schemas.microsoft.com/office/drawing/2014/main" id="{9B996E7C-369E-F846-8B32-1A37F3C4A0F8}"/>
                </a:ext>
              </a:extLst>
            </p:cNvPr>
            <p:cNvSpPr/>
            <p:nvPr/>
          </p:nvSpPr>
          <p:spPr>
            <a:xfrm>
              <a:off x="5255344" y="3679632"/>
              <a:ext cx="66490" cy="108408"/>
            </a:xfrm>
            <a:prstGeom prst="chevron">
              <a:avLst>
                <a:gd name="adj" fmla="val 75333"/>
              </a:avLst>
            </a:prstGeom>
            <a:solidFill>
              <a:srgbClr val="86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TextBox 94">
              <a:extLst>
                <a:ext uri="{FF2B5EF4-FFF2-40B4-BE49-F238E27FC236}">
                  <a16:creationId xmlns:a16="http://schemas.microsoft.com/office/drawing/2014/main" id="{48264B04-30B1-EE49-B0FA-E2F8BF312B8E}"/>
                </a:ext>
              </a:extLst>
            </p:cNvPr>
            <p:cNvSpPr txBox="1"/>
            <p:nvPr/>
          </p:nvSpPr>
          <p:spPr>
            <a:xfrm>
              <a:off x="2285774" y="4133047"/>
              <a:ext cx="2840586" cy="422920"/>
            </a:xfrm>
            <a:prstGeom prst="roundRect">
              <a:avLst>
                <a:gd name="adj" fmla="val 6482"/>
              </a:avLst>
            </a:prstGeom>
            <a:solidFill>
              <a:srgbClr val="86B596">
                <a:alpha val="52066"/>
              </a:srgbClr>
            </a:solidFill>
            <a:ln>
              <a:noFill/>
            </a:ln>
          </p:spPr>
          <p:txBody>
            <a:bodyPr wrap="square" lIns="792000" tIns="0" rIns="0" bIns="0" anchor="ctr">
              <a:noAutofit/>
            </a:bodyPr>
            <a:lstStyle/>
            <a:p>
              <a:pPr>
                <a:spcBef>
                  <a:spcPts val="300"/>
                </a:spcBef>
              </a:pPr>
              <a:r>
                <a:rPr lang="en-US" sz="1400" dirty="0">
                  <a:latin typeface="Oracle Sans" panose="020B0503020204020204" pitchFamily="34" charset="0"/>
                  <a:cs typeface="Oracle Sans" panose="020B0503020204020204" pitchFamily="34" charset="0"/>
                </a:rPr>
                <a:t>URL &amp; FQDN filtering</a:t>
              </a:r>
            </a:p>
          </p:txBody>
        </p:sp>
        <p:sp>
          <p:nvSpPr>
            <p:cNvPr id="100" name="TextBox 99">
              <a:extLst>
                <a:ext uri="{FF2B5EF4-FFF2-40B4-BE49-F238E27FC236}">
                  <a16:creationId xmlns:a16="http://schemas.microsoft.com/office/drawing/2014/main" id="{6A1DBF2F-1B81-6A44-B2B1-75EFC28F6DBE}"/>
                </a:ext>
              </a:extLst>
            </p:cNvPr>
            <p:cNvSpPr txBox="1"/>
            <p:nvPr/>
          </p:nvSpPr>
          <p:spPr>
            <a:xfrm>
              <a:off x="5424652" y="4123203"/>
              <a:ext cx="5007665" cy="430887"/>
            </a:xfrm>
            <a:prstGeom prst="rect">
              <a:avLst/>
            </a:prstGeom>
            <a:noFill/>
          </p:spPr>
          <p:txBody>
            <a:bodyPr wrap="square" lIns="0" tIns="0" rIns="0" bIns="0" anchor="ctr">
              <a:spAutoFit/>
            </a:bodyPr>
            <a:lstStyle>
              <a:defPPr>
                <a:defRPr lang="en-US"/>
              </a:defPPr>
              <a:lvl1pPr marL="138113" indent="-138113">
                <a:spcBef>
                  <a:spcPts val="300"/>
                </a:spcBef>
                <a:buFont typeface="Arial" panose="020B0604020202020204" pitchFamily="34" charset="0"/>
                <a:buChar char="•"/>
                <a:defRPr sz="1400">
                  <a:latin typeface="Oracle Sans" panose="020B0503020204020204" pitchFamily="34" charset="0"/>
                  <a:cs typeface="Oracle Sans" panose="020B0503020204020204" pitchFamily="34" charset="0"/>
                </a:defRPr>
              </a:lvl1pPr>
            </a:lstStyle>
            <a:p>
              <a:pPr marL="0" indent="0">
                <a:buNone/>
              </a:pPr>
              <a:r>
                <a:rPr lang="en-US" dirty="0"/>
                <a:t>Control inbound and outbound HTTP/S traffic to a specified list of FQDN including wild cards and custom URLs. </a:t>
              </a:r>
            </a:p>
          </p:txBody>
        </p:sp>
        <p:sp>
          <p:nvSpPr>
            <p:cNvPr id="101" name="Chevron 100">
              <a:extLst>
                <a:ext uri="{FF2B5EF4-FFF2-40B4-BE49-F238E27FC236}">
                  <a16:creationId xmlns:a16="http://schemas.microsoft.com/office/drawing/2014/main" id="{BDA75FD9-9B04-9745-9380-5CC76EBD436B}"/>
                </a:ext>
              </a:extLst>
            </p:cNvPr>
            <p:cNvSpPr/>
            <p:nvPr/>
          </p:nvSpPr>
          <p:spPr>
            <a:xfrm>
              <a:off x="5255344" y="4290304"/>
              <a:ext cx="66490" cy="108408"/>
            </a:xfrm>
            <a:prstGeom prst="chevron">
              <a:avLst>
                <a:gd name="adj" fmla="val 75333"/>
              </a:avLst>
            </a:prstGeom>
            <a:solidFill>
              <a:srgbClr val="86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TextBox 101">
              <a:extLst>
                <a:ext uri="{FF2B5EF4-FFF2-40B4-BE49-F238E27FC236}">
                  <a16:creationId xmlns:a16="http://schemas.microsoft.com/office/drawing/2014/main" id="{2890F452-E9D8-984E-A96C-C5CDE654F874}"/>
                </a:ext>
              </a:extLst>
            </p:cNvPr>
            <p:cNvSpPr txBox="1"/>
            <p:nvPr/>
          </p:nvSpPr>
          <p:spPr>
            <a:xfrm>
              <a:off x="2285774" y="4743719"/>
              <a:ext cx="2840586" cy="422920"/>
            </a:xfrm>
            <a:prstGeom prst="roundRect">
              <a:avLst>
                <a:gd name="adj" fmla="val 6482"/>
              </a:avLst>
            </a:prstGeom>
            <a:solidFill>
              <a:srgbClr val="86B596">
                <a:alpha val="52066"/>
              </a:srgbClr>
            </a:solidFill>
            <a:ln>
              <a:noFill/>
            </a:ln>
          </p:spPr>
          <p:txBody>
            <a:bodyPr wrap="square" lIns="792000" tIns="0" rIns="0" bIns="0" anchor="ctr">
              <a:noAutofit/>
            </a:bodyPr>
            <a:lstStyle/>
            <a:p>
              <a:pPr>
                <a:spcBef>
                  <a:spcPts val="300"/>
                </a:spcBef>
              </a:pPr>
              <a:r>
                <a:rPr lang="en-US" sz="1400" dirty="0">
                  <a:latin typeface="Oracle Sans" panose="020B0503020204020204" pitchFamily="34" charset="0"/>
                  <a:cs typeface="Oracle Sans" panose="020B0503020204020204" pitchFamily="34" charset="0"/>
                </a:rPr>
                <a:t>Flexible Policy Enforcement</a:t>
              </a:r>
            </a:p>
          </p:txBody>
        </p:sp>
        <p:sp>
          <p:nvSpPr>
            <p:cNvPr id="103" name="Picture Placeholder 32">
              <a:extLst>
                <a:ext uri="{FF2B5EF4-FFF2-40B4-BE49-F238E27FC236}">
                  <a16:creationId xmlns:a16="http://schemas.microsoft.com/office/drawing/2014/main" id="{11490658-5421-1345-AC57-DE4B8F47E9DB}"/>
                </a:ext>
              </a:extLst>
            </p:cNvPr>
            <p:cNvSpPr/>
            <p:nvPr/>
          </p:nvSpPr>
          <p:spPr>
            <a:xfrm>
              <a:off x="2590983" y="4859592"/>
              <a:ext cx="308261" cy="215065"/>
            </a:xfrm>
            <a:custGeom>
              <a:avLst/>
              <a:gdLst>
                <a:gd name="connsiteX0" fmla="*/ 164650 w 555290"/>
                <a:gd name="connsiteY0" fmla="*/ 103310 h 387411"/>
                <a:gd name="connsiteX1" fmla="*/ 145279 w 555290"/>
                <a:gd name="connsiteY1" fmla="*/ 122680 h 387411"/>
                <a:gd name="connsiteX2" fmla="*/ 125909 w 555290"/>
                <a:gd name="connsiteY2" fmla="*/ 103310 h 387411"/>
                <a:gd name="connsiteX3" fmla="*/ 145279 w 555290"/>
                <a:gd name="connsiteY3" fmla="*/ 83939 h 387411"/>
                <a:gd name="connsiteX4" fmla="*/ 164650 w 555290"/>
                <a:gd name="connsiteY4" fmla="*/ 103310 h 387411"/>
                <a:gd name="connsiteX5" fmla="*/ 209848 w 555290"/>
                <a:gd name="connsiteY5" fmla="*/ 83939 h 387411"/>
                <a:gd name="connsiteX6" fmla="*/ 190477 w 555290"/>
                <a:gd name="connsiteY6" fmla="*/ 103310 h 387411"/>
                <a:gd name="connsiteX7" fmla="*/ 209848 w 555290"/>
                <a:gd name="connsiteY7" fmla="*/ 122680 h 387411"/>
                <a:gd name="connsiteX8" fmla="*/ 229219 w 555290"/>
                <a:gd name="connsiteY8" fmla="*/ 103310 h 387411"/>
                <a:gd name="connsiteX9" fmla="*/ 209848 w 555290"/>
                <a:gd name="connsiteY9" fmla="*/ 83939 h 387411"/>
                <a:gd name="connsiteX10" fmla="*/ 145279 w 555290"/>
                <a:gd name="connsiteY10" fmla="*/ 264731 h 387411"/>
                <a:gd name="connsiteX11" fmla="*/ 125909 w 555290"/>
                <a:gd name="connsiteY11" fmla="*/ 284102 h 387411"/>
                <a:gd name="connsiteX12" fmla="*/ 145279 w 555290"/>
                <a:gd name="connsiteY12" fmla="*/ 303472 h 387411"/>
                <a:gd name="connsiteX13" fmla="*/ 164650 w 555290"/>
                <a:gd name="connsiteY13" fmla="*/ 284102 h 387411"/>
                <a:gd name="connsiteX14" fmla="*/ 145279 w 555290"/>
                <a:gd name="connsiteY14" fmla="*/ 264731 h 387411"/>
                <a:gd name="connsiteX15" fmla="*/ 209848 w 555290"/>
                <a:gd name="connsiteY15" fmla="*/ 264731 h 387411"/>
                <a:gd name="connsiteX16" fmla="*/ 190477 w 555290"/>
                <a:gd name="connsiteY16" fmla="*/ 284102 h 387411"/>
                <a:gd name="connsiteX17" fmla="*/ 209848 w 555290"/>
                <a:gd name="connsiteY17" fmla="*/ 303472 h 387411"/>
                <a:gd name="connsiteX18" fmla="*/ 229219 w 555290"/>
                <a:gd name="connsiteY18" fmla="*/ 284102 h 387411"/>
                <a:gd name="connsiteX19" fmla="*/ 209848 w 555290"/>
                <a:gd name="connsiteY19" fmla="*/ 264731 h 387411"/>
                <a:gd name="connsiteX20" fmla="*/ 413239 w 555290"/>
                <a:gd name="connsiteY20" fmla="*/ 245361 h 387411"/>
                <a:gd name="connsiteX21" fmla="*/ 413239 w 555290"/>
                <a:gd name="connsiteY21" fmla="*/ 322843 h 387411"/>
                <a:gd name="connsiteX22" fmla="*/ 439067 w 555290"/>
                <a:gd name="connsiteY22" fmla="*/ 322843 h 387411"/>
                <a:gd name="connsiteX23" fmla="*/ 439067 w 555290"/>
                <a:gd name="connsiteY23" fmla="*/ 245361 h 387411"/>
                <a:gd name="connsiteX24" fmla="*/ 368041 w 555290"/>
                <a:gd name="connsiteY24" fmla="*/ 322843 h 387411"/>
                <a:gd name="connsiteX25" fmla="*/ 393869 w 555290"/>
                <a:gd name="connsiteY25" fmla="*/ 322843 h 387411"/>
                <a:gd name="connsiteX26" fmla="*/ 393869 w 555290"/>
                <a:gd name="connsiteY26" fmla="*/ 245361 h 387411"/>
                <a:gd name="connsiteX27" fmla="*/ 368041 w 555290"/>
                <a:gd name="connsiteY27" fmla="*/ 245361 h 387411"/>
                <a:gd name="connsiteX28" fmla="*/ 322843 w 555290"/>
                <a:gd name="connsiteY28" fmla="*/ 322843 h 387411"/>
                <a:gd name="connsiteX29" fmla="*/ 348671 w 555290"/>
                <a:gd name="connsiteY29" fmla="*/ 322843 h 387411"/>
                <a:gd name="connsiteX30" fmla="*/ 348671 w 555290"/>
                <a:gd name="connsiteY30" fmla="*/ 245361 h 387411"/>
                <a:gd name="connsiteX31" fmla="*/ 322843 w 555290"/>
                <a:gd name="connsiteY31" fmla="*/ 245361 h 387411"/>
                <a:gd name="connsiteX32" fmla="*/ 555290 w 555290"/>
                <a:gd name="connsiteY32" fmla="*/ 374175 h 387411"/>
                <a:gd name="connsiteX33" fmla="*/ 555290 w 555290"/>
                <a:gd name="connsiteY33" fmla="*/ 387089 h 387411"/>
                <a:gd name="connsiteX34" fmla="*/ 0 w 555290"/>
                <a:gd name="connsiteY34" fmla="*/ 387412 h 387411"/>
                <a:gd name="connsiteX35" fmla="*/ 0 w 555290"/>
                <a:gd name="connsiteY35" fmla="*/ 374498 h 387411"/>
                <a:gd name="connsiteX36" fmla="*/ 25827 w 555290"/>
                <a:gd name="connsiteY36" fmla="*/ 361584 h 387411"/>
                <a:gd name="connsiteX37" fmla="*/ 51655 w 555290"/>
                <a:gd name="connsiteY37" fmla="*/ 361584 h 387411"/>
                <a:gd name="connsiteX38" fmla="*/ 51655 w 555290"/>
                <a:gd name="connsiteY38" fmla="*/ 0 h 387411"/>
                <a:gd name="connsiteX39" fmla="*/ 503635 w 555290"/>
                <a:gd name="connsiteY39" fmla="*/ 0 h 387411"/>
                <a:gd name="connsiteX40" fmla="*/ 503635 w 555290"/>
                <a:gd name="connsiteY40" fmla="*/ 361584 h 387411"/>
                <a:gd name="connsiteX41" fmla="*/ 529463 w 555290"/>
                <a:gd name="connsiteY41" fmla="*/ 361584 h 387411"/>
                <a:gd name="connsiteX42" fmla="*/ 529463 w 555290"/>
                <a:gd name="connsiteY42" fmla="*/ 361261 h 387411"/>
                <a:gd name="connsiteX43" fmla="*/ 77482 w 555290"/>
                <a:gd name="connsiteY43" fmla="*/ 180792 h 387411"/>
                <a:gd name="connsiteX44" fmla="*/ 477808 w 555290"/>
                <a:gd name="connsiteY44" fmla="*/ 180792 h 387411"/>
                <a:gd name="connsiteX45" fmla="*/ 477808 w 555290"/>
                <a:gd name="connsiteY45" fmla="*/ 25827 h 387411"/>
                <a:gd name="connsiteX46" fmla="*/ 77482 w 555290"/>
                <a:gd name="connsiteY46" fmla="*/ 25827 h 387411"/>
                <a:gd name="connsiteX47" fmla="*/ 77482 w 555290"/>
                <a:gd name="connsiteY47" fmla="*/ 361584 h 387411"/>
                <a:gd name="connsiteX48" fmla="*/ 477808 w 555290"/>
                <a:gd name="connsiteY48" fmla="*/ 361584 h 387411"/>
                <a:gd name="connsiteX49" fmla="*/ 477808 w 555290"/>
                <a:gd name="connsiteY49" fmla="*/ 206620 h 387411"/>
                <a:gd name="connsiteX50" fmla="*/ 77482 w 555290"/>
                <a:gd name="connsiteY50" fmla="*/ 206620 h 387411"/>
                <a:gd name="connsiteX51" fmla="*/ 413239 w 555290"/>
                <a:gd name="connsiteY51" fmla="*/ 64569 h 387411"/>
                <a:gd name="connsiteX52" fmla="*/ 413239 w 555290"/>
                <a:gd name="connsiteY52" fmla="*/ 142051 h 387411"/>
                <a:gd name="connsiteX53" fmla="*/ 439067 w 555290"/>
                <a:gd name="connsiteY53" fmla="*/ 142051 h 387411"/>
                <a:gd name="connsiteX54" fmla="*/ 439067 w 555290"/>
                <a:gd name="connsiteY54" fmla="*/ 64569 h 387411"/>
                <a:gd name="connsiteX55" fmla="*/ 368041 w 555290"/>
                <a:gd name="connsiteY55" fmla="*/ 142051 h 387411"/>
                <a:gd name="connsiteX56" fmla="*/ 393869 w 555290"/>
                <a:gd name="connsiteY56" fmla="*/ 142051 h 387411"/>
                <a:gd name="connsiteX57" fmla="*/ 393869 w 555290"/>
                <a:gd name="connsiteY57" fmla="*/ 64569 h 387411"/>
                <a:gd name="connsiteX58" fmla="*/ 368041 w 555290"/>
                <a:gd name="connsiteY58" fmla="*/ 64569 h 387411"/>
                <a:gd name="connsiteX59" fmla="*/ 322843 w 555290"/>
                <a:gd name="connsiteY59" fmla="*/ 142051 h 387411"/>
                <a:gd name="connsiteX60" fmla="*/ 348671 w 555290"/>
                <a:gd name="connsiteY60" fmla="*/ 142051 h 387411"/>
                <a:gd name="connsiteX61" fmla="*/ 348671 w 555290"/>
                <a:gd name="connsiteY61" fmla="*/ 64569 h 387411"/>
                <a:gd name="connsiteX62" fmla="*/ 322843 w 555290"/>
                <a:gd name="connsiteY62" fmla="*/ 64569 h 38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5290" h="387411">
                  <a:moveTo>
                    <a:pt x="164650" y="103310"/>
                  </a:moveTo>
                  <a:cubicBezTo>
                    <a:pt x="164650" y="114009"/>
                    <a:pt x="155978" y="122680"/>
                    <a:pt x="145279" y="122680"/>
                  </a:cubicBezTo>
                  <a:cubicBezTo>
                    <a:pt x="134581" y="122680"/>
                    <a:pt x="125909" y="114009"/>
                    <a:pt x="125909" y="103310"/>
                  </a:cubicBezTo>
                  <a:cubicBezTo>
                    <a:pt x="125909" y="92611"/>
                    <a:pt x="134581" y="83939"/>
                    <a:pt x="145279" y="83939"/>
                  </a:cubicBezTo>
                  <a:cubicBezTo>
                    <a:pt x="155978" y="83939"/>
                    <a:pt x="164650" y="92611"/>
                    <a:pt x="164650" y="103310"/>
                  </a:cubicBezTo>
                  <a:close/>
                  <a:moveTo>
                    <a:pt x="209848" y="83939"/>
                  </a:moveTo>
                  <a:cubicBezTo>
                    <a:pt x="199149" y="83939"/>
                    <a:pt x="190477" y="92611"/>
                    <a:pt x="190477" y="103310"/>
                  </a:cubicBezTo>
                  <a:cubicBezTo>
                    <a:pt x="190477" y="114009"/>
                    <a:pt x="199149" y="122680"/>
                    <a:pt x="209848" y="122680"/>
                  </a:cubicBezTo>
                  <a:cubicBezTo>
                    <a:pt x="220547" y="122680"/>
                    <a:pt x="229219" y="114009"/>
                    <a:pt x="229219" y="103310"/>
                  </a:cubicBezTo>
                  <a:cubicBezTo>
                    <a:pt x="229219" y="92611"/>
                    <a:pt x="220547" y="83939"/>
                    <a:pt x="209848" y="83939"/>
                  </a:cubicBezTo>
                  <a:close/>
                  <a:moveTo>
                    <a:pt x="145279" y="264731"/>
                  </a:moveTo>
                  <a:cubicBezTo>
                    <a:pt x="134581" y="264731"/>
                    <a:pt x="125909" y="273403"/>
                    <a:pt x="125909" y="284102"/>
                  </a:cubicBezTo>
                  <a:cubicBezTo>
                    <a:pt x="125909" y="294801"/>
                    <a:pt x="134581" y="303472"/>
                    <a:pt x="145279" y="303472"/>
                  </a:cubicBezTo>
                  <a:cubicBezTo>
                    <a:pt x="155978" y="303472"/>
                    <a:pt x="164650" y="294801"/>
                    <a:pt x="164650" y="284102"/>
                  </a:cubicBezTo>
                  <a:cubicBezTo>
                    <a:pt x="164650" y="273403"/>
                    <a:pt x="155978" y="264731"/>
                    <a:pt x="145279" y="264731"/>
                  </a:cubicBezTo>
                  <a:close/>
                  <a:moveTo>
                    <a:pt x="209848" y="264731"/>
                  </a:moveTo>
                  <a:cubicBezTo>
                    <a:pt x="199149" y="264731"/>
                    <a:pt x="190477" y="273403"/>
                    <a:pt x="190477" y="284102"/>
                  </a:cubicBezTo>
                  <a:cubicBezTo>
                    <a:pt x="190477" y="294801"/>
                    <a:pt x="199149" y="303472"/>
                    <a:pt x="209848" y="303472"/>
                  </a:cubicBezTo>
                  <a:cubicBezTo>
                    <a:pt x="220547" y="303472"/>
                    <a:pt x="229219" y="294801"/>
                    <a:pt x="229219" y="284102"/>
                  </a:cubicBezTo>
                  <a:cubicBezTo>
                    <a:pt x="229219" y="273403"/>
                    <a:pt x="220547" y="264731"/>
                    <a:pt x="209848" y="264731"/>
                  </a:cubicBezTo>
                  <a:close/>
                  <a:moveTo>
                    <a:pt x="413239" y="245361"/>
                  </a:moveTo>
                  <a:lnTo>
                    <a:pt x="413239" y="322843"/>
                  </a:lnTo>
                  <a:lnTo>
                    <a:pt x="439067" y="322843"/>
                  </a:lnTo>
                  <a:lnTo>
                    <a:pt x="439067" y="245361"/>
                  </a:lnTo>
                  <a:close/>
                  <a:moveTo>
                    <a:pt x="368041" y="322843"/>
                  </a:moveTo>
                  <a:lnTo>
                    <a:pt x="393869" y="322843"/>
                  </a:lnTo>
                  <a:lnTo>
                    <a:pt x="393869" y="245361"/>
                  </a:lnTo>
                  <a:lnTo>
                    <a:pt x="368041" y="245361"/>
                  </a:lnTo>
                  <a:close/>
                  <a:moveTo>
                    <a:pt x="322843" y="322843"/>
                  </a:moveTo>
                  <a:lnTo>
                    <a:pt x="348671" y="322843"/>
                  </a:lnTo>
                  <a:lnTo>
                    <a:pt x="348671" y="245361"/>
                  </a:lnTo>
                  <a:lnTo>
                    <a:pt x="322843" y="245361"/>
                  </a:lnTo>
                  <a:close/>
                  <a:moveTo>
                    <a:pt x="555290" y="374175"/>
                  </a:moveTo>
                  <a:lnTo>
                    <a:pt x="555290" y="387089"/>
                  </a:lnTo>
                  <a:lnTo>
                    <a:pt x="0" y="387412"/>
                  </a:lnTo>
                  <a:lnTo>
                    <a:pt x="0" y="374498"/>
                  </a:lnTo>
                  <a:lnTo>
                    <a:pt x="25827" y="361584"/>
                  </a:lnTo>
                  <a:lnTo>
                    <a:pt x="51655" y="361584"/>
                  </a:lnTo>
                  <a:lnTo>
                    <a:pt x="51655" y="0"/>
                  </a:lnTo>
                  <a:lnTo>
                    <a:pt x="503635" y="0"/>
                  </a:lnTo>
                  <a:lnTo>
                    <a:pt x="503635" y="361584"/>
                  </a:lnTo>
                  <a:lnTo>
                    <a:pt x="529463" y="361584"/>
                  </a:lnTo>
                  <a:lnTo>
                    <a:pt x="529463" y="361261"/>
                  </a:lnTo>
                  <a:close/>
                  <a:moveTo>
                    <a:pt x="77482" y="180792"/>
                  </a:moveTo>
                  <a:lnTo>
                    <a:pt x="477808" y="180792"/>
                  </a:lnTo>
                  <a:lnTo>
                    <a:pt x="477808" y="25827"/>
                  </a:lnTo>
                  <a:lnTo>
                    <a:pt x="77482" y="25827"/>
                  </a:lnTo>
                  <a:close/>
                  <a:moveTo>
                    <a:pt x="77482" y="361584"/>
                  </a:moveTo>
                  <a:lnTo>
                    <a:pt x="477808" y="361584"/>
                  </a:lnTo>
                  <a:lnTo>
                    <a:pt x="477808" y="206620"/>
                  </a:lnTo>
                  <a:lnTo>
                    <a:pt x="77482" y="206620"/>
                  </a:lnTo>
                  <a:close/>
                  <a:moveTo>
                    <a:pt x="413239" y="64569"/>
                  </a:moveTo>
                  <a:lnTo>
                    <a:pt x="413239" y="142051"/>
                  </a:lnTo>
                  <a:lnTo>
                    <a:pt x="439067" y="142051"/>
                  </a:lnTo>
                  <a:lnTo>
                    <a:pt x="439067" y="64569"/>
                  </a:lnTo>
                  <a:close/>
                  <a:moveTo>
                    <a:pt x="368041" y="142051"/>
                  </a:moveTo>
                  <a:lnTo>
                    <a:pt x="393869" y="142051"/>
                  </a:lnTo>
                  <a:lnTo>
                    <a:pt x="393869" y="64569"/>
                  </a:lnTo>
                  <a:lnTo>
                    <a:pt x="368041" y="64569"/>
                  </a:lnTo>
                  <a:close/>
                  <a:moveTo>
                    <a:pt x="322843" y="142051"/>
                  </a:moveTo>
                  <a:lnTo>
                    <a:pt x="348671" y="142051"/>
                  </a:lnTo>
                  <a:lnTo>
                    <a:pt x="348671" y="64569"/>
                  </a:lnTo>
                  <a:lnTo>
                    <a:pt x="322843" y="64569"/>
                  </a:lnTo>
                  <a:close/>
                </a:path>
              </a:pathLst>
            </a:custGeom>
            <a:solidFill>
              <a:srgbClr val="514C47"/>
            </a:solidFill>
            <a:ln w="3208" cap="flat">
              <a:noFill/>
              <a:prstDash val="solid"/>
              <a:miter/>
            </a:ln>
          </p:spPr>
          <p:txBody>
            <a:bodyPr rtlCol="0" anchor="ctr"/>
            <a:lstStyle/>
            <a:p>
              <a:endParaRPr lang="en-US" dirty="0"/>
            </a:p>
          </p:txBody>
        </p:sp>
        <p:grpSp>
          <p:nvGrpSpPr>
            <p:cNvPr id="104" name="Group 103">
              <a:extLst>
                <a:ext uri="{FF2B5EF4-FFF2-40B4-BE49-F238E27FC236}">
                  <a16:creationId xmlns:a16="http://schemas.microsoft.com/office/drawing/2014/main" id="{B4A4E52F-863F-3544-B5F5-7940BCC7E266}"/>
                </a:ext>
              </a:extLst>
            </p:cNvPr>
            <p:cNvGrpSpPr/>
            <p:nvPr/>
          </p:nvGrpSpPr>
          <p:grpSpPr>
            <a:xfrm rot="10800000" flipH="1">
              <a:off x="2435963" y="4784931"/>
              <a:ext cx="136589" cy="338666"/>
              <a:chOff x="3054200" y="1989107"/>
              <a:chExt cx="189560" cy="470005"/>
            </a:xfrm>
          </p:grpSpPr>
          <p:grpSp>
            <p:nvGrpSpPr>
              <p:cNvPr id="105" name="Group 104">
                <a:extLst>
                  <a:ext uri="{FF2B5EF4-FFF2-40B4-BE49-F238E27FC236}">
                    <a16:creationId xmlns:a16="http://schemas.microsoft.com/office/drawing/2014/main" id="{77B93AD6-8846-E046-A0B4-A222D9E9E9E7}"/>
                  </a:ext>
                </a:extLst>
              </p:cNvPr>
              <p:cNvGrpSpPr>
                <a:grpSpLocks noChangeAspect="1"/>
              </p:cNvGrpSpPr>
              <p:nvPr/>
            </p:nvGrpSpPr>
            <p:grpSpPr>
              <a:xfrm rot="6879511">
                <a:off x="3087912" y="1971411"/>
                <a:ext cx="104865" cy="140257"/>
                <a:chOff x="2858384" y="3650033"/>
                <a:chExt cx="436038" cy="583202"/>
              </a:xfrm>
            </p:grpSpPr>
            <p:sp>
              <p:nvSpPr>
                <p:cNvPr id="116" name="Freeform 115">
                  <a:extLst>
                    <a:ext uri="{FF2B5EF4-FFF2-40B4-BE49-F238E27FC236}">
                      <a16:creationId xmlns:a16="http://schemas.microsoft.com/office/drawing/2014/main" id="{3F5920C0-2543-8B4E-BB11-94FACBADA07B}"/>
                    </a:ext>
                  </a:extLst>
                </p:cNvPr>
                <p:cNvSpPr/>
                <p:nvPr/>
              </p:nvSpPr>
              <p:spPr>
                <a:xfrm>
                  <a:off x="2954568" y="3650033"/>
                  <a:ext cx="243671" cy="545048"/>
                </a:xfrm>
                <a:custGeom>
                  <a:avLst/>
                  <a:gdLst>
                    <a:gd name="connsiteX0" fmla="*/ 1 w 243671"/>
                    <a:gd name="connsiteY0" fmla="*/ 328311 h 545048"/>
                    <a:gd name="connsiteX1" fmla="*/ 49055 w 243671"/>
                    <a:gd name="connsiteY1" fmla="*/ 545048 h 545048"/>
                    <a:gd name="connsiteX2" fmla="*/ 194616 w 243671"/>
                    <a:gd name="connsiteY2" fmla="*/ 545048 h 545048"/>
                    <a:gd name="connsiteX3" fmla="*/ 243670 w 243671"/>
                    <a:gd name="connsiteY3" fmla="*/ 328311 h 545048"/>
                    <a:gd name="connsiteX4" fmla="*/ 121835 w 243671"/>
                    <a:gd name="connsiteY4" fmla="*/ 0 h 545048"/>
                    <a:gd name="connsiteX5" fmla="*/ 1 w 243671"/>
                    <a:gd name="connsiteY5" fmla="*/ 328311 h 54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671" h="545048">
                      <a:moveTo>
                        <a:pt x="1" y="328311"/>
                      </a:moveTo>
                      <a:cubicBezTo>
                        <a:pt x="-150" y="403326"/>
                        <a:pt x="16615" y="477411"/>
                        <a:pt x="49055" y="545048"/>
                      </a:cubicBezTo>
                      <a:lnTo>
                        <a:pt x="194616" y="545048"/>
                      </a:lnTo>
                      <a:cubicBezTo>
                        <a:pt x="227056" y="477411"/>
                        <a:pt x="243821" y="403326"/>
                        <a:pt x="243670" y="328311"/>
                      </a:cubicBezTo>
                      <a:cubicBezTo>
                        <a:pt x="243920" y="207772"/>
                        <a:pt x="200659" y="91195"/>
                        <a:pt x="121835" y="0"/>
                      </a:cubicBezTo>
                      <a:cubicBezTo>
                        <a:pt x="43012" y="91195"/>
                        <a:pt x="-249" y="207772"/>
                        <a:pt x="1" y="328311"/>
                      </a:cubicBezTo>
                      <a:close/>
                    </a:path>
                  </a:pathLst>
                </a:custGeom>
                <a:noFill/>
                <a:ln w="12700" cap="flat">
                  <a:solidFill>
                    <a:srgbClr val="514C47"/>
                  </a:solidFill>
                  <a:prstDash val="solid"/>
                  <a:miter/>
                </a:ln>
              </p:spPr>
              <p:txBody>
                <a:bodyPr rtlCol="0" anchor="ctr"/>
                <a:lstStyle/>
                <a:p>
                  <a:endParaRPr lang="en-US" dirty="0"/>
                </a:p>
              </p:txBody>
            </p:sp>
            <p:sp>
              <p:nvSpPr>
                <p:cNvPr id="117" name="Freeform 116">
                  <a:extLst>
                    <a:ext uri="{FF2B5EF4-FFF2-40B4-BE49-F238E27FC236}">
                      <a16:creationId xmlns:a16="http://schemas.microsoft.com/office/drawing/2014/main" id="{CC4437AF-436B-4946-B00F-2301E2F239A8}"/>
                    </a:ext>
                  </a:extLst>
                </p:cNvPr>
                <p:cNvSpPr/>
                <p:nvPr/>
              </p:nvSpPr>
              <p:spPr>
                <a:xfrm>
                  <a:off x="2858384" y="4007521"/>
                  <a:ext cx="127284" cy="225714"/>
                </a:xfrm>
                <a:custGeom>
                  <a:avLst/>
                  <a:gdLst>
                    <a:gd name="connsiteX0" fmla="*/ 97788 w 127284"/>
                    <a:gd name="connsiteY0" fmla="*/ 0 h 225714"/>
                    <a:gd name="connsiteX1" fmla="*/ 22443 w 127284"/>
                    <a:gd name="connsiteY1" fmla="*/ 75345 h 225714"/>
                    <a:gd name="connsiteX2" fmla="*/ 0 w 127284"/>
                    <a:gd name="connsiteY2" fmla="*/ 129529 h 225714"/>
                    <a:gd name="connsiteX3" fmla="*/ 0 w 127284"/>
                    <a:gd name="connsiteY3" fmla="*/ 225714 h 225714"/>
                    <a:gd name="connsiteX4" fmla="*/ 44886 w 127284"/>
                    <a:gd name="connsiteY4" fmla="*/ 225714 h 225714"/>
                    <a:gd name="connsiteX5" fmla="*/ 127285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97788" y="0"/>
                      </a:moveTo>
                      <a:lnTo>
                        <a:pt x="22443" y="75345"/>
                      </a:lnTo>
                      <a:cubicBezTo>
                        <a:pt x="8073" y="89715"/>
                        <a:pt x="0" y="109205"/>
                        <a:pt x="0" y="129529"/>
                      </a:cubicBezTo>
                      <a:lnTo>
                        <a:pt x="0" y="225714"/>
                      </a:lnTo>
                      <a:lnTo>
                        <a:pt x="44886" y="225714"/>
                      </a:lnTo>
                      <a:lnTo>
                        <a:pt x="127285" y="142674"/>
                      </a:lnTo>
                    </a:path>
                  </a:pathLst>
                </a:custGeom>
                <a:noFill/>
                <a:ln w="12700" cap="flat">
                  <a:solidFill>
                    <a:srgbClr val="514C47"/>
                  </a:solidFill>
                  <a:prstDash val="solid"/>
                  <a:miter/>
                </a:ln>
              </p:spPr>
              <p:txBody>
                <a:bodyPr rtlCol="0" anchor="ctr"/>
                <a:lstStyle/>
                <a:p>
                  <a:endParaRPr lang="en-US" dirty="0"/>
                </a:p>
              </p:txBody>
            </p:sp>
            <p:sp>
              <p:nvSpPr>
                <p:cNvPr id="118" name="Freeform 117">
                  <a:extLst>
                    <a:ext uri="{FF2B5EF4-FFF2-40B4-BE49-F238E27FC236}">
                      <a16:creationId xmlns:a16="http://schemas.microsoft.com/office/drawing/2014/main" id="{7DED4BF7-055D-4246-AD66-DDBF367C636D}"/>
                    </a:ext>
                  </a:extLst>
                </p:cNvPr>
                <p:cNvSpPr/>
                <p:nvPr/>
              </p:nvSpPr>
              <p:spPr>
                <a:xfrm>
                  <a:off x="3167138" y="4007521"/>
                  <a:ext cx="127284" cy="225714"/>
                </a:xfrm>
                <a:custGeom>
                  <a:avLst/>
                  <a:gdLst>
                    <a:gd name="connsiteX0" fmla="*/ 29497 w 127284"/>
                    <a:gd name="connsiteY0" fmla="*/ 0 h 225714"/>
                    <a:gd name="connsiteX1" fmla="*/ 104842 w 127284"/>
                    <a:gd name="connsiteY1" fmla="*/ 75345 h 225714"/>
                    <a:gd name="connsiteX2" fmla="*/ 127285 w 127284"/>
                    <a:gd name="connsiteY2" fmla="*/ 129529 h 225714"/>
                    <a:gd name="connsiteX3" fmla="*/ 127285 w 127284"/>
                    <a:gd name="connsiteY3" fmla="*/ 225714 h 225714"/>
                    <a:gd name="connsiteX4" fmla="*/ 82399 w 127284"/>
                    <a:gd name="connsiteY4" fmla="*/ 225714 h 225714"/>
                    <a:gd name="connsiteX5" fmla="*/ 0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29497" y="0"/>
                      </a:moveTo>
                      <a:lnTo>
                        <a:pt x="104842" y="75345"/>
                      </a:lnTo>
                      <a:cubicBezTo>
                        <a:pt x="119212" y="89715"/>
                        <a:pt x="127285" y="109205"/>
                        <a:pt x="127285" y="129529"/>
                      </a:cubicBezTo>
                      <a:lnTo>
                        <a:pt x="127285" y="225714"/>
                      </a:lnTo>
                      <a:lnTo>
                        <a:pt x="82399" y="225714"/>
                      </a:lnTo>
                      <a:lnTo>
                        <a:pt x="0" y="142674"/>
                      </a:lnTo>
                    </a:path>
                  </a:pathLst>
                </a:custGeom>
                <a:noFill/>
                <a:ln w="12700" cap="flat">
                  <a:solidFill>
                    <a:srgbClr val="514C47"/>
                  </a:solidFill>
                  <a:prstDash val="solid"/>
                  <a:miter/>
                </a:ln>
              </p:spPr>
              <p:txBody>
                <a:bodyPr rtlCol="0" anchor="ctr"/>
                <a:lstStyle/>
                <a:p>
                  <a:endParaRPr lang="en-US" dirty="0"/>
                </a:p>
              </p:txBody>
            </p:sp>
            <p:sp>
              <p:nvSpPr>
                <p:cNvPr id="119" name="Freeform 118">
                  <a:extLst>
                    <a:ext uri="{FF2B5EF4-FFF2-40B4-BE49-F238E27FC236}">
                      <a16:creationId xmlns:a16="http://schemas.microsoft.com/office/drawing/2014/main" id="{E95F7A2F-545E-4F41-90B3-2653237F3748}"/>
                    </a:ext>
                  </a:extLst>
                </p:cNvPr>
                <p:cNvSpPr/>
                <p:nvPr/>
              </p:nvSpPr>
              <p:spPr>
                <a:xfrm>
                  <a:off x="2993657" y="3789752"/>
                  <a:ext cx="147481" cy="32062"/>
                </a:xfrm>
                <a:custGeom>
                  <a:avLst/>
                  <a:gdLst>
                    <a:gd name="connsiteX0" fmla="*/ 0 w 147483"/>
                    <a:gd name="connsiteY0" fmla="*/ 0 h 32061"/>
                    <a:gd name="connsiteX1" fmla="*/ 147484 w 147483"/>
                    <a:gd name="connsiteY1" fmla="*/ 0 h 32061"/>
                  </a:gdLst>
                  <a:ahLst/>
                  <a:cxnLst>
                    <a:cxn ang="0">
                      <a:pos x="connsiteX0" y="connsiteY0"/>
                    </a:cxn>
                    <a:cxn ang="0">
                      <a:pos x="connsiteX1" y="connsiteY1"/>
                    </a:cxn>
                  </a:cxnLst>
                  <a:rect l="l" t="t" r="r" b="b"/>
                  <a:pathLst>
                    <a:path w="147483" h="32061">
                      <a:moveTo>
                        <a:pt x="0" y="0"/>
                      </a:moveTo>
                      <a:lnTo>
                        <a:pt x="147484" y="0"/>
                      </a:lnTo>
                    </a:path>
                  </a:pathLst>
                </a:custGeom>
                <a:ln w="12700" cap="flat">
                  <a:solidFill>
                    <a:srgbClr val="514C47"/>
                  </a:solidFill>
                  <a:prstDash val="solid"/>
                  <a:miter/>
                </a:ln>
              </p:spPr>
              <p:txBody>
                <a:bodyPr rtlCol="0" anchor="ctr"/>
                <a:lstStyle/>
                <a:p>
                  <a:endParaRPr lang="en-US" dirty="0"/>
                </a:p>
              </p:txBody>
            </p:sp>
          </p:grpSp>
          <p:grpSp>
            <p:nvGrpSpPr>
              <p:cNvPr id="106" name="Group 105">
                <a:extLst>
                  <a:ext uri="{FF2B5EF4-FFF2-40B4-BE49-F238E27FC236}">
                    <a16:creationId xmlns:a16="http://schemas.microsoft.com/office/drawing/2014/main" id="{5C16DABE-86AC-404C-91FC-65581EE2FC52}"/>
                  </a:ext>
                </a:extLst>
              </p:cNvPr>
              <p:cNvGrpSpPr>
                <a:grpSpLocks noChangeAspect="1"/>
              </p:cNvGrpSpPr>
              <p:nvPr/>
            </p:nvGrpSpPr>
            <p:grpSpPr>
              <a:xfrm rot="4345631">
                <a:off x="3079381" y="2336551"/>
                <a:ext cx="104865" cy="140257"/>
                <a:chOff x="2858384" y="3650033"/>
                <a:chExt cx="436038" cy="583202"/>
              </a:xfrm>
            </p:grpSpPr>
            <p:sp>
              <p:nvSpPr>
                <p:cNvPr id="112" name="Freeform 111">
                  <a:extLst>
                    <a:ext uri="{FF2B5EF4-FFF2-40B4-BE49-F238E27FC236}">
                      <a16:creationId xmlns:a16="http://schemas.microsoft.com/office/drawing/2014/main" id="{5D154DA2-A4B7-D240-9080-E0C5053E7769}"/>
                    </a:ext>
                  </a:extLst>
                </p:cNvPr>
                <p:cNvSpPr/>
                <p:nvPr/>
              </p:nvSpPr>
              <p:spPr>
                <a:xfrm>
                  <a:off x="2954568" y="3650033"/>
                  <a:ext cx="243671" cy="545048"/>
                </a:xfrm>
                <a:custGeom>
                  <a:avLst/>
                  <a:gdLst>
                    <a:gd name="connsiteX0" fmla="*/ 1 w 243671"/>
                    <a:gd name="connsiteY0" fmla="*/ 328311 h 545048"/>
                    <a:gd name="connsiteX1" fmla="*/ 49055 w 243671"/>
                    <a:gd name="connsiteY1" fmla="*/ 545048 h 545048"/>
                    <a:gd name="connsiteX2" fmla="*/ 194616 w 243671"/>
                    <a:gd name="connsiteY2" fmla="*/ 545048 h 545048"/>
                    <a:gd name="connsiteX3" fmla="*/ 243670 w 243671"/>
                    <a:gd name="connsiteY3" fmla="*/ 328311 h 545048"/>
                    <a:gd name="connsiteX4" fmla="*/ 121835 w 243671"/>
                    <a:gd name="connsiteY4" fmla="*/ 0 h 545048"/>
                    <a:gd name="connsiteX5" fmla="*/ 1 w 243671"/>
                    <a:gd name="connsiteY5" fmla="*/ 328311 h 54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671" h="545048">
                      <a:moveTo>
                        <a:pt x="1" y="328311"/>
                      </a:moveTo>
                      <a:cubicBezTo>
                        <a:pt x="-150" y="403326"/>
                        <a:pt x="16615" y="477411"/>
                        <a:pt x="49055" y="545048"/>
                      </a:cubicBezTo>
                      <a:lnTo>
                        <a:pt x="194616" y="545048"/>
                      </a:lnTo>
                      <a:cubicBezTo>
                        <a:pt x="227056" y="477411"/>
                        <a:pt x="243821" y="403326"/>
                        <a:pt x="243670" y="328311"/>
                      </a:cubicBezTo>
                      <a:cubicBezTo>
                        <a:pt x="243920" y="207772"/>
                        <a:pt x="200659" y="91195"/>
                        <a:pt x="121835" y="0"/>
                      </a:cubicBezTo>
                      <a:cubicBezTo>
                        <a:pt x="43012" y="91195"/>
                        <a:pt x="-249" y="207772"/>
                        <a:pt x="1" y="328311"/>
                      </a:cubicBezTo>
                      <a:close/>
                    </a:path>
                  </a:pathLst>
                </a:custGeom>
                <a:noFill/>
                <a:ln w="12700" cap="flat">
                  <a:solidFill>
                    <a:srgbClr val="514C47"/>
                  </a:solidFill>
                  <a:prstDash val="solid"/>
                  <a:miter/>
                </a:ln>
              </p:spPr>
              <p:txBody>
                <a:bodyPr rtlCol="0" anchor="ctr"/>
                <a:lstStyle/>
                <a:p>
                  <a:endParaRPr lang="en-US" dirty="0"/>
                </a:p>
              </p:txBody>
            </p:sp>
            <p:sp>
              <p:nvSpPr>
                <p:cNvPr id="113" name="Freeform 112">
                  <a:extLst>
                    <a:ext uri="{FF2B5EF4-FFF2-40B4-BE49-F238E27FC236}">
                      <a16:creationId xmlns:a16="http://schemas.microsoft.com/office/drawing/2014/main" id="{729E8363-6FE4-8B4A-BEF2-2FD182C66205}"/>
                    </a:ext>
                  </a:extLst>
                </p:cNvPr>
                <p:cNvSpPr/>
                <p:nvPr/>
              </p:nvSpPr>
              <p:spPr>
                <a:xfrm>
                  <a:off x="2858384" y="4007521"/>
                  <a:ext cx="127284" cy="225714"/>
                </a:xfrm>
                <a:custGeom>
                  <a:avLst/>
                  <a:gdLst>
                    <a:gd name="connsiteX0" fmla="*/ 97788 w 127284"/>
                    <a:gd name="connsiteY0" fmla="*/ 0 h 225714"/>
                    <a:gd name="connsiteX1" fmla="*/ 22443 w 127284"/>
                    <a:gd name="connsiteY1" fmla="*/ 75345 h 225714"/>
                    <a:gd name="connsiteX2" fmla="*/ 0 w 127284"/>
                    <a:gd name="connsiteY2" fmla="*/ 129529 h 225714"/>
                    <a:gd name="connsiteX3" fmla="*/ 0 w 127284"/>
                    <a:gd name="connsiteY3" fmla="*/ 225714 h 225714"/>
                    <a:gd name="connsiteX4" fmla="*/ 44886 w 127284"/>
                    <a:gd name="connsiteY4" fmla="*/ 225714 h 225714"/>
                    <a:gd name="connsiteX5" fmla="*/ 127285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97788" y="0"/>
                      </a:moveTo>
                      <a:lnTo>
                        <a:pt x="22443" y="75345"/>
                      </a:lnTo>
                      <a:cubicBezTo>
                        <a:pt x="8073" y="89715"/>
                        <a:pt x="0" y="109205"/>
                        <a:pt x="0" y="129529"/>
                      </a:cubicBezTo>
                      <a:lnTo>
                        <a:pt x="0" y="225714"/>
                      </a:lnTo>
                      <a:lnTo>
                        <a:pt x="44886" y="225714"/>
                      </a:lnTo>
                      <a:lnTo>
                        <a:pt x="127285" y="142674"/>
                      </a:lnTo>
                    </a:path>
                  </a:pathLst>
                </a:custGeom>
                <a:noFill/>
                <a:ln w="12700" cap="flat">
                  <a:solidFill>
                    <a:srgbClr val="514C47"/>
                  </a:solidFill>
                  <a:prstDash val="solid"/>
                  <a:miter/>
                </a:ln>
              </p:spPr>
              <p:txBody>
                <a:bodyPr rtlCol="0" anchor="ctr"/>
                <a:lstStyle/>
                <a:p>
                  <a:endParaRPr lang="en-US" dirty="0"/>
                </a:p>
              </p:txBody>
            </p:sp>
            <p:sp>
              <p:nvSpPr>
                <p:cNvPr id="114" name="Freeform 113">
                  <a:extLst>
                    <a:ext uri="{FF2B5EF4-FFF2-40B4-BE49-F238E27FC236}">
                      <a16:creationId xmlns:a16="http://schemas.microsoft.com/office/drawing/2014/main" id="{1C766C57-A6ED-D14C-A8F8-E65D5A92C043}"/>
                    </a:ext>
                  </a:extLst>
                </p:cNvPr>
                <p:cNvSpPr/>
                <p:nvPr/>
              </p:nvSpPr>
              <p:spPr>
                <a:xfrm>
                  <a:off x="3167138" y="4007521"/>
                  <a:ext cx="127284" cy="225714"/>
                </a:xfrm>
                <a:custGeom>
                  <a:avLst/>
                  <a:gdLst>
                    <a:gd name="connsiteX0" fmla="*/ 29497 w 127284"/>
                    <a:gd name="connsiteY0" fmla="*/ 0 h 225714"/>
                    <a:gd name="connsiteX1" fmla="*/ 104842 w 127284"/>
                    <a:gd name="connsiteY1" fmla="*/ 75345 h 225714"/>
                    <a:gd name="connsiteX2" fmla="*/ 127285 w 127284"/>
                    <a:gd name="connsiteY2" fmla="*/ 129529 h 225714"/>
                    <a:gd name="connsiteX3" fmla="*/ 127285 w 127284"/>
                    <a:gd name="connsiteY3" fmla="*/ 225714 h 225714"/>
                    <a:gd name="connsiteX4" fmla="*/ 82399 w 127284"/>
                    <a:gd name="connsiteY4" fmla="*/ 225714 h 225714"/>
                    <a:gd name="connsiteX5" fmla="*/ 0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29497" y="0"/>
                      </a:moveTo>
                      <a:lnTo>
                        <a:pt x="104842" y="75345"/>
                      </a:lnTo>
                      <a:cubicBezTo>
                        <a:pt x="119212" y="89715"/>
                        <a:pt x="127285" y="109205"/>
                        <a:pt x="127285" y="129529"/>
                      </a:cubicBezTo>
                      <a:lnTo>
                        <a:pt x="127285" y="225714"/>
                      </a:lnTo>
                      <a:lnTo>
                        <a:pt x="82399" y="225714"/>
                      </a:lnTo>
                      <a:lnTo>
                        <a:pt x="0" y="142674"/>
                      </a:lnTo>
                    </a:path>
                  </a:pathLst>
                </a:custGeom>
                <a:noFill/>
                <a:ln w="12700" cap="flat">
                  <a:solidFill>
                    <a:srgbClr val="514C47"/>
                  </a:solidFill>
                  <a:prstDash val="solid"/>
                  <a:miter/>
                </a:ln>
              </p:spPr>
              <p:txBody>
                <a:bodyPr rtlCol="0" anchor="ctr"/>
                <a:lstStyle/>
                <a:p>
                  <a:endParaRPr lang="en-US" dirty="0"/>
                </a:p>
              </p:txBody>
            </p:sp>
            <p:sp>
              <p:nvSpPr>
                <p:cNvPr id="115" name="Freeform 114">
                  <a:extLst>
                    <a:ext uri="{FF2B5EF4-FFF2-40B4-BE49-F238E27FC236}">
                      <a16:creationId xmlns:a16="http://schemas.microsoft.com/office/drawing/2014/main" id="{DD6C29FF-0BEF-C44A-B5D0-2B55C877AAD9}"/>
                    </a:ext>
                  </a:extLst>
                </p:cNvPr>
                <p:cNvSpPr/>
                <p:nvPr/>
              </p:nvSpPr>
              <p:spPr>
                <a:xfrm>
                  <a:off x="3014599" y="3788454"/>
                  <a:ext cx="147481" cy="32062"/>
                </a:xfrm>
                <a:custGeom>
                  <a:avLst/>
                  <a:gdLst>
                    <a:gd name="connsiteX0" fmla="*/ 0 w 147483"/>
                    <a:gd name="connsiteY0" fmla="*/ 0 h 32061"/>
                    <a:gd name="connsiteX1" fmla="*/ 147484 w 147483"/>
                    <a:gd name="connsiteY1" fmla="*/ 0 h 32061"/>
                  </a:gdLst>
                  <a:ahLst/>
                  <a:cxnLst>
                    <a:cxn ang="0">
                      <a:pos x="connsiteX0" y="connsiteY0"/>
                    </a:cxn>
                    <a:cxn ang="0">
                      <a:pos x="connsiteX1" y="connsiteY1"/>
                    </a:cxn>
                  </a:cxnLst>
                  <a:rect l="l" t="t" r="r" b="b"/>
                  <a:pathLst>
                    <a:path w="147483" h="32061">
                      <a:moveTo>
                        <a:pt x="0" y="0"/>
                      </a:moveTo>
                      <a:lnTo>
                        <a:pt x="147484" y="0"/>
                      </a:lnTo>
                    </a:path>
                  </a:pathLst>
                </a:custGeom>
                <a:ln w="12700" cap="flat">
                  <a:solidFill>
                    <a:srgbClr val="514C47"/>
                  </a:solidFill>
                  <a:prstDash val="solid"/>
                  <a:miter/>
                </a:ln>
              </p:spPr>
              <p:txBody>
                <a:bodyPr rtlCol="0" anchor="ctr"/>
                <a:lstStyle/>
                <a:p>
                  <a:endParaRPr lang="en-US" dirty="0"/>
                </a:p>
              </p:txBody>
            </p:sp>
          </p:grpSp>
          <p:grpSp>
            <p:nvGrpSpPr>
              <p:cNvPr id="107" name="Group 106">
                <a:extLst>
                  <a:ext uri="{FF2B5EF4-FFF2-40B4-BE49-F238E27FC236}">
                    <a16:creationId xmlns:a16="http://schemas.microsoft.com/office/drawing/2014/main" id="{05CADB04-C0CB-954A-A5BE-45A298FE29D8}"/>
                  </a:ext>
                </a:extLst>
              </p:cNvPr>
              <p:cNvGrpSpPr>
                <a:grpSpLocks noChangeAspect="1"/>
              </p:cNvGrpSpPr>
              <p:nvPr/>
            </p:nvGrpSpPr>
            <p:grpSpPr>
              <a:xfrm rot="5400000">
                <a:off x="3078116" y="2129330"/>
                <a:ext cx="141727" cy="189560"/>
                <a:chOff x="2858384" y="3650033"/>
                <a:chExt cx="436038" cy="583202"/>
              </a:xfrm>
            </p:grpSpPr>
            <p:sp>
              <p:nvSpPr>
                <p:cNvPr id="108" name="Freeform 107">
                  <a:extLst>
                    <a:ext uri="{FF2B5EF4-FFF2-40B4-BE49-F238E27FC236}">
                      <a16:creationId xmlns:a16="http://schemas.microsoft.com/office/drawing/2014/main" id="{207FD6C4-8460-3F4F-82C6-14B0A26E3722}"/>
                    </a:ext>
                  </a:extLst>
                </p:cNvPr>
                <p:cNvSpPr/>
                <p:nvPr/>
              </p:nvSpPr>
              <p:spPr>
                <a:xfrm>
                  <a:off x="2954568" y="3650033"/>
                  <a:ext cx="243671" cy="545048"/>
                </a:xfrm>
                <a:custGeom>
                  <a:avLst/>
                  <a:gdLst>
                    <a:gd name="connsiteX0" fmla="*/ 1 w 243671"/>
                    <a:gd name="connsiteY0" fmla="*/ 328311 h 545048"/>
                    <a:gd name="connsiteX1" fmla="*/ 49055 w 243671"/>
                    <a:gd name="connsiteY1" fmla="*/ 545048 h 545048"/>
                    <a:gd name="connsiteX2" fmla="*/ 194616 w 243671"/>
                    <a:gd name="connsiteY2" fmla="*/ 545048 h 545048"/>
                    <a:gd name="connsiteX3" fmla="*/ 243670 w 243671"/>
                    <a:gd name="connsiteY3" fmla="*/ 328311 h 545048"/>
                    <a:gd name="connsiteX4" fmla="*/ 121835 w 243671"/>
                    <a:gd name="connsiteY4" fmla="*/ 0 h 545048"/>
                    <a:gd name="connsiteX5" fmla="*/ 1 w 243671"/>
                    <a:gd name="connsiteY5" fmla="*/ 328311 h 545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671" h="545048">
                      <a:moveTo>
                        <a:pt x="1" y="328311"/>
                      </a:moveTo>
                      <a:cubicBezTo>
                        <a:pt x="-150" y="403326"/>
                        <a:pt x="16615" y="477411"/>
                        <a:pt x="49055" y="545048"/>
                      </a:cubicBezTo>
                      <a:lnTo>
                        <a:pt x="194616" y="545048"/>
                      </a:lnTo>
                      <a:cubicBezTo>
                        <a:pt x="227056" y="477411"/>
                        <a:pt x="243821" y="403326"/>
                        <a:pt x="243670" y="328311"/>
                      </a:cubicBezTo>
                      <a:cubicBezTo>
                        <a:pt x="243920" y="207772"/>
                        <a:pt x="200659" y="91195"/>
                        <a:pt x="121835" y="0"/>
                      </a:cubicBezTo>
                      <a:cubicBezTo>
                        <a:pt x="43012" y="91195"/>
                        <a:pt x="-249" y="207772"/>
                        <a:pt x="1" y="328311"/>
                      </a:cubicBezTo>
                      <a:close/>
                    </a:path>
                  </a:pathLst>
                </a:custGeom>
                <a:noFill/>
                <a:ln w="13970" cap="flat">
                  <a:solidFill>
                    <a:srgbClr val="514C47"/>
                  </a:solidFill>
                  <a:prstDash val="solid"/>
                  <a:miter/>
                </a:ln>
              </p:spPr>
              <p:txBody>
                <a:bodyPr rtlCol="0" anchor="ctr"/>
                <a:lstStyle/>
                <a:p>
                  <a:endParaRPr lang="en-US" dirty="0"/>
                </a:p>
              </p:txBody>
            </p:sp>
            <p:sp>
              <p:nvSpPr>
                <p:cNvPr id="109" name="Freeform 108">
                  <a:extLst>
                    <a:ext uri="{FF2B5EF4-FFF2-40B4-BE49-F238E27FC236}">
                      <a16:creationId xmlns:a16="http://schemas.microsoft.com/office/drawing/2014/main" id="{92392D88-E2FF-DB44-BA8F-840FE6A2BD8D}"/>
                    </a:ext>
                  </a:extLst>
                </p:cNvPr>
                <p:cNvSpPr/>
                <p:nvPr/>
              </p:nvSpPr>
              <p:spPr>
                <a:xfrm>
                  <a:off x="2858384" y="4007521"/>
                  <a:ext cx="127284" cy="225714"/>
                </a:xfrm>
                <a:custGeom>
                  <a:avLst/>
                  <a:gdLst>
                    <a:gd name="connsiteX0" fmla="*/ 97788 w 127284"/>
                    <a:gd name="connsiteY0" fmla="*/ 0 h 225714"/>
                    <a:gd name="connsiteX1" fmla="*/ 22443 w 127284"/>
                    <a:gd name="connsiteY1" fmla="*/ 75345 h 225714"/>
                    <a:gd name="connsiteX2" fmla="*/ 0 w 127284"/>
                    <a:gd name="connsiteY2" fmla="*/ 129529 h 225714"/>
                    <a:gd name="connsiteX3" fmla="*/ 0 w 127284"/>
                    <a:gd name="connsiteY3" fmla="*/ 225714 h 225714"/>
                    <a:gd name="connsiteX4" fmla="*/ 44886 w 127284"/>
                    <a:gd name="connsiteY4" fmla="*/ 225714 h 225714"/>
                    <a:gd name="connsiteX5" fmla="*/ 127285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97788" y="0"/>
                      </a:moveTo>
                      <a:lnTo>
                        <a:pt x="22443" y="75345"/>
                      </a:lnTo>
                      <a:cubicBezTo>
                        <a:pt x="8073" y="89715"/>
                        <a:pt x="0" y="109205"/>
                        <a:pt x="0" y="129529"/>
                      </a:cubicBezTo>
                      <a:lnTo>
                        <a:pt x="0" y="225714"/>
                      </a:lnTo>
                      <a:lnTo>
                        <a:pt x="44886" y="225714"/>
                      </a:lnTo>
                      <a:lnTo>
                        <a:pt x="127285" y="142674"/>
                      </a:lnTo>
                    </a:path>
                  </a:pathLst>
                </a:custGeom>
                <a:noFill/>
                <a:ln w="13970" cap="flat">
                  <a:solidFill>
                    <a:srgbClr val="514C47"/>
                  </a:solidFill>
                  <a:prstDash val="solid"/>
                  <a:miter/>
                </a:ln>
              </p:spPr>
              <p:txBody>
                <a:bodyPr rtlCol="0" anchor="ctr"/>
                <a:lstStyle/>
                <a:p>
                  <a:endParaRPr lang="en-US" dirty="0"/>
                </a:p>
              </p:txBody>
            </p:sp>
            <p:sp>
              <p:nvSpPr>
                <p:cNvPr id="110" name="Freeform 109">
                  <a:extLst>
                    <a:ext uri="{FF2B5EF4-FFF2-40B4-BE49-F238E27FC236}">
                      <a16:creationId xmlns:a16="http://schemas.microsoft.com/office/drawing/2014/main" id="{A2C5BC0A-CDDC-8844-BDBA-E32BECF16DE9}"/>
                    </a:ext>
                  </a:extLst>
                </p:cNvPr>
                <p:cNvSpPr/>
                <p:nvPr/>
              </p:nvSpPr>
              <p:spPr>
                <a:xfrm>
                  <a:off x="3167138" y="4007521"/>
                  <a:ext cx="127284" cy="225714"/>
                </a:xfrm>
                <a:custGeom>
                  <a:avLst/>
                  <a:gdLst>
                    <a:gd name="connsiteX0" fmla="*/ 29497 w 127284"/>
                    <a:gd name="connsiteY0" fmla="*/ 0 h 225714"/>
                    <a:gd name="connsiteX1" fmla="*/ 104842 w 127284"/>
                    <a:gd name="connsiteY1" fmla="*/ 75345 h 225714"/>
                    <a:gd name="connsiteX2" fmla="*/ 127285 w 127284"/>
                    <a:gd name="connsiteY2" fmla="*/ 129529 h 225714"/>
                    <a:gd name="connsiteX3" fmla="*/ 127285 w 127284"/>
                    <a:gd name="connsiteY3" fmla="*/ 225714 h 225714"/>
                    <a:gd name="connsiteX4" fmla="*/ 82399 w 127284"/>
                    <a:gd name="connsiteY4" fmla="*/ 225714 h 225714"/>
                    <a:gd name="connsiteX5" fmla="*/ 0 w 127284"/>
                    <a:gd name="connsiteY5" fmla="*/ 142674 h 22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284" h="225714">
                      <a:moveTo>
                        <a:pt x="29497" y="0"/>
                      </a:moveTo>
                      <a:lnTo>
                        <a:pt x="104842" y="75345"/>
                      </a:lnTo>
                      <a:cubicBezTo>
                        <a:pt x="119212" y="89715"/>
                        <a:pt x="127285" y="109205"/>
                        <a:pt x="127285" y="129529"/>
                      </a:cubicBezTo>
                      <a:lnTo>
                        <a:pt x="127285" y="225714"/>
                      </a:lnTo>
                      <a:lnTo>
                        <a:pt x="82399" y="225714"/>
                      </a:lnTo>
                      <a:lnTo>
                        <a:pt x="0" y="142674"/>
                      </a:lnTo>
                    </a:path>
                  </a:pathLst>
                </a:custGeom>
                <a:noFill/>
                <a:ln w="13970" cap="flat">
                  <a:solidFill>
                    <a:srgbClr val="514C47"/>
                  </a:solidFill>
                  <a:prstDash val="solid"/>
                  <a:miter/>
                </a:ln>
              </p:spPr>
              <p:txBody>
                <a:bodyPr rtlCol="0" anchor="ctr"/>
                <a:lstStyle/>
                <a:p>
                  <a:endParaRPr lang="en-US" dirty="0"/>
                </a:p>
              </p:txBody>
            </p:sp>
            <p:sp>
              <p:nvSpPr>
                <p:cNvPr id="111" name="Freeform 110">
                  <a:extLst>
                    <a:ext uri="{FF2B5EF4-FFF2-40B4-BE49-F238E27FC236}">
                      <a16:creationId xmlns:a16="http://schemas.microsoft.com/office/drawing/2014/main" id="{E1F1E8A2-4B4C-9647-8F51-65B8FEE99545}"/>
                    </a:ext>
                  </a:extLst>
                </p:cNvPr>
                <p:cNvSpPr/>
                <p:nvPr/>
              </p:nvSpPr>
              <p:spPr>
                <a:xfrm>
                  <a:off x="3002662" y="3765455"/>
                  <a:ext cx="147483" cy="32061"/>
                </a:xfrm>
                <a:custGeom>
                  <a:avLst/>
                  <a:gdLst>
                    <a:gd name="connsiteX0" fmla="*/ 0 w 147483"/>
                    <a:gd name="connsiteY0" fmla="*/ 0 h 32061"/>
                    <a:gd name="connsiteX1" fmla="*/ 147484 w 147483"/>
                    <a:gd name="connsiteY1" fmla="*/ 0 h 32061"/>
                  </a:gdLst>
                  <a:ahLst/>
                  <a:cxnLst>
                    <a:cxn ang="0">
                      <a:pos x="connsiteX0" y="connsiteY0"/>
                    </a:cxn>
                    <a:cxn ang="0">
                      <a:pos x="connsiteX1" y="connsiteY1"/>
                    </a:cxn>
                  </a:cxnLst>
                  <a:rect l="l" t="t" r="r" b="b"/>
                  <a:pathLst>
                    <a:path w="147483" h="32061">
                      <a:moveTo>
                        <a:pt x="0" y="0"/>
                      </a:moveTo>
                      <a:lnTo>
                        <a:pt x="147484" y="0"/>
                      </a:lnTo>
                    </a:path>
                  </a:pathLst>
                </a:custGeom>
                <a:ln w="13970" cap="flat">
                  <a:solidFill>
                    <a:srgbClr val="514C47"/>
                  </a:solidFill>
                  <a:prstDash val="solid"/>
                  <a:miter/>
                </a:ln>
              </p:spPr>
              <p:txBody>
                <a:bodyPr rtlCol="0" anchor="ctr"/>
                <a:lstStyle/>
                <a:p>
                  <a:endParaRPr lang="en-US" dirty="0"/>
                </a:p>
              </p:txBody>
            </p:sp>
          </p:grpSp>
        </p:grpSp>
        <p:sp>
          <p:nvSpPr>
            <p:cNvPr id="120" name="TextBox 119">
              <a:extLst>
                <a:ext uri="{FF2B5EF4-FFF2-40B4-BE49-F238E27FC236}">
                  <a16:creationId xmlns:a16="http://schemas.microsoft.com/office/drawing/2014/main" id="{0D423811-6EBC-A441-894B-CA0CB9D4BC8E}"/>
                </a:ext>
              </a:extLst>
            </p:cNvPr>
            <p:cNvSpPr txBox="1"/>
            <p:nvPr/>
          </p:nvSpPr>
          <p:spPr>
            <a:xfrm>
              <a:off x="5424652" y="4720500"/>
              <a:ext cx="5007665" cy="469359"/>
            </a:xfrm>
            <a:prstGeom prst="rect">
              <a:avLst/>
            </a:prstGeom>
            <a:noFill/>
          </p:spPr>
          <p:txBody>
            <a:bodyPr wrap="square" lIns="0" tIns="0" rIns="0" bIns="0" anchor="ctr">
              <a:spAutoFit/>
            </a:bodyPr>
            <a:lstStyle/>
            <a:p>
              <a:pPr>
                <a:spcBef>
                  <a:spcPts val="300"/>
                </a:spcBef>
              </a:pPr>
              <a:r>
                <a:rPr lang="en-US" sz="1400" dirty="0">
                  <a:latin typeface="Oracle Sans" panose="020B0503020204020204" pitchFamily="34" charset="0"/>
                  <a:cs typeface="Oracle Sans" panose="020B0503020204020204" pitchFamily="34" charset="0"/>
                </a:rPr>
                <a:t>Secure inbound, </a:t>
              </a:r>
              <a:r>
                <a:rPr lang="en-US" sz="1400" dirty="0" err="1">
                  <a:latin typeface="Oracle Sans" panose="020B0503020204020204" pitchFamily="34" charset="0"/>
                  <a:cs typeface="Oracle Sans" panose="020B0503020204020204" pitchFamily="34" charset="0"/>
                </a:rPr>
                <a:t>outboud</a:t>
              </a:r>
              <a:r>
                <a:rPr lang="en-US" sz="1400" dirty="0">
                  <a:latin typeface="Oracle Sans" panose="020B0503020204020204" pitchFamily="34" charset="0"/>
                  <a:cs typeface="Oracle Sans" panose="020B0503020204020204" pitchFamily="34" charset="0"/>
                </a:rPr>
                <a:t> and lateral network/application traffic. </a:t>
              </a:r>
            </a:p>
            <a:p>
              <a:pPr>
                <a:spcBef>
                  <a:spcPts val="300"/>
                </a:spcBef>
              </a:pPr>
              <a:r>
                <a:rPr lang="en-US" sz="1400" dirty="0">
                  <a:latin typeface="Oracle Sans" panose="020B0503020204020204" pitchFamily="34" charset="0"/>
                  <a:cs typeface="Oracle Sans" panose="020B0503020204020204" pitchFamily="34" charset="0"/>
                </a:rPr>
                <a:t>Can be enforced on OCI gateways as well as intra-</a:t>
              </a:r>
              <a:r>
                <a:rPr lang="en-US" sz="1400" dirty="0" err="1">
                  <a:latin typeface="Oracle Sans" panose="020B0503020204020204" pitchFamily="34" charset="0"/>
                  <a:cs typeface="Oracle Sans" panose="020B0503020204020204" pitchFamily="34" charset="0"/>
                </a:rPr>
                <a:t>vcn</a:t>
              </a:r>
              <a:r>
                <a:rPr lang="en-US" sz="1400" dirty="0">
                  <a:latin typeface="Oracle Sans" panose="020B0503020204020204" pitchFamily="34" charset="0"/>
                  <a:cs typeface="Oracle Sans" panose="020B0503020204020204" pitchFamily="34" charset="0"/>
                </a:rPr>
                <a:t> subnet traffic. </a:t>
              </a:r>
            </a:p>
          </p:txBody>
        </p:sp>
        <p:sp>
          <p:nvSpPr>
            <p:cNvPr id="121" name="Chevron 120">
              <a:extLst>
                <a:ext uri="{FF2B5EF4-FFF2-40B4-BE49-F238E27FC236}">
                  <a16:creationId xmlns:a16="http://schemas.microsoft.com/office/drawing/2014/main" id="{46B955FB-0270-8D44-A4E4-C4C127D2E452}"/>
                </a:ext>
              </a:extLst>
            </p:cNvPr>
            <p:cNvSpPr/>
            <p:nvPr/>
          </p:nvSpPr>
          <p:spPr>
            <a:xfrm>
              <a:off x="5255344" y="4900976"/>
              <a:ext cx="66490" cy="108408"/>
            </a:xfrm>
            <a:prstGeom prst="chevron">
              <a:avLst>
                <a:gd name="adj" fmla="val 75333"/>
              </a:avLst>
            </a:prstGeom>
            <a:solidFill>
              <a:srgbClr val="86B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Freeform 122">
              <a:extLst>
                <a:ext uri="{FF2B5EF4-FFF2-40B4-BE49-F238E27FC236}">
                  <a16:creationId xmlns:a16="http://schemas.microsoft.com/office/drawing/2014/main" id="{8A08A6EF-A34C-F64E-ABA1-50D2BA0F7090}"/>
                </a:ext>
              </a:extLst>
            </p:cNvPr>
            <p:cNvSpPr/>
            <p:nvPr/>
          </p:nvSpPr>
          <p:spPr>
            <a:xfrm>
              <a:off x="2521676" y="4208920"/>
              <a:ext cx="319961" cy="258658"/>
            </a:xfrm>
            <a:custGeom>
              <a:avLst/>
              <a:gdLst>
                <a:gd name="connsiteX0" fmla="*/ 886190 w 1541144"/>
                <a:gd name="connsiteY0" fmla="*/ 1245792 h 1245869"/>
                <a:gd name="connsiteX1" fmla="*/ 886190 w 1541144"/>
                <a:gd name="connsiteY1" fmla="*/ 657147 h 1245869"/>
                <a:gd name="connsiteX2" fmla="*/ 1541510 w 1541144"/>
                <a:gd name="connsiteY2" fmla="*/ 657147 h 1245869"/>
                <a:gd name="connsiteX3" fmla="*/ 1541510 w 1541144"/>
                <a:gd name="connsiteY3" fmla="*/ 1121967 h 1245869"/>
                <a:gd name="connsiteX4" fmla="*/ 1077642 w 1541144"/>
                <a:gd name="connsiteY4" fmla="*/ 1121967 h 1245869"/>
                <a:gd name="connsiteX5" fmla="*/ 982392 w 1541144"/>
                <a:gd name="connsiteY5" fmla="*/ 1245792 h 1245869"/>
                <a:gd name="connsiteX6" fmla="*/ 950960 w 1541144"/>
                <a:gd name="connsiteY6" fmla="*/ 1180165 h 1245869"/>
                <a:gd name="connsiteX7" fmla="*/ 1045257 w 1541144"/>
                <a:gd name="connsiteY7" fmla="*/ 1057197 h 1245869"/>
                <a:gd name="connsiteX8" fmla="*/ 1476740 w 1541144"/>
                <a:gd name="connsiteY8" fmla="*/ 1057197 h 1245869"/>
                <a:gd name="connsiteX9" fmla="*/ 1476740 w 1541144"/>
                <a:gd name="connsiteY9" fmla="*/ 721917 h 1245869"/>
                <a:gd name="connsiteX10" fmla="*/ 950960 w 1541144"/>
                <a:gd name="connsiteY10" fmla="*/ 721917 h 1245869"/>
                <a:gd name="connsiteX11" fmla="*/ 1019540 w 1541144"/>
                <a:gd name="connsiteY11" fmla="*/ 988617 h 1245869"/>
                <a:gd name="connsiteX12" fmla="*/ 1019540 w 1541144"/>
                <a:gd name="connsiteY12" fmla="*/ 923847 h 1245869"/>
                <a:gd name="connsiteX13" fmla="*/ 1408160 w 1541144"/>
                <a:gd name="connsiteY13" fmla="*/ 923847 h 1245869"/>
                <a:gd name="connsiteX14" fmla="*/ 1408160 w 1541144"/>
                <a:gd name="connsiteY14" fmla="*/ 988617 h 1245869"/>
                <a:gd name="connsiteX15" fmla="*/ 1019540 w 1541144"/>
                <a:gd name="connsiteY15" fmla="*/ 855267 h 1245869"/>
                <a:gd name="connsiteX16" fmla="*/ 1019540 w 1541144"/>
                <a:gd name="connsiteY16" fmla="*/ 790497 h 1245869"/>
                <a:gd name="connsiteX17" fmla="*/ 1408160 w 1541144"/>
                <a:gd name="connsiteY17" fmla="*/ 790497 h 1245869"/>
                <a:gd name="connsiteX18" fmla="*/ 1408160 w 1541144"/>
                <a:gd name="connsiteY18" fmla="*/ 855267 h 1245869"/>
                <a:gd name="connsiteX19" fmla="*/ 716264 w 1541144"/>
                <a:gd name="connsiteY19" fmla="*/ 817167 h 1245869"/>
                <a:gd name="connsiteX20" fmla="*/ 540337 w 1541144"/>
                <a:gd name="connsiteY20" fmla="*/ 588567 h 1245869"/>
                <a:gd name="connsiteX21" fmla="*/ 294687 w 1541144"/>
                <a:gd name="connsiteY21" fmla="*/ 588567 h 1245869"/>
                <a:gd name="connsiteX22" fmla="*/ 365 w 1541144"/>
                <a:gd name="connsiteY22" fmla="*/ 294245 h 1245869"/>
                <a:gd name="connsiteX23" fmla="*/ 294687 w 1541144"/>
                <a:gd name="connsiteY23" fmla="*/ -78 h 1245869"/>
                <a:gd name="connsiteX24" fmla="*/ 1085262 w 1541144"/>
                <a:gd name="connsiteY24" fmla="*/ -78 h 1245869"/>
                <a:gd name="connsiteX25" fmla="*/ 1379585 w 1541144"/>
                <a:gd name="connsiteY25" fmla="*/ 294245 h 1245869"/>
                <a:gd name="connsiteX26" fmla="*/ 1085262 w 1541144"/>
                <a:gd name="connsiteY26" fmla="*/ 588567 h 1245869"/>
                <a:gd name="connsiteX27" fmla="*/ 817610 w 1541144"/>
                <a:gd name="connsiteY27" fmla="*/ 588567 h 1245869"/>
                <a:gd name="connsiteX28" fmla="*/ 817610 w 1541144"/>
                <a:gd name="connsiteY28" fmla="*/ 817167 h 1245869"/>
                <a:gd name="connsiteX29" fmla="*/ 752840 w 1541144"/>
                <a:gd name="connsiteY29" fmla="*/ 758398 h 1245869"/>
                <a:gd name="connsiteX30" fmla="*/ 752840 w 1541144"/>
                <a:gd name="connsiteY30" fmla="*/ 523797 h 1245869"/>
                <a:gd name="connsiteX31" fmla="*/ 1085262 w 1541144"/>
                <a:gd name="connsiteY31" fmla="*/ 523797 h 1245869"/>
                <a:gd name="connsiteX32" fmla="*/ 1314815 w 1541144"/>
                <a:gd name="connsiteY32" fmla="*/ 294245 h 1245869"/>
                <a:gd name="connsiteX33" fmla="*/ 1085262 w 1541144"/>
                <a:gd name="connsiteY33" fmla="*/ 64692 h 1245869"/>
                <a:gd name="connsiteX34" fmla="*/ 294687 w 1541144"/>
                <a:gd name="connsiteY34" fmla="*/ 64692 h 1245869"/>
                <a:gd name="connsiteX35" fmla="*/ 65135 w 1541144"/>
                <a:gd name="connsiteY35" fmla="*/ 294245 h 1245869"/>
                <a:gd name="connsiteX36" fmla="*/ 294687 w 1541144"/>
                <a:gd name="connsiteY36" fmla="*/ 523797 h 1245869"/>
                <a:gd name="connsiteX37" fmla="*/ 572817 w 1541144"/>
                <a:gd name="connsiteY37" fmla="*/ 523797 h 1245869"/>
                <a:gd name="connsiteX38" fmla="*/ 689975 w 1541144"/>
                <a:gd name="connsiteY38" fmla="*/ 455217 h 1245869"/>
                <a:gd name="connsiteX39" fmla="*/ 529002 w 1541144"/>
                <a:gd name="connsiteY39" fmla="*/ 294245 h 1245869"/>
                <a:gd name="connsiteX40" fmla="*/ 689975 w 1541144"/>
                <a:gd name="connsiteY40" fmla="*/ 133272 h 1245869"/>
                <a:gd name="connsiteX41" fmla="*/ 850947 w 1541144"/>
                <a:gd name="connsiteY41" fmla="*/ 294245 h 1245869"/>
                <a:gd name="connsiteX42" fmla="*/ 689975 w 1541144"/>
                <a:gd name="connsiteY42" fmla="*/ 455217 h 1245869"/>
                <a:gd name="connsiteX43" fmla="*/ 689975 w 1541144"/>
                <a:gd name="connsiteY43" fmla="*/ 198042 h 1245869"/>
                <a:gd name="connsiteX44" fmla="*/ 593772 w 1541144"/>
                <a:gd name="connsiteY44" fmla="*/ 294245 h 1245869"/>
                <a:gd name="connsiteX45" fmla="*/ 689975 w 1541144"/>
                <a:gd name="connsiteY45" fmla="*/ 390447 h 1245869"/>
                <a:gd name="connsiteX46" fmla="*/ 786177 w 1541144"/>
                <a:gd name="connsiteY46" fmla="*/ 294245 h 1245869"/>
                <a:gd name="connsiteX47" fmla="*/ 689975 w 1541144"/>
                <a:gd name="connsiteY47" fmla="*/ 198042 h 1245869"/>
                <a:gd name="connsiteX48" fmla="*/ 294687 w 1541144"/>
                <a:gd name="connsiteY48" fmla="*/ 455217 h 1245869"/>
                <a:gd name="connsiteX49" fmla="*/ 133715 w 1541144"/>
                <a:gd name="connsiteY49" fmla="*/ 294245 h 1245869"/>
                <a:gd name="connsiteX50" fmla="*/ 294687 w 1541144"/>
                <a:gd name="connsiteY50" fmla="*/ 133272 h 1245869"/>
                <a:gd name="connsiteX51" fmla="*/ 455660 w 1541144"/>
                <a:gd name="connsiteY51" fmla="*/ 294245 h 1245869"/>
                <a:gd name="connsiteX52" fmla="*/ 294687 w 1541144"/>
                <a:gd name="connsiteY52" fmla="*/ 455217 h 1245869"/>
                <a:gd name="connsiteX53" fmla="*/ 294687 w 1541144"/>
                <a:gd name="connsiteY53" fmla="*/ 198042 h 1245869"/>
                <a:gd name="connsiteX54" fmla="*/ 198485 w 1541144"/>
                <a:gd name="connsiteY54" fmla="*/ 294245 h 1245869"/>
                <a:gd name="connsiteX55" fmla="*/ 294687 w 1541144"/>
                <a:gd name="connsiteY55" fmla="*/ 390447 h 1245869"/>
                <a:gd name="connsiteX56" fmla="*/ 390890 w 1541144"/>
                <a:gd name="connsiteY56" fmla="*/ 294245 h 1245869"/>
                <a:gd name="connsiteX57" fmla="*/ 294687 w 1541144"/>
                <a:gd name="connsiteY57" fmla="*/ 198042 h 1245869"/>
                <a:gd name="connsiteX58" fmla="*/ 1085262 w 1541144"/>
                <a:gd name="connsiteY58" fmla="*/ 455217 h 1245869"/>
                <a:gd name="connsiteX59" fmla="*/ 924290 w 1541144"/>
                <a:gd name="connsiteY59" fmla="*/ 294245 h 1245869"/>
                <a:gd name="connsiteX60" fmla="*/ 1085262 w 1541144"/>
                <a:gd name="connsiteY60" fmla="*/ 133272 h 1245869"/>
                <a:gd name="connsiteX61" fmla="*/ 1246235 w 1541144"/>
                <a:gd name="connsiteY61" fmla="*/ 294245 h 1245869"/>
                <a:gd name="connsiteX62" fmla="*/ 1085262 w 1541144"/>
                <a:gd name="connsiteY62" fmla="*/ 455217 h 1245869"/>
                <a:gd name="connsiteX63" fmla="*/ 1085262 w 1541144"/>
                <a:gd name="connsiteY63" fmla="*/ 198042 h 1245869"/>
                <a:gd name="connsiteX64" fmla="*/ 989060 w 1541144"/>
                <a:gd name="connsiteY64" fmla="*/ 294245 h 1245869"/>
                <a:gd name="connsiteX65" fmla="*/ 1085262 w 1541144"/>
                <a:gd name="connsiteY65" fmla="*/ 390447 h 1245869"/>
                <a:gd name="connsiteX66" fmla="*/ 1181465 w 1541144"/>
                <a:gd name="connsiteY66" fmla="*/ 294245 h 1245869"/>
                <a:gd name="connsiteX67" fmla="*/ 1085262 w 1541144"/>
                <a:gd name="connsiteY67" fmla="*/ 198042 h 124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541144" h="1245869">
                  <a:moveTo>
                    <a:pt x="886190" y="1245792"/>
                  </a:moveTo>
                  <a:lnTo>
                    <a:pt x="886190" y="657147"/>
                  </a:lnTo>
                  <a:lnTo>
                    <a:pt x="1541510" y="657147"/>
                  </a:lnTo>
                  <a:lnTo>
                    <a:pt x="1541510" y="1121967"/>
                  </a:lnTo>
                  <a:lnTo>
                    <a:pt x="1077642" y="1121967"/>
                  </a:lnTo>
                  <a:lnTo>
                    <a:pt x="982392" y="1245792"/>
                  </a:lnTo>
                  <a:close/>
                  <a:moveTo>
                    <a:pt x="950960" y="1180165"/>
                  </a:moveTo>
                  <a:lnTo>
                    <a:pt x="1045257" y="1057197"/>
                  </a:lnTo>
                  <a:lnTo>
                    <a:pt x="1476740" y="1057197"/>
                  </a:lnTo>
                  <a:lnTo>
                    <a:pt x="1476740" y="721917"/>
                  </a:lnTo>
                  <a:lnTo>
                    <a:pt x="950960" y="721917"/>
                  </a:lnTo>
                  <a:close/>
                  <a:moveTo>
                    <a:pt x="1019540" y="988617"/>
                  </a:moveTo>
                  <a:lnTo>
                    <a:pt x="1019540" y="923847"/>
                  </a:lnTo>
                  <a:lnTo>
                    <a:pt x="1408160" y="923847"/>
                  </a:lnTo>
                  <a:lnTo>
                    <a:pt x="1408160" y="988617"/>
                  </a:lnTo>
                  <a:close/>
                  <a:moveTo>
                    <a:pt x="1019540" y="855267"/>
                  </a:moveTo>
                  <a:lnTo>
                    <a:pt x="1019540" y="790497"/>
                  </a:lnTo>
                  <a:lnTo>
                    <a:pt x="1408160" y="790497"/>
                  </a:lnTo>
                  <a:lnTo>
                    <a:pt x="1408160" y="855267"/>
                  </a:lnTo>
                  <a:close/>
                  <a:moveTo>
                    <a:pt x="716264" y="817167"/>
                  </a:moveTo>
                  <a:lnTo>
                    <a:pt x="540337" y="588567"/>
                  </a:lnTo>
                  <a:lnTo>
                    <a:pt x="294687" y="588567"/>
                  </a:lnTo>
                  <a:cubicBezTo>
                    <a:pt x="132200" y="588405"/>
                    <a:pt x="527" y="456731"/>
                    <a:pt x="365" y="294245"/>
                  </a:cubicBezTo>
                  <a:cubicBezTo>
                    <a:pt x="527" y="131759"/>
                    <a:pt x="132200" y="79"/>
                    <a:pt x="294687" y="-78"/>
                  </a:cubicBezTo>
                  <a:lnTo>
                    <a:pt x="1085262" y="-78"/>
                  </a:lnTo>
                  <a:cubicBezTo>
                    <a:pt x="1247749" y="79"/>
                    <a:pt x="1379423" y="131760"/>
                    <a:pt x="1379585" y="294245"/>
                  </a:cubicBezTo>
                  <a:cubicBezTo>
                    <a:pt x="1379423" y="456731"/>
                    <a:pt x="1247749" y="588405"/>
                    <a:pt x="1085262" y="588567"/>
                  </a:cubicBezTo>
                  <a:lnTo>
                    <a:pt x="817610" y="588567"/>
                  </a:lnTo>
                  <a:lnTo>
                    <a:pt x="817610" y="817167"/>
                  </a:lnTo>
                  <a:close/>
                  <a:moveTo>
                    <a:pt x="752840" y="758398"/>
                  </a:moveTo>
                  <a:lnTo>
                    <a:pt x="752840" y="523797"/>
                  </a:lnTo>
                  <a:lnTo>
                    <a:pt x="1085262" y="523797"/>
                  </a:lnTo>
                  <a:cubicBezTo>
                    <a:pt x="1211973" y="523635"/>
                    <a:pt x="1314653" y="420956"/>
                    <a:pt x="1314815" y="294245"/>
                  </a:cubicBezTo>
                  <a:cubicBezTo>
                    <a:pt x="1314653" y="167532"/>
                    <a:pt x="1211973" y="64849"/>
                    <a:pt x="1085262" y="64692"/>
                  </a:cubicBezTo>
                  <a:lnTo>
                    <a:pt x="294687" y="64692"/>
                  </a:lnTo>
                  <a:cubicBezTo>
                    <a:pt x="167976" y="64849"/>
                    <a:pt x="65297" y="167532"/>
                    <a:pt x="65135" y="294245"/>
                  </a:cubicBezTo>
                  <a:cubicBezTo>
                    <a:pt x="65297" y="420956"/>
                    <a:pt x="167976" y="523635"/>
                    <a:pt x="294687" y="523797"/>
                  </a:cubicBezTo>
                  <a:lnTo>
                    <a:pt x="572817" y="523797"/>
                  </a:lnTo>
                  <a:close/>
                  <a:moveTo>
                    <a:pt x="689975" y="455217"/>
                  </a:moveTo>
                  <a:cubicBezTo>
                    <a:pt x="601116" y="455112"/>
                    <a:pt x="529107" y="383103"/>
                    <a:pt x="529002" y="294245"/>
                  </a:cubicBezTo>
                  <a:cubicBezTo>
                    <a:pt x="529107" y="205386"/>
                    <a:pt x="601116" y="133377"/>
                    <a:pt x="689975" y="133272"/>
                  </a:cubicBezTo>
                  <a:cubicBezTo>
                    <a:pt x="778786" y="133482"/>
                    <a:pt x="850738" y="205433"/>
                    <a:pt x="850947" y="294245"/>
                  </a:cubicBezTo>
                  <a:cubicBezTo>
                    <a:pt x="850843" y="383103"/>
                    <a:pt x="778833" y="455112"/>
                    <a:pt x="689975" y="455217"/>
                  </a:cubicBezTo>
                  <a:close/>
                  <a:moveTo>
                    <a:pt x="689975" y="198042"/>
                  </a:moveTo>
                  <a:cubicBezTo>
                    <a:pt x="636863" y="198094"/>
                    <a:pt x="593829" y="241133"/>
                    <a:pt x="593772" y="294245"/>
                  </a:cubicBezTo>
                  <a:cubicBezTo>
                    <a:pt x="593829" y="347356"/>
                    <a:pt x="636863" y="390390"/>
                    <a:pt x="689975" y="390447"/>
                  </a:cubicBezTo>
                  <a:cubicBezTo>
                    <a:pt x="743020" y="390238"/>
                    <a:pt x="785968" y="347289"/>
                    <a:pt x="786177" y="294245"/>
                  </a:cubicBezTo>
                  <a:cubicBezTo>
                    <a:pt x="786120" y="241133"/>
                    <a:pt x="743086" y="198094"/>
                    <a:pt x="689975" y="198042"/>
                  </a:cubicBezTo>
                  <a:close/>
                  <a:moveTo>
                    <a:pt x="294687" y="455217"/>
                  </a:moveTo>
                  <a:cubicBezTo>
                    <a:pt x="205828" y="455112"/>
                    <a:pt x="133819" y="383103"/>
                    <a:pt x="133715" y="294245"/>
                  </a:cubicBezTo>
                  <a:cubicBezTo>
                    <a:pt x="133819" y="205386"/>
                    <a:pt x="205828" y="133377"/>
                    <a:pt x="294687" y="133272"/>
                  </a:cubicBezTo>
                  <a:cubicBezTo>
                    <a:pt x="383498" y="133482"/>
                    <a:pt x="455450" y="205433"/>
                    <a:pt x="455660" y="294245"/>
                  </a:cubicBezTo>
                  <a:cubicBezTo>
                    <a:pt x="455555" y="383103"/>
                    <a:pt x="383546" y="455112"/>
                    <a:pt x="294687" y="455217"/>
                  </a:cubicBezTo>
                  <a:close/>
                  <a:moveTo>
                    <a:pt x="294687" y="198042"/>
                  </a:moveTo>
                  <a:cubicBezTo>
                    <a:pt x="241576" y="198094"/>
                    <a:pt x="198542" y="241133"/>
                    <a:pt x="198485" y="294245"/>
                  </a:cubicBezTo>
                  <a:cubicBezTo>
                    <a:pt x="198542" y="347356"/>
                    <a:pt x="241576" y="390390"/>
                    <a:pt x="294687" y="390447"/>
                  </a:cubicBezTo>
                  <a:cubicBezTo>
                    <a:pt x="347732" y="390238"/>
                    <a:pt x="390680" y="347289"/>
                    <a:pt x="390890" y="294245"/>
                  </a:cubicBezTo>
                  <a:cubicBezTo>
                    <a:pt x="390833" y="241133"/>
                    <a:pt x="347799" y="198094"/>
                    <a:pt x="294687" y="198042"/>
                  </a:cubicBezTo>
                  <a:close/>
                  <a:moveTo>
                    <a:pt x="1085262" y="455217"/>
                  </a:moveTo>
                  <a:cubicBezTo>
                    <a:pt x="996403" y="455112"/>
                    <a:pt x="924394" y="383103"/>
                    <a:pt x="924290" y="294245"/>
                  </a:cubicBezTo>
                  <a:cubicBezTo>
                    <a:pt x="924394" y="205386"/>
                    <a:pt x="996403" y="133377"/>
                    <a:pt x="1085262" y="133272"/>
                  </a:cubicBezTo>
                  <a:cubicBezTo>
                    <a:pt x="1174121" y="133377"/>
                    <a:pt x="1246130" y="205386"/>
                    <a:pt x="1246235" y="294245"/>
                  </a:cubicBezTo>
                  <a:cubicBezTo>
                    <a:pt x="1246025" y="383056"/>
                    <a:pt x="1174073" y="455007"/>
                    <a:pt x="1085262" y="455217"/>
                  </a:cubicBezTo>
                  <a:close/>
                  <a:moveTo>
                    <a:pt x="1085262" y="198042"/>
                  </a:moveTo>
                  <a:cubicBezTo>
                    <a:pt x="1032151" y="198094"/>
                    <a:pt x="989117" y="241133"/>
                    <a:pt x="989060" y="294245"/>
                  </a:cubicBezTo>
                  <a:cubicBezTo>
                    <a:pt x="989269" y="347289"/>
                    <a:pt x="1032218" y="390238"/>
                    <a:pt x="1085262" y="390447"/>
                  </a:cubicBezTo>
                  <a:cubicBezTo>
                    <a:pt x="1138374" y="390390"/>
                    <a:pt x="1181408" y="347356"/>
                    <a:pt x="1181465" y="294245"/>
                  </a:cubicBezTo>
                  <a:cubicBezTo>
                    <a:pt x="1181417" y="241133"/>
                    <a:pt x="1138374" y="198094"/>
                    <a:pt x="1085262" y="198042"/>
                  </a:cubicBezTo>
                  <a:close/>
                </a:path>
              </a:pathLst>
            </a:custGeom>
            <a:solidFill>
              <a:srgbClr val="514C47"/>
            </a:solidFill>
            <a:ln w="9525" cap="flat">
              <a:noFill/>
              <a:prstDash val="solid"/>
              <a:miter/>
            </a:ln>
          </p:spPr>
          <p:txBody>
            <a:bodyPr rtlCol="0" anchor="ctr"/>
            <a:lstStyle/>
            <a:p>
              <a:endParaRPr lang="en-US"/>
            </a:p>
          </p:txBody>
        </p:sp>
        <p:grpSp>
          <p:nvGrpSpPr>
            <p:cNvPr id="59" name="Group 58">
              <a:extLst>
                <a:ext uri="{FF2B5EF4-FFF2-40B4-BE49-F238E27FC236}">
                  <a16:creationId xmlns:a16="http://schemas.microsoft.com/office/drawing/2014/main" id="{3B9CE713-FB61-CB48-AA78-33F8B03B8215}"/>
                </a:ext>
              </a:extLst>
            </p:cNvPr>
            <p:cNvGrpSpPr/>
            <p:nvPr/>
          </p:nvGrpSpPr>
          <p:grpSpPr>
            <a:xfrm>
              <a:off x="2530473" y="2989173"/>
              <a:ext cx="302366" cy="276954"/>
              <a:chOff x="4931006" y="3091997"/>
              <a:chExt cx="367924" cy="337003"/>
            </a:xfrm>
            <a:solidFill>
              <a:srgbClr val="514C47"/>
            </a:solidFill>
          </p:grpSpPr>
          <p:sp>
            <p:nvSpPr>
              <p:cNvPr id="60" name="Freeform 59">
                <a:extLst>
                  <a:ext uri="{FF2B5EF4-FFF2-40B4-BE49-F238E27FC236}">
                    <a16:creationId xmlns:a16="http://schemas.microsoft.com/office/drawing/2014/main" id="{070DD3E2-E119-4C40-A645-409B06397006}"/>
                  </a:ext>
                </a:extLst>
              </p:cNvPr>
              <p:cNvSpPr/>
              <p:nvPr/>
            </p:nvSpPr>
            <p:spPr>
              <a:xfrm>
                <a:off x="4931006" y="3091997"/>
                <a:ext cx="367924" cy="337003"/>
              </a:xfrm>
              <a:custGeom>
                <a:avLst/>
                <a:gdLst>
                  <a:gd name="connsiteX0" fmla="*/ 475379 w 475379"/>
                  <a:gd name="connsiteY0" fmla="*/ 20030 h 435428"/>
                  <a:gd name="connsiteX1" fmla="*/ 455350 w 475379"/>
                  <a:gd name="connsiteY1" fmla="*/ 0 h 435428"/>
                  <a:gd name="connsiteX2" fmla="*/ 355419 w 475379"/>
                  <a:gd name="connsiteY2" fmla="*/ 0 h 435428"/>
                  <a:gd name="connsiteX3" fmla="*/ 344315 w 475379"/>
                  <a:gd name="connsiteY3" fmla="*/ 3375 h 435428"/>
                  <a:gd name="connsiteX4" fmla="*/ 333212 w 475379"/>
                  <a:gd name="connsiteY4" fmla="*/ 0 h 435428"/>
                  <a:gd name="connsiteX5" fmla="*/ 142167 w 475379"/>
                  <a:gd name="connsiteY5" fmla="*/ 0 h 435428"/>
                  <a:gd name="connsiteX6" fmla="*/ 131064 w 475379"/>
                  <a:gd name="connsiteY6" fmla="*/ 3375 h 435428"/>
                  <a:gd name="connsiteX7" fmla="*/ 119961 w 475379"/>
                  <a:gd name="connsiteY7" fmla="*/ 0 h 435428"/>
                  <a:gd name="connsiteX8" fmla="*/ 20030 w 475379"/>
                  <a:gd name="connsiteY8" fmla="*/ 0 h 435428"/>
                  <a:gd name="connsiteX9" fmla="*/ 0 w 475379"/>
                  <a:gd name="connsiteY9" fmla="*/ 20030 h 435428"/>
                  <a:gd name="connsiteX10" fmla="*/ 0 w 475379"/>
                  <a:gd name="connsiteY10" fmla="*/ 82187 h 435428"/>
                  <a:gd name="connsiteX11" fmla="*/ 3375 w 475379"/>
                  <a:gd name="connsiteY11" fmla="*/ 93291 h 435428"/>
                  <a:gd name="connsiteX12" fmla="*/ 0 w 475379"/>
                  <a:gd name="connsiteY12" fmla="*/ 104394 h 435428"/>
                  <a:gd name="connsiteX13" fmla="*/ 0 w 475379"/>
                  <a:gd name="connsiteY13" fmla="*/ 164374 h 435428"/>
                  <a:gd name="connsiteX14" fmla="*/ 3375 w 475379"/>
                  <a:gd name="connsiteY14" fmla="*/ 175478 h 435428"/>
                  <a:gd name="connsiteX15" fmla="*/ 0 w 475379"/>
                  <a:gd name="connsiteY15" fmla="*/ 186581 h 435428"/>
                  <a:gd name="connsiteX16" fmla="*/ 0 w 475379"/>
                  <a:gd name="connsiteY16" fmla="*/ 248739 h 435428"/>
                  <a:gd name="connsiteX17" fmla="*/ 3375 w 475379"/>
                  <a:gd name="connsiteY17" fmla="*/ 259842 h 435428"/>
                  <a:gd name="connsiteX18" fmla="*/ 0 w 475379"/>
                  <a:gd name="connsiteY18" fmla="*/ 271054 h 435428"/>
                  <a:gd name="connsiteX19" fmla="*/ 0 w 475379"/>
                  <a:gd name="connsiteY19" fmla="*/ 330926 h 435428"/>
                  <a:gd name="connsiteX20" fmla="*/ 3375 w 475379"/>
                  <a:gd name="connsiteY20" fmla="*/ 342138 h 435428"/>
                  <a:gd name="connsiteX21" fmla="*/ 0 w 475379"/>
                  <a:gd name="connsiteY21" fmla="*/ 353241 h 435428"/>
                  <a:gd name="connsiteX22" fmla="*/ 0 w 475379"/>
                  <a:gd name="connsiteY22" fmla="*/ 415399 h 435428"/>
                  <a:gd name="connsiteX23" fmla="*/ 20030 w 475379"/>
                  <a:gd name="connsiteY23" fmla="*/ 435429 h 435428"/>
                  <a:gd name="connsiteX24" fmla="*/ 119961 w 475379"/>
                  <a:gd name="connsiteY24" fmla="*/ 435429 h 435428"/>
                  <a:gd name="connsiteX25" fmla="*/ 131064 w 475379"/>
                  <a:gd name="connsiteY25" fmla="*/ 432054 h 435428"/>
                  <a:gd name="connsiteX26" fmla="*/ 142167 w 475379"/>
                  <a:gd name="connsiteY26" fmla="*/ 435429 h 435428"/>
                  <a:gd name="connsiteX27" fmla="*/ 333212 w 475379"/>
                  <a:gd name="connsiteY27" fmla="*/ 435429 h 435428"/>
                  <a:gd name="connsiteX28" fmla="*/ 344315 w 475379"/>
                  <a:gd name="connsiteY28" fmla="*/ 432054 h 435428"/>
                  <a:gd name="connsiteX29" fmla="*/ 355419 w 475379"/>
                  <a:gd name="connsiteY29" fmla="*/ 435429 h 435428"/>
                  <a:gd name="connsiteX30" fmla="*/ 455350 w 475379"/>
                  <a:gd name="connsiteY30" fmla="*/ 435429 h 435428"/>
                  <a:gd name="connsiteX31" fmla="*/ 475379 w 475379"/>
                  <a:gd name="connsiteY31" fmla="*/ 415399 h 435428"/>
                  <a:gd name="connsiteX32" fmla="*/ 475379 w 475379"/>
                  <a:gd name="connsiteY32" fmla="*/ 353241 h 435428"/>
                  <a:gd name="connsiteX33" fmla="*/ 472005 w 475379"/>
                  <a:gd name="connsiteY33" fmla="*/ 342138 h 435428"/>
                  <a:gd name="connsiteX34" fmla="*/ 475379 w 475379"/>
                  <a:gd name="connsiteY34" fmla="*/ 331035 h 435428"/>
                  <a:gd name="connsiteX35" fmla="*/ 475379 w 475379"/>
                  <a:gd name="connsiteY35" fmla="*/ 271054 h 435428"/>
                  <a:gd name="connsiteX36" fmla="*/ 472005 w 475379"/>
                  <a:gd name="connsiteY36" fmla="*/ 259951 h 435428"/>
                  <a:gd name="connsiteX37" fmla="*/ 475379 w 475379"/>
                  <a:gd name="connsiteY37" fmla="*/ 248847 h 435428"/>
                  <a:gd name="connsiteX38" fmla="*/ 475379 w 475379"/>
                  <a:gd name="connsiteY38" fmla="*/ 186690 h 435428"/>
                  <a:gd name="connsiteX39" fmla="*/ 472005 w 475379"/>
                  <a:gd name="connsiteY39" fmla="*/ 175587 h 435428"/>
                  <a:gd name="connsiteX40" fmla="*/ 475379 w 475379"/>
                  <a:gd name="connsiteY40" fmla="*/ 164483 h 435428"/>
                  <a:gd name="connsiteX41" fmla="*/ 475379 w 475379"/>
                  <a:gd name="connsiteY41" fmla="*/ 104503 h 435428"/>
                  <a:gd name="connsiteX42" fmla="*/ 472005 w 475379"/>
                  <a:gd name="connsiteY42" fmla="*/ 93399 h 435428"/>
                  <a:gd name="connsiteX43" fmla="*/ 475379 w 475379"/>
                  <a:gd name="connsiteY43" fmla="*/ 82296 h 435428"/>
                  <a:gd name="connsiteX44" fmla="*/ 475379 w 475379"/>
                  <a:gd name="connsiteY44" fmla="*/ 20030 h 435428"/>
                  <a:gd name="connsiteX45" fmla="*/ 17744 w 475379"/>
                  <a:gd name="connsiteY45" fmla="*/ 20030 h 435428"/>
                  <a:gd name="connsiteX46" fmla="*/ 19921 w 475379"/>
                  <a:gd name="connsiteY46" fmla="*/ 17853 h 435428"/>
                  <a:gd name="connsiteX47" fmla="*/ 119852 w 475379"/>
                  <a:gd name="connsiteY47" fmla="*/ 17853 h 435428"/>
                  <a:gd name="connsiteX48" fmla="*/ 122029 w 475379"/>
                  <a:gd name="connsiteY48" fmla="*/ 20030 h 435428"/>
                  <a:gd name="connsiteX49" fmla="*/ 122029 w 475379"/>
                  <a:gd name="connsiteY49" fmla="*/ 82187 h 435428"/>
                  <a:gd name="connsiteX50" fmla="*/ 119852 w 475379"/>
                  <a:gd name="connsiteY50" fmla="*/ 84364 h 435428"/>
                  <a:gd name="connsiteX51" fmla="*/ 20030 w 475379"/>
                  <a:gd name="connsiteY51" fmla="*/ 84364 h 435428"/>
                  <a:gd name="connsiteX52" fmla="*/ 17853 w 475379"/>
                  <a:gd name="connsiteY52" fmla="*/ 82187 h 435428"/>
                  <a:gd name="connsiteX53" fmla="*/ 17853 w 475379"/>
                  <a:gd name="connsiteY53" fmla="*/ 20030 h 435428"/>
                  <a:gd name="connsiteX54" fmla="*/ 122138 w 475379"/>
                  <a:gd name="connsiteY54" fmla="*/ 415399 h 435428"/>
                  <a:gd name="connsiteX55" fmla="*/ 119961 w 475379"/>
                  <a:gd name="connsiteY55" fmla="*/ 417576 h 435428"/>
                  <a:gd name="connsiteX56" fmla="*/ 20030 w 475379"/>
                  <a:gd name="connsiteY56" fmla="*/ 417576 h 435428"/>
                  <a:gd name="connsiteX57" fmla="*/ 17853 w 475379"/>
                  <a:gd name="connsiteY57" fmla="*/ 415399 h 435428"/>
                  <a:gd name="connsiteX58" fmla="*/ 17853 w 475379"/>
                  <a:gd name="connsiteY58" fmla="*/ 353241 h 435428"/>
                  <a:gd name="connsiteX59" fmla="*/ 20030 w 475379"/>
                  <a:gd name="connsiteY59" fmla="*/ 351064 h 435428"/>
                  <a:gd name="connsiteX60" fmla="*/ 119961 w 475379"/>
                  <a:gd name="connsiteY60" fmla="*/ 351064 h 435428"/>
                  <a:gd name="connsiteX61" fmla="*/ 122138 w 475379"/>
                  <a:gd name="connsiteY61" fmla="*/ 353241 h 435428"/>
                  <a:gd name="connsiteX62" fmla="*/ 122138 w 475379"/>
                  <a:gd name="connsiteY62" fmla="*/ 415399 h 435428"/>
                  <a:gd name="connsiteX63" fmla="*/ 457636 w 475379"/>
                  <a:gd name="connsiteY63" fmla="*/ 415399 h 435428"/>
                  <a:gd name="connsiteX64" fmla="*/ 455458 w 475379"/>
                  <a:gd name="connsiteY64" fmla="*/ 417576 h 435428"/>
                  <a:gd name="connsiteX65" fmla="*/ 355528 w 475379"/>
                  <a:gd name="connsiteY65" fmla="*/ 417576 h 435428"/>
                  <a:gd name="connsiteX66" fmla="*/ 353350 w 475379"/>
                  <a:gd name="connsiteY66" fmla="*/ 415399 h 435428"/>
                  <a:gd name="connsiteX67" fmla="*/ 353350 w 475379"/>
                  <a:gd name="connsiteY67" fmla="*/ 353241 h 435428"/>
                  <a:gd name="connsiteX68" fmla="*/ 355528 w 475379"/>
                  <a:gd name="connsiteY68" fmla="*/ 351064 h 435428"/>
                  <a:gd name="connsiteX69" fmla="*/ 455458 w 475379"/>
                  <a:gd name="connsiteY69" fmla="*/ 351064 h 435428"/>
                  <a:gd name="connsiteX70" fmla="*/ 457636 w 475379"/>
                  <a:gd name="connsiteY70" fmla="*/ 353241 h 435428"/>
                  <a:gd name="connsiteX71" fmla="*/ 457636 w 475379"/>
                  <a:gd name="connsiteY71" fmla="*/ 415399 h 435428"/>
                  <a:gd name="connsiteX72" fmla="*/ 457636 w 475379"/>
                  <a:gd name="connsiteY72" fmla="*/ 164374 h 435428"/>
                  <a:gd name="connsiteX73" fmla="*/ 455458 w 475379"/>
                  <a:gd name="connsiteY73" fmla="*/ 166551 h 435428"/>
                  <a:gd name="connsiteX74" fmla="*/ 369244 w 475379"/>
                  <a:gd name="connsiteY74" fmla="*/ 166551 h 435428"/>
                  <a:gd name="connsiteX75" fmla="*/ 375340 w 475379"/>
                  <a:gd name="connsiteY75" fmla="*/ 184295 h 435428"/>
                  <a:gd name="connsiteX76" fmla="*/ 455458 w 475379"/>
                  <a:gd name="connsiteY76" fmla="*/ 184295 h 435428"/>
                  <a:gd name="connsiteX77" fmla="*/ 457636 w 475379"/>
                  <a:gd name="connsiteY77" fmla="*/ 186472 h 435428"/>
                  <a:gd name="connsiteX78" fmla="*/ 457636 w 475379"/>
                  <a:gd name="connsiteY78" fmla="*/ 248630 h 435428"/>
                  <a:gd name="connsiteX79" fmla="*/ 455458 w 475379"/>
                  <a:gd name="connsiteY79" fmla="*/ 250807 h 435428"/>
                  <a:gd name="connsiteX80" fmla="*/ 377408 w 475379"/>
                  <a:gd name="connsiteY80" fmla="*/ 250807 h 435428"/>
                  <a:gd name="connsiteX81" fmla="*/ 372400 w 475379"/>
                  <a:gd name="connsiteY81" fmla="*/ 268551 h 435428"/>
                  <a:gd name="connsiteX82" fmla="*/ 455350 w 475379"/>
                  <a:gd name="connsiteY82" fmla="*/ 268551 h 435428"/>
                  <a:gd name="connsiteX83" fmla="*/ 457527 w 475379"/>
                  <a:gd name="connsiteY83" fmla="*/ 270728 h 435428"/>
                  <a:gd name="connsiteX84" fmla="*/ 457527 w 475379"/>
                  <a:gd name="connsiteY84" fmla="*/ 330708 h 435428"/>
                  <a:gd name="connsiteX85" fmla="*/ 455350 w 475379"/>
                  <a:gd name="connsiteY85" fmla="*/ 332885 h 435428"/>
                  <a:gd name="connsiteX86" fmla="*/ 355419 w 475379"/>
                  <a:gd name="connsiteY86" fmla="*/ 332885 h 435428"/>
                  <a:gd name="connsiteX87" fmla="*/ 333212 w 475379"/>
                  <a:gd name="connsiteY87" fmla="*/ 332885 h 435428"/>
                  <a:gd name="connsiteX88" fmla="*/ 326680 w 475379"/>
                  <a:gd name="connsiteY88" fmla="*/ 332885 h 435428"/>
                  <a:gd name="connsiteX89" fmla="*/ 297942 w 475379"/>
                  <a:gd name="connsiteY89" fmla="*/ 350629 h 435428"/>
                  <a:gd name="connsiteX90" fmla="*/ 333212 w 475379"/>
                  <a:gd name="connsiteY90" fmla="*/ 350629 h 435428"/>
                  <a:gd name="connsiteX91" fmla="*/ 335389 w 475379"/>
                  <a:gd name="connsiteY91" fmla="*/ 352806 h 435428"/>
                  <a:gd name="connsiteX92" fmla="*/ 335389 w 475379"/>
                  <a:gd name="connsiteY92" fmla="*/ 414963 h 435428"/>
                  <a:gd name="connsiteX93" fmla="*/ 333212 w 475379"/>
                  <a:gd name="connsiteY93" fmla="*/ 417141 h 435428"/>
                  <a:gd name="connsiteX94" fmla="*/ 142167 w 475379"/>
                  <a:gd name="connsiteY94" fmla="*/ 417141 h 435428"/>
                  <a:gd name="connsiteX95" fmla="*/ 139990 w 475379"/>
                  <a:gd name="connsiteY95" fmla="*/ 414963 h 435428"/>
                  <a:gd name="connsiteX96" fmla="*/ 139990 w 475379"/>
                  <a:gd name="connsiteY96" fmla="*/ 352806 h 435428"/>
                  <a:gd name="connsiteX97" fmla="*/ 142167 w 475379"/>
                  <a:gd name="connsiteY97" fmla="*/ 350629 h 435428"/>
                  <a:gd name="connsiteX98" fmla="*/ 178526 w 475379"/>
                  <a:gd name="connsiteY98" fmla="*/ 350629 h 435428"/>
                  <a:gd name="connsiteX99" fmla="*/ 149787 w 475379"/>
                  <a:gd name="connsiteY99" fmla="*/ 332776 h 435428"/>
                  <a:gd name="connsiteX100" fmla="*/ 20030 w 475379"/>
                  <a:gd name="connsiteY100" fmla="*/ 333103 h 435428"/>
                  <a:gd name="connsiteX101" fmla="*/ 17853 w 475379"/>
                  <a:gd name="connsiteY101" fmla="*/ 330926 h 435428"/>
                  <a:gd name="connsiteX102" fmla="*/ 17853 w 475379"/>
                  <a:gd name="connsiteY102" fmla="*/ 271054 h 435428"/>
                  <a:gd name="connsiteX103" fmla="*/ 20030 w 475379"/>
                  <a:gd name="connsiteY103" fmla="*/ 268877 h 435428"/>
                  <a:gd name="connsiteX104" fmla="*/ 104067 w 475379"/>
                  <a:gd name="connsiteY104" fmla="*/ 268877 h 435428"/>
                  <a:gd name="connsiteX105" fmla="*/ 99060 w 475379"/>
                  <a:gd name="connsiteY105" fmla="*/ 251133 h 435428"/>
                  <a:gd name="connsiteX106" fmla="*/ 20030 w 475379"/>
                  <a:gd name="connsiteY106" fmla="*/ 251133 h 435428"/>
                  <a:gd name="connsiteX107" fmla="*/ 17853 w 475379"/>
                  <a:gd name="connsiteY107" fmla="*/ 248956 h 435428"/>
                  <a:gd name="connsiteX108" fmla="*/ 17853 w 475379"/>
                  <a:gd name="connsiteY108" fmla="*/ 186799 h 435428"/>
                  <a:gd name="connsiteX109" fmla="*/ 20030 w 475379"/>
                  <a:gd name="connsiteY109" fmla="*/ 184622 h 435428"/>
                  <a:gd name="connsiteX110" fmla="*/ 101128 w 475379"/>
                  <a:gd name="connsiteY110" fmla="*/ 184622 h 435428"/>
                  <a:gd name="connsiteX111" fmla="*/ 107224 w 475379"/>
                  <a:gd name="connsiteY111" fmla="*/ 166878 h 435428"/>
                  <a:gd name="connsiteX112" fmla="*/ 20030 w 475379"/>
                  <a:gd name="connsiteY112" fmla="*/ 166878 h 435428"/>
                  <a:gd name="connsiteX113" fmla="*/ 17853 w 475379"/>
                  <a:gd name="connsiteY113" fmla="*/ 164701 h 435428"/>
                  <a:gd name="connsiteX114" fmla="*/ 17853 w 475379"/>
                  <a:gd name="connsiteY114" fmla="*/ 104721 h 435428"/>
                  <a:gd name="connsiteX115" fmla="*/ 20030 w 475379"/>
                  <a:gd name="connsiteY115" fmla="*/ 102543 h 435428"/>
                  <a:gd name="connsiteX116" fmla="*/ 119961 w 475379"/>
                  <a:gd name="connsiteY116" fmla="*/ 102543 h 435428"/>
                  <a:gd name="connsiteX117" fmla="*/ 142167 w 475379"/>
                  <a:gd name="connsiteY117" fmla="*/ 102543 h 435428"/>
                  <a:gd name="connsiteX118" fmla="*/ 161871 w 475379"/>
                  <a:gd name="connsiteY118" fmla="*/ 102543 h 435428"/>
                  <a:gd name="connsiteX119" fmla="*/ 202365 w 475379"/>
                  <a:gd name="connsiteY119" fmla="*/ 84473 h 435428"/>
                  <a:gd name="connsiteX120" fmla="*/ 142167 w 475379"/>
                  <a:gd name="connsiteY120" fmla="*/ 84473 h 435428"/>
                  <a:gd name="connsiteX121" fmla="*/ 139990 w 475379"/>
                  <a:gd name="connsiteY121" fmla="*/ 82296 h 435428"/>
                  <a:gd name="connsiteX122" fmla="*/ 139990 w 475379"/>
                  <a:gd name="connsiteY122" fmla="*/ 20030 h 435428"/>
                  <a:gd name="connsiteX123" fmla="*/ 142167 w 475379"/>
                  <a:gd name="connsiteY123" fmla="*/ 17853 h 435428"/>
                  <a:gd name="connsiteX124" fmla="*/ 333212 w 475379"/>
                  <a:gd name="connsiteY124" fmla="*/ 17853 h 435428"/>
                  <a:gd name="connsiteX125" fmla="*/ 335389 w 475379"/>
                  <a:gd name="connsiteY125" fmla="*/ 20030 h 435428"/>
                  <a:gd name="connsiteX126" fmla="*/ 335389 w 475379"/>
                  <a:gd name="connsiteY126" fmla="*/ 82187 h 435428"/>
                  <a:gd name="connsiteX127" fmla="*/ 333212 w 475379"/>
                  <a:gd name="connsiteY127" fmla="*/ 84364 h 435428"/>
                  <a:gd name="connsiteX128" fmla="*/ 273994 w 475379"/>
                  <a:gd name="connsiteY128" fmla="*/ 84364 h 435428"/>
                  <a:gd name="connsiteX129" fmla="*/ 314597 w 475379"/>
                  <a:gd name="connsiteY129" fmla="*/ 102108 h 435428"/>
                  <a:gd name="connsiteX130" fmla="*/ 333212 w 475379"/>
                  <a:gd name="connsiteY130" fmla="*/ 102108 h 435428"/>
                  <a:gd name="connsiteX131" fmla="*/ 355419 w 475379"/>
                  <a:gd name="connsiteY131" fmla="*/ 102108 h 435428"/>
                  <a:gd name="connsiteX132" fmla="*/ 455350 w 475379"/>
                  <a:gd name="connsiteY132" fmla="*/ 102108 h 435428"/>
                  <a:gd name="connsiteX133" fmla="*/ 457527 w 475379"/>
                  <a:gd name="connsiteY133" fmla="*/ 104285 h 435428"/>
                  <a:gd name="connsiteX134" fmla="*/ 457527 w 475379"/>
                  <a:gd name="connsiteY134" fmla="*/ 164374 h 435428"/>
                  <a:gd name="connsiteX135" fmla="*/ 457636 w 475379"/>
                  <a:gd name="connsiteY135" fmla="*/ 82187 h 435428"/>
                  <a:gd name="connsiteX136" fmla="*/ 455458 w 475379"/>
                  <a:gd name="connsiteY136" fmla="*/ 84364 h 435428"/>
                  <a:gd name="connsiteX137" fmla="*/ 355528 w 475379"/>
                  <a:gd name="connsiteY137" fmla="*/ 84364 h 435428"/>
                  <a:gd name="connsiteX138" fmla="*/ 353350 w 475379"/>
                  <a:gd name="connsiteY138" fmla="*/ 82187 h 435428"/>
                  <a:gd name="connsiteX139" fmla="*/ 353350 w 475379"/>
                  <a:gd name="connsiteY139" fmla="*/ 20030 h 435428"/>
                  <a:gd name="connsiteX140" fmla="*/ 355528 w 475379"/>
                  <a:gd name="connsiteY140" fmla="*/ 17853 h 435428"/>
                  <a:gd name="connsiteX141" fmla="*/ 455458 w 475379"/>
                  <a:gd name="connsiteY141" fmla="*/ 17853 h 435428"/>
                  <a:gd name="connsiteX142" fmla="*/ 457636 w 475379"/>
                  <a:gd name="connsiteY142" fmla="*/ 20030 h 435428"/>
                  <a:gd name="connsiteX143" fmla="*/ 457636 w 475379"/>
                  <a:gd name="connsiteY143" fmla="*/ 82187 h 43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75379" h="435428">
                    <a:moveTo>
                      <a:pt x="475379" y="20030"/>
                    </a:moveTo>
                    <a:cubicBezTo>
                      <a:pt x="475379" y="9035"/>
                      <a:pt x="466453" y="0"/>
                      <a:pt x="455350" y="0"/>
                    </a:cubicBezTo>
                    <a:lnTo>
                      <a:pt x="355419" y="0"/>
                    </a:lnTo>
                    <a:cubicBezTo>
                      <a:pt x="351282" y="0"/>
                      <a:pt x="347472" y="1197"/>
                      <a:pt x="344315" y="3375"/>
                    </a:cubicBezTo>
                    <a:cubicBezTo>
                      <a:pt x="341158" y="1197"/>
                      <a:pt x="337348" y="0"/>
                      <a:pt x="333212" y="0"/>
                    </a:cubicBezTo>
                    <a:lnTo>
                      <a:pt x="142167" y="0"/>
                    </a:lnTo>
                    <a:cubicBezTo>
                      <a:pt x="138031" y="0"/>
                      <a:pt x="134221" y="1197"/>
                      <a:pt x="131064" y="3375"/>
                    </a:cubicBezTo>
                    <a:cubicBezTo>
                      <a:pt x="127907" y="1197"/>
                      <a:pt x="124097" y="0"/>
                      <a:pt x="119961" y="0"/>
                    </a:cubicBezTo>
                    <a:lnTo>
                      <a:pt x="20030" y="0"/>
                    </a:lnTo>
                    <a:cubicBezTo>
                      <a:pt x="8926" y="0"/>
                      <a:pt x="0" y="8926"/>
                      <a:pt x="0" y="20030"/>
                    </a:cubicBezTo>
                    <a:lnTo>
                      <a:pt x="0" y="82187"/>
                    </a:lnTo>
                    <a:cubicBezTo>
                      <a:pt x="0" y="86324"/>
                      <a:pt x="1197" y="90134"/>
                      <a:pt x="3375" y="93291"/>
                    </a:cubicBezTo>
                    <a:cubicBezTo>
                      <a:pt x="1197" y="96447"/>
                      <a:pt x="0" y="100257"/>
                      <a:pt x="0" y="104394"/>
                    </a:cubicBezTo>
                    <a:lnTo>
                      <a:pt x="0" y="164374"/>
                    </a:lnTo>
                    <a:cubicBezTo>
                      <a:pt x="0" y="168511"/>
                      <a:pt x="1197" y="172321"/>
                      <a:pt x="3375" y="175478"/>
                    </a:cubicBezTo>
                    <a:cubicBezTo>
                      <a:pt x="1197" y="178635"/>
                      <a:pt x="0" y="182553"/>
                      <a:pt x="0" y="186581"/>
                    </a:cubicBezTo>
                    <a:lnTo>
                      <a:pt x="0" y="248739"/>
                    </a:lnTo>
                    <a:cubicBezTo>
                      <a:pt x="0" y="252875"/>
                      <a:pt x="1197" y="256685"/>
                      <a:pt x="3375" y="259842"/>
                    </a:cubicBezTo>
                    <a:cubicBezTo>
                      <a:pt x="1197" y="263108"/>
                      <a:pt x="0" y="266918"/>
                      <a:pt x="0" y="271054"/>
                    </a:cubicBezTo>
                    <a:lnTo>
                      <a:pt x="0" y="330926"/>
                    </a:lnTo>
                    <a:cubicBezTo>
                      <a:pt x="0" y="335062"/>
                      <a:pt x="1306" y="338872"/>
                      <a:pt x="3375" y="342138"/>
                    </a:cubicBezTo>
                    <a:cubicBezTo>
                      <a:pt x="1306" y="345295"/>
                      <a:pt x="0" y="349105"/>
                      <a:pt x="0" y="353241"/>
                    </a:cubicBezTo>
                    <a:lnTo>
                      <a:pt x="0" y="415399"/>
                    </a:lnTo>
                    <a:cubicBezTo>
                      <a:pt x="0" y="426502"/>
                      <a:pt x="8926" y="435429"/>
                      <a:pt x="20030" y="435429"/>
                    </a:cubicBezTo>
                    <a:lnTo>
                      <a:pt x="119961" y="435429"/>
                    </a:lnTo>
                    <a:cubicBezTo>
                      <a:pt x="124097" y="435429"/>
                      <a:pt x="127907" y="434231"/>
                      <a:pt x="131064" y="432054"/>
                    </a:cubicBezTo>
                    <a:cubicBezTo>
                      <a:pt x="134221" y="434231"/>
                      <a:pt x="138031" y="435429"/>
                      <a:pt x="142167" y="435429"/>
                    </a:cubicBezTo>
                    <a:lnTo>
                      <a:pt x="333212" y="435429"/>
                    </a:lnTo>
                    <a:cubicBezTo>
                      <a:pt x="337348" y="435429"/>
                      <a:pt x="341158" y="434231"/>
                      <a:pt x="344315" y="432054"/>
                    </a:cubicBezTo>
                    <a:cubicBezTo>
                      <a:pt x="347472" y="434231"/>
                      <a:pt x="351282" y="435429"/>
                      <a:pt x="355419" y="435429"/>
                    </a:cubicBezTo>
                    <a:lnTo>
                      <a:pt x="455350" y="435429"/>
                    </a:lnTo>
                    <a:cubicBezTo>
                      <a:pt x="466344" y="435429"/>
                      <a:pt x="475379" y="426502"/>
                      <a:pt x="475379" y="415399"/>
                    </a:cubicBezTo>
                    <a:lnTo>
                      <a:pt x="475379" y="353241"/>
                    </a:lnTo>
                    <a:cubicBezTo>
                      <a:pt x="475379" y="349105"/>
                      <a:pt x="474182" y="345295"/>
                      <a:pt x="472005" y="342138"/>
                    </a:cubicBezTo>
                    <a:cubicBezTo>
                      <a:pt x="474182" y="338981"/>
                      <a:pt x="475379" y="335171"/>
                      <a:pt x="475379" y="331035"/>
                    </a:cubicBezTo>
                    <a:lnTo>
                      <a:pt x="475379" y="271054"/>
                    </a:lnTo>
                    <a:cubicBezTo>
                      <a:pt x="475379" y="266918"/>
                      <a:pt x="474182" y="263108"/>
                      <a:pt x="472005" y="259951"/>
                    </a:cubicBezTo>
                    <a:cubicBezTo>
                      <a:pt x="474182" y="256794"/>
                      <a:pt x="475379" y="252984"/>
                      <a:pt x="475379" y="248847"/>
                    </a:cubicBezTo>
                    <a:lnTo>
                      <a:pt x="475379" y="186690"/>
                    </a:lnTo>
                    <a:cubicBezTo>
                      <a:pt x="475379" y="182553"/>
                      <a:pt x="474182" y="178743"/>
                      <a:pt x="472005" y="175587"/>
                    </a:cubicBezTo>
                    <a:cubicBezTo>
                      <a:pt x="474182" y="172430"/>
                      <a:pt x="475379" y="168620"/>
                      <a:pt x="475379" y="164483"/>
                    </a:cubicBezTo>
                    <a:lnTo>
                      <a:pt x="475379" y="104503"/>
                    </a:lnTo>
                    <a:cubicBezTo>
                      <a:pt x="475379" y="100366"/>
                      <a:pt x="474182" y="96556"/>
                      <a:pt x="472005" y="93399"/>
                    </a:cubicBezTo>
                    <a:cubicBezTo>
                      <a:pt x="474182" y="90243"/>
                      <a:pt x="475379" y="86433"/>
                      <a:pt x="475379" y="82296"/>
                    </a:cubicBezTo>
                    <a:lnTo>
                      <a:pt x="475379" y="20030"/>
                    </a:lnTo>
                    <a:close/>
                    <a:moveTo>
                      <a:pt x="17744" y="20030"/>
                    </a:moveTo>
                    <a:cubicBezTo>
                      <a:pt x="17744" y="18832"/>
                      <a:pt x="18723" y="17853"/>
                      <a:pt x="19921" y="17853"/>
                    </a:cubicBezTo>
                    <a:lnTo>
                      <a:pt x="119852" y="17853"/>
                    </a:lnTo>
                    <a:cubicBezTo>
                      <a:pt x="121049" y="17853"/>
                      <a:pt x="122029" y="18832"/>
                      <a:pt x="122029" y="20030"/>
                    </a:cubicBezTo>
                    <a:lnTo>
                      <a:pt x="122029" y="82187"/>
                    </a:lnTo>
                    <a:cubicBezTo>
                      <a:pt x="122029" y="83385"/>
                      <a:pt x="121049" y="84364"/>
                      <a:pt x="119852" y="84364"/>
                    </a:cubicBezTo>
                    <a:lnTo>
                      <a:pt x="20030" y="84364"/>
                    </a:lnTo>
                    <a:cubicBezTo>
                      <a:pt x="18832" y="84364"/>
                      <a:pt x="17853" y="83385"/>
                      <a:pt x="17853" y="82187"/>
                    </a:cubicBezTo>
                    <a:lnTo>
                      <a:pt x="17853" y="20030"/>
                    </a:lnTo>
                    <a:close/>
                    <a:moveTo>
                      <a:pt x="122138" y="415399"/>
                    </a:moveTo>
                    <a:cubicBezTo>
                      <a:pt x="122138" y="416596"/>
                      <a:pt x="121158" y="417576"/>
                      <a:pt x="119961" y="417576"/>
                    </a:cubicBezTo>
                    <a:lnTo>
                      <a:pt x="20030" y="417576"/>
                    </a:lnTo>
                    <a:cubicBezTo>
                      <a:pt x="18832" y="417576"/>
                      <a:pt x="17853" y="416596"/>
                      <a:pt x="17853" y="415399"/>
                    </a:cubicBezTo>
                    <a:lnTo>
                      <a:pt x="17853" y="353241"/>
                    </a:lnTo>
                    <a:cubicBezTo>
                      <a:pt x="17853" y="352044"/>
                      <a:pt x="18832" y="351064"/>
                      <a:pt x="20030" y="351064"/>
                    </a:cubicBezTo>
                    <a:lnTo>
                      <a:pt x="119961" y="351064"/>
                    </a:lnTo>
                    <a:cubicBezTo>
                      <a:pt x="121158" y="351064"/>
                      <a:pt x="122138" y="352044"/>
                      <a:pt x="122138" y="353241"/>
                    </a:cubicBezTo>
                    <a:lnTo>
                      <a:pt x="122138" y="415399"/>
                    </a:lnTo>
                    <a:close/>
                    <a:moveTo>
                      <a:pt x="457636" y="415399"/>
                    </a:moveTo>
                    <a:cubicBezTo>
                      <a:pt x="457636" y="416596"/>
                      <a:pt x="456656" y="417576"/>
                      <a:pt x="455458" y="417576"/>
                    </a:cubicBezTo>
                    <a:lnTo>
                      <a:pt x="355528" y="417576"/>
                    </a:lnTo>
                    <a:cubicBezTo>
                      <a:pt x="354330" y="417576"/>
                      <a:pt x="353350" y="416596"/>
                      <a:pt x="353350" y="415399"/>
                    </a:cubicBezTo>
                    <a:lnTo>
                      <a:pt x="353350" y="353241"/>
                    </a:lnTo>
                    <a:cubicBezTo>
                      <a:pt x="353350" y="352044"/>
                      <a:pt x="354330" y="351064"/>
                      <a:pt x="355528" y="351064"/>
                    </a:cubicBezTo>
                    <a:lnTo>
                      <a:pt x="455458" y="351064"/>
                    </a:lnTo>
                    <a:cubicBezTo>
                      <a:pt x="456656" y="351064"/>
                      <a:pt x="457636" y="352044"/>
                      <a:pt x="457636" y="353241"/>
                    </a:cubicBezTo>
                    <a:lnTo>
                      <a:pt x="457636" y="415399"/>
                    </a:lnTo>
                    <a:close/>
                    <a:moveTo>
                      <a:pt x="457636" y="164374"/>
                    </a:moveTo>
                    <a:cubicBezTo>
                      <a:pt x="457636" y="165572"/>
                      <a:pt x="456656" y="166551"/>
                      <a:pt x="455458" y="166551"/>
                    </a:cubicBezTo>
                    <a:lnTo>
                      <a:pt x="369244" y="166551"/>
                    </a:lnTo>
                    <a:cubicBezTo>
                      <a:pt x="371638" y="172321"/>
                      <a:pt x="373707" y="178199"/>
                      <a:pt x="375340" y="184295"/>
                    </a:cubicBezTo>
                    <a:lnTo>
                      <a:pt x="455458" y="184295"/>
                    </a:lnTo>
                    <a:cubicBezTo>
                      <a:pt x="456656" y="184295"/>
                      <a:pt x="457636" y="185275"/>
                      <a:pt x="457636" y="186472"/>
                    </a:cubicBezTo>
                    <a:lnTo>
                      <a:pt x="457636" y="248630"/>
                    </a:lnTo>
                    <a:cubicBezTo>
                      <a:pt x="457636" y="249827"/>
                      <a:pt x="456656" y="250807"/>
                      <a:pt x="455458" y="250807"/>
                    </a:cubicBezTo>
                    <a:lnTo>
                      <a:pt x="377408" y="250807"/>
                    </a:lnTo>
                    <a:cubicBezTo>
                      <a:pt x="376102" y="256903"/>
                      <a:pt x="374469" y="262781"/>
                      <a:pt x="372400" y="268551"/>
                    </a:cubicBezTo>
                    <a:lnTo>
                      <a:pt x="455350" y="268551"/>
                    </a:lnTo>
                    <a:cubicBezTo>
                      <a:pt x="456547" y="268551"/>
                      <a:pt x="457527" y="269530"/>
                      <a:pt x="457527" y="270728"/>
                    </a:cubicBezTo>
                    <a:lnTo>
                      <a:pt x="457527" y="330708"/>
                    </a:lnTo>
                    <a:cubicBezTo>
                      <a:pt x="457527" y="331905"/>
                      <a:pt x="456547" y="332885"/>
                      <a:pt x="455350" y="332885"/>
                    </a:cubicBezTo>
                    <a:lnTo>
                      <a:pt x="355419" y="332885"/>
                    </a:lnTo>
                    <a:lnTo>
                      <a:pt x="333212" y="332885"/>
                    </a:lnTo>
                    <a:lnTo>
                      <a:pt x="326680" y="332885"/>
                    </a:lnTo>
                    <a:cubicBezTo>
                      <a:pt x="317863" y="339852"/>
                      <a:pt x="308284" y="345839"/>
                      <a:pt x="297942" y="350629"/>
                    </a:cubicBezTo>
                    <a:lnTo>
                      <a:pt x="333212" y="350629"/>
                    </a:lnTo>
                    <a:cubicBezTo>
                      <a:pt x="334409" y="350629"/>
                      <a:pt x="335389" y="351609"/>
                      <a:pt x="335389" y="352806"/>
                    </a:cubicBezTo>
                    <a:lnTo>
                      <a:pt x="335389" y="414963"/>
                    </a:lnTo>
                    <a:cubicBezTo>
                      <a:pt x="335389" y="416161"/>
                      <a:pt x="334409" y="417141"/>
                      <a:pt x="333212" y="417141"/>
                    </a:cubicBezTo>
                    <a:lnTo>
                      <a:pt x="142167" y="417141"/>
                    </a:lnTo>
                    <a:cubicBezTo>
                      <a:pt x="140970" y="417141"/>
                      <a:pt x="139990" y="416161"/>
                      <a:pt x="139990" y="414963"/>
                    </a:cubicBezTo>
                    <a:lnTo>
                      <a:pt x="139990" y="352806"/>
                    </a:lnTo>
                    <a:cubicBezTo>
                      <a:pt x="139990" y="351609"/>
                      <a:pt x="140970" y="350629"/>
                      <a:pt x="142167" y="350629"/>
                    </a:cubicBezTo>
                    <a:lnTo>
                      <a:pt x="178526" y="350629"/>
                    </a:lnTo>
                    <a:cubicBezTo>
                      <a:pt x="168184" y="345839"/>
                      <a:pt x="158605" y="339852"/>
                      <a:pt x="149787" y="332776"/>
                    </a:cubicBezTo>
                    <a:lnTo>
                      <a:pt x="20030" y="333103"/>
                    </a:lnTo>
                    <a:cubicBezTo>
                      <a:pt x="18832" y="333103"/>
                      <a:pt x="17853" y="332123"/>
                      <a:pt x="17853" y="330926"/>
                    </a:cubicBezTo>
                    <a:lnTo>
                      <a:pt x="17853" y="271054"/>
                    </a:lnTo>
                    <a:cubicBezTo>
                      <a:pt x="17853" y="269857"/>
                      <a:pt x="18832" y="268877"/>
                      <a:pt x="20030" y="268877"/>
                    </a:cubicBezTo>
                    <a:lnTo>
                      <a:pt x="104067" y="268877"/>
                    </a:lnTo>
                    <a:cubicBezTo>
                      <a:pt x="101999" y="263108"/>
                      <a:pt x="100366" y="257229"/>
                      <a:pt x="99060" y="251133"/>
                    </a:cubicBezTo>
                    <a:lnTo>
                      <a:pt x="20030" y="251133"/>
                    </a:lnTo>
                    <a:cubicBezTo>
                      <a:pt x="18832" y="251133"/>
                      <a:pt x="17853" y="250154"/>
                      <a:pt x="17853" y="248956"/>
                    </a:cubicBezTo>
                    <a:lnTo>
                      <a:pt x="17853" y="186799"/>
                    </a:lnTo>
                    <a:cubicBezTo>
                      <a:pt x="17853" y="185601"/>
                      <a:pt x="18832" y="184622"/>
                      <a:pt x="20030" y="184622"/>
                    </a:cubicBezTo>
                    <a:lnTo>
                      <a:pt x="101128" y="184622"/>
                    </a:lnTo>
                    <a:cubicBezTo>
                      <a:pt x="102761" y="178526"/>
                      <a:pt x="104829" y="172539"/>
                      <a:pt x="107224" y="166878"/>
                    </a:cubicBezTo>
                    <a:lnTo>
                      <a:pt x="20030" y="166878"/>
                    </a:lnTo>
                    <a:cubicBezTo>
                      <a:pt x="18832" y="166878"/>
                      <a:pt x="17853" y="165898"/>
                      <a:pt x="17853" y="164701"/>
                    </a:cubicBezTo>
                    <a:lnTo>
                      <a:pt x="17853" y="104721"/>
                    </a:lnTo>
                    <a:cubicBezTo>
                      <a:pt x="17853" y="103523"/>
                      <a:pt x="18832" y="102543"/>
                      <a:pt x="20030" y="102543"/>
                    </a:cubicBezTo>
                    <a:lnTo>
                      <a:pt x="119961" y="102543"/>
                    </a:lnTo>
                    <a:lnTo>
                      <a:pt x="142167" y="102543"/>
                    </a:lnTo>
                    <a:lnTo>
                      <a:pt x="161871" y="102543"/>
                    </a:lnTo>
                    <a:cubicBezTo>
                      <a:pt x="174171" y="94270"/>
                      <a:pt x="187887" y="88174"/>
                      <a:pt x="202365" y="84473"/>
                    </a:cubicBezTo>
                    <a:lnTo>
                      <a:pt x="142167" y="84473"/>
                    </a:lnTo>
                    <a:cubicBezTo>
                      <a:pt x="140970" y="84473"/>
                      <a:pt x="139990" y="83493"/>
                      <a:pt x="139990" y="82296"/>
                    </a:cubicBezTo>
                    <a:lnTo>
                      <a:pt x="139990" y="20030"/>
                    </a:lnTo>
                    <a:cubicBezTo>
                      <a:pt x="139990" y="18832"/>
                      <a:pt x="140970" y="17853"/>
                      <a:pt x="142167" y="17853"/>
                    </a:cubicBezTo>
                    <a:lnTo>
                      <a:pt x="333212" y="17853"/>
                    </a:lnTo>
                    <a:cubicBezTo>
                      <a:pt x="334409" y="17853"/>
                      <a:pt x="335389" y="18832"/>
                      <a:pt x="335389" y="20030"/>
                    </a:cubicBezTo>
                    <a:lnTo>
                      <a:pt x="335389" y="82187"/>
                    </a:lnTo>
                    <a:cubicBezTo>
                      <a:pt x="335389" y="83385"/>
                      <a:pt x="334409" y="84364"/>
                      <a:pt x="333212" y="84364"/>
                    </a:cubicBezTo>
                    <a:lnTo>
                      <a:pt x="273994" y="84364"/>
                    </a:lnTo>
                    <a:cubicBezTo>
                      <a:pt x="288580" y="88174"/>
                      <a:pt x="302188" y="94270"/>
                      <a:pt x="314597" y="102108"/>
                    </a:cubicBezTo>
                    <a:lnTo>
                      <a:pt x="333212" y="102108"/>
                    </a:lnTo>
                    <a:lnTo>
                      <a:pt x="355419" y="102108"/>
                    </a:lnTo>
                    <a:lnTo>
                      <a:pt x="455350" y="102108"/>
                    </a:lnTo>
                    <a:cubicBezTo>
                      <a:pt x="456547" y="102108"/>
                      <a:pt x="457527" y="103088"/>
                      <a:pt x="457527" y="104285"/>
                    </a:cubicBezTo>
                    <a:lnTo>
                      <a:pt x="457527" y="164374"/>
                    </a:lnTo>
                    <a:close/>
                    <a:moveTo>
                      <a:pt x="457636" y="82187"/>
                    </a:moveTo>
                    <a:cubicBezTo>
                      <a:pt x="457636" y="83385"/>
                      <a:pt x="456656" y="84364"/>
                      <a:pt x="455458" y="84364"/>
                    </a:cubicBezTo>
                    <a:lnTo>
                      <a:pt x="355528" y="84364"/>
                    </a:lnTo>
                    <a:cubicBezTo>
                      <a:pt x="354330" y="84364"/>
                      <a:pt x="353350" y="83385"/>
                      <a:pt x="353350" y="82187"/>
                    </a:cubicBezTo>
                    <a:lnTo>
                      <a:pt x="353350" y="20030"/>
                    </a:lnTo>
                    <a:cubicBezTo>
                      <a:pt x="353350" y="18832"/>
                      <a:pt x="354330" y="17853"/>
                      <a:pt x="355528" y="17853"/>
                    </a:cubicBezTo>
                    <a:lnTo>
                      <a:pt x="455458" y="17853"/>
                    </a:lnTo>
                    <a:cubicBezTo>
                      <a:pt x="456656" y="17853"/>
                      <a:pt x="457636" y="18832"/>
                      <a:pt x="457636" y="20030"/>
                    </a:cubicBezTo>
                    <a:lnTo>
                      <a:pt x="457636" y="82187"/>
                    </a:lnTo>
                    <a:close/>
                  </a:path>
                </a:pathLst>
              </a:custGeom>
              <a:grpFill/>
              <a:ln w="1270" cap="flat">
                <a:noFill/>
                <a:prstDash val="solid"/>
                <a:miter/>
              </a:ln>
            </p:spPr>
            <p:txBody>
              <a:bodyPr rtlCol="0" anchor="ctr"/>
              <a:lstStyle/>
              <a:p>
                <a:endParaRPr lang="en-US" dirty="0"/>
              </a:p>
            </p:txBody>
          </p:sp>
          <p:sp>
            <p:nvSpPr>
              <p:cNvPr id="61" name="Freeform 60">
                <a:extLst>
                  <a:ext uri="{FF2B5EF4-FFF2-40B4-BE49-F238E27FC236}">
                    <a16:creationId xmlns:a16="http://schemas.microsoft.com/office/drawing/2014/main" id="{AD5EBE4A-2C0C-4648-926E-85A5C50CA7E7}"/>
                  </a:ext>
                </a:extLst>
              </p:cNvPr>
              <p:cNvSpPr/>
              <p:nvPr/>
            </p:nvSpPr>
            <p:spPr>
              <a:xfrm>
                <a:off x="5015594" y="3164116"/>
                <a:ext cx="199506" cy="199505"/>
              </a:xfrm>
              <a:custGeom>
                <a:avLst/>
                <a:gdLst>
                  <a:gd name="connsiteX0" fmla="*/ 128887 w 257773"/>
                  <a:gd name="connsiteY0" fmla="*/ 0 h 257773"/>
                  <a:gd name="connsiteX1" fmla="*/ 0 w 257773"/>
                  <a:gd name="connsiteY1" fmla="*/ 128887 h 257773"/>
                  <a:gd name="connsiteX2" fmla="*/ 128887 w 257773"/>
                  <a:gd name="connsiteY2" fmla="*/ 257774 h 257773"/>
                  <a:gd name="connsiteX3" fmla="*/ 257774 w 257773"/>
                  <a:gd name="connsiteY3" fmla="*/ 128887 h 257773"/>
                  <a:gd name="connsiteX4" fmla="*/ 128887 w 257773"/>
                  <a:gd name="connsiteY4" fmla="*/ 0 h 257773"/>
                  <a:gd name="connsiteX5" fmla="*/ 128887 w 257773"/>
                  <a:gd name="connsiteY5" fmla="*/ 239921 h 257773"/>
                  <a:gd name="connsiteX6" fmla="*/ 17853 w 257773"/>
                  <a:gd name="connsiteY6" fmla="*/ 128887 h 257773"/>
                  <a:gd name="connsiteX7" fmla="*/ 128887 w 257773"/>
                  <a:gd name="connsiteY7" fmla="*/ 17853 h 257773"/>
                  <a:gd name="connsiteX8" fmla="*/ 239921 w 257773"/>
                  <a:gd name="connsiteY8" fmla="*/ 128887 h 257773"/>
                  <a:gd name="connsiteX9" fmla="*/ 128887 w 257773"/>
                  <a:gd name="connsiteY9" fmla="*/ 239921 h 257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773" h="257773">
                    <a:moveTo>
                      <a:pt x="128887" y="0"/>
                    </a:moveTo>
                    <a:cubicBezTo>
                      <a:pt x="57803" y="0"/>
                      <a:pt x="0" y="57803"/>
                      <a:pt x="0" y="128887"/>
                    </a:cubicBezTo>
                    <a:cubicBezTo>
                      <a:pt x="0" y="199971"/>
                      <a:pt x="57803" y="257774"/>
                      <a:pt x="128887" y="257774"/>
                    </a:cubicBezTo>
                    <a:cubicBezTo>
                      <a:pt x="199971" y="257774"/>
                      <a:pt x="257774" y="199971"/>
                      <a:pt x="257774" y="128887"/>
                    </a:cubicBezTo>
                    <a:cubicBezTo>
                      <a:pt x="257774" y="57803"/>
                      <a:pt x="199971" y="0"/>
                      <a:pt x="128887" y="0"/>
                    </a:cubicBezTo>
                    <a:close/>
                    <a:moveTo>
                      <a:pt x="128887" y="239921"/>
                    </a:moveTo>
                    <a:cubicBezTo>
                      <a:pt x="67600" y="239921"/>
                      <a:pt x="17853" y="190065"/>
                      <a:pt x="17853" y="128887"/>
                    </a:cubicBezTo>
                    <a:cubicBezTo>
                      <a:pt x="17853" y="67709"/>
                      <a:pt x="67709" y="17853"/>
                      <a:pt x="128887" y="17853"/>
                    </a:cubicBezTo>
                    <a:cubicBezTo>
                      <a:pt x="190065" y="17853"/>
                      <a:pt x="239921" y="67709"/>
                      <a:pt x="239921" y="128887"/>
                    </a:cubicBezTo>
                    <a:cubicBezTo>
                      <a:pt x="239921" y="190065"/>
                      <a:pt x="190173" y="239921"/>
                      <a:pt x="128887" y="239921"/>
                    </a:cubicBezTo>
                    <a:close/>
                  </a:path>
                </a:pathLst>
              </a:custGeom>
              <a:grpFill/>
              <a:ln w="1270" cap="flat">
                <a:noFill/>
                <a:prstDash val="solid"/>
                <a:miter/>
              </a:ln>
            </p:spPr>
            <p:txBody>
              <a:bodyPr rtlCol="0" anchor="ctr"/>
              <a:lstStyle/>
              <a:p>
                <a:endParaRPr lang="en-US" dirty="0"/>
              </a:p>
            </p:txBody>
          </p:sp>
          <p:sp>
            <p:nvSpPr>
              <p:cNvPr id="68" name="Freeform 67">
                <a:extLst>
                  <a:ext uri="{FF2B5EF4-FFF2-40B4-BE49-F238E27FC236}">
                    <a16:creationId xmlns:a16="http://schemas.microsoft.com/office/drawing/2014/main" id="{04A972FC-8D34-0349-8BC4-82F8EA4188E4}"/>
                  </a:ext>
                </a:extLst>
              </p:cNvPr>
              <p:cNvSpPr/>
              <p:nvPr/>
            </p:nvSpPr>
            <p:spPr>
              <a:xfrm>
                <a:off x="5070351" y="3188043"/>
                <a:ext cx="91145" cy="150556"/>
              </a:xfrm>
              <a:custGeom>
                <a:avLst/>
                <a:gdLst>
                  <a:gd name="connsiteX0" fmla="*/ 89380 w 117765"/>
                  <a:gd name="connsiteY0" fmla="*/ 64988 h 194527"/>
                  <a:gd name="connsiteX1" fmla="*/ 70003 w 117765"/>
                  <a:gd name="connsiteY1" fmla="*/ 37773 h 194527"/>
                  <a:gd name="connsiteX2" fmla="*/ 67064 w 117765"/>
                  <a:gd name="connsiteY2" fmla="*/ 18941 h 194527"/>
                  <a:gd name="connsiteX3" fmla="*/ 77405 w 117765"/>
                  <a:gd name="connsiteY3" fmla="*/ 4245 h 194527"/>
                  <a:gd name="connsiteX4" fmla="*/ 62819 w 117765"/>
                  <a:gd name="connsiteY4" fmla="*/ 0 h 194527"/>
                  <a:gd name="connsiteX5" fmla="*/ 43442 w 117765"/>
                  <a:gd name="connsiteY5" fmla="*/ 8273 h 194527"/>
                  <a:gd name="connsiteX6" fmla="*/ 34189 w 117765"/>
                  <a:gd name="connsiteY6" fmla="*/ 65205 h 194527"/>
                  <a:gd name="connsiteX7" fmla="*/ 22977 w 117765"/>
                  <a:gd name="connsiteY7" fmla="*/ 63573 h 194527"/>
                  <a:gd name="connsiteX8" fmla="*/ 6213 w 117765"/>
                  <a:gd name="connsiteY8" fmla="*/ 69995 h 194527"/>
                  <a:gd name="connsiteX9" fmla="*/ 15248 w 117765"/>
                  <a:gd name="connsiteY9" fmla="*/ 100584 h 194527"/>
                  <a:gd name="connsiteX10" fmla="*/ 9043 w 117765"/>
                  <a:gd name="connsiteY10" fmla="*/ 110925 h 194527"/>
                  <a:gd name="connsiteX11" fmla="*/ 13615 w 117765"/>
                  <a:gd name="connsiteY11" fmla="*/ 179397 h 194527"/>
                  <a:gd name="connsiteX12" fmla="*/ 36693 w 117765"/>
                  <a:gd name="connsiteY12" fmla="*/ 194528 h 194527"/>
                  <a:gd name="connsiteX13" fmla="*/ 33318 w 117765"/>
                  <a:gd name="connsiteY13" fmla="*/ 188432 h 194527"/>
                  <a:gd name="connsiteX14" fmla="*/ 33971 w 117765"/>
                  <a:gd name="connsiteY14" fmla="*/ 138357 h 194527"/>
                  <a:gd name="connsiteX15" fmla="*/ 40612 w 117765"/>
                  <a:gd name="connsiteY15" fmla="*/ 130520 h 194527"/>
                  <a:gd name="connsiteX16" fmla="*/ 54545 w 117765"/>
                  <a:gd name="connsiteY16" fmla="*/ 91658 h 194527"/>
                  <a:gd name="connsiteX17" fmla="*/ 55090 w 117765"/>
                  <a:gd name="connsiteY17" fmla="*/ 87848 h 194527"/>
                  <a:gd name="connsiteX18" fmla="*/ 72725 w 117765"/>
                  <a:gd name="connsiteY18" fmla="*/ 116042 h 194527"/>
                  <a:gd name="connsiteX19" fmla="*/ 64887 w 117765"/>
                  <a:gd name="connsiteY19" fmla="*/ 149134 h 194527"/>
                  <a:gd name="connsiteX20" fmla="*/ 78276 w 117765"/>
                  <a:gd name="connsiteY20" fmla="*/ 146631 h 194527"/>
                  <a:gd name="connsiteX21" fmla="*/ 88835 w 117765"/>
                  <a:gd name="connsiteY21" fmla="*/ 138031 h 194527"/>
                  <a:gd name="connsiteX22" fmla="*/ 79365 w 117765"/>
                  <a:gd name="connsiteY22" fmla="*/ 192677 h 194527"/>
                  <a:gd name="connsiteX23" fmla="*/ 116376 w 117765"/>
                  <a:gd name="connsiteY23" fmla="*/ 118654 h 194527"/>
                  <a:gd name="connsiteX24" fmla="*/ 89380 w 117765"/>
                  <a:gd name="connsiteY24" fmla="*/ 64988 h 19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7765" h="194527">
                    <a:moveTo>
                      <a:pt x="89380" y="64988"/>
                    </a:moveTo>
                    <a:cubicBezTo>
                      <a:pt x="82739" y="56061"/>
                      <a:pt x="75446" y="47571"/>
                      <a:pt x="70003" y="37773"/>
                    </a:cubicBezTo>
                    <a:cubicBezTo>
                      <a:pt x="67173" y="32657"/>
                      <a:pt x="65758" y="24711"/>
                      <a:pt x="67064" y="18941"/>
                    </a:cubicBezTo>
                    <a:cubicBezTo>
                      <a:pt x="68370" y="13389"/>
                      <a:pt x="73813" y="9035"/>
                      <a:pt x="77405" y="4245"/>
                    </a:cubicBezTo>
                    <a:cubicBezTo>
                      <a:pt x="72725" y="1524"/>
                      <a:pt x="67717" y="0"/>
                      <a:pt x="62819" y="0"/>
                    </a:cubicBezTo>
                    <a:cubicBezTo>
                      <a:pt x="56178" y="0"/>
                      <a:pt x="49538" y="2613"/>
                      <a:pt x="43442" y="8273"/>
                    </a:cubicBezTo>
                    <a:cubicBezTo>
                      <a:pt x="26896" y="23622"/>
                      <a:pt x="27440" y="43434"/>
                      <a:pt x="34189" y="65205"/>
                    </a:cubicBezTo>
                    <a:cubicBezTo>
                      <a:pt x="30270" y="64226"/>
                      <a:pt x="26569" y="63573"/>
                      <a:pt x="22977" y="63573"/>
                    </a:cubicBezTo>
                    <a:cubicBezTo>
                      <a:pt x="16990" y="63573"/>
                      <a:pt x="11438" y="65314"/>
                      <a:pt x="6213" y="69995"/>
                    </a:cubicBezTo>
                    <a:cubicBezTo>
                      <a:pt x="19058" y="76527"/>
                      <a:pt x="22215" y="87303"/>
                      <a:pt x="15248" y="100584"/>
                    </a:cubicBezTo>
                    <a:cubicBezTo>
                      <a:pt x="13397" y="104176"/>
                      <a:pt x="11220" y="107551"/>
                      <a:pt x="9043" y="110925"/>
                    </a:cubicBezTo>
                    <a:cubicBezTo>
                      <a:pt x="-5435" y="132479"/>
                      <a:pt x="-1516" y="161326"/>
                      <a:pt x="13615" y="179397"/>
                    </a:cubicBezTo>
                    <a:cubicBezTo>
                      <a:pt x="19493" y="186472"/>
                      <a:pt x="26569" y="191806"/>
                      <a:pt x="36693" y="194528"/>
                    </a:cubicBezTo>
                    <a:cubicBezTo>
                      <a:pt x="35060" y="191480"/>
                      <a:pt x="34298" y="189847"/>
                      <a:pt x="33318" y="188432"/>
                    </a:cubicBezTo>
                    <a:cubicBezTo>
                      <a:pt x="22106" y="171777"/>
                      <a:pt x="22324" y="154251"/>
                      <a:pt x="33971" y="138357"/>
                    </a:cubicBezTo>
                    <a:cubicBezTo>
                      <a:pt x="36040" y="135636"/>
                      <a:pt x="38326" y="133023"/>
                      <a:pt x="40612" y="130520"/>
                    </a:cubicBezTo>
                    <a:cubicBezTo>
                      <a:pt x="50627" y="119961"/>
                      <a:pt x="57485" y="107986"/>
                      <a:pt x="54545" y="91658"/>
                    </a:cubicBezTo>
                    <a:cubicBezTo>
                      <a:pt x="54437" y="90787"/>
                      <a:pt x="54763" y="89698"/>
                      <a:pt x="55090" y="87848"/>
                    </a:cubicBezTo>
                    <a:cubicBezTo>
                      <a:pt x="64451" y="95250"/>
                      <a:pt x="70439" y="104394"/>
                      <a:pt x="72725" y="116042"/>
                    </a:cubicBezTo>
                    <a:cubicBezTo>
                      <a:pt x="75011" y="128125"/>
                      <a:pt x="72725" y="139228"/>
                      <a:pt x="64887" y="149134"/>
                    </a:cubicBezTo>
                    <a:cubicBezTo>
                      <a:pt x="69894" y="148917"/>
                      <a:pt x="74466" y="148699"/>
                      <a:pt x="78276" y="146631"/>
                    </a:cubicBezTo>
                    <a:cubicBezTo>
                      <a:pt x="82086" y="144671"/>
                      <a:pt x="85352" y="140970"/>
                      <a:pt x="88835" y="138031"/>
                    </a:cubicBezTo>
                    <a:cubicBezTo>
                      <a:pt x="99721" y="149679"/>
                      <a:pt x="96891" y="169926"/>
                      <a:pt x="79365" y="192677"/>
                    </a:cubicBezTo>
                    <a:cubicBezTo>
                      <a:pt x="105055" y="185819"/>
                      <a:pt x="123017" y="149787"/>
                      <a:pt x="116376" y="118654"/>
                    </a:cubicBezTo>
                    <a:cubicBezTo>
                      <a:pt x="111695" y="98080"/>
                      <a:pt x="101245" y="81207"/>
                      <a:pt x="89380" y="64988"/>
                    </a:cubicBezTo>
                    <a:close/>
                  </a:path>
                </a:pathLst>
              </a:custGeom>
              <a:grpFill/>
              <a:ln w="1270"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51842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FB458224-6D4A-4643-9C4A-A0784A0DE96C}"/>
              </a:ext>
            </a:extLst>
          </p:cNvPr>
          <p:cNvSpPr>
            <a:spLocks noGrp="1"/>
          </p:cNvSpPr>
          <p:nvPr>
            <p:ph type="body" sz="quarter" idx="19"/>
          </p:nvPr>
        </p:nvSpPr>
        <p:spPr>
          <a:xfrm>
            <a:off x="770400" y="182563"/>
            <a:ext cx="5040000" cy="820800"/>
          </a:xfrm>
        </p:spPr>
        <p:txBody>
          <a:bodyPr/>
          <a:lstStyle/>
          <a:p>
            <a:r>
              <a:rPr lang="en-US" dirty="0"/>
              <a:t>OCI Network Firewall</a:t>
            </a:r>
          </a:p>
        </p:txBody>
      </p:sp>
      <p:sp>
        <p:nvSpPr>
          <p:cNvPr id="27" name="Text Placeholder 26">
            <a:extLst>
              <a:ext uri="{FF2B5EF4-FFF2-40B4-BE49-F238E27FC236}">
                <a16:creationId xmlns:a16="http://schemas.microsoft.com/office/drawing/2014/main" id="{6F7E1732-1E77-F145-A64F-871265C7B769}"/>
              </a:ext>
            </a:extLst>
          </p:cNvPr>
          <p:cNvSpPr>
            <a:spLocks noGrp="1"/>
          </p:cNvSpPr>
          <p:nvPr>
            <p:ph type="body" sz="quarter" idx="15"/>
          </p:nvPr>
        </p:nvSpPr>
        <p:spPr>
          <a:xfrm>
            <a:off x="762000" y="1451898"/>
            <a:ext cx="5048400" cy="1555899"/>
          </a:xfrm>
        </p:spPr>
        <p:txBody>
          <a:bodyPr/>
          <a:lstStyle/>
          <a:p>
            <a:r>
              <a:rPr lang="en-US" sz="1400" dirty="0"/>
              <a:t>OCI Network Firewall is a cloud-native managed firewall service that is built using industry leading </a:t>
            </a:r>
            <a:r>
              <a:rPr lang="en-US" sz="1400" b="1" dirty="0"/>
              <a:t>Palo Alto Networks </a:t>
            </a:r>
            <a:r>
              <a:rPr lang="en-US" sz="1400" dirty="0"/>
              <a:t>next-generation firewall technology. It provides advanced threat protection capabilities including custom URL filtering, intrusion prevention and detection (IDS/IPS), and TLS inspection to help prevent malicious traffic and malware propagation. </a:t>
            </a:r>
          </a:p>
          <a:p>
            <a:endParaRPr lang="en-US" sz="1400" dirty="0"/>
          </a:p>
          <a:p>
            <a:endParaRPr lang="en-US" sz="1400" dirty="0"/>
          </a:p>
          <a:p>
            <a:endParaRPr lang="en-US" sz="1400" dirty="0"/>
          </a:p>
          <a:p>
            <a:endParaRPr lang="en-US" sz="1400" dirty="0"/>
          </a:p>
          <a:p>
            <a:r>
              <a:rPr lang="en-US" sz="1400" dirty="0"/>
              <a:t> </a:t>
            </a:r>
          </a:p>
          <a:p>
            <a:endParaRPr lang="en-US" sz="1400" dirty="0"/>
          </a:p>
        </p:txBody>
      </p:sp>
      <p:sp>
        <p:nvSpPr>
          <p:cNvPr id="4" name="Footer Placeholder 3">
            <a:extLst>
              <a:ext uri="{FF2B5EF4-FFF2-40B4-BE49-F238E27FC236}">
                <a16:creationId xmlns:a16="http://schemas.microsoft.com/office/drawing/2014/main" id="{71F6A0F2-86B9-6C4C-88A3-2147926EA1D4}"/>
              </a:ext>
            </a:extLst>
          </p:cNvPr>
          <p:cNvSpPr>
            <a:spLocks noGrp="1"/>
          </p:cNvSpPr>
          <p:nvPr>
            <p:ph type="ftr" sz="quarter" idx="17"/>
          </p:nvPr>
        </p:nvSpPr>
        <p:spPr>
          <a:xfrm>
            <a:off x="1127759" y="6423978"/>
            <a:ext cx="5745379" cy="365125"/>
          </a:xfrm>
        </p:spPr>
        <p:txBody>
          <a:bodyPr/>
          <a:lstStyle/>
          <a:p>
            <a:r>
              <a:rPr lang="en-US" dirty="0"/>
              <a:t>Copyright © 2022, Oracle and/or its affiliates.</a:t>
            </a:r>
          </a:p>
        </p:txBody>
      </p:sp>
      <p:sp>
        <p:nvSpPr>
          <p:cNvPr id="5" name="Slide Number Placeholder 4">
            <a:extLst>
              <a:ext uri="{FF2B5EF4-FFF2-40B4-BE49-F238E27FC236}">
                <a16:creationId xmlns:a16="http://schemas.microsoft.com/office/drawing/2014/main" id="{A82EBD92-D716-5542-8CAA-DBFD490D8776}"/>
              </a:ext>
            </a:extLst>
          </p:cNvPr>
          <p:cNvSpPr>
            <a:spLocks noGrp="1"/>
          </p:cNvSpPr>
          <p:nvPr>
            <p:ph type="sldNum" sz="quarter" idx="18"/>
          </p:nvPr>
        </p:nvSpPr>
        <p:spPr>
          <a:xfrm>
            <a:off x="762000" y="6423660"/>
            <a:ext cx="365760" cy="365760"/>
          </a:xfrm>
        </p:spPr>
        <p:txBody>
          <a:bodyPr/>
          <a:lstStyle/>
          <a:p>
            <a:fld id="{345D60D9-5372-5F40-9443-0F9AE5BDC3C8}" type="slidenum">
              <a:rPr lang="en-US" smtClean="0"/>
              <a:pPr/>
              <a:t>3</a:t>
            </a:fld>
            <a:endParaRPr lang="en-US" dirty="0"/>
          </a:p>
        </p:txBody>
      </p:sp>
      <p:sp>
        <p:nvSpPr>
          <p:cNvPr id="16" name="Content Placeholder 1">
            <a:extLst>
              <a:ext uri="{FF2B5EF4-FFF2-40B4-BE49-F238E27FC236}">
                <a16:creationId xmlns:a16="http://schemas.microsoft.com/office/drawing/2014/main" id="{BB9A0604-3426-F041-8BCC-599AF51F236E}"/>
              </a:ext>
            </a:extLst>
          </p:cNvPr>
          <p:cNvSpPr txBox="1">
            <a:spLocks/>
          </p:cNvSpPr>
          <p:nvPr/>
        </p:nvSpPr>
        <p:spPr>
          <a:xfrm>
            <a:off x="6460912" y="638701"/>
            <a:ext cx="5495310" cy="6473567"/>
          </a:xfrm>
          <a:prstGeom prst="rect">
            <a:avLst/>
          </a:prstGeom>
          <a:noFill/>
        </p:spPr>
        <p:txBody>
          <a:bodyPr vert="horz" wrap="square" lIns="0" tIns="0" rIns="0" bIns="0" rtlCol="0">
            <a:sp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t>Customer benefits</a:t>
            </a:r>
          </a:p>
          <a:p>
            <a:pPr marL="285750" indent="-285750">
              <a:lnSpc>
                <a:spcPct val="100000"/>
              </a:lnSpc>
              <a:buFont typeface="Arial" charset="0"/>
              <a:buChar char="•"/>
            </a:pPr>
            <a:endParaRPr lang="en-US" sz="1600" b="1" dirty="0">
              <a:solidFill>
                <a:schemeClr val="dk1"/>
              </a:solidFill>
            </a:endParaRPr>
          </a:p>
          <a:p>
            <a:pPr marL="285750" indent="-285750">
              <a:lnSpc>
                <a:spcPct val="100000"/>
              </a:lnSpc>
              <a:buFont typeface="Arial" charset="0"/>
              <a:buChar char="•"/>
            </a:pPr>
            <a:r>
              <a:rPr lang="en-US" sz="1600" b="1" dirty="0">
                <a:solidFill>
                  <a:schemeClr val="dk1"/>
                </a:solidFill>
              </a:rPr>
              <a:t>Cloud-Native Firewall </a:t>
            </a:r>
            <a:r>
              <a:rPr lang="en-US" sz="1600" dirty="0">
                <a:solidFill>
                  <a:schemeClr val="dk1"/>
                </a:solidFill>
              </a:rPr>
              <a:t>-  Scalable native </a:t>
            </a:r>
            <a:r>
              <a:rPr lang="en-US" sz="1600" dirty="0"/>
              <a:t>service that eliminates the need to manage additional third-party security infrastructure.</a:t>
            </a:r>
            <a:endParaRPr lang="en-US" sz="1600" b="1" dirty="0">
              <a:solidFill>
                <a:schemeClr val="dk1"/>
              </a:solidFill>
            </a:endParaRPr>
          </a:p>
          <a:p>
            <a:pPr marL="285750" indent="-285750">
              <a:lnSpc>
                <a:spcPct val="100000"/>
              </a:lnSpc>
              <a:buFont typeface="Arial" charset="0"/>
              <a:buChar char="•"/>
            </a:pPr>
            <a:endParaRPr lang="en-US" sz="1600" b="1" dirty="0">
              <a:solidFill>
                <a:schemeClr val="dk1"/>
              </a:solidFill>
            </a:endParaRPr>
          </a:p>
          <a:p>
            <a:pPr marL="285750" indent="-285750">
              <a:lnSpc>
                <a:spcPct val="100000"/>
              </a:lnSpc>
              <a:buFont typeface="Arial" charset="0"/>
              <a:buChar char="•"/>
            </a:pPr>
            <a:r>
              <a:rPr lang="en-US" sz="1600" b="1" dirty="0">
                <a:solidFill>
                  <a:schemeClr val="dk1"/>
                </a:solidFill>
              </a:rPr>
              <a:t>Deep Integration with OCI </a:t>
            </a:r>
            <a:r>
              <a:rPr lang="en-US" sz="1600" dirty="0">
                <a:solidFill>
                  <a:schemeClr val="dk1"/>
                </a:solidFill>
              </a:rPr>
              <a:t>-</a:t>
            </a:r>
            <a:r>
              <a:rPr lang="en-US" sz="1600" b="1" dirty="0">
                <a:solidFill>
                  <a:schemeClr val="dk1"/>
                </a:solidFill>
              </a:rPr>
              <a:t> </a:t>
            </a:r>
            <a:r>
              <a:rPr lang="en-US" sz="1600" dirty="0">
                <a:solidFill>
                  <a:schemeClr val="dk1"/>
                </a:solidFill>
              </a:rPr>
              <a:t>Natively integrated with OCI platform including logging and metrics services. </a:t>
            </a:r>
          </a:p>
          <a:p>
            <a:pPr marL="285750" indent="-285750">
              <a:lnSpc>
                <a:spcPct val="100000"/>
              </a:lnSpc>
              <a:spcBef>
                <a:spcPts val="1000"/>
              </a:spcBef>
              <a:buFont typeface="Arial" charset="0"/>
              <a:buChar char="•"/>
            </a:pPr>
            <a:endParaRPr lang="en-US" sz="1600" b="1" dirty="0"/>
          </a:p>
          <a:p>
            <a:pPr marL="285750" indent="-285750">
              <a:lnSpc>
                <a:spcPct val="100000"/>
              </a:lnSpc>
              <a:spcBef>
                <a:spcPts val="1000"/>
              </a:spcBef>
              <a:buFont typeface="Arial" charset="0"/>
              <a:buChar char="•"/>
            </a:pPr>
            <a:r>
              <a:rPr lang="en-US" sz="1600" b="1" dirty="0"/>
              <a:t>Layered Defense</a:t>
            </a:r>
            <a:r>
              <a:rPr lang="en-US" sz="1600" dirty="0"/>
              <a:t> - Easily apply deeper security controls and segmentation for encrypted and non-encrypted traffic to customer workloads on OCI.</a:t>
            </a:r>
            <a:endParaRPr lang="en-US" sz="1600" b="1" dirty="0"/>
          </a:p>
          <a:p>
            <a:pPr marL="285750" lvl="0" indent="-285750">
              <a:lnSpc>
                <a:spcPct val="100000"/>
              </a:lnSpc>
              <a:buFont typeface="Arial" charset="0"/>
              <a:buChar char="•"/>
            </a:pPr>
            <a:endParaRPr lang="en-US" sz="1600" dirty="0"/>
          </a:p>
          <a:p>
            <a:pPr marL="285750" lvl="0" indent="-285750">
              <a:lnSpc>
                <a:spcPct val="100000"/>
              </a:lnSpc>
              <a:buFont typeface="Arial" charset="0"/>
              <a:buChar char="•"/>
            </a:pPr>
            <a:r>
              <a:rPr lang="en-US" sz="1600" b="1" dirty="0"/>
              <a:t>Advanced T</a:t>
            </a:r>
            <a:r>
              <a:rPr lang="en" sz="1600" b="1" dirty="0" err="1"/>
              <a:t>hreat</a:t>
            </a:r>
            <a:r>
              <a:rPr lang="en-US" sz="1600" b="1" dirty="0"/>
              <a:t> Protection </a:t>
            </a:r>
            <a:r>
              <a:rPr lang="en-US" sz="1600" dirty="0"/>
              <a:t>– Industry leading </a:t>
            </a:r>
            <a:r>
              <a:rPr lang="en-US" sz="1600" dirty="0">
                <a:solidFill>
                  <a:schemeClr val="dk1"/>
                </a:solidFill>
              </a:rPr>
              <a:t>threat protection to help monitor and block malware, spyware and vulnerability exploits. </a:t>
            </a:r>
          </a:p>
          <a:p>
            <a:pPr marL="285750" indent="-285750">
              <a:lnSpc>
                <a:spcPct val="100000"/>
              </a:lnSpc>
              <a:buFont typeface="Arial" charset="0"/>
              <a:buChar char="•"/>
            </a:pPr>
            <a:endParaRPr lang="en-US" sz="1600" b="1" dirty="0">
              <a:solidFill>
                <a:schemeClr val="dk1"/>
              </a:solidFill>
            </a:endParaRPr>
          </a:p>
          <a:p>
            <a:pPr marL="285750" indent="-285750">
              <a:lnSpc>
                <a:spcPct val="100000"/>
              </a:lnSpc>
              <a:buFont typeface="Arial" charset="0"/>
              <a:buChar char="•"/>
            </a:pPr>
            <a:r>
              <a:rPr lang="en-US" sz="1600" b="1" dirty="0">
                <a:solidFill>
                  <a:schemeClr val="dk1"/>
                </a:solidFill>
              </a:rPr>
              <a:t>Meet Compliance Goals </a:t>
            </a:r>
            <a:r>
              <a:rPr lang="en-US" sz="1600" dirty="0">
                <a:solidFill>
                  <a:schemeClr val="dk1"/>
                </a:solidFill>
              </a:rPr>
              <a:t>– Helps meet compliance requirements and </a:t>
            </a:r>
            <a:r>
              <a:rPr lang="en-US" sz="1600" dirty="0"/>
              <a:t>stringent security needs of regulated environments. </a:t>
            </a:r>
            <a:endParaRPr lang="en-US" sz="1600" dirty="0">
              <a:solidFill>
                <a:schemeClr val="dk1"/>
              </a:solidFill>
            </a:endParaRPr>
          </a:p>
          <a:p>
            <a:pPr marL="285750" lvl="0" indent="-285750">
              <a:lnSpc>
                <a:spcPct val="100000"/>
              </a:lnSpc>
              <a:buFont typeface="Arial" charset="0"/>
              <a:buChar char="•"/>
            </a:pPr>
            <a:endParaRPr lang="en-US" sz="1600" dirty="0">
              <a:solidFill>
                <a:schemeClr val="dk1"/>
              </a:solidFill>
            </a:endParaRPr>
          </a:p>
          <a:p>
            <a:pPr marL="285750" lvl="0" indent="-285750">
              <a:lnSpc>
                <a:spcPct val="100000"/>
              </a:lnSpc>
              <a:buFont typeface="Arial" charset="0"/>
              <a:buChar char="•"/>
            </a:pP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00" y="3456332"/>
            <a:ext cx="4873346" cy="2065278"/>
          </a:xfrm>
          <a:prstGeom prst="rect">
            <a:avLst/>
          </a:prstGeom>
          <a:ln>
            <a:solidFill>
              <a:schemeClr val="tx1">
                <a:lumMod val="25000"/>
                <a:lumOff val="75000"/>
              </a:schemeClr>
            </a:solidFill>
          </a:ln>
        </p:spPr>
      </p:pic>
    </p:spTree>
    <p:extLst>
      <p:ext uri="{BB962C8B-B14F-4D97-AF65-F5344CB8AC3E}">
        <p14:creationId xmlns:p14="http://schemas.microsoft.com/office/powerpoint/2010/main" val="42866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D0F40B-5547-4B45-A429-CDE85398130D}"/>
              </a:ext>
            </a:extLst>
          </p:cNvPr>
          <p:cNvSpPr>
            <a:spLocks noGrp="1"/>
          </p:cNvSpPr>
          <p:nvPr>
            <p:ph type="body" sz="quarter" idx="19"/>
          </p:nvPr>
        </p:nvSpPr>
        <p:spPr>
          <a:xfrm>
            <a:off x="624153" y="528411"/>
            <a:ext cx="5471847" cy="86421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Intrusion Detection and Prevention and TLS/SSL encrypted traffic inspection</a:t>
            </a:r>
          </a:p>
        </p:txBody>
      </p:sp>
      <p:sp>
        <p:nvSpPr>
          <p:cNvPr id="7" name="Text Placeholder 6">
            <a:extLst>
              <a:ext uri="{FF2B5EF4-FFF2-40B4-BE49-F238E27FC236}">
                <a16:creationId xmlns:a16="http://schemas.microsoft.com/office/drawing/2014/main" id="{B2E3BA34-AF4F-B04E-8484-4E8305162664}"/>
              </a:ext>
            </a:extLst>
          </p:cNvPr>
          <p:cNvSpPr>
            <a:spLocks noGrp="1"/>
          </p:cNvSpPr>
          <p:nvPr>
            <p:ph type="body" sz="quarter" idx="15"/>
          </p:nvPr>
        </p:nvSpPr>
        <p:spPr>
          <a:xfrm>
            <a:off x="552094" y="1541571"/>
            <a:ext cx="4755099" cy="4761258"/>
          </a:xfrm>
        </p:spPr>
        <p:txBody>
          <a:bodyPr wrap="square" anchor="t"/>
          <a:lstStyle/>
          <a:p>
            <a:pPr marL="285750" indent="-285750">
              <a:buFont typeface="Arial" charset="0"/>
              <a:buChar char="•"/>
            </a:pPr>
            <a:r>
              <a:rPr lang="en-US" dirty="0"/>
              <a:t>Integrated IDS and IPS solution built with Palo Alto Networks’ threat analysis engine and </a:t>
            </a:r>
            <a:r>
              <a:rPr lang="en-US" u="sng" dirty="0">
                <a:hlinkClick r:id="rId3"/>
              </a:rPr>
              <a:t>Unit 42 - security research teams</a:t>
            </a:r>
            <a:r>
              <a:rPr lang="en-US" dirty="0"/>
              <a:t> that identify new threat signatures and detection mechanisms.</a:t>
            </a:r>
          </a:p>
          <a:p>
            <a:pPr marL="285750" indent="-285750">
              <a:buFont typeface="Arial" charset="0"/>
              <a:buChar char="•"/>
            </a:pPr>
            <a:endParaRPr lang="en-US" dirty="0"/>
          </a:p>
          <a:p>
            <a:pPr marL="285750" indent="-285750">
              <a:buFont typeface="Arial" charset="0"/>
              <a:buChar char="•"/>
            </a:pPr>
            <a:r>
              <a:rPr lang="en-US" dirty="0"/>
              <a:t>Helps detect (IDS) and block (IPS) known exploits, malware, malicious URLs, spyware, command and control (C2) attacks. </a:t>
            </a:r>
          </a:p>
          <a:p>
            <a:pPr marL="285750" indent="-285750">
              <a:buFont typeface="Arial" charset="0"/>
              <a:buChar char="•"/>
            </a:pPr>
            <a:endParaRPr lang="en-US" dirty="0"/>
          </a:p>
          <a:p>
            <a:pPr marL="285750" indent="-285750">
              <a:buFont typeface="Arial" charset="0"/>
              <a:buChar char="•"/>
            </a:pPr>
            <a:r>
              <a:rPr lang="en-US" b="1" dirty="0">
                <a:latin typeface="Calibri" panose="020F0502020204030204" pitchFamily="34" charset="0"/>
                <a:ea typeface="Calibri" panose="020F0502020204030204" pitchFamily="34" charset="0"/>
                <a:cs typeface="Times New Roman" panose="02020603050405020304" pitchFamily="18" charset="0"/>
              </a:rPr>
              <a:t>Use case: </a:t>
            </a:r>
            <a:r>
              <a:rPr lang="en-US" dirty="0">
                <a:latin typeface="Calibri" panose="020F0502020204030204" pitchFamily="34" charset="0"/>
                <a:ea typeface="Calibri" panose="020F0502020204030204" pitchFamily="34" charset="0"/>
                <a:cs typeface="Times New Roman" panose="02020603050405020304" pitchFamily="18" charset="0"/>
              </a:rPr>
              <a:t>OCI Network firewall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to be able to apply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Intrusion Detection and Prevention (IDS/IPS) controls to the traffic, including encrypted traffic over SSL/TLS secure channels and to do this, the NGFW must decrypt the SSL/TLS encrypted traffic.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charset="0"/>
              <a:buChar char="•"/>
            </a:pPr>
            <a:endParaRPr lang="en-US" dirty="0"/>
          </a:p>
          <a:p>
            <a:pPr marL="285750" indent="-285750">
              <a:buFont typeface="Arial" charset="0"/>
              <a:buChar char="•"/>
            </a:pPr>
            <a:endParaRPr lang="en-US" dirty="0"/>
          </a:p>
          <a:p>
            <a:pPr marL="285750" indent="-285750">
              <a:buFont typeface="Arial" charset="0"/>
              <a:buChar char="•"/>
            </a:pPr>
            <a:endParaRPr lang="en-US" dirty="0"/>
          </a:p>
        </p:txBody>
      </p:sp>
      <p:sp>
        <p:nvSpPr>
          <p:cNvPr id="4" name="Footer Placeholder 3">
            <a:extLst>
              <a:ext uri="{FF2B5EF4-FFF2-40B4-BE49-F238E27FC236}">
                <a16:creationId xmlns:a16="http://schemas.microsoft.com/office/drawing/2014/main" id="{5533D38F-AD84-2A4D-9EE0-86E54E2756E7}"/>
              </a:ext>
            </a:extLst>
          </p:cNvPr>
          <p:cNvSpPr>
            <a:spLocks noGrp="1"/>
          </p:cNvSpPr>
          <p:nvPr>
            <p:ph type="ftr" sz="quarter" idx="17"/>
          </p:nvPr>
        </p:nvSpPr>
        <p:spPr>
          <a:xfrm>
            <a:off x="1127759" y="6423978"/>
            <a:ext cx="5745379" cy="365125"/>
          </a:xfrm>
        </p:spPr>
        <p:txBody>
          <a:bodyPr/>
          <a:lstStyle/>
          <a:p>
            <a:r>
              <a:rPr lang="en-US" dirty="0"/>
              <a:t>Copyright © 2022, Oracle and/or its affiliates.</a:t>
            </a:r>
          </a:p>
        </p:txBody>
      </p:sp>
      <p:sp>
        <p:nvSpPr>
          <p:cNvPr id="5" name="Slide Number Placeholder 4">
            <a:extLst>
              <a:ext uri="{FF2B5EF4-FFF2-40B4-BE49-F238E27FC236}">
                <a16:creationId xmlns:a16="http://schemas.microsoft.com/office/drawing/2014/main" id="{9F327B81-990A-9546-8520-7A548EA926C4}"/>
              </a:ext>
            </a:extLst>
          </p:cNvPr>
          <p:cNvSpPr>
            <a:spLocks noGrp="1"/>
          </p:cNvSpPr>
          <p:nvPr>
            <p:ph type="sldNum" sz="quarter" idx="18"/>
          </p:nvPr>
        </p:nvSpPr>
        <p:spPr>
          <a:xfrm>
            <a:off x="762000" y="6423660"/>
            <a:ext cx="365760" cy="365760"/>
          </a:xfrm>
        </p:spPr>
        <p:txBody>
          <a:bodyPr/>
          <a:lstStyle/>
          <a:p>
            <a:fld id="{345D60D9-5372-5F40-9443-0F9AE5BDC3C8}" type="slidenum">
              <a:rPr lang="en-US" smtClean="0"/>
              <a:pPr/>
              <a:t>4</a:t>
            </a:fld>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48" y="1984514"/>
            <a:ext cx="5307496" cy="2653748"/>
          </a:xfrm>
          <a:prstGeom prst="rect">
            <a:avLst/>
          </a:prstGeom>
          <a:ln>
            <a:solidFill>
              <a:schemeClr val="accent3">
                <a:lumMod val="40000"/>
                <a:lumOff val="60000"/>
              </a:schemeClr>
            </a:solidFill>
          </a:ln>
        </p:spPr>
      </p:pic>
    </p:spTree>
    <p:extLst>
      <p:ext uri="{BB962C8B-B14F-4D97-AF65-F5344CB8AC3E}">
        <p14:creationId xmlns:p14="http://schemas.microsoft.com/office/powerpoint/2010/main" val="3290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DFF2BD14-93A3-7242-951A-7AF77704457F}"/>
              </a:ext>
            </a:extLst>
          </p:cNvPr>
          <p:cNvSpPr>
            <a:spLocks noGrp="1"/>
          </p:cNvSpPr>
          <p:nvPr>
            <p:ph type="body" sz="quarter" idx="19"/>
          </p:nvPr>
        </p:nvSpPr>
        <p:spPr>
          <a:xfrm>
            <a:off x="769938" y="170340"/>
            <a:ext cx="10670400" cy="820800"/>
          </a:xfrm>
        </p:spPr>
        <p:txBody>
          <a:bodyPr/>
          <a:lstStyle/>
          <a:p>
            <a:r>
              <a:rPr lang="en-US" dirty="0" err="1"/>
              <a:t>Stateful</a:t>
            </a:r>
            <a:r>
              <a:rPr lang="en-US" dirty="0"/>
              <a:t> Firewall Rules</a:t>
            </a:r>
          </a:p>
        </p:txBody>
      </p:sp>
      <p:sp>
        <p:nvSpPr>
          <p:cNvPr id="35" name="Text Placeholder 34">
            <a:extLst>
              <a:ext uri="{FF2B5EF4-FFF2-40B4-BE49-F238E27FC236}">
                <a16:creationId xmlns:a16="http://schemas.microsoft.com/office/drawing/2014/main" id="{6C167B8C-10DB-C842-B8E6-56BCE6480D86}"/>
              </a:ext>
            </a:extLst>
          </p:cNvPr>
          <p:cNvSpPr>
            <a:spLocks noGrp="1"/>
          </p:cNvSpPr>
          <p:nvPr>
            <p:ph type="body" sz="quarter" idx="15"/>
          </p:nvPr>
        </p:nvSpPr>
        <p:spPr>
          <a:xfrm>
            <a:off x="769938" y="1600200"/>
            <a:ext cx="4703583" cy="4403035"/>
          </a:xfrm>
        </p:spPr>
        <p:txBody>
          <a:bodyPr/>
          <a:lstStyle/>
          <a:p>
            <a:r>
              <a:rPr lang="en-US" dirty="0"/>
              <a:t>Enforce </a:t>
            </a:r>
            <a:r>
              <a:rPr lang="en-US" i="1" dirty="0"/>
              <a:t>allow</a:t>
            </a:r>
            <a:r>
              <a:rPr lang="en-US" dirty="0"/>
              <a:t> or </a:t>
            </a:r>
            <a:r>
              <a:rPr lang="en-US" i="1" dirty="0"/>
              <a:t>deny</a:t>
            </a:r>
            <a:r>
              <a:rPr lang="en-US" dirty="0"/>
              <a:t> </a:t>
            </a:r>
            <a:r>
              <a:rPr lang="en-US" dirty="0" err="1"/>
              <a:t>stateful</a:t>
            </a:r>
            <a:r>
              <a:rPr lang="en-US" dirty="0"/>
              <a:t> filtering rules based on 5-tuple information (source and destination IP address (both IPv4 and IPv6), port, and protocol. </a:t>
            </a:r>
          </a:p>
          <a:p>
            <a:pPr marL="285750" indent="-285750">
              <a:buFont typeface="Arial" charset="0"/>
              <a:buChar char="•"/>
            </a:pPr>
            <a:endParaRPr lang="en-US" dirty="0"/>
          </a:p>
          <a:p>
            <a:pPr marL="285750" indent="-285750">
              <a:buFont typeface="Arial" charset="0"/>
              <a:buChar char="•"/>
            </a:pPr>
            <a:r>
              <a:rPr lang="en-US" dirty="0"/>
              <a:t>Rules can be enforced in a customer defined priority order across multiple virtual networks. </a:t>
            </a:r>
          </a:p>
          <a:p>
            <a:pPr marL="285750" indent="-285750">
              <a:buFont typeface="Arial" charset="0"/>
              <a:buChar char="•"/>
            </a:pPr>
            <a:endParaRPr lang="en-US" dirty="0"/>
          </a:p>
          <a:p>
            <a:pPr marL="285750" indent="-285750">
              <a:buFont typeface="Arial" charset="0"/>
              <a:buChar char="•"/>
            </a:pPr>
            <a:r>
              <a:rPr lang="en-US" dirty="0"/>
              <a:t>The stateful firewall takes into account the context of traffic flows for more granular policy enforcement.</a:t>
            </a:r>
          </a:p>
        </p:txBody>
      </p:sp>
      <p:sp>
        <p:nvSpPr>
          <p:cNvPr id="4" name="Footer Placeholder 3">
            <a:extLst>
              <a:ext uri="{FF2B5EF4-FFF2-40B4-BE49-F238E27FC236}">
                <a16:creationId xmlns:a16="http://schemas.microsoft.com/office/drawing/2014/main" id="{5533D38F-AD84-2A4D-9EE0-86E54E2756E7}"/>
              </a:ext>
            </a:extLst>
          </p:cNvPr>
          <p:cNvSpPr>
            <a:spLocks noGrp="1"/>
          </p:cNvSpPr>
          <p:nvPr>
            <p:ph type="ftr" sz="quarter" idx="17"/>
          </p:nvPr>
        </p:nvSpPr>
        <p:spPr>
          <a:xfrm>
            <a:off x="1127759" y="6423978"/>
            <a:ext cx="5745379" cy="365125"/>
          </a:xfrm>
        </p:spPr>
        <p:txBody>
          <a:bodyPr/>
          <a:lstStyle/>
          <a:p>
            <a:r>
              <a:rPr lang="en-US" dirty="0"/>
              <a:t>Copyright © 2022, Oracle and/or its affiliates.</a:t>
            </a:r>
          </a:p>
        </p:txBody>
      </p:sp>
      <p:sp>
        <p:nvSpPr>
          <p:cNvPr id="5" name="Slide Number Placeholder 4">
            <a:extLst>
              <a:ext uri="{FF2B5EF4-FFF2-40B4-BE49-F238E27FC236}">
                <a16:creationId xmlns:a16="http://schemas.microsoft.com/office/drawing/2014/main" id="{9F327B81-990A-9546-8520-7A548EA926C4}"/>
              </a:ext>
            </a:extLst>
          </p:cNvPr>
          <p:cNvSpPr>
            <a:spLocks noGrp="1"/>
          </p:cNvSpPr>
          <p:nvPr>
            <p:ph type="sldNum" sz="quarter" idx="18"/>
          </p:nvPr>
        </p:nvSpPr>
        <p:spPr>
          <a:xfrm>
            <a:off x="762000" y="6423660"/>
            <a:ext cx="365760" cy="365760"/>
          </a:xfrm>
        </p:spPr>
        <p:txBody>
          <a:bodyPr/>
          <a:lstStyle/>
          <a:p>
            <a:fld id="{345D60D9-5372-5F40-9443-0F9AE5BDC3C8}" type="slidenum">
              <a:rPr lang="en-US" smtClean="0"/>
              <a:pPr/>
              <a:t>5</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2106" y="1763911"/>
            <a:ext cx="4933981" cy="3640607"/>
          </a:xfrm>
          <a:prstGeom prst="rect">
            <a:avLst/>
          </a:prstGeom>
          <a:ln>
            <a:solidFill>
              <a:schemeClr val="accent3">
                <a:lumMod val="40000"/>
                <a:lumOff val="60000"/>
              </a:schemeClr>
            </a:solidFill>
          </a:ln>
        </p:spPr>
      </p:pic>
    </p:spTree>
    <p:extLst>
      <p:ext uri="{BB962C8B-B14F-4D97-AF65-F5344CB8AC3E}">
        <p14:creationId xmlns:p14="http://schemas.microsoft.com/office/powerpoint/2010/main" val="239447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1D0F40B-5547-4B45-A429-CDE85398130D}"/>
              </a:ext>
            </a:extLst>
          </p:cNvPr>
          <p:cNvSpPr>
            <a:spLocks noGrp="1"/>
          </p:cNvSpPr>
          <p:nvPr>
            <p:ph type="body" sz="quarter" idx="19"/>
          </p:nvPr>
        </p:nvSpPr>
        <p:spPr/>
        <p:txBody>
          <a:bodyPr/>
          <a:lstStyle/>
          <a:p>
            <a:r>
              <a:rPr lang="en-US" dirty="0"/>
              <a:t>URL and FQDN Filtering</a:t>
            </a:r>
          </a:p>
        </p:txBody>
      </p:sp>
      <p:sp>
        <p:nvSpPr>
          <p:cNvPr id="7" name="Text Placeholder 6">
            <a:extLst>
              <a:ext uri="{FF2B5EF4-FFF2-40B4-BE49-F238E27FC236}">
                <a16:creationId xmlns:a16="http://schemas.microsoft.com/office/drawing/2014/main" id="{B2E3BA34-AF4F-B04E-8484-4E8305162664}"/>
              </a:ext>
            </a:extLst>
          </p:cNvPr>
          <p:cNvSpPr>
            <a:spLocks noGrp="1"/>
          </p:cNvSpPr>
          <p:nvPr>
            <p:ph type="body" sz="quarter" idx="15"/>
          </p:nvPr>
        </p:nvSpPr>
        <p:spPr>
          <a:xfrm>
            <a:off x="769938" y="1600200"/>
            <a:ext cx="4755099" cy="3989231"/>
          </a:xfrm>
        </p:spPr>
        <p:txBody>
          <a:bodyPr wrap="square" anchor="t"/>
          <a:lstStyle/>
          <a:p>
            <a:pPr indent="-182880"/>
            <a:r>
              <a:rPr lang="en-US" dirty="0"/>
              <a:t>Use these rules to restrict traffic to a user specified list of fully qualified domain names (FQDN) including wild cards and custom URLs. </a:t>
            </a:r>
          </a:p>
          <a:p>
            <a:pPr indent="-182880"/>
            <a:endParaRPr lang="en-US" dirty="0"/>
          </a:p>
          <a:p>
            <a:pPr marL="179388" indent="-166688">
              <a:buFont typeface="Arial" panose="020B0604020202020204" pitchFamily="34" charset="0"/>
              <a:buChar char="•"/>
            </a:pPr>
            <a:r>
              <a:rPr lang="en-US" dirty="0"/>
              <a:t>Flexible enforcement for both inbound and outbound traffic </a:t>
            </a:r>
          </a:p>
          <a:p>
            <a:pPr marL="179388" indent="-166688">
              <a:buFont typeface="Arial" panose="020B0604020202020204" pitchFamily="34" charset="0"/>
              <a:buChar char="•"/>
            </a:pPr>
            <a:endParaRPr lang="en-US" dirty="0"/>
          </a:p>
          <a:p>
            <a:pPr marL="179388" indent="-166688">
              <a:buFont typeface="Arial" panose="020B0604020202020204" pitchFamily="34" charset="0"/>
              <a:buChar char="•"/>
            </a:pPr>
            <a:r>
              <a:rPr lang="en-US" b="1" dirty="0"/>
              <a:t>SSL Inspection  </a:t>
            </a:r>
            <a:r>
              <a:rPr lang="en-US" dirty="0"/>
              <a:t>-</a:t>
            </a:r>
            <a:r>
              <a:rPr lang="en-US" b="1" dirty="0"/>
              <a:t> </a:t>
            </a:r>
            <a:r>
              <a:rPr lang="en-US" dirty="0"/>
              <a:t>allows inspection of  HTTPS (TLS 1.2 and 1.3) encrypted traffic. Natively integrated with highly secure OCI Vault. </a:t>
            </a:r>
          </a:p>
        </p:txBody>
      </p:sp>
      <p:sp>
        <p:nvSpPr>
          <p:cNvPr id="4" name="Footer Placeholder 3">
            <a:extLst>
              <a:ext uri="{FF2B5EF4-FFF2-40B4-BE49-F238E27FC236}">
                <a16:creationId xmlns:a16="http://schemas.microsoft.com/office/drawing/2014/main" id="{5533D38F-AD84-2A4D-9EE0-86E54E2756E7}"/>
              </a:ext>
            </a:extLst>
          </p:cNvPr>
          <p:cNvSpPr>
            <a:spLocks noGrp="1"/>
          </p:cNvSpPr>
          <p:nvPr>
            <p:ph type="ftr" sz="quarter" idx="17"/>
          </p:nvPr>
        </p:nvSpPr>
        <p:spPr>
          <a:xfrm>
            <a:off x="1127759" y="6423978"/>
            <a:ext cx="5745379" cy="365125"/>
          </a:xfrm>
        </p:spPr>
        <p:txBody>
          <a:bodyPr/>
          <a:lstStyle/>
          <a:p>
            <a:r>
              <a:rPr lang="en-US" dirty="0"/>
              <a:t>Copyright © 2022, Oracle and/or its affiliates.</a:t>
            </a:r>
          </a:p>
        </p:txBody>
      </p:sp>
      <p:sp>
        <p:nvSpPr>
          <p:cNvPr id="5" name="Slide Number Placeholder 4">
            <a:extLst>
              <a:ext uri="{FF2B5EF4-FFF2-40B4-BE49-F238E27FC236}">
                <a16:creationId xmlns:a16="http://schemas.microsoft.com/office/drawing/2014/main" id="{9F327B81-990A-9546-8520-7A548EA926C4}"/>
              </a:ext>
            </a:extLst>
          </p:cNvPr>
          <p:cNvSpPr>
            <a:spLocks noGrp="1"/>
          </p:cNvSpPr>
          <p:nvPr>
            <p:ph type="sldNum" sz="quarter" idx="18"/>
          </p:nvPr>
        </p:nvSpPr>
        <p:spPr>
          <a:xfrm>
            <a:off x="762000" y="6423660"/>
            <a:ext cx="365760" cy="365760"/>
          </a:xfrm>
        </p:spPr>
        <p:txBody>
          <a:bodyPr/>
          <a:lstStyle/>
          <a:p>
            <a:fld id="{345D60D9-5372-5F40-9443-0F9AE5BDC3C8}" type="slidenum">
              <a:rPr lang="en-US" smtClean="0"/>
              <a:pPr/>
              <a:t>6</a:t>
            </a:fld>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292" y="1707054"/>
            <a:ext cx="5047822" cy="3395033"/>
          </a:xfrm>
          <a:prstGeom prst="rect">
            <a:avLst/>
          </a:prstGeom>
          <a:ln>
            <a:solidFill>
              <a:schemeClr val="accent3">
                <a:lumMod val="40000"/>
                <a:lumOff val="60000"/>
              </a:schemeClr>
            </a:solidFill>
          </a:ln>
        </p:spPr>
      </p:pic>
    </p:spTree>
    <p:extLst>
      <p:ext uri="{BB962C8B-B14F-4D97-AF65-F5344CB8AC3E}">
        <p14:creationId xmlns:p14="http://schemas.microsoft.com/office/powerpoint/2010/main" val="309445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40D8013-DAAC-E810-D839-AA747ADEB88E}"/>
              </a:ext>
            </a:extLst>
          </p:cNvPr>
          <p:cNvSpPr>
            <a:spLocks noGrp="1"/>
          </p:cNvSpPr>
          <p:nvPr>
            <p:ph sz="quarter" idx="14"/>
          </p:nvPr>
        </p:nvSpPr>
        <p:spPr>
          <a:xfrm>
            <a:off x="766763" y="1313052"/>
            <a:ext cx="5084064" cy="4803237"/>
          </a:xfrm>
        </p:spPr>
        <p:txBody>
          <a:bodyPr/>
          <a:lstStyle/>
          <a:p>
            <a:r>
              <a:rPr lang="en-US" b="1" dirty="0"/>
              <a:t>Network Security lists and groups</a:t>
            </a:r>
          </a:p>
          <a:p>
            <a:r>
              <a:rPr lang="en-US" dirty="0"/>
              <a:t>Stateful Rules and Stateless Rules </a:t>
            </a:r>
            <a:r>
              <a:rPr lang="en-US" sz="1800" dirty="0">
                <a:latin typeface="Oracle Sans" panose="020B0503020204020204" pitchFamily="34" charset="0"/>
                <a:cs typeface="Oracle Sans" panose="020B0503020204020204" pitchFamily="34" charset="0"/>
              </a:rPr>
              <a:t>for both IPv4 and IPv6 traffic. </a:t>
            </a:r>
            <a:endParaRPr lang="en-US" dirty="0"/>
          </a:p>
          <a:p>
            <a:r>
              <a:rPr lang="en-US" dirty="0"/>
              <a:t>CIDR Range or Service (Source IP and Destination IP)</a:t>
            </a:r>
          </a:p>
          <a:p>
            <a:r>
              <a:rPr lang="en-US" dirty="0"/>
              <a:t>Protocol</a:t>
            </a:r>
          </a:p>
          <a:p>
            <a:r>
              <a:rPr lang="en-US" dirty="0"/>
              <a:t>Source port</a:t>
            </a:r>
          </a:p>
          <a:p>
            <a:r>
              <a:rPr lang="en-US" dirty="0"/>
              <a:t>Destination port </a:t>
            </a:r>
          </a:p>
          <a:p>
            <a:endParaRPr lang="en-US" dirty="0"/>
          </a:p>
          <a:p>
            <a:r>
              <a:rPr lang="en-US" dirty="0"/>
              <a:t>&gt;&gt; Access control list on Subnet and NIC level.</a:t>
            </a:r>
          </a:p>
          <a:p>
            <a:r>
              <a:rPr lang="en-US" dirty="0"/>
              <a:t>&gt;&gt;By default every traffic is denied. Rules need to be created to allow the traffic.</a:t>
            </a:r>
          </a:p>
          <a:p>
            <a:r>
              <a:rPr lang="en-US" dirty="0"/>
              <a:t>Deny rules can not be created.</a:t>
            </a:r>
          </a:p>
          <a:p>
            <a:endParaRPr lang="en-US" dirty="0"/>
          </a:p>
        </p:txBody>
      </p:sp>
      <p:sp>
        <p:nvSpPr>
          <p:cNvPr id="7" name="Content Placeholder 6">
            <a:extLst>
              <a:ext uri="{FF2B5EF4-FFF2-40B4-BE49-F238E27FC236}">
                <a16:creationId xmlns:a16="http://schemas.microsoft.com/office/drawing/2014/main" id="{7A6CA84B-B5E0-19E6-C950-EF59E1342B15}"/>
              </a:ext>
            </a:extLst>
          </p:cNvPr>
          <p:cNvSpPr>
            <a:spLocks noGrp="1"/>
          </p:cNvSpPr>
          <p:nvPr>
            <p:ph sz="quarter" idx="15"/>
          </p:nvPr>
        </p:nvSpPr>
        <p:spPr>
          <a:xfrm>
            <a:off x="6366215" y="1313052"/>
            <a:ext cx="5084064" cy="4803237"/>
          </a:xfrm>
        </p:spPr>
        <p:txBody>
          <a:bodyPr/>
          <a:lstStyle/>
          <a:p>
            <a:r>
              <a:rPr lang="en-US" b="1" dirty="0"/>
              <a:t>OCI Network Firewall</a:t>
            </a:r>
          </a:p>
          <a:p>
            <a:r>
              <a:rPr lang="en-US" sz="1800" dirty="0">
                <a:latin typeface="Oracle Sans" panose="020B0503020204020204" pitchFamily="34" charset="0"/>
                <a:cs typeface="Oracle Sans" panose="020B0503020204020204" pitchFamily="34" charset="0"/>
              </a:rPr>
              <a:t>Stateful filtering Allow or Deny rules based on 5-tuple information for both IPv4 and IPv6 traffic. </a:t>
            </a:r>
          </a:p>
          <a:p>
            <a:endParaRPr lang="en-US" dirty="0"/>
          </a:p>
          <a:p>
            <a:r>
              <a:rPr lang="en-US" dirty="0"/>
              <a:t>Signature-based threat detection and prevention (IDS/IPS) engine.</a:t>
            </a:r>
          </a:p>
          <a:p>
            <a:endParaRPr lang="en-US" dirty="0"/>
          </a:p>
          <a:p>
            <a:r>
              <a:rPr lang="en-US" dirty="0"/>
              <a:t>Control inbound and outbound HTTP/S traffic to a specified list of FQDN including wild cards and custom URLs. </a:t>
            </a:r>
          </a:p>
          <a:p>
            <a:r>
              <a:rPr lang="en-US" dirty="0"/>
              <a:t>Decryption profiles for inbound and outbound HTTPS inspection.</a:t>
            </a:r>
          </a:p>
          <a:p>
            <a:endParaRPr lang="en-US" dirty="0"/>
          </a:p>
          <a:p>
            <a:r>
              <a:rPr lang="en-US" dirty="0"/>
              <a:t>Policies manage traffic for intra VCN and Inter VCN centrally.</a:t>
            </a:r>
          </a:p>
          <a:p>
            <a:endParaRPr lang="en-US" dirty="0"/>
          </a:p>
        </p:txBody>
      </p:sp>
      <p:sp>
        <p:nvSpPr>
          <p:cNvPr id="64" name="Title 63">
            <a:extLst>
              <a:ext uri="{FF2B5EF4-FFF2-40B4-BE49-F238E27FC236}">
                <a16:creationId xmlns:a16="http://schemas.microsoft.com/office/drawing/2014/main" id="{2272C81B-5398-944E-B9F7-D87801742836}"/>
              </a:ext>
            </a:extLst>
          </p:cNvPr>
          <p:cNvSpPr>
            <a:spLocks noGrp="1"/>
          </p:cNvSpPr>
          <p:nvPr>
            <p:ph type="title"/>
          </p:nvPr>
        </p:nvSpPr>
        <p:spPr/>
        <p:txBody>
          <a:bodyPr/>
          <a:lstStyle/>
          <a:p>
            <a:r>
              <a:rPr lang="en-US" dirty="0"/>
              <a:t>Difference between Network Security List/groups and OCI Network Firewall features</a:t>
            </a:r>
          </a:p>
        </p:txBody>
      </p:sp>
      <p:sp>
        <p:nvSpPr>
          <p:cNvPr id="3" name="Footer Placeholder 2">
            <a:extLst>
              <a:ext uri="{FF2B5EF4-FFF2-40B4-BE49-F238E27FC236}">
                <a16:creationId xmlns:a16="http://schemas.microsoft.com/office/drawing/2014/main" id="{469F0672-D233-084C-9077-EF08526E7C24}"/>
              </a:ext>
            </a:extLst>
          </p:cNvPr>
          <p:cNvSpPr>
            <a:spLocks noGrp="1"/>
          </p:cNvSpPr>
          <p:nvPr>
            <p:ph type="ftr" sz="quarter" idx="17"/>
          </p:nvPr>
        </p:nvSpPr>
        <p:spPr/>
        <p:txBody>
          <a:bodyPr/>
          <a:lstStyle/>
          <a:p>
            <a:r>
              <a:rPr lang="en-US"/>
              <a:t>Copyright © 2021, Oracle and/or its affiliates.</a:t>
            </a:r>
            <a:endParaRPr lang="en-US" dirty="0"/>
          </a:p>
        </p:txBody>
      </p:sp>
      <p:sp>
        <p:nvSpPr>
          <p:cNvPr id="4" name="Slide Number Placeholder 3">
            <a:extLst>
              <a:ext uri="{FF2B5EF4-FFF2-40B4-BE49-F238E27FC236}">
                <a16:creationId xmlns:a16="http://schemas.microsoft.com/office/drawing/2014/main" id="{38BE0683-953D-8545-AFC7-8C7AC5E753A1}"/>
              </a:ext>
            </a:extLst>
          </p:cNvPr>
          <p:cNvSpPr>
            <a:spLocks noGrp="1"/>
          </p:cNvSpPr>
          <p:nvPr>
            <p:ph type="sldNum" sz="quarter" idx="18"/>
          </p:nvPr>
        </p:nvSpPr>
        <p:spPr/>
        <p:txBody>
          <a:bodyPr/>
          <a:lstStyle/>
          <a:p>
            <a:fld id="{345D60D9-5372-5F40-9443-0F9AE5BDC3C8}" type="slidenum">
              <a:rPr lang="en-US" smtClean="0"/>
              <a:pPr/>
              <a:t>7</a:t>
            </a:fld>
            <a:endParaRPr lang="en-US" dirty="0"/>
          </a:p>
        </p:txBody>
      </p:sp>
    </p:spTree>
    <p:extLst>
      <p:ext uri="{BB962C8B-B14F-4D97-AF65-F5344CB8AC3E}">
        <p14:creationId xmlns:p14="http://schemas.microsoft.com/office/powerpoint/2010/main" val="2719038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3A76F9-0D61-134C-8C02-979D717E4ED0}"/>
              </a:ext>
            </a:extLst>
          </p:cNvPr>
          <p:cNvSpPr>
            <a:spLocks noGrp="1"/>
          </p:cNvSpPr>
          <p:nvPr>
            <p:ph type="title"/>
          </p:nvPr>
        </p:nvSpPr>
        <p:spPr/>
        <p:txBody>
          <a:bodyPr/>
          <a:lstStyle/>
          <a:p>
            <a:r>
              <a:rPr lang="en-US" dirty="0"/>
              <a:t>OCI Network Firewall and WAF – Better Together </a:t>
            </a:r>
          </a:p>
        </p:txBody>
      </p:sp>
      <p:sp>
        <p:nvSpPr>
          <p:cNvPr id="4" name="Slide Number Placeholder 3">
            <a:extLst>
              <a:ext uri="{FF2B5EF4-FFF2-40B4-BE49-F238E27FC236}">
                <a16:creationId xmlns:a16="http://schemas.microsoft.com/office/drawing/2014/main" id="{6FCAEF05-B8FE-6942-9CEF-6D6FB6D47CBA}"/>
              </a:ext>
            </a:extLst>
          </p:cNvPr>
          <p:cNvSpPr>
            <a:spLocks noGrp="1"/>
          </p:cNvSpPr>
          <p:nvPr>
            <p:ph type="sldNum" sz="quarter" idx="16"/>
          </p:nvPr>
        </p:nvSpPr>
        <p:spPr/>
        <p:txBody>
          <a:bodyPr/>
          <a:lstStyle/>
          <a:p>
            <a:fld id="{345D60D9-5372-5F40-9443-0F9AE5BDC3C8}" type="slidenum">
              <a:rPr lang="en-US" smtClean="0"/>
              <a:pPr/>
              <a:t>8</a:t>
            </a:fld>
            <a:endParaRPr lang="en-US" dirty="0"/>
          </a:p>
        </p:txBody>
      </p:sp>
      <p:sp>
        <p:nvSpPr>
          <p:cNvPr id="5" name="Google Shape;661;p64">
            <a:extLst>
              <a:ext uri="{FF2B5EF4-FFF2-40B4-BE49-F238E27FC236}">
                <a16:creationId xmlns:a16="http://schemas.microsoft.com/office/drawing/2014/main" id="{5D823130-AC3F-A247-8B89-93DD453C1EAA}"/>
              </a:ext>
            </a:extLst>
          </p:cNvPr>
          <p:cNvSpPr txBox="1">
            <a:spLocks/>
          </p:cNvSpPr>
          <p:nvPr/>
        </p:nvSpPr>
        <p:spPr>
          <a:xfrm>
            <a:off x="762000" y="1631603"/>
            <a:ext cx="10542104" cy="4437892"/>
          </a:xfrm>
          <a:prstGeom prst="rect">
            <a:avLst/>
          </a:prstGeom>
          <a:noFill/>
          <a:ln>
            <a:noFill/>
          </a:ln>
        </p:spPr>
        <p:txBody>
          <a:bodyPr spcFirstLastPara="1" wrap="square" lIns="91425" tIns="45700" rIns="91425" bIns="45700" anchor="t" anchorCtr="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Tab"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Tab" panose="020B0503020204020204" pitchFamily="34" charset="0"/>
              </a:defRPr>
            </a:lvl2pPr>
            <a:lvl3pPr marL="547688"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Tab Light" panose="020B0403020204020204" pitchFamily="34" charset="0"/>
                <a:ea typeface="+mn-ea"/>
                <a:cs typeface="Oracle Sans Tab Light" panose="020B0403020204020204" pitchFamily="34" charset="0"/>
              </a:defRPr>
            </a:lvl3pPr>
            <a:lvl4pPr marL="730250" marR="0" indent="-182563"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Tab Light" panose="020B0403020204020204" pitchFamily="34" charset="0"/>
                <a:ea typeface="+mn-ea"/>
                <a:cs typeface="Oracle Sans Tab Light" panose="020B0403020204020204" pitchFamily="34" charset="0"/>
              </a:defRPr>
            </a:lvl4pPr>
            <a:lvl5pPr marL="91440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Tab Light" panose="020B0403020204020204" pitchFamily="34" charset="0"/>
                <a:ea typeface="+mn-ea"/>
                <a:cs typeface="Oracle Sans Tab Light" panose="020B0403020204020204" pitchFamily="34" charset="0"/>
              </a:defRPr>
            </a:lvl5pPr>
            <a:lvl6pPr marL="109728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12801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charset="0"/>
              <a:buChar char="•"/>
            </a:pPr>
            <a:r>
              <a:rPr lang="en-US" sz="1600" b="1" dirty="0"/>
              <a:t>OCI Network Firewall </a:t>
            </a:r>
            <a:r>
              <a:rPr lang="en-US" sz="1600" dirty="0"/>
              <a:t>helps secure network and application workloads. It enables policy based visibility and control over applications, users and content including access control, SSL decryption, threat prevention, URL filtering and IDS/IPS capabilities. </a:t>
            </a:r>
            <a:endParaRPr lang="en-US" sz="1600" b="1" dirty="0"/>
          </a:p>
          <a:p>
            <a:pPr marL="285750" indent="-285750">
              <a:buFont typeface="Arial" charset="0"/>
              <a:buChar char="•"/>
            </a:pPr>
            <a:endParaRPr lang="en-US" sz="1600" b="1" dirty="0"/>
          </a:p>
          <a:p>
            <a:pPr marL="285750" indent="-285750">
              <a:buFont typeface="Arial" charset="0"/>
              <a:buChar char="•"/>
            </a:pPr>
            <a:r>
              <a:rPr lang="en-US" sz="1600" b="1" dirty="0"/>
              <a:t>OCI WAF </a:t>
            </a:r>
            <a:r>
              <a:rPr lang="en-US" sz="1600" dirty="0"/>
              <a:t>is primarily focused on the security of web applications and operates at the layer 7 (HTTP/S). It helps stop layer 7 attacks whether it’s an attempt to exploit vulnerable code-level vulnerabilities such as SQL injection and other OWASP Top 10 vulnerabilities, or a layer 7 DDoS attack. </a:t>
            </a:r>
          </a:p>
          <a:p>
            <a:pPr marL="285750" indent="-285750">
              <a:buFont typeface="Arial" charset="0"/>
              <a:buChar char="•"/>
            </a:pPr>
            <a:endParaRPr lang="en-US" sz="1600" dirty="0"/>
          </a:p>
          <a:p>
            <a:pPr marL="285750" indent="-285750">
              <a:buFont typeface="Arial" charset="0"/>
              <a:buChar char="•"/>
            </a:pPr>
            <a:r>
              <a:rPr lang="en-US" sz="1600" b="1" dirty="0"/>
              <a:t>Layered Defense </a:t>
            </a:r>
            <a:r>
              <a:rPr lang="en-US" sz="1600" dirty="0"/>
              <a:t>- In most cases it’s important to employ both technologies given the various potential points for intrusion across both networks and web applications. </a:t>
            </a:r>
          </a:p>
          <a:p>
            <a:pPr marL="833438" lvl="2" indent="-285750">
              <a:buFont typeface="Arial" charset="0"/>
              <a:buChar char="•"/>
            </a:pPr>
            <a:endParaRPr lang="en-US" dirty="0"/>
          </a:p>
          <a:p>
            <a:pPr marL="468312" lvl="3" indent="-285750">
              <a:spcBef>
                <a:spcPts val="600"/>
              </a:spcBef>
              <a:buSzTx/>
              <a:buFont typeface="Arial" charset="0"/>
              <a:buChar char="•"/>
            </a:pPr>
            <a:r>
              <a:rPr lang="en-US" dirty="0">
                <a:latin typeface="+mn-lt"/>
                <a:cs typeface="Oracle Sans Tab" panose="020B0503020204020204" pitchFamily="34" charset="0"/>
              </a:rPr>
              <a:t>For e.g., in 3-tier architecture web-tier can be protected using WAF. But, web tier to app tier and app tier to database tier communications are protected using Network Firewall. </a:t>
            </a:r>
          </a:p>
          <a:p>
            <a:pPr marL="285750" indent="-285750">
              <a:buFont typeface="Arial" charset="0"/>
              <a:buChar char="•"/>
            </a:pPr>
            <a:endParaRPr lang="en-US" sz="1600" b="1" dirty="0"/>
          </a:p>
        </p:txBody>
      </p:sp>
      <p:sp>
        <p:nvSpPr>
          <p:cNvPr id="10" name="Footer Placeholder 2">
            <a:extLst>
              <a:ext uri="{FF2B5EF4-FFF2-40B4-BE49-F238E27FC236}">
                <a16:creationId xmlns:a16="http://schemas.microsoft.com/office/drawing/2014/main" id="{998C1F23-DB5A-9145-BFA5-AF709F04EE85}"/>
              </a:ext>
            </a:extLst>
          </p:cNvPr>
          <p:cNvSpPr>
            <a:spLocks noGrp="1"/>
          </p:cNvSpPr>
          <p:nvPr>
            <p:ph type="ftr" sz="quarter" idx="4294967295"/>
          </p:nvPr>
        </p:nvSpPr>
        <p:spPr>
          <a:xfrm>
            <a:off x="1127760" y="6475978"/>
            <a:ext cx="5745379" cy="365125"/>
          </a:xfrm>
          <a:prstGeom prst="rect">
            <a:avLst/>
          </a:prstGeom>
        </p:spPr>
        <p:txBody>
          <a:bodyPr/>
          <a:lstStyle/>
          <a:p>
            <a:r>
              <a:rPr lang="en-US" sz="900" dirty="0">
                <a:solidFill>
                  <a:srgbClr val="8B8580"/>
                </a:solidFill>
              </a:rPr>
              <a:t>Copyright © 2022, Oracle and/or its affiliates.</a:t>
            </a:r>
          </a:p>
        </p:txBody>
      </p:sp>
    </p:spTree>
    <p:extLst>
      <p:ext uri="{BB962C8B-B14F-4D97-AF65-F5344CB8AC3E}">
        <p14:creationId xmlns:p14="http://schemas.microsoft.com/office/powerpoint/2010/main" val="87338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dirty="0"/>
              <a:t>Copyright © 2022, Oracle and/or its affiliates.</a:t>
            </a:r>
          </a:p>
        </p:txBody>
      </p:sp>
      <p:sp>
        <p:nvSpPr>
          <p:cNvPr id="4" name="Slide Number Placeholder 3"/>
          <p:cNvSpPr>
            <a:spLocks noGrp="1"/>
          </p:cNvSpPr>
          <p:nvPr>
            <p:ph type="sldNum" sz="quarter" idx="18"/>
          </p:nvPr>
        </p:nvSpPr>
        <p:spPr/>
        <p:txBody>
          <a:bodyPr/>
          <a:lstStyle/>
          <a:p>
            <a:fld id="{345D60D9-5372-5F40-9443-0F9AE5BDC3C8}" type="slidenum">
              <a:rPr lang="en-US" smtClean="0"/>
              <a:pPr/>
              <a:t>9</a:t>
            </a:fld>
            <a:endParaRPr lang="en-US" dirty="0"/>
          </a:p>
        </p:txBody>
      </p:sp>
      <p:sp>
        <p:nvSpPr>
          <p:cNvPr id="2" name="Title 1"/>
          <p:cNvSpPr>
            <a:spLocks noGrp="1"/>
          </p:cNvSpPr>
          <p:nvPr>
            <p:ph type="title" idx="4294967295"/>
          </p:nvPr>
        </p:nvSpPr>
        <p:spPr>
          <a:xfrm>
            <a:off x="360856" y="157712"/>
            <a:ext cx="10671175" cy="822325"/>
          </a:xfrm>
        </p:spPr>
        <p:txBody>
          <a:bodyPr/>
          <a:lstStyle/>
          <a:p>
            <a:r>
              <a:rPr lang="en-US" dirty="0"/>
              <a:t>Logging, Monitoring and Analytics</a:t>
            </a:r>
          </a:p>
        </p:txBody>
      </p:sp>
      <p:sp>
        <p:nvSpPr>
          <p:cNvPr id="8" name="TextBox 7"/>
          <p:cNvSpPr txBox="1"/>
          <p:nvPr/>
        </p:nvSpPr>
        <p:spPr>
          <a:xfrm>
            <a:off x="486980" y="1623847"/>
            <a:ext cx="5677337" cy="4801314"/>
          </a:xfrm>
          <a:prstGeom prst="rect">
            <a:avLst/>
          </a:prstGeom>
          <a:noFill/>
        </p:spPr>
        <p:txBody>
          <a:bodyPr wrap="square" rtlCol="0">
            <a:spAutoFit/>
          </a:bodyPr>
          <a:lstStyle/>
          <a:p>
            <a:pPr marL="285750" indent="-285750">
              <a:buFont typeface="Arial" charset="0"/>
              <a:buChar char="•"/>
            </a:pPr>
            <a:r>
              <a:rPr lang="en-US" dirty="0"/>
              <a:t>Network Firewall metrics help monitor the health, capacity, and performance of firewall policies and resources. </a:t>
            </a:r>
          </a:p>
          <a:p>
            <a:pPr marL="285750" indent="-285750">
              <a:buFont typeface="Arial" charset="0"/>
              <a:buChar char="•"/>
            </a:pPr>
            <a:endParaRPr lang="en-US" dirty="0"/>
          </a:p>
          <a:p>
            <a:pPr marL="285750" indent="-285750">
              <a:buFont typeface="Arial" charset="0"/>
              <a:buChar char="•"/>
            </a:pPr>
            <a:r>
              <a:rPr lang="en-US" dirty="0"/>
              <a:t>Alarms and Notifications can be configured to notify you when metrics meet alarm-specified triggers. </a:t>
            </a:r>
          </a:p>
          <a:p>
            <a:pPr marL="285750" indent="-285750">
              <a:buFont typeface="Arial" charset="0"/>
              <a:buChar char="•"/>
            </a:pPr>
            <a:endParaRPr lang="en-US" dirty="0"/>
          </a:p>
          <a:p>
            <a:pPr marL="285750" indent="-285750">
              <a:buFont typeface="Arial" charset="0"/>
              <a:buChar char="•"/>
            </a:pPr>
            <a:r>
              <a:rPr lang="en-US" dirty="0"/>
              <a:t>Network Firewall logs (integrated with OCI logging) enable you to understand what rules and the countermeasures triggered by requests. </a:t>
            </a:r>
          </a:p>
          <a:p>
            <a:pPr marL="285750" indent="-285750">
              <a:buFont typeface="Arial" charset="0"/>
              <a:buChar char="•"/>
            </a:pPr>
            <a:endParaRPr lang="en-US" dirty="0"/>
          </a:p>
          <a:p>
            <a:pPr marL="285750" indent="-285750">
              <a:buFont typeface="Arial" charset="0"/>
              <a:buChar char="•"/>
            </a:pPr>
            <a:r>
              <a:rPr lang="en-US" dirty="0"/>
              <a:t>Logging Analytics provides the </a:t>
            </a:r>
            <a:r>
              <a:rPr lang="en-US" i="1" dirty="0"/>
              <a:t>analytics</a:t>
            </a:r>
            <a:r>
              <a:rPr lang="en-US" dirty="0"/>
              <a:t>, making it simpler to explore the data, analyze patterns and out-liners, provide machine learning in the form of clustering and linking, create dashboards, provide topology drill-downs and much more.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930" y="2101956"/>
            <a:ext cx="5338504" cy="2881242"/>
          </a:xfrm>
          <a:prstGeom prst="rect">
            <a:avLst/>
          </a:prstGeom>
          <a:ln>
            <a:solidFill>
              <a:schemeClr val="accent3">
                <a:lumMod val="40000"/>
                <a:lumOff val="60000"/>
              </a:schemeClr>
            </a:solidFill>
          </a:ln>
        </p:spPr>
      </p:pic>
    </p:spTree>
    <p:extLst>
      <p:ext uri="{BB962C8B-B14F-4D97-AF65-F5344CB8AC3E}">
        <p14:creationId xmlns:p14="http://schemas.microsoft.com/office/powerpoint/2010/main" val="200016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Pillars">
  <a:themeElements>
    <a:clrScheme name="Oracle Redwood 06-2020">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Flat">
      <a:fillStyleLst>
        <a:solidFill>
          <a:schemeClr val="phClr"/>
        </a:solidFill>
        <a:solidFill>
          <a:schemeClr val="phClr">
            <a:tint val="50000"/>
          </a:schemeClr>
        </a:solidFill>
        <a:solidFill>
          <a:schemeClr val="phClr">
            <a:shade val="65000"/>
          </a:schemeClr>
        </a:solidFill>
      </a:fillStyleLst>
      <a:lnStyleLst>
        <a:ln w="3175" cap="flat" cmpd="sng" algn="ctr">
          <a:solidFill>
            <a:schemeClr val="phClr">
              <a:shade val="65000"/>
            </a:schemeClr>
          </a:solidFill>
          <a:prstDash val="solid"/>
        </a:ln>
        <a:ln w="3175" cap="flat" cmpd="sng" algn="ctr">
          <a:solidFill>
            <a:schemeClr val="phClr"/>
          </a:solidFill>
          <a:prstDash val="solid"/>
        </a:ln>
        <a:ln w="0" cap="flat" cmpd="sng" algn="ctr">
          <a:noFill/>
        </a:ln>
      </a:lnStyleLst>
      <a:effectStyleLst>
        <a:effectStyle>
          <a:effectLst>
            <a:blur/>
          </a:effectLst>
        </a:effectStyle>
        <a:effectStyle>
          <a:effectLst>
            <a:blur/>
          </a:effectLst>
        </a:effectStyle>
        <a:effectStyle>
          <a:effectLst>
            <a:fillOverlay blend="darken">
              <a:solidFill>
                <a:schemeClr val="phClr">
                  <a:shade val="30000"/>
                </a:schemeClr>
              </a:solidFill>
            </a:fillOverlay>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 name="Position 6">
      <a:srgbClr val="FFFFFF"/>
    </a:custClr>
    <a:custClr name="Highlight/hyperlink dark theme">
      <a:srgbClr val="FACD62"/>
    </a:custClr>
    <a:custClr name="Highlight/numbered list light theme">
      <a:srgbClr val="AE562C"/>
    </a:custClr>
    <a:custClr name="Hyperlink light theme (default)">
      <a:srgbClr val="2C5967"/>
    </a:custClr>
    <a:custClr name="Numbered list dark theme">
      <a:srgbClr val="759C6C"/>
    </a:custClr>
    <a:custClr name="Brand: Neutral 30">
      <a:srgbClr val="F1EFED"/>
    </a:custClr>
    <a:custClr name="Developer: Pebble 30">
      <a:srgbClr val="E7F0FD"/>
    </a:custClr>
    <a:custClr name="Database: Slate 30">
      <a:srgbClr val="E7F2F2"/>
    </a:custClr>
    <a:custClr name="Cloud Platform: Pine 30">
      <a:srgbClr val="E0F5E7"/>
    </a:custClr>
    <a:custClr name="Finance / Operations: Teal 30">
      <a:srgbClr val="E8F1F0"/>
    </a:custClr>
    <a:custClr name="NetSuite: Ocean 30">
      <a:srgbClr val="E7F2F5"/>
    </a:custClr>
    <a:custClr name="GBU: Lilac 30">
      <a:srgbClr val="EBEFFE"/>
    </a:custClr>
    <a:custClr name="CX/Marketing: Plum 30">
      <a:srgbClr val="F5ECFB"/>
    </a:custClr>
    <a:custClr name="HCM/HR: Rose 30">
      <a:srgbClr val="FBECEF"/>
    </a:custClr>
    <a:custClr name="SCM: Sienna 30">
      <a:srgbClr val="FCEDD9"/>
    </a:custClr>
    <a:custClr name="Brand: Neutral 70">
      <a:srgbClr val="AEA8A2"/>
    </a:custClr>
    <a:custClr name="Developer: Pebble 70">
      <a:srgbClr val="A2AAB6"/>
    </a:custClr>
    <a:custClr name="Database: Slate 70">
      <a:srgbClr val="99ADAE"/>
    </a:custClr>
    <a:custClr name="Cloud Platform: Pine 70">
      <a:srgbClr val="86B596"/>
    </a:custClr>
    <a:custClr name="Finance / Operations: Teal 70">
      <a:srgbClr val="89B2B0"/>
    </a:custClr>
    <a:custClr name="NetSuite: Ocean 70">
      <a:srgbClr val="81B2C3"/>
    </a:custClr>
    <a:custClr name="GBU: Lilac 70">
      <a:srgbClr val="A0A9C5"/>
    </a:custClr>
    <a:custClr name="CX/Marketing: Plum 70">
      <a:srgbClr val="B7A1C4"/>
    </a:custClr>
    <a:custClr name="HCM/HR: Rose 70">
      <a:srgbClr val="CE9BA7"/>
    </a:custClr>
    <a:custClr name="SCM: Sienna 70">
      <a:srgbClr val="D39F5D"/>
    </a:custClr>
    <a:custClr name="Brand: Neutral 140">
      <a:srgbClr val="514C47"/>
    </a:custClr>
    <a:custClr name="Developer: Pebble 140">
      <a:srgbClr val="494D53"/>
    </a:custClr>
    <a:custClr name="Database: Slate 140">
      <a:srgbClr val="464F4F"/>
    </a:custClr>
    <a:custClr name="Cloud Platform: Pine 140">
      <a:srgbClr val="33553C"/>
    </a:custClr>
    <a:custClr name="Finance / Operations: Teal 140">
      <a:srgbClr val="315357"/>
    </a:custClr>
    <a:custClr name="NetSuite: Ocean 140">
      <a:srgbClr val="2C5266"/>
    </a:custClr>
    <a:custClr name="GBU: Lilac 140">
      <a:srgbClr val="464C68"/>
    </a:custClr>
    <a:custClr name="CX/Marketing: Plum 140">
      <a:srgbClr val="594564"/>
    </a:custClr>
    <a:custClr name="HCM/HR: Rose 140">
      <a:srgbClr val="6C3F49"/>
    </a:custClr>
    <a:custClr name="SCM: Sienna 140">
      <a:srgbClr val="713F25"/>
    </a:custClr>
    <a:custClr name="Brand: Neutral 170">
      <a:srgbClr val="312D2A"/>
    </a:custClr>
    <a:custClr name="Developer: Pebble 170">
      <a:srgbClr val="2B2E32"/>
    </a:custClr>
    <a:custClr name="Database: Slate 170">
      <a:srgbClr val="2A2F2F"/>
    </a:custClr>
    <a:custClr name="Cloud Platform: Pine 170">
      <a:srgbClr val="1E3224"/>
    </a:custClr>
    <a:custClr name="Finance / Operations: Teal 170">
      <a:srgbClr val="1E3133"/>
    </a:custClr>
    <a:custClr name="NetSuite: Ocean 170">
      <a:srgbClr val="1A2F3F"/>
    </a:custClr>
    <a:custClr name="GBU: Lilac 170">
      <a:srgbClr val="2A2D3F"/>
    </a:custClr>
    <a:custClr name="CX/Marketing: Plum 170">
      <a:srgbClr val="36293C"/>
    </a:custClr>
    <a:custClr name="HCM/HR: Rose 170">
      <a:srgbClr val="41242B"/>
    </a:custClr>
    <a:custClr name="SCM: Sienna 170">
      <a:srgbClr val="442616"/>
    </a:custClr>
  </a:custClrLst>
  <a:extLst>
    <a:ext uri="{05A4C25C-085E-4340-85A3-A5531E510DB2}">
      <thm15:themeFamily xmlns:thm15="http://schemas.microsoft.com/office/thememl/2012/main" name="Oracle Redwood Modern v1.2a.potx" id="{2DCB3DD6-FF32-4C5B-94C6-FEEEE0758C80}" vid="{10848349-FBFC-4443-B9C7-92936F04B5AC}"/>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Parent Master Pillars</Template>
  <TotalTime>15613</TotalTime>
  <Words>1758</Words>
  <Application>Microsoft Macintosh PowerPoint</Application>
  <PresentationFormat>Widescreen</PresentationFormat>
  <Paragraphs>172</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Georgia</vt:lpstr>
      <vt:lpstr>Montserrat</vt:lpstr>
      <vt:lpstr>Oracle Sans</vt:lpstr>
      <vt:lpstr>Oracle Sans Light</vt:lpstr>
      <vt:lpstr>Oracle Sans Tab Light</vt:lpstr>
      <vt:lpstr>System Font Regular</vt:lpstr>
      <vt:lpstr>Parent Master Pillars</vt:lpstr>
      <vt:lpstr>Oracle Cloud Infrastructure (OCI) Network Firewall</vt:lpstr>
      <vt:lpstr>OCI Network Firewall features</vt:lpstr>
      <vt:lpstr>PowerPoint Presentation</vt:lpstr>
      <vt:lpstr>PowerPoint Presentation</vt:lpstr>
      <vt:lpstr>PowerPoint Presentation</vt:lpstr>
      <vt:lpstr>PowerPoint Presentation</vt:lpstr>
      <vt:lpstr>Difference between Network Security List/groups and OCI Network Firewall features</vt:lpstr>
      <vt:lpstr>OCI Network Firewall and WAF – Better Together </vt:lpstr>
      <vt:lpstr>Logging, Monitoring and Analytics</vt:lpstr>
      <vt:lpstr>OCI Network Firewall – Key Use Cases</vt:lpstr>
      <vt:lpstr>OCI Network Firewall 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different about this template?</dc:title>
  <dc:creator>Ritu Nauriyal</dc:creator>
  <cp:lastModifiedBy>Sachin Sharma</cp:lastModifiedBy>
  <cp:revision>231</cp:revision>
  <dcterms:created xsi:type="dcterms:W3CDTF">2021-11-12T15:03:54Z</dcterms:created>
  <dcterms:modified xsi:type="dcterms:W3CDTF">2023-05-31T07:43:14Z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2231507</vt:lpwstr>
  </property>
  <property fmtid="{D5CDD505-2E9C-101B-9397-08002B2CF9AE}" pid="3" name="NXPowerLiteSettings">
    <vt:lpwstr>C700052003A000</vt:lpwstr>
  </property>
  <property fmtid="{D5CDD505-2E9C-101B-9397-08002B2CF9AE}" pid="4" name="NXPowerLiteVersion">
    <vt:lpwstr>D8.0.11</vt:lpwstr>
  </property>
</Properties>
</file>