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12"/>
  </p:notesMasterIdLst>
  <p:handoutMasterIdLst>
    <p:handoutMasterId r:id="rId13"/>
  </p:handoutMasterIdLst>
  <p:sldIdLst>
    <p:sldId id="2144212447" r:id="rId2"/>
    <p:sldId id="324" r:id="rId3"/>
    <p:sldId id="4527" r:id="rId4"/>
    <p:sldId id="4528" r:id="rId5"/>
    <p:sldId id="4529" r:id="rId6"/>
    <p:sldId id="2144212446" r:id="rId7"/>
    <p:sldId id="2144212441" r:id="rId8"/>
    <p:sldId id="2144212443" r:id="rId9"/>
    <p:sldId id="2144212444" r:id="rId10"/>
    <p:sldId id="2144212448"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5pPr>
    <a:lvl6pPr marL="2286000" algn="l" defTabSz="914400" rtl="0" eaLnBrk="1" latinLnBrk="0" hangingPunct="1">
      <a:defRPr kern="1200">
        <a:solidFill>
          <a:schemeClr val="tx1"/>
        </a:solidFill>
        <a:latin typeface="Oracle Sans" panose="020B0503020204020204" pitchFamily="34" charset="0"/>
        <a:ea typeface="+mn-ea"/>
        <a:cs typeface="+mn-cs"/>
      </a:defRPr>
    </a:lvl6pPr>
    <a:lvl7pPr marL="2743200" algn="l" defTabSz="914400" rtl="0" eaLnBrk="1" latinLnBrk="0" hangingPunct="1">
      <a:defRPr kern="1200">
        <a:solidFill>
          <a:schemeClr val="tx1"/>
        </a:solidFill>
        <a:latin typeface="Oracle Sans" panose="020B0503020204020204" pitchFamily="34" charset="0"/>
        <a:ea typeface="+mn-ea"/>
        <a:cs typeface="+mn-cs"/>
      </a:defRPr>
    </a:lvl7pPr>
    <a:lvl8pPr marL="3200400" algn="l" defTabSz="914400" rtl="0" eaLnBrk="1" latinLnBrk="0" hangingPunct="1">
      <a:defRPr kern="1200">
        <a:solidFill>
          <a:schemeClr val="tx1"/>
        </a:solidFill>
        <a:latin typeface="Oracle Sans" panose="020B0503020204020204" pitchFamily="34" charset="0"/>
        <a:ea typeface="+mn-ea"/>
        <a:cs typeface="+mn-cs"/>
      </a:defRPr>
    </a:lvl8pPr>
    <a:lvl9pPr marL="3657600" algn="l" defTabSz="914400" rtl="0" eaLnBrk="1" latinLnBrk="0" hangingPunct="1">
      <a:defRPr kern="1200">
        <a:solidFill>
          <a:schemeClr val="tx1"/>
        </a:solidFill>
        <a:latin typeface="Oracle Sans" panose="020B0503020204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27E"/>
    <a:srgbClr val="2E686C"/>
    <a:srgbClr val="56504B"/>
    <a:srgbClr val="67605B"/>
    <a:srgbClr val="79726D"/>
    <a:srgbClr val="8B8580"/>
    <a:srgbClr val="FCFBFA"/>
    <a:srgbClr val="E5D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77424"/>
  </p:normalViewPr>
  <p:slideViewPr>
    <p:cSldViewPr snapToGrid="0">
      <p:cViewPr varScale="1">
        <p:scale>
          <a:sx n="96" d="100"/>
          <a:sy n="96" d="100"/>
        </p:scale>
        <p:origin x="1320" y="1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A5244-BC3A-7A4D-B9E6-B92872029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25B08D4-33FD-AB4E-971F-C23E61AE92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EC62253-754A-4592-898E-CD1D936A152D}" type="datetime1">
              <a:rPr lang="en-US"/>
              <a:pPr>
                <a:defRPr/>
              </a:pPr>
              <a:t>7/5/23</a:t>
            </a:fld>
            <a:endParaRPr lang="en-US"/>
          </a:p>
        </p:txBody>
      </p:sp>
      <p:sp>
        <p:nvSpPr>
          <p:cNvPr id="4" name="Footer Placeholder 3">
            <a:extLst>
              <a:ext uri="{FF2B5EF4-FFF2-40B4-BE49-F238E27FC236}">
                <a16:creationId xmlns:a16="http://schemas.microsoft.com/office/drawing/2014/main" id="{65A749FB-11A2-4844-A3E2-6409BDCA4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0DE54BFF-84E0-DD4D-AA95-9000411895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B737984D-E09C-41C1-9B3F-C32D84DD1DB2}"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C02B4A0-3039-4B34-A0F3-EC9AFF5B5BE1}" type="datetime1">
              <a:rPr lang="en-US"/>
              <a:pPr>
                <a:defRPr/>
              </a:pPr>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7F8B40A-1D3D-45D0-BADF-AB1F895BB3CB}"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indent="0">
              <a:buFontTx/>
              <a:buNone/>
            </a:pPr>
            <a:endParaRPr lang="en-US" b="0" baseline="0" dirty="0"/>
          </a:p>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8211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318376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176497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1274966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Title slide">
    <p:spTree>
      <p:nvGrpSpPr>
        <p:cNvPr id="1" name=""/>
        <p:cNvGrpSpPr/>
        <p:nvPr/>
      </p:nvGrpSpPr>
      <p:grpSpPr>
        <a:xfrm>
          <a:off x="0" y="0"/>
          <a:ext cx="0" cy="0"/>
          <a:chOff x="0" y="0"/>
          <a:chExt cx="0" cy="0"/>
        </a:xfrm>
      </p:grpSpPr>
      <p:pic>
        <p:nvPicPr>
          <p:cNvPr id="5" name="Picture 7" descr="A picture containing container, basket&#10;&#10;Description automatically generated"/>
          <p:cNvPicPr>
            <a:picLocks noChangeAspect="1"/>
          </p:cNvPicPr>
          <p:nvPr/>
        </p:nvPicPr>
        <p:blipFill>
          <a:blip r:embed="rId2">
            <a:extLst>
              <a:ext uri="{28A0092B-C50C-407E-A947-70E740481C1C}">
                <a14:useLocalDpi xmlns:a14="http://schemas.microsoft.com/office/drawing/2010/main" val="0"/>
              </a:ext>
            </a:extLst>
          </a:blip>
          <a:srcRect r="7098"/>
          <a:stretch>
            <a:fillRect/>
          </a:stretch>
        </p:blipFill>
        <p:spPr bwMode="auto">
          <a:xfrm>
            <a:off x="7080250" y="212725"/>
            <a:ext cx="511175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A picture containing music, black&#10;&#10;Description automatically generated"/>
          <p:cNvPicPr>
            <a:picLocks noChangeAspect="1"/>
          </p:cNvPicPr>
          <p:nvPr/>
        </p:nvPicPr>
        <p:blipFill>
          <a:blip r:embed="rId3">
            <a:extLst>
              <a:ext uri="{28A0092B-C50C-407E-A947-70E740481C1C}">
                <a14:useLocalDpi xmlns:a14="http://schemas.microsoft.com/office/drawing/2010/main" val="0"/>
              </a:ext>
            </a:extLst>
          </a:blip>
          <a:srcRect l="35294"/>
          <a:stretch>
            <a:fillRect/>
          </a:stretch>
        </p:blipFill>
        <p:spPr bwMode="auto">
          <a:xfrm>
            <a:off x="9525" y="1125538"/>
            <a:ext cx="286385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19A174D-36B9-9A49-AD57-EE666A0CE566}"/>
              </a:ext>
            </a:extLst>
          </p:cNvPr>
          <p:cNvSpPr/>
          <p:nvPr/>
        </p:nvSpPr>
        <p:spPr>
          <a:xfrm>
            <a:off x="10418763" y="5037138"/>
            <a:ext cx="260350" cy="52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EEBAD0F-FE4F-2F4E-95EB-338C4059E78B}"/>
              </a:ext>
            </a:extLst>
          </p:cNvPr>
          <p:cNvSpPr/>
          <p:nvPr/>
        </p:nvSpPr>
        <p:spPr>
          <a:xfrm>
            <a:off x="11503025" y="5645150"/>
            <a:ext cx="100013" cy="57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3E01AE0-191D-0D4F-8D04-33B0884AFE47}"/>
              </a:ext>
            </a:extLst>
          </p:cNvPr>
          <p:cNvSpPr/>
          <p:nvPr/>
        </p:nvSpPr>
        <p:spPr>
          <a:xfrm>
            <a:off x="11007725" y="4791075"/>
            <a:ext cx="644525" cy="57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5070C1B-C4CA-9C4C-BBFD-7F9898CE084C}"/>
              </a:ext>
            </a:extLst>
          </p:cNvPr>
          <p:cNvSpPr/>
          <p:nvPr/>
        </p:nvSpPr>
        <p:spPr>
          <a:xfrm>
            <a:off x="10809288" y="5037138"/>
            <a:ext cx="101600" cy="52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5226D1F-36E2-FB4B-94C3-CBD02190671F}"/>
              </a:ext>
            </a:extLst>
          </p:cNvPr>
          <p:cNvSpPr/>
          <p:nvPr/>
        </p:nvSpPr>
        <p:spPr>
          <a:xfrm>
            <a:off x="11509375" y="56467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D9CD23F-B20E-499B-9C1E-B99F1B32803A}"/>
              </a:ext>
            </a:extLst>
          </p:cNvPr>
          <p:cNvSpPr/>
          <p:nvPr/>
        </p:nvSpPr>
        <p:spPr>
          <a:xfrm>
            <a:off x="11356975" y="54943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3"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835025"/>
            <a:ext cx="13255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p:nvPr>
        </p:nvSpPr>
        <p:spPr>
          <a:xfrm>
            <a:off x="1053611" y="3892527"/>
            <a:ext cx="10073301" cy="1830180"/>
          </a:xfrm>
        </p:spPr>
        <p:txBody>
          <a:bodyPr lIns="0" rIns="0">
            <a:noAutofit/>
          </a:bodyPr>
          <a:lstStyle>
            <a:lvl1pPr marL="0" indent="0">
              <a:lnSpc>
                <a:spcPts val="1400"/>
              </a:lnSpc>
              <a:buFont typeface="+mj-lt"/>
              <a:buNone/>
              <a:defRPr lang="en-US" sz="1600" b="0" i="0" kern="1200" dirty="0">
                <a:solidFill>
                  <a:schemeClr val="accent2">
                    <a:lumMod val="50000"/>
                  </a:schemeClr>
                </a:solidFill>
                <a:latin typeface="Oracle Sans" panose="020B0503020204020204" pitchFamily="34" charset="0"/>
                <a:ea typeface="+mn-ea"/>
                <a:cs typeface="Oracle Sans" panose="020B0503020204020204" pitchFamily="34" charset="0"/>
              </a:defRPr>
            </a:lvl1pPr>
            <a:lvl5pPr>
              <a:defRPr/>
            </a:lvl5pPr>
          </a:lstStyle>
          <a:p>
            <a:pPr lvl="0"/>
            <a:r>
              <a:rPr lang="en-US"/>
              <a:t>Edit Master text styles</a:t>
            </a:r>
          </a:p>
          <a:p>
            <a:pPr lvl="1"/>
            <a:r>
              <a:rPr lang="en-US"/>
              <a:t>Second level</a:t>
            </a:r>
          </a:p>
        </p:txBody>
      </p:sp>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268194"/>
            <a:ext cx="10076344" cy="909981"/>
          </a:xfrm>
        </p:spPr>
        <p:txBody>
          <a:body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p:nvPr>
        </p:nvSpPr>
        <p:spPr>
          <a:xfrm>
            <a:off x="1050568" y="3214300"/>
            <a:ext cx="10076344" cy="416073"/>
          </a:xfrm>
        </p:spPr>
        <p:txBody>
          <a:bodyPr wrap="none"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6" name="Slide Number Placeholder 3">
            <a:extLst>
              <a:ext uri="{FF2B5EF4-FFF2-40B4-BE49-F238E27FC236}">
                <a16:creationId xmlns:a16="http://schemas.microsoft.com/office/drawing/2014/main" id="{A47407DA-952F-46A6-BF37-E6B0231DF5B7}"/>
              </a:ext>
            </a:extLst>
          </p:cNvPr>
          <p:cNvSpPr>
            <a:spLocks noGrp="1"/>
          </p:cNvSpPr>
          <p:nvPr>
            <p:ph type="sldNum" sz="quarter" idx="17"/>
          </p:nvPr>
        </p:nvSpPr>
        <p:spPr/>
        <p:txBody>
          <a:bodyPr/>
          <a:lstStyle>
            <a:lvl1pPr>
              <a:defRPr/>
            </a:lvl1pPr>
          </a:lstStyle>
          <a:p>
            <a:pPr>
              <a:defRPr/>
            </a:pPr>
            <a:fld id="{7886DBC2-9CF4-4727-A475-5054A8DA8145}" type="slidenum">
              <a:rPr lang="en-US"/>
              <a:pPr>
                <a:defRPr/>
              </a:pPr>
              <a:t>‹#›</a:t>
            </a:fld>
            <a:endParaRPr lang="en-US" dirty="0"/>
          </a:p>
        </p:txBody>
      </p:sp>
      <p:sp>
        <p:nvSpPr>
          <p:cNvPr id="17" name="Footer Placeholder 4">
            <a:extLst>
              <a:ext uri="{FF2B5EF4-FFF2-40B4-BE49-F238E27FC236}">
                <a16:creationId xmlns:a16="http://schemas.microsoft.com/office/drawing/2014/main" id="{97644D36-C7C9-B443-84F7-032C0AD6405C}"/>
              </a:ext>
            </a:extLst>
          </p:cNvPr>
          <p:cNvSpPr>
            <a:spLocks noGrp="1"/>
          </p:cNvSpPr>
          <p:nvPr>
            <p:ph type="ftr" sz="quarter" idx="11"/>
          </p:nvPr>
        </p:nvSpPr>
        <p:spPr>
          <a:xfrm>
            <a:off x="1145248" y="6356352"/>
            <a:ext cx="4113728" cy="365125"/>
          </a:xfrm>
          <a:prstGeom prst="rect">
            <a:avLst/>
          </a:prstGeom>
        </p:spPr>
        <p:txBody>
          <a:bodyPr/>
          <a:lstStyle/>
          <a:p>
            <a:r>
              <a:rPr lang="en-US" dirty="0"/>
              <a:t>Copyright © 2019, Oracle and/or its affiliates. All rights reserved.</a:t>
            </a:r>
          </a:p>
        </p:txBody>
      </p:sp>
    </p:spTree>
    <p:extLst>
      <p:ext uri="{BB962C8B-B14F-4D97-AF65-F5344CB8AC3E}">
        <p14:creationId xmlns:p14="http://schemas.microsoft.com/office/powerpoint/2010/main" val="24774970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ight Quadrant for infographic">
    <p:spTree>
      <p:nvGrpSpPr>
        <p:cNvPr id="1" name=""/>
        <p:cNvGrpSpPr/>
        <p:nvPr/>
      </p:nvGrpSpPr>
      <p:grpSpPr>
        <a:xfrm>
          <a:off x="0" y="0"/>
          <a:ext cx="0" cy="0"/>
          <a:chOff x="0" y="0"/>
          <a:chExt cx="0" cy="0"/>
        </a:xfrm>
      </p:grpSpPr>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20" name="Text Placeholder 33">
            <a:extLst>
              <a:ext uri="{FF2B5EF4-FFF2-40B4-BE49-F238E27FC236}">
                <a16:creationId xmlns:a16="http://schemas.microsoft.com/office/drawing/2014/main" id="{83F18B1C-2F6B-9349-8DAB-48E7D54A83F1}"/>
              </a:ext>
            </a:extLst>
          </p:cNvPr>
          <p:cNvSpPr>
            <a:spLocks noGrp="1"/>
          </p:cNvSpPr>
          <p:nvPr>
            <p:ph type="body" sz="quarter" idx="18"/>
          </p:nvPr>
        </p:nvSpPr>
        <p:spPr>
          <a:xfrm>
            <a:off x="2204246" y="4162024"/>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2" name="Text Placeholder 33">
            <a:extLst>
              <a:ext uri="{FF2B5EF4-FFF2-40B4-BE49-F238E27FC236}">
                <a16:creationId xmlns:a16="http://schemas.microsoft.com/office/drawing/2014/main" id="{0EF89F6D-A8E2-0348-8488-D69D62914376}"/>
              </a:ext>
            </a:extLst>
          </p:cNvPr>
          <p:cNvSpPr>
            <a:spLocks noGrp="1"/>
          </p:cNvSpPr>
          <p:nvPr>
            <p:ph type="body" sz="quarter" idx="19"/>
          </p:nvPr>
        </p:nvSpPr>
        <p:spPr>
          <a:xfrm>
            <a:off x="7404270" y="2271143"/>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4" name="Text Placeholder 33">
            <a:extLst>
              <a:ext uri="{FF2B5EF4-FFF2-40B4-BE49-F238E27FC236}">
                <a16:creationId xmlns:a16="http://schemas.microsoft.com/office/drawing/2014/main" id="{A0723324-5918-2C42-9A87-949E736CBF15}"/>
              </a:ext>
            </a:extLst>
          </p:cNvPr>
          <p:cNvSpPr>
            <a:spLocks noGrp="1"/>
          </p:cNvSpPr>
          <p:nvPr>
            <p:ph type="body" sz="quarter" idx="20"/>
          </p:nvPr>
        </p:nvSpPr>
        <p:spPr>
          <a:xfrm>
            <a:off x="7404270" y="4162024"/>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8" name="Text Placeholder 33">
            <a:extLst>
              <a:ext uri="{FF2B5EF4-FFF2-40B4-BE49-F238E27FC236}">
                <a16:creationId xmlns:a16="http://schemas.microsoft.com/office/drawing/2014/main" id="{B4578909-EA57-4049-8339-75544D89FCD0}"/>
              </a:ext>
            </a:extLst>
          </p:cNvPr>
          <p:cNvSpPr>
            <a:spLocks noGrp="1"/>
          </p:cNvSpPr>
          <p:nvPr>
            <p:ph type="body" sz="quarter" idx="21"/>
          </p:nvPr>
        </p:nvSpPr>
        <p:spPr>
          <a:xfrm>
            <a:off x="2204246" y="2278497"/>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11" name="Footer Placeholder 1">
            <a:extLst>
              <a:ext uri="{FF2B5EF4-FFF2-40B4-BE49-F238E27FC236}">
                <a16:creationId xmlns:a16="http://schemas.microsoft.com/office/drawing/2014/main" id="{F6AC52EB-2486-4E8F-B076-394C9E4D6BB5}"/>
              </a:ext>
            </a:extLst>
          </p:cNvPr>
          <p:cNvSpPr>
            <a:spLocks noGrp="1"/>
          </p:cNvSpPr>
          <p:nvPr>
            <p:ph type="ftr" sz="quarter" idx="22"/>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2" name="Slide Number Placeholder 2">
            <a:extLst>
              <a:ext uri="{FF2B5EF4-FFF2-40B4-BE49-F238E27FC236}">
                <a16:creationId xmlns:a16="http://schemas.microsoft.com/office/drawing/2014/main" id="{1EFE87C6-A422-44C8-ACAF-34E689290F23}"/>
              </a:ext>
            </a:extLst>
          </p:cNvPr>
          <p:cNvSpPr>
            <a:spLocks noGrp="1"/>
          </p:cNvSpPr>
          <p:nvPr>
            <p:ph type="sldNum" sz="quarter" idx="23"/>
          </p:nvPr>
        </p:nvSpPr>
        <p:spPr/>
        <p:txBody>
          <a:bodyPr/>
          <a:lstStyle>
            <a:lvl1pPr>
              <a:defRPr/>
            </a:lvl1pPr>
          </a:lstStyle>
          <a:p>
            <a:pPr>
              <a:defRPr/>
            </a:pPr>
            <a:fld id="{B0202FE4-1F05-4B2B-9129-77E3130D3CED}" type="slidenum">
              <a:rPr lang="en-US"/>
              <a:pPr>
                <a:defRPr/>
              </a:pPr>
              <a:t>‹#›</a:t>
            </a:fld>
            <a:endParaRPr lang="en-US" dirty="0"/>
          </a:p>
        </p:txBody>
      </p:sp>
    </p:spTree>
    <p:extLst>
      <p:ext uri="{BB962C8B-B14F-4D97-AF65-F5344CB8AC3E}">
        <p14:creationId xmlns:p14="http://schemas.microsoft.com/office/powerpoint/2010/main" val="6255199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Metric">
    <p:spTree>
      <p:nvGrpSpPr>
        <p:cNvPr id="1" name=""/>
        <p:cNvGrpSpPr/>
        <p:nvPr/>
      </p:nvGrpSpPr>
      <p:grpSpPr>
        <a:xfrm>
          <a:off x="0" y="0"/>
          <a:ext cx="0" cy="0"/>
          <a:chOff x="0" y="0"/>
          <a:chExt cx="0" cy="0"/>
        </a:xfrm>
      </p:grpSpPr>
      <p:pic>
        <p:nvPicPr>
          <p:cNvPr id="4" name="Picture 7"/>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0">
            <a:extLst>
              <a:ext uri="{FF2B5EF4-FFF2-40B4-BE49-F238E27FC236}">
                <a16:creationId xmlns:a16="http://schemas.microsoft.com/office/drawing/2014/main" id="{6D46810D-06AF-8048-A8FC-EB9C64BA9823}"/>
              </a:ext>
            </a:extLst>
          </p:cNvPr>
          <p:cNvSpPr>
            <a:spLocks noGrp="1"/>
          </p:cNvSpPr>
          <p:nvPr>
            <p:ph type="body" sz="quarter" idx="11"/>
          </p:nvPr>
        </p:nvSpPr>
        <p:spPr>
          <a:xfrm>
            <a:off x="761286" y="2275167"/>
            <a:ext cx="1906500" cy="914400"/>
          </a:xfrm>
        </p:spPr>
        <p:txBody>
          <a:bodyPr lIns="0" rIns="0">
            <a:noAutofit/>
          </a:bodyPr>
          <a:lstStyle>
            <a:lvl1pPr>
              <a:defRPr sz="6000">
                <a:solidFill>
                  <a:schemeClr val="accent2">
                    <a:lumMod val="50000"/>
                  </a:schemeClr>
                </a:solidFill>
                <a:latin typeface="Georgia" panose="02040502050405020303" pitchFamily="18" charset="0"/>
              </a:defRPr>
            </a:lvl1pPr>
          </a:lstStyle>
          <a:p>
            <a:pPr lvl="0"/>
            <a:r>
              <a:rPr lang="en-US"/>
              <a:t>Edit Master text styles</a:t>
            </a:r>
          </a:p>
        </p:txBody>
      </p:sp>
      <p:sp>
        <p:nvSpPr>
          <p:cNvPr id="13" name="Text Placeholder 15">
            <a:extLst>
              <a:ext uri="{FF2B5EF4-FFF2-40B4-BE49-F238E27FC236}">
                <a16:creationId xmlns:a16="http://schemas.microsoft.com/office/drawing/2014/main" id="{4354AFA5-AF57-6040-82D7-328298E6DAEA}"/>
              </a:ext>
            </a:extLst>
          </p:cNvPr>
          <p:cNvSpPr>
            <a:spLocks noGrp="1"/>
          </p:cNvSpPr>
          <p:nvPr>
            <p:ph type="body" sz="quarter" idx="13"/>
          </p:nvPr>
        </p:nvSpPr>
        <p:spPr>
          <a:xfrm>
            <a:off x="761286" y="3231646"/>
            <a:ext cx="4371153" cy="914400"/>
          </a:xfrm>
        </p:spPr>
        <p:txBody>
          <a:bodyPr lIns="0" rIns="0">
            <a:noAutofit/>
          </a:bodyPr>
          <a:lstStyle>
            <a:lvl1pPr>
              <a:lnSpc>
                <a:spcPct val="100000"/>
              </a:lnSpc>
              <a:defRPr sz="1800" b="0" i="0">
                <a:solidFill>
                  <a:srgbClr val="4A362B"/>
                </a:solidFill>
                <a:latin typeface="Oracle Sans" panose="020B0503020204020204" pitchFamily="34" charset="0"/>
                <a:cs typeface="Oracle Sans" panose="020B0503020204020204" pitchFamily="34" charset="0"/>
              </a:defRPr>
            </a:lvl1pPr>
          </a:lstStyle>
          <a:p>
            <a:pPr lvl="0"/>
            <a:r>
              <a:rPr lang="en-US"/>
              <a:t>Edit Master text styles</a:t>
            </a:r>
          </a:p>
        </p:txBody>
      </p:sp>
      <p:sp>
        <p:nvSpPr>
          <p:cNvPr id="6" name="Footer Placeholder 1">
            <a:extLst>
              <a:ext uri="{FF2B5EF4-FFF2-40B4-BE49-F238E27FC236}">
                <a16:creationId xmlns:a16="http://schemas.microsoft.com/office/drawing/2014/main" id="{1D1D0A30-5593-40C9-9453-438629C2E1AF}"/>
              </a:ext>
            </a:extLst>
          </p:cNvPr>
          <p:cNvSpPr>
            <a:spLocks noGrp="1"/>
          </p:cNvSpPr>
          <p:nvPr>
            <p:ph type="ftr" sz="quarter" idx="14"/>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7" name="Slide Number Placeholder 2">
            <a:extLst>
              <a:ext uri="{FF2B5EF4-FFF2-40B4-BE49-F238E27FC236}">
                <a16:creationId xmlns:a16="http://schemas.microsoft.com/office/drawing/2014/main" id="{06A02545-480D-4E7B-9346-BAF45A820D19}"/>
              </a:ext>
            </a:extLst>
          </p:cNvPr>
          <p:cNvSpPr>
            <a:spLocks noGrp="1"/>
          </p:cNvSpPr>
          <p:nvPr>
            <p:ph type="sldNum" sz="quarter" idx="15"/>
          </p:nvPr>
        </p:nvSpPr>
        <p:spPr/>
        <p:txBody>
          <a:bodyPr/>
          <a:lstStyle>
            <a:lvl1pPr>
              <a:defRPr/>
            </a:lvl1pPr>
          </a:lstStyle>
          <a:p>
            <a:pPr>
              <a:defRPr/>
            </a:pPr>
            <a:fld id="{85178307-64AC-4BB0-BE72-9037FE0039AD}" type="slidenum">
              <a:rPr lang="en-US"/>
              <a:pPr>
                <a:defRPr/>
              </a:pPr>
              <a:t>‹#›</a:t>
            </a:fld>
            <a:endParaRPr lang="en-US" dirty="0"/>
          </a:p>
        </p:txBody>
      </p:sp>
    </p:spTree>
    <p:extLst>
      <p:ext uri="{BB962C8B-B14F-4D97-AF65-F5344CB8AC3E}">
        <p14:creationId xmlns:p14="http://schemas.microsoft.com/office/powerpoint/2010/main" val="256741317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ight Thank you ">
    <p:spTree>
      <p:nvGrpSpPr>
        <p:cNvPr id="1" name=""/>
        <p:cNvGrpSpPr/>
        <p:nvPr/>
      </p:nvGrpSpPr>
      <p:grpSpPr>
        <a:xfrm>
          <a:off x="0" y="0"/>
          <a:ext cx="0" cy="0"/>
          <a:chOff x="0" y="0"/>
          <a:chExt cx="0" cy="0"/>
        </a:xfrm>
      </p:grpSpPr>
      <p:pic>
        <p:nvPicPr>
          <p:cNvPr id="6" name="Picture 7" descr="A picture containing building, clothing&#10;&#10;Description automatically genera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ECAD913-B3D1-D145-A54B-58496F5971A5}"/>
              </a:ext>
            </a:extLst>
          </p:cNvPr>
          <p:cNvSpPr/>
          <p:nvPr/>
        </p:nvSpPr>
        <p:spPr>
          <a:xfrm>
            <a:off x="768350" y="4829175"/>
            <a:ext cx="311150" cy="36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Picture Placeholder 4">
            <a:extLst>
              <a:ext uri="{FF2B5EF4-FFF2-40B4-BE49-F238E27FC236}">
                <a16:creationId xmlns:a16="http://schemas.microsoft.com/office/drawing/2014/main" id="{2A2E959E-F30E-F643-947E-CE66F05DD800}"/>
              </a:ext>
            </a:extLst>
          </p:cNvPr>
          <p:cNvSpPr>
            <a:spLocks noGrp="1"/>
          </p:cNvSpPr>
          <p:nvPr>
            <p:ph type="pic" sz="quarter" idx="10"/>
          </p:nvPr>
        </p:nvSpPr>
        <p:spPr>
          <a:xfrm>
            <a:off x="6096000" y="0"/>
            <a:ext cx="6096000" cy="6858000"/>
          </a:xfrm>
        </p:spPr>
        <p:txBody>
          <a:bodyPr rtlCol="0">
            <a:noAutofit/>
          </a:bodyPr>
          <a:lstStyle/>
          <a:p>
            <a:pPr lvl="0"/>
            <a:r>
              <a:rPr lang="en-US" noProof="0"/>
              <a:t>Click icon to add picture</a:t>
            </a:r>
          </a:p>
        </p:txBody>
      </p:sp>
      <p:sp>
        <p:nvSpPr>
          <p:cNvPr id="19" name="Text Placeholder 26">
            <a:extLst>
              <a:ext uri="{FF2B5EF4-FFF2-40B4-BE49-F238E27FC236}">
                <a16:creationId xmlns:a16="http://schemas.microsoft.com/office/drawing/2014/main" id="{2AFE612B-3DB1-C64D-BD3B-51ECDB8CE46C}"/>
              </a:ext>
            </a:extLst>
          </p:cNvPr>
          <p:cNvSpPr>
            <a:spLocks noGrp="1"/>
          </p:cNvSpPr>
          <p:nvPr>
            <p:ph type="body" sz="quarter" idx="13"/>
          </p:nvPr>
        </p:nvSpPr>
        <p:spPr>
          <a:xfrm>
            <a:off x="768095" y="2346183"/>
            <a:ext cx="4257726" cy="2242890"/>
          </a:xfrm>
        </p:spPr>
        <p:txBody>
          <a:bodyPr lIns="0" anchor="ctr">
            <a:noAutofit/>
          </a:bodyPr>
          <a:lstStyle>
            <a:lvl1pPr algn="l" fontAlgn="t">
              <a:lnSpc>
                <a:spcPct val="100000"/>
              </a:lnSpc>
              <a:spcBef>
                <a:spcPts val="0"/>
              </a:spcBef>
              <a:defRPr sz="4000" b="0" i="0">
                <a:solidFill>
                  <a:srgbClr val="4E3629"/>
                </a:solidFill>
                <a:latin typeface="Georgia" panose="02040502050405020303" pitchFamily="18" charset="0"/>
                <a:cs typeface="Oracle Sans" panose="020B0503020204020204" pitchFamily="34" charset="0"/>
              </a:defRPr>
            </a:lvl1pPr>
          </a:lstStyle>
          <a:p>
            <a:pPr lvl="0"/>
            <a:r>
              <a:rPr lang="en-US"/>
              <a:t>Edit Master text styles</a:t>
            </a:r>
          </a:p>
        </p:txBody>
      </p:sp>
      <p:sp>
        <p:nvSpPr>
          <p:cNvPr id="20" name="Text Placeholder 26">
            <a:extLst>
              <a:ext uri="{FF2B5EF4-FFF2-40B4-BE49-F238E27FC236}">
                <a16:creationId xmlns:a16="http://schemas.microsoft.com/office/drawing/2014/main" id="{7F794D52-5437-F64A-97D5-34BE49EA9B32}"/>
              </a:ext>
            </a:extLst>
          </p:cNvPr>
          <p:cNvSpPr>
            <a:spLocks noGrp="1"/>
          </p:cNvSpPr>
          <p:nvPr>
            <p:ph type="body" sz="quarter" idx="14"/>
          </p:nvPr>
        </p:nvSpPr>
        <p:spPr>
          <a:xfrm>
            <a:off x="768095" y="5239646"/>
            <a:ext cx="4257726" cy="249346"/>
          </a:xfrm>
        </p:spPr>
        <p:txBody>
          <a:bodyPr lIns="0">
            <a:noAutofit/>
          </a:bodyPr>
          <a:lstStyle>
            <a:lvl1pPr algn="l" fontAlgn="t">
              <a:lnSpc>
                <a:spcPct val="100000"/>
              </a:lnSpc>
              <a:spcBef>
                <a:spcPts val="0"/>
              </a:spcBef>
              <a:defRPr sz="14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21" name="Text Placeholder 26">
            <a:extLst>
              <a:ext uri="{FF2B5EF4-FFF2-40B4-BE49-F238E27FC236}">
                <a16:creationId xmlns:a16="http://schemas.microsoft.com/office/drawing/2014/main" id="{1975E737-A6D5-0E4E-AA04-5FECD0BE9683}"/>
              </a:ext>
            </a:extLst>
          </p:cNvPr>
          <p:cNvSpPr>
            <a:spLocks noGrp="1"/>
          </p:cNvSpPr>
          <p:nvPr>
            <p:ph type="body" sz="quarter" idx="12"/>
          </p:nvPr>
        </p:nvSpPr>
        <p:spPr>
          <a:xfrm>
            <a:off x="768095" y="5564669"/>
            <a:ext cx="4257726" cy="528567"/>
          </a:xfrm>
        </p:spPr>
        <p:txBody>
          <a:bodyPr lIns="0">
            <a:noAutofit/>
          </a:bodyPr>
          <a:lstStyle>
            <a:lvl1pPr algn="l" fontAlgn="t">
              <a:lnSpc>
                <a:spcPct val="100000"/>
              </a:lnSpc>
              <a:spcBef>
                <a:spcPts val="0"/>
              </a:spcBef>
              <a:defRPr sz="1400"/>
            </a:lvl1pPr>
          </a:lstStyle>
          <a:p>
            <a:pPr lvl="0"/>
            <a:r>
              <a:rPr lang="en-US"/>
              <a:t>Edit Master text styles</a:t>
            </a:r>
          </a:p>
        </p:txBody>
      </p:sp>
      <p:sp>
        <p:nvSpPr>
          <p:cNvPr id="9" name="Footer Placeholder 1">
            <a:extLst>
              <a:ext uri="{FF2B5EF4-FFF2-40B4-BE49-F238E27FC236}">
                <a16:creationId xmlns:a16="http://schemas.microsoft.com/office/drawing/2014/main" id="{C8411D17-F083-41F6-918B-798D71F778A1}"/>
              </a:ext>
            </a:extLst>
          </p:cNvPr>
          <p:cNvSpPr>
            <a:spLocks noGrp="1"/>
          </p:cNvSpPr>
          <p:nvPr>
            <p:ph type="ftr" sz="quarter" idx="15"/>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2">
            <a:extLst>
              <a:ext uri="{FF2B5EF4-FFF2-40B4-BE49-F238E27FC236}">
                <a16:creationId xmlns:a16="http://schemas.microsoft.com/office/drawing/2014/main" id="{EC0E5B1C-BBF2-49B4-9888-69F0DADBBD74}"/>
              </a:ext>
            </a:extLst>
          </p:cNvPr>
          <p:cNvSpPr>
            <a:spLocks noGrp="1"/>
          </p:cNvSpPr>
          <p:nvPr>
            <p:ph type="sldNum" sz="quarter" idx="16"/>
          </p:nvPr>
        </p:nvSpPr>
        <p:spPr/>
        <p:txBody>
          <a:bodyPr/>
          <a:lstStyle>
            <a:lvl1pPr>
              <a:defRPr/>
            </a:lvl1pPr>
          </a:lstStyle>
          <a:p>
            <a:pPr>
              <a:defRPr/>
            </a:pPr>
            <a:fld id="{1185142A-BB65-4072-BDCF-3FC0E3924588}" type="slidenum">
              <a:rPr lang="en-US"/>
              <a:pPr>
                <a:defRPr/>
              </a:pPr>
              <a:t>‹#›</a:t>
            </a:fld>
            <a:endParaRPr lang="en-US" dirty="0"/>
          </a:p>
        </p:txBody>
      </p:sp>
    </p:spTree>
    <p:extLst>
      <p:ext uri="{BB962C8B-B14F-4D97-AF65-F5344CB8AC3E}">
        <p14:creationId xmlns:p14="http://schemas.microsoft.com/office/powerpoint/2010/main" val="351740882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t>05/07/2023</a:t>
            </a:fld>
            <a:endParaRPr/>
          </a:p>
        </p:txBody>
      </p:sp>
      <p:sp>
        <p:nvSpPr>
          <p:cNvPr id="4" name="Footer Placeholder 3"/>
          <p:cNvSpPr>
            <a:spLocks noGrp="1"/>
          </p:cNvSpPr>
          <p:nvPr>
            <p:ph type="ftr" sz="quarter" idx="11"/>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2715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A99044-A7DB-4F54-ACB0-4E665A13DE8F}"/>
              </a:ext>
            </a:extLst>
          </p:cNvPr>
          <p:cNvSpPr>
            <a:spLocks noGrp="1"/>
          </p:cNvSpPr>
          <p:nvPr>
            <p:ph type="ftr" sz="quarter" idx="11"/>
          </p:nvPr>
        </p:nvSpPr>
        <p:spPr/>
        <p:txBody>
          <a:bodyPr/>
          <a:lstStyle>
            <a:lvl1pPr>
              <a:defRPr/>
            </a:lvl1pPr>
          </a:lstStyle>
          <a:p>
            <a:r>
              <a:rPr lang="en-US" dirty="0">
                <a:solidFill>
                  <a:srgbClr val="58595B"/>
                </a:solidFill>
              </a:rPr>
              <a:t>Confidential – Oracle Internal/Restricted/Highly Restricted</a:t>
            </a:r>
          </a:p>
        </p:txBody>
      </p:sp>
    </p:spTree>
    <p:extLst>
      <p:ext uri="{BB962C8B-B14F-4D97-AF65-F5344CB8AC3E}">
        <p14:creationId xmlns:p14="http://schemas.microsoft.com/office/powerpoint/2010/main" val="391111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rcRect r="48609"/>
          <a:stretch>
            <a:fillRect/>
          </a:stretch>
        </p:blipFill>
        <p:spPr>
          <a:xfrm>
            <a:off x="9881412"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3"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60" y="6423980"/>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t>‹#›</a:t>
            </a:fld>
            <a:endParaRPr lang="en-US"/>
          </a:p>
        </p:txBody>
      </p:sp>
      <p:cxnSp>
        <p:nvCxnSpPr>
          <p:cNvPr id="14" name="Accent Mark">
            <a:extLst>
              <a:ext uri="{FF2B5EF4-FFF2-40B4-BE49-F238E27FC236}">
                <a16:creationId xmlns:a16="http://schemas.microsoft.com/office/drawing/2014/main" id="{034E11FD-0B1E-6B44-8BDF-4C70FAA7BAAB}"/>
              </a:ext>
            </a:extLst>
          </p:cNvPr>
          <p:cNvCxnSpPr/>
          <p:nvPr userDrawn="1"/>
        </p:nvCxnSpPr>
        <p:spPr>
          <a:xfrm flipH="1">
            <a:off x="768096"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1" y="508000"/>
            <a:ext cx="10671048" cy="822960"/>
          </a:xfrm>
        </p:spPr>
        <p:txBody>
          <a:bodyPr anchor="b" anchorCtr="0"/>
          <a:lstStyle>
            <a:lvl1pPr>
              <a:defRPr sz="2399" b="1"/>
            </a:lvl1pPr>
          </a:lstStyle>
          <a:p>
            <a:pPr lvl="0"/>
            <a:r>
              <a:rPr lang="en-US"/>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spTree>
    <p:extLst>
      <p:ext uri="{BB962C8B-B14F-4D97-AF65-F5344CB8AC3E}">
        <p14:creationId xmlns:p14="http://schemas.microsoft.com/office/powerpoint/2010/main" val="12870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rcRect r="48609"/>
          <a:stretch>
            <a:fillRect/>
          </a:stretch>
        </p:blipFill>
        <p:spPr>
          <a:xfrm>
            <a:off x="9881412"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3"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60" y="6423980"/>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t>‹#›</a:t>
            </a:fld>
            <a:endParaRPr lang="en-US"/>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flipH="1">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flipH="1">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2" name="Accent Mark">
            <a:extLst>
              <a:ext uri="{FF2B5EF4-FFF2-40B4-BE49-F238E27FC236}">
                <a16:creationId xmlns:a16="http://schemas.microsoft.com/office/drawing/2014/main" id="{4E732D89-C34A-F248-94A1-01F258A23E11}"/>
              </a:ext>
            </a:extLst>
          </p:cNvPr>
          <p:cNvCxnSpPr/>
          <p:nvPr userDrawn="1"/>
        </p:nvCxnSpPr>
        <p:spPr>
          <a:xfrm flipH="1">
            <a:off x="768096"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1" y="508000"/>
            <a:ext cx="10671048"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spTree>
    <p:extLst>
      <p:ext uri="{BB962C8B-B14F-4D97-AF65-F5344CB8AC3E}">
        <p14:creationId xmlns:p14="http://schemas.microsoft.com/office/powerpoint/2010/main" val="167193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Title slide 2">
    <p:spTree>
      <p:nvGrpSpPr>
        <p:cNvPr id="1" name=""/>
        <p:cNvGrpSpPr/>
        <p:nvPr/>
      </p:nvGrpSpPr>
      <p:grpSpPr>
        <a:xfrm>
          <a:off x="0" y="0"/>
          <a:ext cx="0" cy="0"/>
          <a:chOff x="0" y="0"/>
          <a:chExt cx="0" cy="0"/>
        </a:xfrm>
      </p:grpSpPr>
      <p:pic>
        <p:nvPicPr>
          <p:cNvPr id="4" name="Graphic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835025"/>
            <a:ext cx="13255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 picture containing container, basket&#10;&#10;Description automatically generated"/>
          <p:cNvPicPr>
            <a:picLocks noChangeAspect="1"/>
          </p:cNvPicPr>
          <p:nvPr/>
        </p:nvPicPr>
        <p:blipFill>
          <a:blip r:embed="rId3">
            <a:extLst>
              <a:ext uri="{28A0092B-C50C-407E-A947-70E740481C1C}">
                <a14:useLocalDpi xmlns:a14="http://schemas.microsoft.com/office/drawing/2010/main" val="0"/>
              </a:ext>
            </a:extLst>
          </a:blip>
          <a:srcRect r="21133"/>
          <a:stretch>
            <a:fillRect/>
          </a:stretch>
        </p:blipFill>
        <p:spPr bwMode="auto">
          <a:xfrm>
            <a:off x="7262813" y="223838"/>
            <a:ext cx="4929187"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A picture containing music, black&#10;&#10;Description automatically generated"/>
          <p:cNvPicPr>
            <a:picLocks noChangeAspect="1"/>
          </p:cNvPicPr>
          <p:nvPr/>
        </p:nvPicPr>
        <p:blipFill>
          <a:blip r:embed="rId4">
            <a:extLst>
              <a:ext uri="{28A0092B-C50C-407E-A947-70E740481C1C}">
                <a14:useLocalDpi xmlns:a14="http://schemas.microsoft.com/office/drawing/2010/main" val="0"/>
              </a:ext>
            </a:extLst>
          </a:blip>
          <a:srcRect l="14005" b="27844"/>
          <a:stretch>
            <a:fillRect/>
          </a:stretch>
        </p:blipFill>
        <p:spPr bwMode="auto">
          <a:xfrm>
            <a:off x="0" y="5667375"/>
            <a:ext cx="38068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D9CD23F-B20E-499B-9C1E-B99F1B32803A}"/>
              </a:ext>
            </a:extLst>
          </p:cNvPr>
          <p:cNvSpPr/>
          <p:nvPr/>
        </p:nvSpPr>
        <p:spPr>
          <a:xfrm>
            <a:off x="11356975" y="54943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918256"/>
            <a:ext cx="10076344" cy="909981"/>
          </a:xfrm>
        </p:spPr>
        <p:txBody>
          <a:bodyPr>
            <a:noAutofit/>
          </a:bodyPr>
          <a:lstStyle>
            <a:lvl1pPr algn="l">
              <a:defRPr sz="4000"/>
            </a:lvl1p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p:nvPr>
        </p:nvSpPr>
        <p:spPr>
          <a:xfrm>
            <a:off x="1050568" y="3864362"/>
            <a:ext cx="10076344" cy="416073"/>
          </a:xfrm>
        </p:spPr>
        <p:txBody>
          <a:bodyPr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9" name="Footer Placeholder 2">
            <a:extLst>
              <a:ext uri="{FF2B5EF4-FFF2-40B4-BE49-F238E27FC236}">
                <a16:creationId xmlns:a16="http://schemas.microsoft.com/office/drawing/2014/main" id="{958DF406-0086-41A3-9977-669EBDA12141}"/>
              </a:ext>
            </a:extLst>
          </p:cNvPr>
          <p:cNvSpPr>
            <a:spLocks noGrp="1"/>
          </p:cNvSpPr>
          <p:nvPr>
            <p:ph type="ftr" sz="quarter" idx="16"/>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3">
            <a:extLst>
              <a:ext uri="{FF2B5EF4-FFF2-40B4-BE49-F238E27FC236}">
                <a16:creationId xmlns:a16="http://schemas.microsoft.com/office/drawing/2014/main" id="{E8453E6C-3F22-4EB7-A2A6-4B93AD63B5EB}"/>
              </a:ext>
            </a:extLst>
          </p:cNvPr>
          <p:cNvSpPr>
            <a:spLocks noGrp="1"/>
          </p:cNvSpPr>
          <p:nvPr>
            <p:ph type="sldNum" sz="quarter" idx="17"/>
          </p:nvPr>
        </p:nvSpPr>
        <p:spPr/>
        <p:txBody>
          <a:bodyPr/>
          <a:lstStyle>
            <a:lvl1pPr>
              <a:defRPr/>
            </a:lvl1pPr>
          </a:lstStyle>
          <a:p>
            <a:pPr>
              <a:defRPr/>
            </a:pPr>
            <a:fld id="{E512E067-8BE2-45A0-8DDB-F42273211E6F}" type="slidenum">
              <a:rPr lang="en-US"/>
              <a:pPr>
                <a:defRPr/>
              </a:pPr>
              <a:t>‹#›</a:t>
            </a:fld>
            <a:endParaRPr lang="en-US" dirty="0"/>
          </a:p>
        </p:txBody>
      </p:sp>
    </p:spTree>
    <p:extLst>
      <p:ext uri="{BB962C8B-B14F-4D97-AF65-F5344CB8AC3E}">
        <p14:creationId xmlns:p14="http://schemas.microsoft.com/office/powerpoint/2010/main" val="342870601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Light Title and content">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768095" y="2288559"/>
            <a:ext cx="9887835" cy="3360372"/>
          </a:xfrm>
        </p:spPr>
        <p:txBody>
          <a:bodyPr lIns="0" rIns="0">
            <a:noAutofit/>
          </a:bodyPr>
          <a:lstStyle>
            <a:lvl1pPr marL="0" indent="0">
              <a:lnSpc>
                <a:spcPct val="100000"/>
              </a:lnSpc>
              <a:spcBef>
                <a:spcPts val="0"/>
              </a:spcBef>
              <a:buNone/>
              <a:defRPr sz="1800" b="0" i="0" kern="0" spc="0" baseline="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ooter Placeholder 5">
            <a:extLst>
              <a:ext uri="{FF2B5EF4-FFF2-40B4-BE49-F238E27FC236}">
                <a16:creationId xmlns:a16="http://schemas.microsoft.com/office/drawing/2014/main" id="{B2F03394-9473-4450-8FF2-944DA47113B4}"/>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9" name="Slide Number Placeholder 6">
            <a:extLst>
              <a:ext uri="{FF2B5EF4-FFF2-40B4-BE49-F238E27FC236}">
                <a16:creationId xmlns:a16="http://schemas.microsoft.com/office/drawing/2014/main" id="{9109A7D7-1838-4598-8915-BF0739FE03A8}"/>
              </a:ext>
            </a:extLst>
          </p:cNvPr>
          <p:cNvSpPr>
            <a:spLocks noGrp="1"/>
          </p:cNvSpPr>
          <p:nvPr>
            <p:ph type="sldNum" sz="quarter" idx="11"/>
          </p:nvPr>
        </p:nvSpPr>
        <p:spPr/>
        <p:txBody>
          <a:bodyPr/>
          <a:lstStyle>
            <a:lvl1pPr>
              <a:defRPr/>
            </a:lvl1pPr>
          </a:lstStyle>
          <a:p>
            <a:pPr>
              <a:defRPr/>
            </a:pPr>
            <a:fld id="{BA1E797E-3AC2-4582-A1A5-57655A870182}" type="slidenum">
              <a:rPr lang="en-US"/>
              <a:pPr>
                <a:defRPr/>
              </a:pPr>
              <a:t>‹#›</a:t>
            </a:fld>
            <a:endParaRPr lang="en-US" dirty="0"/>
          </a:p>
        </p:txBody>
      </p:sp>
    </p:spTree>
    <p:extLst>
      <p:ext uri="{BB962C8B-B14F-4D97-AF65-F5344CB8AC3E}">
        <p14:creationId xmlns:p14="http://schemas.microsoft.com/office/powerpoint/2010/main" val="396104810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ight Title and numbered list">
    <p:spTree>
      <p:nvGrpSpPr>
        <p:cNvPr id="1" name=""/>
        <p:cNvGrpSpPr/>
        <p:nvPr/>
      </p:nvGrpSpPr>
      <p:grpSpPr>
        <a:xfrm>
          <a:off x="0" y="0"/>
          <a:ext cx="0" cy="0"/>
          <a:chOff x="0" y="0"/>
          <a:chExt cx="0" cy="0"/>
        </a:xfrm>
      </p:grpSpPr>
      <p:pic>
        <p:nvPicPr>
          <p:cNvPr id="1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565150"/>
            <a:ext cx="58547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2064470" y="2302901"/>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itle 1">
            <a:extLst>
              <a:ext uri="{FF2B5EF4-FFF2-40B4-BE49-F238E27FC236}">
                <a16:creationId xmlns:a16="http://schemas.microsoft.com/office/drawing/2014/main" id="{99AFAB69-F72F-B44B-BB67-D4480049D826}"/>
              </a:ext>
            </a:extLst>
          </p:cNvPr>
          <p:cNvSpPr>
            <a:spLocks noGrp="1"/>
          </p:cNvSpPr>
          <p:nvPr>
            <p:ph type="title"/>
          </p:nvPr>
        </p:nvSpPr>
        <p:spPr>
          <a:xfrm>
            <a:off x="768096" y="783026"/>
            <a:ext cx="10110436" cy="844095"/>
          </a:xfrm>
        </p:spPr>
        <p:txBody>
          <a:bodyPr rtlCol="0" anchor="b">
            <a:norm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13" name="Text Placeholder 5">
            <a:extLst>
              <a:ext uri="{FF2B5EF4-FFF2-40B4-BE49-F238E27FC236}">
                <a16:creationId xmlns:a16="http://schemas.microsoft.com/office/drawing/2014/main" id="{85B432C7-6194-C04D-8607-A1DFBA3219E4}"/>
              </a:ext>
            </a:extLst>
          </p:cNvPr>
          <p:cNvSpPr>
            <a:spLocks noGrp="1"/>
          </p:cNvSpPr>
          <p:nvPr>
            <p:ph type="body" sz="quarter" idx="10"/>
          </p:nvPr>
        </p:nvSpPr>
        <p:spPr>
          <a:xfrm>
            <a:off x="1461153" y="2302995"/>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5" name="Text Placeholder 5">
            <a:extLst>
              <a:ext uri="{FF2B5EF4-FFF2-40B4-BE49-F238E27FC236}">
                <a16:creationId xmlns:a16="http://schemas.microsoft.com/office/drawing/2014/main" id="{06493D53-065B-674D-B762-76404273F0D9}"/>
              </a:ext>
            </a:extLst>
          </p:cNvPr>
          <p:cNvSpPr>
            <a:spLocks noGrp="1"/>
          </p:cNvSpPr>
          <p:nvPr>
            <p:ph type="body" sz="quarter" idx="11"/>
          </p:nvPr>
        </p:nvSpPr>
        <p:spPr>
          <a:xfrm>
            <a:off x="1461153" y="2822169"/>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6" name="Text Placeholder 5">
            <a:extLst>
              <a:ext uri="{FF2B5EF4-FFF2-40B4-BE49-F238E27FC236}">
                <a16:creationId xmlns:a16="http://schemas.microsoft.com/office/drawing/2014/main" id="{DD2FB6D0-D95C-6242-A795-CCD93D8A20FE}"/>
              </a:ext>
            </a:extLst>
          </p:cNvPr>
          <p:cNvSpPr>
            <a:spLocks noGrp="1"/>
          </p:cNvSpPr>
          <p:nvPr>
            <p:ph type="body" sz="quarter" idx="12"/>
          </p:nvPr>
        </p:nvSpPr>
        <p:spPr>
          <a:xfrm>
            <a:off x="1461153" y="3341343"/>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7" name="Text Placeholder 5">
            <a:extLst>
              <a:ext uri="{FF2B5EF4-FFF2-40B4-BE49-F238E27FC236}">
                <a16:creationId xmlns:a16="http://schemas.microsoft.com/office/drawing/2014/main" id="{D25DA43B-4E3A-394F-B8B3-16A0A25D880E}"/>
              </a:ext>
            </a:extLst>
          </p:cNvPr>
          <p:cNvSpPr>
            <a:spLocks noGrp="1"/>
          </p:cNvSpPr>
          <p:nvPr>
            <p:ph type="body" sz="quarter" idx="13"/>
          </p:nvPr>
        </p:nvSpPr>
        <p:spPr>
          <a:xfrm>
            <a:off x="1461153" y="3860517"/>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8" name="Text Placeholder 5">
            <a:extLst>
              <a:ext uri="{FF2B5EF4-FFF2-40B4-BE49-F238E27FC236}">
                <a16:creationId xmlns:a16="http://schemas.microsoft.com/office/drawing/2014/main" id="{0EC907BF-0F79-AE40-A0E1-10EDEEBBAE51}"/>
              </a:ext>
            </a:extLst>
          </p:cNvPr>
          <p:cNvSpPr>
            <a:spLocks noGrp="1"/>
          </p:cNvSpPr>
          <p:nvPr>
            <p:ph type="body" sz="quarter" idx="14"/>
          </p:nvPr>
        </p:nvSpPr>
        <p:spPr>
          <a:xfrm>
            <a:off x="1461153" y="4379689"/>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9" name="Text Placeholder 2">
            <a:extLst>
              <a:ext uri="{FF2B5EF4-FFF2-40B4-BE49-F238E27FC236}">
                <a16:creationId xmlns:a16="http://schemas.microsoft.com/office/drawing/2014/main" id="{53E966DA-E5B9-074E-B0AA-F5451AF51BAE}"/>
              </a:ext>
            </a:extLst>
          </p:cNvPr>
          <p:cNvSpPr>
            <a:spLocks noGrp="1"/>
          </p:cNvSpPr>
          <p:nvPr>
            <p:ph type="body" idx="16"/>
          </p:nvPr>
        </p:nvSpPr>
        <p:spPr>
          <a:xfrm>
            <a:off x="2064470" y="2822098"/>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a:p>
            <a:pPr lvl="1"/>
            <a:r>
              <a:rPr lang="en-US"/>
              <a:t>Second level</a:t>
            </a:r>
          </a:p>
        </p:txBody>
      </p:sp>
      <p:sp>
        <p:nvSpPr>
          <p:cNvPr id="20" name="Text Placeholder 2">
            <a:extLst>
              <a:ext uri="{FF2B5EF4-FFF2-40B4-BE49-F238E27FC236}">
                <a16:creationId xmlns:a16="http://schemas.microsoft.com/office/drawing/2014/main" id="{35FDD008-E0E6-4746-AB5B-78D012E92B2E}"/>
              </a:ext>
            </a:extLst>
          </p:cNvPr>
          <p:cNvSpPr>
            <a:spLocks noGrp="1"/>
          </p:cNvSpPr>
          <p:nvPr>
            <p:ph type="body" idx="17"/>
          </p:nvPr>
        </p:nvSpPr>
        <p:spPr>
          <a:xfrm>
            <a:off x="2064470" y="3341295"/>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Placeholder 2">
            <a:extLst>
              <a:ext uri="{FF2B5EF4-FFF2-40B4-BE49-F238E27FC236}">
                <a16:creationId xmlns:a16="http://schemas.microsoft.com/office/drawing/2014/main" id="{A5DE72B7-8353-7C47-A8C2-69DED713D179}"/>
              </a:ext>
            </a:extLst>
          </p:cNvPr>
          <p:cNvSpPr>
            <a:spLocks noGrp="1"/>
          </p:cNvSpPr>
          <p:nvPr>
            <p:ph type="body" idx="18"/>
          </p:nvPr>
        </p:nvSpPr>
        <p:spPr>
          <a:xfrm>
            <a:off x="2064470" y="3860492"/>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3" name="Text Placeholder 2">
            <a:extLst>
              <a:ext uri="{FF2B5EF4-FFF2-40B4-BE49-F238E27FC236}">
                <a16:creationId xmlns:a16="http://schemas.microsoft.com/office/drawing/2014/main" id="{6D1BD307-5E4B-9647-A402-54CF30BEC3C6}"/>
              </a:ext>
            </a:extLst>
          </p:cNvPr>
          <p:cNvSpPr>
            <a:spLocks noGrp="1"/>
          </p:cNvSpPr>
          <p:nvPr>
            <p:ph type="body" idx="19"/>
          </p:nvPr>
        </p:nvSpPr>
        <p:spPr>
          <a:xfrm>
            <a:off x="2064470" y="4379689"/>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6" name="Footer Placeholder 3">
            <a:extLst>
              <a:ext uri="{FF2B5EF4-FFF2-40B4-BE49-F238E27FC236}">
                <a16:creationId xmlns:a16="http://schemas.microsoft.com/office/drawing/2014/main" id="{BFEAAAFB-2FCD-498D-B547-AC9CE371CCC4}"/>
              </a:ext>
            </a:extLst>
          </p:cNvPr>
          <p:cNvSpPr>
            <a:spLocks noGrp="1"/>
          </p:cNvSpPr>
          <p:nvPr>
            <p:ph type="ftr" sz="quarter" idx="2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27" name="Slide Number Placeholder 5">
            <a:extLst>
              <a:ext uri="{FF2B5EF4-FFF2-40B4-BE49-F238E27FC236}">
                <a16:creationId xmlns:a16="http://schemas.microsoft.com/office/drawing/2014/main" id="{9EF62BB0-137B-434F-A197-25B5626B0347}"/>
              </a:ext>
            </a:extLst>
          </p:cNvPr>
          <p:cNvSpPr>
            <a:spLocks noGrp="1"/>
          </p:cNvSpPr>
          <p:nvPr>
            <p:ph type="sldNum" sz="quarter" idx="21"/>
          </p:nvPr>
        </p:nvSpPr>
        <p:spPr/>
        <p:txBody>
          <a:bodyPr/>
          <a:lstStyle>
            <a:lvl1pPr>
              <a:defRPr/>
            </a:lvl1pPr>
          </a:lstStyle>
          <a:p>
            <a:pPr>
              <a:defRPr/>
            </a:pPr>
            <a:fld id="{00B95695-6BA2-452F-B18D-5D94351D22E2}" type="slidenum">
              <a:rPr lang="en-US"/>
              <a:pPr>
                <a:defRPr/>
              </a:pPr>
              <a:t>‹#›</a:t>
            </a:fld>
            <a:endParaRPr lang="en-US" dirty="0"/>
          </a:p>
        </p:txBody>
      </p:sp>
    </p:spTree>
    <p:extLst>
      <p:ext uri="{BB962C8B-B14F-4D97-AF65-F5344CB8AC3E}">
        <p14:creationId xmlns:p14="http://schemas.microsoft.com/office/powerpoint/2010/main" val="42539740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Quote with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2BE6D0-0FF7-4E98-A703-CF3F097A674F}"/>
              </a:ext>
            </a:extLst>
          </p:cNvPr>
          <p:cNvSpPr/>
          <p:nvPr/>
        </p:nvSpPr>
        <p:spPr>
          <a:xfrm>
            <a:off x="0" y="0"/>
            <a:ext cx="12192000" cy="6858000"/>
          </a:xfrm>
          <a:prstGeom prst="rect">
            <a:avLst/>
          </a:prstGeom>
          <a:blipFill dpi="0" rotWithShape="1">
            <a:blip r:embed="rId2" cstate="email">
              <a:alphaModFix amt="18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54B90B0-B853-6F47-ACDA-C26DB60F0F3D}"/>
              </a:ext>
            </a:extLst>
          </p:cNvPr>
          <p:cNvSpPr txBox="1">
            <a:spLocks/>
          </p:cNvSpPr>
          <p:nvPr/>
        </p:nvSpPr>
        <p:spPr>
          <a:xfrm>
            <a:off x="874713" y="5535613"/>
            <a:ext cx="9983787" cy="720725"/>
          </a:xfrm>
          <a:prstGeom prst="rect">
            <a:avLst/>
          </a:prstGeom>
        </p:spPr>
        <p:txBody>
          <a:bodyPr lIns="0" rIns="0"/>
          <a:lstStyle>
            <a:lvl1pPr algn="l" defTabSz="914400" rtl="0" eaLnBrk="1" latinLnBrk="0" hangingPunct="1">
              <a:lnSpc>
                <a:spcPts val="1800"/>
              </a:lnSpc>
              <a:spcBef>
                <a:spcPts val="0"/>
              </a:spcBef>
              <a:buNone/>
              <a:defRPr lang="en-US" sz="1400" b="1" i="0" kern="1200">
                <a:solidFill>
                  <a:schemeClr val="bg1"/>
                </a:solidFill>
                <a:latin typeface="Oracle Sans" panose="020B0503020204020204" pitchFamily="34" charset="0"/>
                <a:ea typeface="+mn-ea"/>
                <a:cs typeface="Oracle Sans" panose="020B0503020204020204" pitchFamily="34" charset="0"/>
              </a:defRPr>
            </a:lvl1pPr>
          </a:lstStyle>
          <a:p>
            <a:pPr fontAlgn="auto">
              <a:spcAft>
                <a:spcPts val="0"/>
              </a:spcAft>
              <a:defRPr/>
            </a:pPr>
            <a:endParaRPr b="0" dirty="0"/>
          </a:p>
        </p:txBody>
      </p:sp>
      <p:sp>
        <p:nvSpPr>
          <p:cNvPr id="9" name="Rectangle 8">
            <a:extLst>
              <a:ext uri="{FF2B5EF4-FFF2-40B4-BE49-F238E27FC236}">
                <a16:creationId xmlns:a16="http://schemas.microsoft.com/office/drawing/2014/main" id="{C565B80A-580D-054A-A47B-A7433DB02574}"/>
              </a:ext>
            </a:extLst>
          </p:cNvPr>
          <p:cNvSpPr/>
          <p:nvPr/>
        </p:nvSpPr>
        <p:spPr>
          <a:xfrm>
            <a:off x="768350" y="4829175"/>
            <a:ext cx="311150" cy="36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Placeholder 26">
            <a:extLst>
              <a:ext uri="{FF2B5EF4-FFF2-40B4-BE49-F238E27FC236}">
                <a16:creationId xmlns:a16="http://schemas.microsoft.com/office/drawing/2014/main" id="{90252080-E2D5-6447-93EB-F3E1BDF7CD7B}"/>
              </a:ext>
            </a:extLst>
          </p:cNvPr>
          <p:cNvSpPr>
            <a:spLocks noGrp="1"/>
          </p:cNvSpPr>
          <p:nvPr>
            <p:ph type="body" sz="quarter" idx="13"/>
          </p:nvPr>
        </p:nvSpPr>
        <p:spPr>
          <a:xfrm>
            <a:off x="768096" y="2346183"/>
            <a:ext cx="9983786" cy="2242890"/>
          </a:xfrm>
        </p:spPr>
        <p:txBody>
          <a:bodyPr lIns="0">
            <a:noAutofit/>
          </a:bodyPr>
          <a:lstStyle>
            <a:lvl1pPr algn="l" fontAlgn="t">
              <a:lnSpc>
                <a:spcPct val="100000"/>
              </a:lnSpc>
              <a:spcBef>
                <a:spcPts val="0"/>
              </a:spcBef>
              <a:defRPr sz="32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32" name="Text Placeholder 26">
            <a:extLst>
              <a:ext uri="{FF2B5EF4-FFF2-40B4-BE49-F238E27FC236}">
                <a16:creationId xmlns:a16="http://schemas.microsoft.com/office/drawing/2014/main" id="{C9068F71-E098-E049-81D3-5491AAF8DE57}"/>
              </a:ext>
            </a:extLst>
          </p:cNvPr>
          <p:cNvSpPr>
            <a:spLocks noGrp="1"/>
          </p:cNvSpPr>
          <p:nvPr>
            <p:ph type="body" sz="quarter" idx="14"/>
          </p:nvPr>
        </p:nvSpPr>
        <p:spPr>
          <a:xfrm>
            <a:off x="768096" y="5239646"/>
            <a:ext cx="9983786" cy="249346"/>
          </a:xfrm>
        </p:spPr>
        <p:txBody>
          <a:bodyPr lIns="0">
            <a:noAutofit/>
          </a:bodyPr>
          <a:lstStyle>
            <a:lvl1pPr algn="l" fontAlgn="t">
              <a:lnSpc>
                <a:spcPct val="100000"/>
              </a:lnSpc>
              <a:spcBef>
                <a:spcPts val="0"/>
              </a:spcBef>
              <a:defRPr sz="14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33" name="Text Placeholder 26">
            <a:extLst>
              <a:ext uri="{FF2B5EF4-FFF2-40B4-BE49-F238E27FC236}">
                <a16:creationId xmlns:a16="http://schemas.microsoft.com/office/drawing/2014/main" id="{87089DAA-9281-6045-B621-B0A829511738}"/>
              </a:ext>
            </a:extLst>
          </p:cNvPr>
          <p:cNvSpPr>
            <a:spLocks noGrp="1"/>
          </p:cNvSpPr>
          <p:nvPr>
            <p:ph type="body" sz="quarter" idx="12"/>
          </p:nvPr>
        </p:nvSpPr>
        <p:spPr>
          <a:xfrm>
            <a:off x="768096" y="5564669"/>
            <a:ext cx="9983786" cy="528567"/>
          </a:xfrm>
        </p:spPr>
        <p:txBody>
          <a:bodyPr lIns="0">
            <a:noAutofit/>
          </a:bodyPr>
          <a:lstStyle>
            <a:lvl1pPr algn="l" fontAlgn="t">
              <a:lnSpc>
                <a:spcPct val="100000"/>
              </a:lnSpc>
              <a:spcBef>
                <a:spcPts val="0"/>
              </a:spcBef>
              <a:defRPr sz="1300"/>
            </a:lvl1pPr>
          </a:lstStyle>
          <a:p>
            <a:pPr lvl="0"/>
            <a:r>
              <a:rPr lang="en-US"/>
              <a:t>Edit Master text styles</a:t>
            </a:r>
          </a:p>
        </p:txBody>
      </p:sp>
      <p:sp>
        <p:nvSpPr>
          <p:cNvPr id="34" name="Picture Placeholder 19">
            <a:extLst>
              <a:ext uri="{FF2B5EF4-FFF2-40B4-BE49-F238E27FC236}">
                <a16:creationId xmlns:a16="http://schemas.microsoft.com/office/drawing/2014/main" id="{806BB0D3-072D-8D47-8C70-E1851CE928BD}"/>
              </a:ext>
            </a:extLst>
          </p:cNvPr>
          <p:cNvSpPr>
            <a:spLocks noGrp="1"/>
          </p:cNvSpPr>
          <p:nvPr>
            <p:ph type="pic" sz="quarter" idx="10"/>
          </p:nvPr>
        </p:nvSpPr>
        <p:spPr>
          <a:xfrm>
            <a:off x="768096" y="955256"/>
            <a:ext cx="2589212" cy="1106907"/>
          </a:xfrm>
        </p:spPr>
        <p:txBody>
          <a:bodyPr rtlCol="0">
            <a:noAutofit/>
          </a:bodyPr>
          <a:lstStyle/>
          <a:p>
            <a:pPr lvl="0"/>
            <a:r>
              <a:rPr lang="en-US" noProof="0"/>
              <a:t>Click icon to add picture</a:t>
            </a:r>
            <a:endParaRPr lang="en-US" noProof="0" dirty="0"/>
          </a:p>
        </p:txBody>
      </p:sp>
      <p:sp>
        <p:nvSpPr>
          <p:cNvPr id="11" name="Footer Placeholder 1">
            <a:extLst>
              <a:ext uri="{FF2B5EF4-FFF2-40B4-BE49-F238E27FC236}">
                <a16:creationId xmlns:a16="http://schemas.microsoft.com/office/drawing/2014/main" id="{07C95176-6832-4D14-B8AA-9CF49288F5D7}"/>
              </a:ext>
            </a:extLst>
          </p:cNvPr>
          <p:cNvSpPr>
            <a:spLocks noGrp="1"/>
          </p:cNvSpPr>
          <p:nvPr>
            <p:ph type="ftr" sz="quarter" idx="15"/>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2" name="Slide Number Placeholder 2">
            <a:extLst>
              <a:ext uri="{FF2B5EF4-FFF2-40B4-BE49-F238E27FC236}">
                <a16:creationId xmlns:a16="http://schemas.microsoft.com/office/drawing/2014/main" id="{866E2F52-3B6A-46A0-AAA4-214A1F01ED2B}"/>
              </a:ext>
            </a:extLst>
          </p:cNvPr>
          <p:cNvSpPr>
            <a:spLocks noGrp="1"/>
          </p:cNvSpPr>
          <p:nvPr>
            <p:ph type="sldNum" sz="quarter" idx="16"/>
          </p:nvPr>
        </p:nvSpPr>
        <p:spPr/>
        <p:txBody>
          <a:bodyPr/>
          <a:lstStyle>
            <a:lvl1pPr>
              <a:defRPr/>
            </a:lvl1pPr>
          </a:lstStyle>
          <a:p>
            <a:pPr>
              <a:defRPr/>
            </a:pPr>
            <a:fld id="{219C58FC-F960-459B-B3B1-EA33BA643CDE}" type="slidenum">
              <a:rPr lang="en-US"/>
              <a:pPr>
                <a:defRPr/>
              </a:pPr>
              <a:t>‹#›</a:t>
            </a:fld>
            <a:endParaRPr lang="en-US" dirty="0"/>
          </a:p>
        </p:txBody>
      </p:sp>
    </p:spTree>
    <p:extLst>
      <p:ext uri="{BB962C8B-B14F-4D97-AF65-F5344CB8AC3E}">
        <p14:creationId xmlns:p14="http://schemas.microsoft.com/office/powerpoint/2010/main" val="16922697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Title-only ">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7" name="Footer Placeholder 2">
            <a:extLst>
              <a:ext uri="{FF2B5EF4-FFF2-40B4-BE49-F238E27FC236}">
                <a16:creationId xmlns:a16="http://schemas.microsoft.com/office/drawing/2014/main" id="{01AD6C94-D81A-4373-BA17-63D490F7AB75}"/>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8" name="Slide Number Placeholder 3">
            <a:extLst>
              <a:ext uri="{FF2B5EF4-FFF2-40B4-BE49-F238E27FC236}">
                <a16:creationId xmlns:a16="http://schemas.microsoft.com/office/drawing/2014/main" id="{9D2233A9-8B36-4159-8975-F1366CB54CDE}"/>
              </a:ext>
            </a:extLst>
          </p:cNvPr>
          <p:cNvSpPr>
            <a:spLocks noGrp="1"/>
          </p:cNvSpPr>
          <p:nvPr>
            <p:ph type="sldNum" sz="quarter" idx="11"/>
          </p:nvPr>
        </p:nvSpPr>
        <p:spPr/>
        <p:txBody>
          <a:bodyPr/>
          <a:lstStyle>
            <a:lvl1pPr>
              <a:defRPr/>
            </a:lvl1pPr>
          </a:lstStyle>
          <a:p>
            <a:pPr>
              <a:defRPr/>
            </a:pPr>
            <a:fld id="{4101A51E-3D55-4352-B448-79A3FCE6B961}" type="slidenum">
              <a:rPr lang="en-US"/>
              <a:pPr>
                <a:defRPr/>
              </a:pPr>
              <a:t>‹#›</a:t>
            </a:fld>
            <a:endParaRPr lang="en-US" dirty="0"/>
          </a:p>
        </p:txBody>
      </p:sp>
    </p:spTree>
    <p:extLst>
      <p:ext uri="{BB962C8B-B14F-4D97-AF65-F5344CB8AC3E}">
        <p14:creationId xmlns:p14="http://schemas.microsoft.com/office/powerpoint/2010/main" val="204817976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Light Title and single column">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768095" y="2288559"/>
            <a:ext cx="9887835" cy="3360372"/>
          </a:xfrm>
        </p:spPr>
        <p:txBody>
          <a:bodyPr lIns="0" rIns="0">
            <a:noAutofit/>
          </a:bodyPr>
          <a:lstStyle>
            <a:lvl1pPr marL="0" indent="0">
              <a:lnSpc>
                <a:spcPct val="100000"/>
              </a:lnSpc>
              <a:spcBef>
                <a:spcPts val="0"/>
              </a:spcBef>
              <a:buNone/>
              <a:defRPr sz="1800" b="0" i="0" kern="0" spc="0" baseline="0">
                <a:solidFill>
                  <a:srgbClr val="4A362B"/>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ooter Placeholder 3">
            <a:extLst>
              <a:ext uri="{FF2B5EF4-FFF2-40B4-BE49-F238E27FC236}">
                <a16:creationId xmlns:a16="http://schemas.microsoft.com/office/drawing/2014/main" id="{73307A0B-BD36-4925-BB53-F5C39932C524}"/>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9" name="Slide Number Placeholder 5">
            <a:extLst>
              <a:ext uri="{FF2B5EF4-FFF2-40B4-BE49-F238E27FC236}">
                <a16:creationId xmlns:a16="http://schemas.microsoft.com/office/drawing/2014/main" id="{199B5254-C1BE-4BD7-AEA0-11CA078C9892}"/>
              </a:ext>
            </a:extLst>
          </p:cNvPr>
          <p:cNvSpPr>
            <a:spLocks noGrp="1"/>
          </p:cNvSpPr>
          <p:nvPr>
            <p:ph type="sldNum" sz="quarter" idx="11"/>
          </p:nvPr>
        </p:nvSpPr>
        <p:spPr/>
        <p:txBody>
          <a:bodyPr/>
          <a:lstStyle>
            <a:lvl1pPr>
              <a:defRPr/>
            </a:lvl1pPr>
          </a:lstStyle>
          <a:p>
            <a:pPr>
              <a:defRPr/>
            </a:pPr>
            <a:fld id="{C830E5FD-6648-4DD4-8A7D-9074872BAC2D}" type="slidenum">
              <a:rPr lang="en-US"/>
              <a:pPr>
                <a:defRPr/>
              </a:pPr>
              <a:t>‹#›</a:t>
            </a:fld>
            <a:endParaRPr lang="en-US" dirty="0"/>
          </a:p>
        </p:txBody>
      </p:sp>
    </p:spTree>
    <p:extLst>
      <p:ext uri="{BB962C8B-B14F-4D97-AF65-F5344CB8AC3E}">
        <p14:creationId xmlns:p14="http://schemas.microsoft.com/office/powerpoint/2010/main" val="357434596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ight Title with two column ">
    <p:spTree>
      <p:nvGrpSpPr>
        <p:cNvPr id="1" name=""/>
        <p:cNvGrpSpPr/>
        <p:nvPr/>
      </p:nvGrpSpPr>
      <p:grpSpPr>
        <a:xfrm>
          <a:off x="0" y="0"/>
          <a:ext cx="0" cy="0"/>
          <a:chOff x="0" y="0"/>
          <a:chExt cx="0" cy="0"/>
        </a:xfrm>
      </p:grpSpPr>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4" name="Text Placeholder 33">
            <a:extLst>
              <a:ext uri="{FF2B5EF4-FFF2-40B4-BE49-F238E27FC236}">
                <a16:creationId xmlns:a16="http://schemas.microsoft.com/office/drawing/2014/main" id="{AD7BD674-7999-F54A-88FF-3F982D477532}"/>
              </a:ext>
            </a:extLst>
          </p:cNvPr>
          <p:cNvSpPr>
            <a:spLocks noGrp="1"/>
          </p:cNvSpPr>
          <p:nvPr>
            <p:ph type="body" sz="quarter" idx="17"/>
          </p:nvPr>
        </p:nvSpPr>
        <p:spPr>
          <a:xfrm>
            <a:off x="768095" y="2289175"/>
            <a:ext cx="502920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33">
            <a:extLst>
              <a:ext uri="{FF2B5EF4-FFF2-40B4-BE49-F238E27FC236}">
                <a16:creationId xmlns:a16="http://schemas.microsoft.com/office/drawing/2014/main" id="{0A188CAD-EDD5-0B4B-ACA6-7BB921B67304}"/>
              </a:ext>
            </a:extLst>
          </p:cNvPr>
          <p:cNvSpPr>
            <a:spLocks noGrp="1"/>
          </p:cNvSpPr>
          <p:nvPr>
            <p:ph type="body" sz="quarter" idx="18"/>
          </p:nvPr>
        </p:nvSpPr>
        <p:spPr>
          <a:xfrm>
            <a:off x="5949192" y="2289175"/>
            <a:ext cx="502920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a:extLst>
              <a:ext uri="{FF2B5EF4-FFF2-40B4-BE49-F238E27FC236}">
                <a16:creationId xmlns:a16="http://schemas.microsoft.com/office/drawing/2014/main" id="{47BE2BE7-A786-40D1-899E-BA0BC0A30623}"/>
              </a:ext>
            </a:extLst>
          </p:cNvPr>
          <p:cNvSpPr>
            <a:spLocks noGrp="1"/>
          </p:cNvSpPr>
          <p:nvPr>
            <p:ph type="ftr" sz="quarter" idx="19"/>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2">
            <a:extLst>
              <a:ext uri="{FF2B5EF4-FFF2-40B4-BE49-F238E27FC236}">
                <a16:creationId xmlns:a16="http://schemas.microsoft.com/office/drawing/2014/main" id="{A3BFAA5D-3D6F-42A2-BC58-445E0F3D6336}"/>
              </a:ext>
            </a:extLst>
          </p:cNvPr>
          <p:cNvSpPr>
            <a:spLocks noGrp="1"/>
          </p:cNvSpPr>
          <p:nvPr>
            <p:ph type="sldNum" sz="quarter" idx="20"/>
          </p:nvPr>
        </p:nvSpPr>
        <p:spPr/>
        <p:txBody>
          <a:bodyPr/>
          <a:lstStyle>
            <a:lvl1pPr>
              <a:defRPr/>
            </a:lvl1pPr>
          </a:lstStyle>
          <a:p>
            <a:pPr>
              <a:defRPr/>
            </a:pPr>
            <a:fld id="{1480076E-3156-44EA-AEE5-0F1B911837F1}" type="slidenum">
              <a:rPr lang="en-US"/>
              <a:pPr>
                <a:defRPr/>
              </a:pPr>
              <a:t>‹#›</a:t>
            </a:fld>
            <a:endParaRPr lang="en-US" dirty="0"/>
          </a:p>
        </p:txBody>
      </p:sp>
    </p:spTree>
    <p:extLst>
      <p:ext uri="{BB962C8B-B14F-4D97-AF65-F5344CB8AC3E}">
        <p14:creationId xmlns:p14="http://schemas.microsoft.com/office/powerpoint/2010/main" val="205311669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Title with three column">
    <p:spTree>
      <p:nvGrpSpPr>
        <p:cNvPr id="1" name=""/>
        <p:cNvGrpSpPr/>
        <p:nvPr/>
      </p:nvGrpSpPr>
      <p:grpSpPr>
        <a:xfrm>
          <a:off x="0" y="0"/>
          <a:ext cx="0" cy="0"/>
          <a:chOff x="0" y="0"/>
          <a:chExt cx="0" cy="0"/>
        </a:xfrm>
      </p:grpSpPr>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4" name="Text Placeholder 33">
            <a:extLst>
              <a:ext uri="{FF2B5EF4-FFF2-40B4-BE49-F238E27FC236}">
                <a16:creationId xmlns:a16="http://schemas.microsoft.com/office/drawing/2014/main" id="{AD7BD674-7999-F54A-88FF-3F982D477532}"/>
              </a:ext>
            </a:extLst>
          </p:cNvPr>
          <p:cNvSpPr>
            <a:spLocks noGrp="1"/>
          </p:cNvSpPr>
          <p:nvPr>
            <p:ph type="body" sz="quarter" idx="17"/>
          </p:nvPr>
        </p:nvSpPr>
        <p:spPr>
          <a:xfrm>
            <a:off x="768095"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3">
            <a:extLst>
              <a:ext uri="{FF2B5EF4-FFF2-40B4-BE49-F238E27FC236}">
                <a16:creationId xmlns:a16="http://schemas.microsoft.com/office/drawing/2014/main" id="{8BB1C4CD-239E-1A45-BED4-F5593A57A275}"/>
              </a:ext>
            </a:extLst>
          </p:cNvPr>
          <p:cNvSpPr>
            <a:spLocks noGrp="1"/>
          </p:cNvSpPr>
          <p:nvPr>
            <p:ph type="body" sz="quarter" idx="18"/>
          </p:nvPr>
        </p:nvSpPr>
        <p:spPr>
          <a:xfrm>
            <a:off x="4237508"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3">
            <a:extLst>
              <a:ext uri="{FF2B5EF4-FFF2-40B4-BE49-F238E27FC236}">
                <a16:creationId xmlns:a16="http://schemas.microsoft.com/office/drawing/2014/main" id="{C944C2F4-C444-E840-AF85-154A3F44C6F0}"/>
              </a:ext>
            </a:extLst>
          </p:cNvPr>
          <p:cNvSpPr>
            <a:spLocks noGrp="1"/>
          </p:cNvSpPr>
          <p:nvPr>
            <p:ph type="body" sz="quarter" idx="19"/>
          </p:nvPr>
        </p:nvSpPr>
        <p:spPr>
          <a:xfrm>
            <a:off x="7706922"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44C75FCB-2F08-4218-8648-A3F1B1E55A70}"/>
              </a:ext>
            </a:extLst>
          </p:cNvPr>
          <p:cNvSpPr>
            <a:spLocks noGrp="1"/>
          </p:cNvSpPr>
          <p:nvPr>
            <p:ph type="ftr" sz="quarter" idx="2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3" name="Slide Number Placeholder 2">
            <a:extLst>
              <a:ext uri="{FF2B5EF4-FFF2-40B4-BE49-F238E27FC236}">
                <a16:creationId xmlns:a16="http://schemas.microsoft.com/office/drawing/2014/main" id="{43DDCF91-9764-4404-A8F5-D333B2B56FE3}"/>
              </a:ext>
            </a:extLst>
          </p:cNvPr>
          <p:cNvSpPr>
            <a:spLocks noGrp="1"/>
          </p:cNvSpPr>
          <p:nvPr>
            <p:ph type="sldNum" sz="quarter" idx="21"/>
          </p:nvPr>
        </p:nvSpPr>
        <p:spPr/>
        <p:txBody>
          <a:bodyPr/>
          <a:lstStyle>
            <a:lvl1pPr>
              <a:defRPr/>
            </a:lvl1pPr>
          </a:lstStyle>
          <a:p>
            <a:pPr>
              <a:defRPr/>
            </a:pPr>
            <a:fld id="{7506188D-3B86-464B-A6A5-4C9DA9350F17}" type="slidenum">
              <a:rPr lang="en-US"/>
              <a:pPr>
                <a:defRPr/>
              </a:pPr>
              <a:t>‹#›</a:t>
            </a:fld>
            <a:endParaRPr lang="en-US" dirty="0"/>
          </a:p>
        </p:txBody>
      </p:sp>
    </p:spTree>
    <p:extLst>
      <p:ext uri="{BB962C8B-B14F-4D97-AF65-F5344CB8AC3E}">
        <p14:creationId xmlns:p14="http://schemas.microsoft.com/office/powerpoint/2010/main" val="188777637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a:t>Headline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3"/>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E446C395-84D2-B842-A7E3-2D0A40669127}"/>
              </a:ext>
            </a:extLst>
          </p:cNvPr>
          <p:cNvSpPr>
            <a:spLocks noGrp="1"/>
          </p:cNvSpPr>
          <p:nvPr>
            <p:ph type="sldNum" sz="quarter" idx="4"/>
          </p:nvPr>
        </p:nvSpPr>
        <p:spPr>
          <a:xfrm>
            <a:off x="757238" y="6356350"/>
            <a:ext cx="387350" cy="365125"/>
          </a:xfrm>
          <a:prstGeom prst="rect">
            <a:avLst/>
          </a:prstGeom>
        </p:spPr>
        <p:txBody>
          <a:bodyPr vert="horz" lIns="91440" tIns="45720" rIns="91440" bIns="45720" rtlCol="0" anchor="ctr"/>
          <a:lstStyle>
            <a:lvl1pPr algn="l" eaLnBrk="1" fontAlgn="auto" hangingPunct="1">
              <a:spcBef>
                <a:spcPts val="0"/>
              </a:spcBef>
              <a:spcAft>
                <a:spcPts val="0"/>
              </a:spcAft>
              <a:defRPr sz="1000" smtClean="0">
                <a:solidFill>
                  <a:srgbClr val="8B8078"/>
                </a:solidFill>
                <a:latin typeface="+mn-lt"/>
                <a:cs typeface="Oracle Sans" panose="020B0503020204020204" pitchFamily="34" charset="0"/>
              </a:defRPr>
            </a:lvl1pPr>
          </a:lstStyle>
          <a:p>
            <a:pPr>
              <a:defRPr/>
            </a:pPr>
            <a:fld id="{A43107CE-5F31-4A31-802D-3CF94FE58497}" type="slidenum">
              <a:rPr lang="en-US"/>
              <a:pPr>
                <a:defRPr/>
              </a:pPr>
              <a:t>‹#›</a:t>
            </a:fld>
            <a:endParaRPr lang="en-US" dirty="0"/>
          </a:p>
        </p:txBody>
      </p:sp>
      <p:pic>
        <p:nvPicPr>
          <p:cNvPr id="1030" name="Picture 10"/>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F7C585BC-CCE3-468E-BD8A-AE9B6B3165BD}"/>
              </a:ext>
            </a:extLst>
          </p:cNvPr>
          <p:cNvSpPr>
            <a:spLocks noGrp="1"/>
          </p:cNvSpPr>
          <p:nvPr>
            <p:ph type="ftr" sz="quarter" idx="3"/>
          </p:nvPr>
        </p:nvSpPr>
        <p:spPr>
          <a:xfrm>
            <a:off x="1144588"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dirty="0" smtClean="0">
                <a:solidFill>
                  <a:srgbClr val="8B8078"/>
                </a:solidFill>
                <a:latin typeface="+mn-lt"/>
                <a:cs typeface="Oracle Sans" panose="020B0503020204020204" pitchFamily="34" charset="0"/>
              </a:defRPr>
            </a:lvl1pPr>
          </a:lstStyle>
          <a:p>
            <a:r>
              <a:rPr lang="en-US" dirty="0"/>
              <a:t>Copyright © 2019, Oracle and/or its affiliates. All rights reserved.</a:t>
            </a:r>
          </a:p>
        </p:txBody>
      </p:sp>
    </p:spTree>
  </p:cSld>
  <p:clrMap bg1="lt1" tx1="dk1" bg2="lt2" tx2="dk2" accent1="accent1" accent2="accent2" accent3="accent3" accent4="accent4" accent5="accent5" accent6="accent6" hlink="hlink" folHlink="folHlink"/>
  <p:sldLayoutIdLst>
    <p:sldLayoutId id="2147483802"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20" r:id="rId13"/>
    <p:sldLayoutId id="2147483831" r:id="rId14"/>
    <p:sldLayoutId id="2147483832" r:id="rId15"/>
    <p:sldLayoutId id="2147483833" r:id="rId16"/>
  </p:sldLayoutIdLst>
  <p:transition spd="med">
    <p:fade/>
  </p:transition>
  <p:hf hdr="0" dt="0"/>
  <p:txStyles>
    <p:titleStyle>
      <a:lvl1pPr algn="l" rtl="0" eaLnBrk="1" fontAlgn="base" hangingPunct="1">
        <a:lnSpc>
          <a:spcPct val="90000"/>
        </a:lnSpc>
        <a:spcBef>
          <a:spcPct val="0"/>
        </a:spcBef>
        <a:spcAft>
          <a:spcPct val="0"/>
        </a:spcAft>
        <a:defRPr sz="4400" kern="1200">
          <a:solidFill>
            <a:schemeClr val="tx1"/>
          </a:solidFill>
          <a:latin typeface="Georgia" panose="02040502050405020303" pitchFamily="18" charset="0"/>
          <a:ea typeface="Oracle Sans" panose="020B0503020204020204" pitchFamily="34" charset="0"/>
          <a:cs typeface="Oracle Sans" panose="020B0503020204020204" pitchFamily="34" charset="0"/>
        </a:defRPr>
      </a:lvl1pPr>
      <a:lvl2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2pPr>
      <a:lvl3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3pPr>
      <a:lvl4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4pPr>
      <a:lvl5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5pPr>
      <a:lvl6pPr marL="4572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6pPr>
      <a:lvl7pPr marL="9144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7pPr>
      <a:lvl8pPr marL="13716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8pPr>
      <a:lvl9pPr marL="18288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9pPr>
    </p:titleStyle>
    <p:bodyStyle>
      <a:lvl1pPr algn="l" rtl="0" eaLnBrk="1" fontAlgn="base" hangingPunct="1">
        <a:lnSpc>
          <a:spcPct val="90000"/>
        </a:lnSpc>
        <a:spcBef>
          <a:spcPts val="1000"/>
        </a:spcBef>
        <a:spcAft>
          <a:spcPct val="0"/>
        </a:spcAft>
        <a:buFont typeface="Arial" panose="020B0604020202020204" pitchFamily="34" charset="0"/>
        <a:defRPr sz="28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1pPr>
      <a:lvl2pPr marL="457200" algn="l" rtl="0" eaLnBrk="1" fontAlgn="base" hangingPunct="1">
        <a:lnSpc>
          <a:spcPct val="90000"/>
        </a:lnSpc>
        <a:spcBef>
          <a:spcPts val="500"/>
        </a:spcBef>
        <a:spcAft>
          <a:spcPct val="0"/>
        </a:spcAft>
        <a:buFont typeface="Arial" panose="020B0604020202020204" pitchFamily="34" charset="0"/>
        <a:defRPr sz="24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2pPr>
      <a:lvl3pPr marL="914400" algn="l" rtl="0" eaLnBrk="1" fontAlgn="base" hangingPunct="1">
        <a:lnSpc>
          <a:spcPct val="90000"/>
        </a:lnSpc>
        <a:spcBef>
          <a:spcPts val="500"/>
        </a:spcBef>
        <a:spcAft>
          <a:spcPct val="0"/>
        </a:spcAft>
        <a:buFont typeface="Arial" panose="020B0604020202020204" pitchFamily="34" charset="0"/>
        <a:defRPr sz="20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3pPr>
      <a:lvl4pPr marL="1371600" algn="l" rtl="0" eaLnBrk="1" fontAlgn="base" hangingPunct="1">
        <a:lnSpc>
          <a:spcPct val="90000"/>
        </a:lnSpc>
        <a:spcBef>
          <a:spcPts val="500"/>
        </a:spcBef>
        <a:spcAft>
          <a:spcPct val="0"/>
        </a:spcAft>
        <a:buFont typeface="Arial" panose="020B0604020202020204" pitchFamily="34" charset="0"/>
        <a:defRPr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4pPr>
      <a:lvl5pPr marL="1828800" algn="l" rtl="0" eaLnBrk="1" fontAlgn="base" hangingPunct="1">
        <a:lnSpc>
          <a:spcPct val="90000"/>
        </a:lnSpc>
        <a:spcBef>
          <a:spcPts val="500"/>
        </a:spcBef>
        <a:spcAft>
          <a:spcPct val="0"/>
        </a:spcAft>
        <a:buFont typeface="Arial" panose="020B0604020202020204" pitchFamily="34" charset="0"/>
        <a:defRPr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6A11AA0-FD72-FE18-6FAD-000E822FC072}"/>
              </a:ext>
            </a:extLst>
          </p:cNvPr>
          <p:cNvSpPr>
            <a:spLocks noGrp="1"/>
          </p:cNvSpPr>
          <p:nvPr>
            <p:ph type="body" sz="quarter" idx="13"/>
          </p:nvPr>
        </p:nvSpPr>
        <p:spPr/>
        <p:txBody>
          <a:bodyPr/>
          <a:lstStyle/>
          <a:p>
            <a:endParaRPr lang="en-AE" dirty="0"/>
          </a:p>
        </p:txBody>
      </p:sp>
      <p:sp>
        <p:nvSpPr>
          <p:cNvPr id="5" name="Title 4">
            <a:extLst>
              <a:ext uri="{FF2B5EF4-FFF2-40B4-BE49-F238E27FC236}">
                <a16:creationId xmlns:a16="http://schemas.microsoft.com/office/drawing/2014/main" id="{C4D239CA-B20A-C61C-F1DB-23C9A803C5CA}"/>
              </a:ext>
            </a:extLst>
          </p:cNvPr>
          <p:cNvSpPr>
            <a:spLocks noGrp="1"/>
          </p:cNvSpPr>
          <p:nvPr>
            <p:ph type="title"/>
          </p:nvPr>
        </p:nvSpPr>
        <p:spPr/>
        <p:txBody>
          <a:bodyPr/>
          <a:lstStyle/>
          <a:p>
            <a:r>
              <a:rPr lang="en-AE" dirty="0"/>
              <a:t>OCI Networking Gateways</a:t>
            </a:r>
          </a:p>
        </p:txBody>
      </p:sp>
      <p:sp>
        <p:nvSpPr>
          <p:cNvPr id="7" name="Text Placeholder 6">
            <a:extLst>
              <a:ext uri="{FF2B5EF4-FFF2-40B4-BE49-F238E27FC236}">
                <a16:creationId xmlns:a16="http://schemas.microsoft.com/office/drawing/2014/main" id="{1B6718FE-1EC4-48A5-4F2F-A9CDC2352429}"/>
              </a:ext>
            </a:extLst>
          </p:cNvPr>
          <p:cNvSpPr>
            <a:spLocks noGrp="1"/>
          </p:cNvSpPr>
          <p:nvPr>
            <p:ph type="body" sz="quarter" idx="15"/>
          </p:nvPr>
        </p:nvSpPr>
        <p:spPr/>
        <p:txBody>
          <a:bodyPr/>
          <a:lstStyle/>
          <a:p>
            <a:endParaRPr lang="en-AE" dirty="0"/>
          </a:p>
        </p:txBody>
      </p:sp>
      <p:sp>
        <p:nvSpPr>
          <p:cNvPr id="3" name="Slide Number Placeholder 2">
            <a:extLst>
              <a:ext uri="{FF2B5EF4-FFF2-40B4-BE49-F238E27FC236}">
                <a16:creationId xmlns:a16="http://schemas.microsoft.com/office/drawing/2014/main" id="{E30A8909-66BD-7130-ECDF-1A4D4CA4F2D3}"/>
              </a:ext>
            </a:extLst>
          </p:cNvPr>
          <p:cNvSpPr>
            <a:spLocks noGrp="1"/>
          </p:cNvSpPr>
          <p:nvPr>
            <p:ph type="sldNum" sz="quarter" idx="17"/>
          </p:nvPr>
        </p:nvSpPr>
        <p:spPr/>
        <p:txBody>
          <a:bodyPr/>
          <a:lstStyle/>
          <a:p>
            <a:fld id="{C51EAA63-D034-42AE-91FA-B13B9518C7BE}" type="slidenum">
              <a:rPr lang="en-AE" smtClean="0"/>
              <a:t>1</a:t>
            </a:fld>
            <a:endParaRPr lang="en-AE"/>
          </a:p>
        </p:txBody>
      </p:sp>
      <p:sp>
        <p:nvSpPr>
          <p:cNvPr id="2" name="Footer Placeholder 1">
            <a:extLst>
              <a:ext uri="{FF2B5EF4-FFF2-40B4-BE49-F238E27FC236}">
                <a16:creationId xmlns:a16="http://schemas.microsoft.com/office/drawing/2014/main" id="{D1DF2782-6223-B968-8CFA-D6EEB02775DE}"/>
              </a:ext>
            </a:extLst>
          </p:cNvPr>
          <p:cNvSpPr>
            <a:spLocks noGrp="1"/>
          </p:cNvSpPr>
          <p:nvPr>
            <p:ph type="ftr" sz="quarter" idx="11"/>
          </p:nvPr>
        </p:nvSpPr>
        <p:spPr>
          <a:xfrm>
            <a:off x="1145248" y="6356352"/>
            <a:ext cx="4645952" cy="365125"/>
          </a:xfrm>
        </p:spPr>
        <p:txBody>
          <a:bodyPr/>
          <a:lstStyle/>
          <a:p>
            <a:r>
              <a:rPr lang="en-US" dirty="0"/>
              <a:t>Copyright © 2023, Oracle and/or its affiliates.  Confidentiality : Public</a:t>
            </a:r>
          </a:p>
        </p:txBody>
      </p:sp>
    </p:spTree>
    <p:extLst>
      <p:ext uri="{BB962C8B-B14F-4D97-AF65-F5344CB8AC3E}">
        <p14:creationId xmlns:p14="http://schemas.microsoft.com/office/powerpoint/2010/main" val="21223610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84E9D41-66A4-0E6F-5390-163965BC77D2}"/>
              </a:ext>
            </a:extLst>
          </p:cNvPr>
          <p:cNvSpPr>
            <a:spLocks noGrp="1"/>
          </p:cNvSpPr>
          <p:nvPr>
            <p:ph type="pic" sz="quarter" idx="10"/>
          </p:nvPr>
        </p:nvSpPr>
        <p:spPr/>
      </p:sp>
      <p:sp>
        <p:nvSpPr>
          <p:cNvPr id="7" name="Text Placeholder 6">
            <a:extLst>
              <a:ext uri="{FF2B5EF4-FFF2-40B4-BE49-F238E27FC236}">
                <a16:creationId xmlns:a16="http://schemas.microsoft.com/office/drawing/2014/main" id="{373F764F-6BD7-D874-DAD5-00C2DBD2A839}"/>
              </a:ext>
            </a:extLst>
          </p:cNvPr>
          <p:cNvSpPr>
            <a:spLocks noGrp="1"/>
          </p:cNvSpPr>
          <p:nvPr>
            <p:ph type="body" sz="quarter" idx="13"/>
          </p:nvPr>
        </p:nvSpPr>
        <p:spPr/>
        <p:txBody>
          <a:bodyPr/>
          <a:lstStyle/>
          <a:p>
            <a:r>
              <a:rPr lang="en-AE"/>
              <a:t>Thank you</a:t>
            </a:r>
          </a:p>
        </p:txBody>
      </p:sp>
      <p:sp>
        <p:nvSpPr>
          <p:cNvPr id="8" name="Text Placeholder 7">
            <a:extLst>
              <a:ext uri="{FF2B5EF4-FFF2-40B4-BE49-F238E27FC236}">
                <a16:creationId xmlns:a16="http://schemas.microsoft.com/office/drawing/2014/main" id="{4106A587-BC0E-B1BF-91D4-3135BF3E21CC}"/>
              </a:ext>
            </a:extLst>
          </p:cNvPr>
          <p:cNvSpPr>
            <a:spLocks noGrp="1"/>
          </p:cNvSpPr>
          <p:nvPr>
            <p:ph type="body" sz="quarter" idx="14"/>
          </p:nvPr>
        </p:nvSpPr>
        <p:spPr/>
        <p:txBody>
          <a:bodyPr/>
          <a:lstStyle/>
          <a:p>
            <a:endParaRPr lang="en-AE"/>
          </a:p>
        </p:txBody>
      </p:sp>
      <p:sp>
        <p:nvSpPr>
          <p:cNvPr id="6" name="Text Placeholder 5">
            <a:extLst>
              <a:ext uri="{FF2B5EF4-FFF2-40B4-BE49-F238E27FC236}">
                <a16:creationId xmlns:a16="http://schemas.microsoft.com/office/drawing/2014/main" id="{A181E7F1-1640-4578-4B20-0BF5FBA9A4C6}"/>
              </a:ext>
            </a:extLst>
          </p:cNvPr>
          <p:cNvSpPr>
            <a:spLocks noGrp="1"/>
          </p:cNvSpPr>
          <p:nvPr>
            <p:ph type="body" sz="quarter" idx="12"/>
          </p:nvPr>
        </p:nvSpPr>
        <p:spPr/>
        <p:txBody>
          <a:bodyPr/>
          <a:lstStyle/>
          <a:p>
            <a:endParaRPr lang="en-AE"/>
          </a:p>
        </p:txBody>
      </p:sp>
      <p:sp>
        <p:nvSpPr>
          <p:cNvPr id="4" name="Footer Placeholder 3">
            <a:extLst>
              <a:ext uri="{FF2B5EF4-FFF2-40B4-BE49-F238E27FC236}">
                <a16:creationId xmlns:a16="http://schemas.microsoft.com/office/drawing/2014/main" id="{31CB04A5-C75E-350F-1927-F06689B3D635}"/>
              </a:ext>
            </a:extLst>
          </p:cNvPr>
          <p:cNvSpPr>
            <a:spLocks noGrp="1"/>
          </p:cNvSpPr>
          <p:nvPr>
            <p:ph type="ftr" sz="quarter" idx="15"/>
          </p:nvPr>
        </p:nvSpPr>
        <p:spPr>
          <a:xfrm>
            <a:off x="1144588" y="6356350"/>
            <a:ext cx="4257726" cy="365125"/>
          </a:xfrm>
        </p:spPr>
        <p:txBody>
          <a:bodyPr/>
          <a:lstStyle/>
          <a:p>
            <a:r>
              <a:rPr lang="en-US" dirty="0"/>
              <a:t>Copyright © 2023, Oracle and/or its affiliates.  Confidentiality : Public</a:t>
            </a:r>
          </a:p>
        </p:txBody>
      </p:sp>
    </p:spTree>
    <p:extLst>
      <p:ext uri="{BB962C8B-B14F-4D97-AF65-F5344CB8AC3E}">
        <p14:creationId xmlns:p14="http://schemas.microsoft.com/office/powerpoint/2010/main" val="36474988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51" name="Rectangle 50"/>
          <p:cNvSpPr/>
          <p:nvPr/>
        </p:nvSpPr>
        <p:spPr>
          <a:xfrm>
            <a:off x="1173854" y="1828961"/>
            <a:ext cx="4450155" cy="310896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ea typeface="Calibri" charset="0"/>
                <a:cs typeface="Arial" panose="020B0604020202020204" pitchFamily="34" charset="0"/>
              </a:rPr>
              <a:t>Availability Domain – AD1 </a:t>
            </a:r>
          </a:p>
        </p:txBody>
      </p:sp>
      <p:sp>
        <p:nvSpPr>
          <p:cNvPr id="53" name="Rectangle 52"/>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4" name="Rectangle 53"/>
          <p:cNvSpPr/>
          <p:nvPr/>
        </p:nvSpPr>
        <p:spPr>
          <a:xfrm>
            <a:off x="990601" y="2209801"/>
            <a:ext cx="5084974"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65" name="Rectangle 64"/>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pic>
        <p:nvPicPr>
          <p:cNvPr id="67" name="Picture 66"/>
          <p:cNvPicPr>
            <a:picLocks noChangeAspect="1"/>
          </p:cNvPicPr>
          <p:nvPr/>
        </p:nvPicPr>
        <p:blipFill>
          <a:blip r:embed="rId3"/>
          <a:stretch>
            <a:fillRect/>
          </a:stretch>
        </p:blipFill>
        <p:spPr>
          <a:xfrm>
            <a:off x="4371527" y="3079677"/>
            <a:ext cx="463597" cy="469392"/>
          </a:xfrm>
          <a:prstGeom prst="rect">
            <a:avLst/>
          </a:prstGeom>
        </p:spPr>
      </p:pic>
      <p:sp>
        <p:nvSpPr>
          <p:cNvPr id="68" name="Rectangle 67"/>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Internet Gateway</a:t>
            </a:r>
          </a:p>
        </p:txBody>
      </p:sp>
      <p:sp>
        <p:nvSpPr>
          <p:cNvPr id="2" name="Rectangle 1"/>
          <p:cNvSpPr/>
          <p:nvPr/>
        </p:nvSpPr>
        <p:spPr>
          <a:xfrm>
            <a:off x="6935836" y="1225956"/>
            <a:ext cx="4750485" cy="923330"/>
          </a:xfrm>
          <a:prstGeom prst="rect">
            <a:avLst/>
          </a:prstGeom>
        </p:spPr>
        <p:txBody>
          <a:bodyPr wrap="square">
            <a:spAutoFit/>
          </a:bodyPr>
          <a:lstStyle/>
          <a:p>
            <a:r>
              <a:rPr lang="en-US" dirty="0"/>
              <a:t>Internet gateway provides a path for network traffic between your VCN and the internet</a:t>
            </a:r>
          </a:p>
        </p:txBody>
      </p:sp>
      <p:sp>
        <p:nvSpPr>
          <p:cNvPr id="85" name="Rectangle 8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7032988" y="3700399"/>
            <a:ext cx="4653332" cy="1754326"/>
          </a:xfrm>
          <a:prstGeom prst="rect">
            <a:avLst/>
          </a:prstGeom>
        </p:spPr>
        <p:txBody>
          <a:bodyPr wrap="square">
            <a:spAutoFit/>
          </a:bodyPr>
          <a:lstStyle/>
          <a:p>
            <a:r>
              <a:rPr lang="en-US" dirty="0"/>
              <a:t>You can have only one internet gateway for a VCN</a:t>
            </a:r>
          </a:p>
          <a:p>
            <a:endParaRPr lang="en-US" dirty="0"/>
          </a:p>
          <a:p>
            <a:r>
              <a:rPr lang="en-US" dirty="0"/>
              <a:t>After creating an internet gateway, you must add a route for the gateway in the VCN's Route Table to enable traffic flow</a:t>
            </a:r>
          </a:p>
        </p:txBody>
      </p:sp>
      <p:sp>
        <p:nvSpPr>
          <p:cNvPr id="10" name="Cloud 9"/>
          <p:cNvSpPr/>
          <p:nvPr/>
        </p:nvSpPr>
        <p:spPr bwMode="auto">
          <a:xfrm>
            <a:off x="7416481" y="2113354"/>
            <a:ext cx="1527434" cy="1334605"/>
          </a:xfrm>
          <a:prstGeom prst="cloud">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sp>
        <p:nvSpPr>
          <p:cNvPr id="20" name="TextBox 19"/>
          <p:cNvSpPr txBox="1"/>
          <p:nvPr/>
        </p:nvSpPr>
        <p:spPr>
          <a:xfrm>
            <a:off x="7675910" y="2568118"/>
            <a:ext cx="990600" cy="338554"/>
          </a:xfrm>
          <a:prstGeom prst="rect">
            <a:avLst/>
          </a:prstGeom>
          <a:noFill/>
        </p:spPr>
        <p:txBody>
          <a:bodyPr wrap="square" rtlCol="0">
            <a:spAutoFit/>
          </a:bodyPr>
          <a:lstStyle/>
          <a:p>
            <a:pPr algn="ctr"/>
            <a:r>
              <a:rPr lang="en-US" sz="1600" dirty="0"/>
              <a:t>Internet</a:t>
            </a:r>
          </a:p>
        </p:txBody>
      </p:sp>
      <p:sp>
        <p:nvSpPr>
          <p:cNvPr id="21" name="Rectangular Callout 20"/>
          <p:cNvSpPr/>
          <p:nvPr/>
        </p:nvSpPr>
        <p:spPr bwMode="auto">
          <a:xfrm>
            <a:off x="2286000" y="2906672"/>
            <a:ext cx="1238568" cy="707670"/>
          </a:xfrm>
          <a:prstGeom prst="wedgeRectCallout">
            <a:avLst>
              <a:gd name="adj1" fmla="val 108944"/>
              <a:gd name="adj2" fmla="val 13953"/>
            </a:avLst>
          </a:prstGeom>
          <a:solidFill>
            <a:schemeClr val="bg1">
              <a:lumMod val="9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eaLnBrk="1" hangingPunct="1">
              <a:spcBef>
                <a:spcPct val="20000"/>
              </a:spcBef>
              <a:buClr>
                <a:srgbClr val="FF0000"/>
              </a:buClr>
            </a:pPr>
            <a:r>
              <a:rPr lang="en-US" sz="1400" dirty="0">
                <a:latin typeface="Arial" pitchFamily="34" charset="0"/>
              </a:rPr>
              <a:t>Instance with public IP</a:t>
            </a:r>
          </a:p>
        </p:txBody>
      </p:sp>
      <p:cxnSp>
        <p:nvCxnSpPr>
          <p:cNvPr id="14" name="Curved Connector 13"/>
          <p:cNvCxnSpPr/>
          <p:nvPr/>
        </p:nvCxnSpPr>
        <p:spPr bwMode="auto">
          <a:xfrm flipV="1">
            <a:off x="4873175" y="2659371"/>
            <a:ext cx="2477128" cy="667951"/>
          </a:xfrm>
          <a:prstGeom prst="curvedConnector3">
            <a:avLst>
              <a:gd name="adj1" fmla="val 52839"/>
            </a:avLst>
          </a:prstGeom>
          <a:noFill/>
          <a:ln w="28575" cap="flat" cmpd="sng" algn="ctr">
            <a:solidFill>
              <a:srgbClr val="92D050"/>
            </a:solidFill>
            <a:prstDash val="solid"/>
            <a:round/>
            <a:headEnd type="triangle"/>
            <a:tailEnd type="triangle"/>
          </a:ln>
          <a:effectLst/>
        </p:spPr>
      </p:cxnSp>
      <p:grpSp>
        <p:nvGrpSpPr>
          <p:cNvPr id="69" name="Group 68"/>
          <p:cNvGrpSpPr/>
          <p:nvPr/>
        </p:nvGrpSpPr>
        <p:grpSpPr>
          <a:xfrm>
            <a:off x="5865355" y="4437430"/>
            <a:ext cx="420438" cy="420438"/>
            <a:chOff x="10489255" y="2324746"/>
            <a:chExt cx="669094" cy="669094"/>
          </a:xfrm>
        </p:grpSpPr>
        <p:sp>
          <p:nvSpPr>
            <p:cNvPr id="70" name="Oval 69"/>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71" name="Group 70"/>
            <p:cNvGrpSpPr/>
            <p:nvPr/>
          </p:nvGrpSpPr>
          <p:grpSpPr>
            <a:xfrm>
              <a:off x="10530128" y="2367936"/>
              <a:ext cx="585564" cy="585564"/>
              <a:chOff x="7046913" y="4090988"/>
              <a:chExt cx="327025" cy="327025"/>
            </a:xfrm>
            <a:solidFill>
              <a:schemeClr val="tx1"/>
            </a:solidFill>
          </p:grpSpPr>
          <p:sp>
            <p:nvSpPr>
              <p:cNvPr id="72"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78" name="TextBox 77"/>
          <p:cNvSpPr txBox="1"/>
          <p:nvPr/>
        </p:nvSpPr>
        <p:spPr>
          <a:xfrm>
            <a:off x="3715034" y="3964121"/>
            <a:ext cx="1828801" cy="261610"/>
          </a:xfrm>
          <a:prstGeom prst="rect">
            <a:avLst/>
          </a:prstGeom>
          <a:noFill/>
        </p:spPr>
        <p:txBody>
          <a:bodyPr wrap="square" rtlCol="0" anchor="ctr">
            <a:spAutoFit/>
          </a:bodyPr>
          <a:lstStyle/>
          <a:p>
            <a:pPr algn="ctr"/>
            <a:r>
              <a:rPr lang="en-US" sz="1100" b="1" dirty="0"/>
              <a:t>Regional Public</a:t>
            </a:r>
            <a:r>
              <a:rPr lang="en-US" sz="1100" dirty="0"/>
              <a:t> Subnet</a:t>
            </a:r>
          </a:p>
        </p:txBody>
      </p:sp>
      <p:grpSp>
        <p:nvGrpSpPr>
          <p:cNvPr id="16" name="Group 15"/>
          <p:cNvGrpSpPr/>
          <p:nvPr/>
        </p:nvGrpSpPr>
        <p:grpSpPr>
          <a:xfrm>
            <a:off x="5762686" y="2981672"/>
            <a:ext cx="711435" cy="774626"/>
            <a:chOff x="5761097" y="2981672"/>
            <a:chExt cx="711435" cy="774626"/>
          </a:xfrm>
        </p:grpSpPr>
        <p:grpSp>
          <p:nvGrpSpPr>
            <p:cNvPr id="9" name="Group 8"/>
            <p:cNvGrpSpPr/>
            <p:nvPr/>
          </p:nvGrpSpPr>
          <p:grpSpPr>
            <a:xfrm>
              <a:off x="5913670" y="2981672"/>
              <a:ext cx="327325" cy="324686"/>
              <a:chOff x="8453973" y="4544237"/>
              <a:chExt cx="327325" cy="324686"/>
            </a:xfrm>
          </p:grpSpPr>
          <p:sp>
            <p:nvSpPr>
              <p:cNvPr id="8" name="Rectangle 7"/>
              <p:cNvSpPr/>
              <p:nvPr/>
            </p:nvSpPr>
            <p:spPr bwMode="auto">
              <a:xfrm>
                <a:off x="8453973" y="4544237"/>
                <a:ext cx="327325" cy="32468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107" name="Group 106"/>
              <p:cNvGrpSpPr/>
              <p:nvPr/>
            </p:nvGrpSpPr>
            <p:grpSpPr>
              <a:xfrm>
                <a:off x="8456613" y="4544238"/>
                <a:ext cx="324685" cy="324685"/>
                <a:chOff x="4703763" y="2060575"/>
                <a:chExt cx="146050" cy="146050"/>
              </a:xfrm>
              <a:solidFill>
                <a:schemeClr val="tx1"/>
              </a:solidFill>
            </p:grpSpPr>
            <p:sp>
              <p:nvSpPr>
                <p:cNvPr id="110"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113"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sp>
          <p:nvSpPr>
            <p:cNvPr id="7" name="TextBox 6"/>
            <p:cNvSpPr txBox="1"/>
            <p:nvPr/>
          </p:nvSpPr>
          <p:spPr>
            <a:xfrm>
              <a:off x="5761097" y="3356188"/>
              <a:ext cx="711435" cy="400110"/>
            </a:xfrm>
            <a:prstGeom prst="rect">
              <a:avLst/>
            </a:prstGeom>
            <a:solidFill>
              <a:schemeClr val="bg1"/>
            </a:solidFill>
          </p:spPr>
          <p:txBody>
            <a:bodyPr wrap="square" rtlCol="0">
              <a:spAutoFit/>
            </a:bodyPr>
            <a:lstStyle/>
            <a:p>
              <a:r>
                <a:rPr lang="en-US" sz="1000" dirty="0"/>
                <a:t>Internet Gateway</a:t>
              </a:r>
            </a:p>
          </p:txBody>
        </p:sp>
      </p:grpSp>
    </p:spTree>
    <p:extLst>
      <p:ext uri="{BB962C8B-B14F-4D97-AF65-F5344CB8AC3E}">
        <p14:creationId xmlns:p14="http://schemas.microsoft.com/office/powerpoint/2010/main" val="38945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37" name="Rectangle 36"/>
          <p:cNvSpPr/>
          <p:nvPr/>
        </p:nvSpPr>
        <p:spPr>
          <a:xfrm>
            <a:off x="1264846" y="1828961"/>
            <a:ext cx="4450155" cy="310896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ea typeface="Calibri" charset="0"/>
                <a:cs typeface="Arial" panose="020B0604020202020204" pitchFamily="34" charset="0"/>
              </a:rPr>
              <a:t>Availability Domains </a:t>
            </a:r>
            <a:r>
              <a:rPr lang="mr-IN" sz="1200" dirty="0">
                <a:solidFill>
                  <a:schemeClr val="tx1"/>
                </a:solidFill>
                <a:ea typeface="Calibri" charset="0"/>
                <a:cs typeface="Arial" panose="020B0604020202020204" pitchFamily="34" charset="0"/>
              </a:rPr>
              <a:t>–</a:t>
            </a:r>
            <a:r>
              <a:rPr lang="en-US" sz="1200" dirty="0">
                <a:solidFill>
                  <a:schemeClr val="tx1"/>
                </a:solidFill>
                <a:ea typeface="Calibri" charset="0"/>
                <a:cs typeface="Arial" panose="020B0604020202020204" pitchFamily="34" charset="0"/>
              </a:rPr>
              <a:t> AD1</a:t>
            </a:r>
          </a:p>
        </p:txBody>
      </p:sp>
      <p:sp>
        <p:nvSpPr>
          <p:cNvPr id="64" name="Rectangle 63"/>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5" name="Rectangle 64"/>
          <p:cNvSpPr/>
          <p:nvPr/>
        </p:nvSpPr>
        <p:spPr>
          <a:xfrm>
            <a:off x="1143000" y="2209801"/>
            <a:ext cx="4932575"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66" name="Rectangle 65"/>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pic>
        <p:nvPicPr>
          <p:cNvPr id="67" name="Picture 66"/>
          <p:cNvPicPr>
            <a:picLocks noChangeAspect="1"/>
          </p:cNvPicPr>
          <p:nvPr/>
        </p:nvPicPr>
        <p:blipFill>
          <a:blip r:embed="rId3"/>
          <a:stretch>
            <a:fillRect/>
          </a:stretch>
        </p:blipFill>
        <p:spPr>
          <a:xfrm>
            <a:off x="4371527" y="3079677"/>
            <a:ext cx="463597" cy="469392"/>
          </a:xfrm>
          <a:prstGeom prst="rect">
            <a:avLst/>
          </a:prstGeom>
        </p:spPr>
      </p:pic>
      <p:sp>
        <p:nvSpPr>
          <p:cNvPr id="68" name="Rectangle 67"/>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69" name="Rectangle 68"/>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78" name="Group 77"/>
          <p:cNvGrpSpPr/>
          <p:nvPr/>
        </p:nvGrpSpPr>
        <p:grpSpPr>
          <a:xfrm>
            <a:off x="5865355" y="4437430"/>
            <a:ext cx="420438" cy="420438"/>
            <a:chOff x="10489255" y="2324746"/>
            <a:chExt cx="669094" cy="669094"/>
          </a:xfrm>
        </p:grpSpPr>
        <p:sp>
          <p:nvSpPr>
            <p:cNvPr id="79" name="Oval 78"/>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80" name="Group 79"/>
            <p:cNvGrpSpPr/>
            <p:nvPr/>
          </p:nvGrpSpPr>
          <p:grpSpPr>
            <a:xfrm>
              <a:off x="10530128" y="2367936"/>
              <a:ext cx="585564" cy="585564"/>
              <a:chOff x="7046913" y="4090988"/>
              <a:chExt cx="327025" cy="327025"/>
            </a:xfrm>
            <a:solidFill>
              <a:schemeClr val="tx1"/>
            </a:solidFill>
          </p:grpSpPr>
          <p:sp>
            <p:nvSpPr>
              <p:cNvPr id="81"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99" name="TextBox 98"/>
          <p:cNvSpPr txBox="1"/>
          <p:nvPr/>
        </p:nvSpPr>
        <p:spPr>
          <a:xfrm>
            <a:off x="3644274" y="3981436"/>
            <a:ext cx="1918101" cy="261610"/>
          </a:xfrm>
          <a:prstGeom prst="rect">
            <a:avLst/>
          </a:prstGeom>
          <a:noFill/>
        </p:spPr>
        <p:txBody>
          <a:bodyPr wrap="square" rtlCol="0" anchor="ctr">
            <a:spAutoFit/>
          </a:bodyPr>
          <a:lstStyle/>
          <a:p>
            <a:pPr algn="ctr"/>
            <a:r>
              <a:rPr lang="en-US" sz="1100" b="1" dirty="0"/>
              <a:t>Regional Private</a:t>
            </a:r>
            <a:r>
              <a:rPr lang="en-US" sz="1100" dirty="0"/>
              <a:t> Subnet</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NAT Gateway</a:t>
            </a:r>
          </a:p>
        </p:txBody>
      </p:sp>
      <p:sp>
        <p:nvSpPr>
          <p:cNvPr id="2" name="Rectangle 1"/>
          <p:cNvSpPr/>
          <p:nvPr/>
        </p:nvSpPr>
        <p:spPr>
          <a:xfrm>
            <a:off x="7016580" y="3539857"/>
            <a:ext cx="4745374" cy="2308324"/>
          </a:xfrm>
          <a:prstGeom prst="rect">
            <a:avLst/>
          </a:prstGeom>
        </p:spPr>
        <p:txBody>
          <a:bodyPr wrap="square">
            <a:spAutoFit/>
          </a:bodyPr>
          <a:lstStyle/>
          <a:p>
            <a:r>
              <a:rPr lang="en-US" dirty="0"/>
              <a:t>Hosts can initiate outbound connections to the internet and receive responses, but not receive inbound connections initiated from the internet. Use case: updates, patches)</a:t>
            </a:r>
          </a:p>
          <a:p>
            <a:endParaRPr lang="en-US" dirty="0"/>
          </a:p>
          <a:p>
            <a:r>
              <a:rPr lang="en-US" dirty="0"/>
              <a:t>You can have more than one NAT gateway on a VCN, though a given subnet can route traffic to only a single NAT gateway</a:t>
            </a:r>
          </a:p>
        </p:txBody>
      </p:sp>
      <p:sp>
        <p:nvSpPr>
          <p:cNvPr id="10" name="Cloud 9"/>
          <p:cNvSpPr/>
          <p:nvPr/>
        </p:nvSpPr>
        <p:spPr bwMode="auto">
          <a:xfrm>
            <a:off x="7416481" y="2113354"/>
            <a:ext cx="1527434" cy="1334605"/>
          </a:xfrm>
          <a:prstGeom prst="cloud">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cxnSp>
        <p:nvCxnSpPr>
          <p:cNvPr id="14" name="Curved Connector 13"/>
          <p:cNvCxnSpPr/>
          <p:nvPr/>
        </p:nvCxnSpPr>
        <p:spPr bwMode="auto">
          <a:xfrm flipV="1">
            <a:off x="4873175" y="2659371"/>
            <a:ext cx="2477128" cy="667951"/>
          </a:xfrm>
          <a:prstGeom prst="curvedConnector3">
            <a:avLst>
              <a:gd name="adj1" fmla="val 52839"/>
            </a:avLst>
          </a:prstGeom>
          <a:noFill/>
          <a:ln w="28575" cap="flat" cmpd="sng" algn="ctr">
            <a:solidFill>
              <a:srgbClr val="92D050"/>
            </a:solidFill>
            <a:prstDash val="solid"/>
            <a:round/>
            <a:headEnd type="none" w="med" len="med"/>
            <a:tailEnd type="arrow" w="med" len="med"/>
          </a:ln>
          <a:effectLst/>
        </p:spPr>
      </p:cxnSp>
      <p:sp>
        <p:nvSpPr>
          <p:cNvPr id="20" name="TextBox 19"/>
          <p:cNvSpPr txBox="1"/>
          <p:nvPr/>
        </p:nvSpPr>
        <p:spPr>
          <a:xfrm>
            <a:off x="7675910" y="2568118"/>
            <a:ext cx="990600" cy="338554"/>
          </a:xfrm>
          <a:prstGeom prst="rect">
            <a:avLst/>
          </a:prstGeom>
          <a:noFill/>
        </p:spPr>
        <p:txBody>
          <a:bodyPr wrap="square" rtlCol="0">
            <a:spAutoFit/>
          </a:bodyPr>
          <a:lstStyle/>
          <a:p>
            <a:pPr algn="ctr"/>
            <a:r>
              <a:rPr lang="en-US" sz="1600" dirty="0"/>
              <a:t>Internet</a:t>
            </a:r>
          </a:p>
        </p:txBody>
      </p:sp>
      <p:sp>
        <p:nvSpPr>
          <p:cNvPr id="3" name="Rectangle 2"/>
          <p:cNvSpPr/>
          <p:nvPr/>
        </p:nvSpPr>
        <p:spPr>
          <a:xfrm>
            <a:off x="7016580" y="1020399"/>
            <a:ext cx="4745374" cy="923330"/>
          </a:xfrm>
          <a:prstGeom prst="rect">
            <a:avLst/>
          </a:prstGeom>
        </p:spPr>
        <p:txBody>
          <a:bodyPr wrap="square">
            <a:spAutoFit/>
          </a:bodyPr>
          <a:lstStyle/>
          <a:p>
            <a:r>
              <a:rPr lang="en-US" dirty="0"/>
              <a:t>NAT gateway gives an entire private network access to the internet without assigning each host a public IP address</a:t>
            </a:r>
          </a:p>
        </p:txBody>
      </p:sp>
      <p:pic>
        <p:nvPicPr>
          <p:cNvPr id="34" name="Picture 33"/>
          <p:cNvPicPr>
            <a:picLocks noChangeAspect="1"/>
          </p:cNvPicPr>
          <p:nvPr/>
        </p:nvPicPr>
        <p:blipFill>
          <a:blip r:embed="rId4"/>
          <a:stretch>
            <a:fillRect/>
          </a:stretch>
        </p:blipFill>
        <p:spPr>
          <a:xfrm>
            <a:off x="4349797" y="2532052"/>
            <a:ext cx="457200" cy="438665"/>
          </a:xfrm>
          <a:prstGeom prst="rect">
            <a:avLst/>
          </a:prstGeom>
        </p:spPr>
      </p:pic>
      <p:graphicFrame>
        <p:nvGraphicFramePr>
          <p:cNvPr id="35" name="Table 34"/>
          <p:cNvGraphicFramePr>
            <a:graphicFrameLocks noGrp="1"/>
          </p:cNvGraphicFramePr>
          <p:nvPr/>
        </p:nvGraphicFramePr>
        <p:xfrm>
          <a:off x="1447801" y="2775907"/>
          <a:ext cx="2120498" cy="698892"/>
        </p:xfrm>
        <a:graphic>
          <a:graphicData uri="http://schemas.openxmlformats.org/drawingml/2006/table">
            <a:tbl>
              <a:tblPr firstRow="1" bandRow="1">
                <a:tableStyleId>{7E9639D4-E3E2-4D34-9284-5A2195B3D0D7}</a:tableStyleId>
              </a:tblPr>
              <a:tblGrid>
                <a:gridCol w="965343">
                  <a:extLst>
                    <a:ext uri="{9D8B030D-6E8A-4147-A177-3AD203B41FA5}">
                      <a16:colId xmlns:a16="http://schemas.microsoft.com/office/drawing/2014/main" val="1530110840"/>
                    </a:ext>
                  </a:extLst>
                </a:gridCol>
                <a:gridCol w="1155155">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a:t>
                      </a:r>
                    </a:p>
                    <a:p>
                      <a:r>
                        <a:rPr lang="en-US" sz="1100" b="0"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t>0.0.0.0/0</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NAT Gateway</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53208"/>
                  </a:ext>
                </a:extLst>
              </a:tr>
            </a:tbl>
          </a:graphicData>
        </a:graphic>
      </p:graphicFrame>
      <p:cxnSp>
        <p:nvCxnSpPr>
          <p:cNvPr id="39" name="Curved Connector 38"/>
          <p:cNvCxnSpPr>
            <a:stCxn id="34" idx="0"/>
            <a:endCxn id="35" idx="0"/>
          </p:cNvCxnSpPr>
          <p:nvPr/>
        </p:nvCxnSpPr>
        <p:spPr bwMode="auto">
          <a:xfrm rot="16200000" flipH="1" flipV="1">
            <a:off x="3421296" y="1618806"/>
            <a:ext cx="243856" cy="2070347"/>
          </a:xfrm>
          <a:prstGeom prst="curvedConnector3">
            <a:avLst>
              <a:gd name="adj1" fmla="val -93744"/>
            </a:avLst>
          </a:prstGeom>
          <a:noFill/>
          <a:ln w="9525" cap="flat" cmpd="sng" algn="ctr">
            <a:solidFill>
              <a:schemeClr val="tx1"/>
            </a:solidFill>
            <a:prstDash val="sysDash"/>
            <a:round/>
            <a:headEnd type="none" w="sm" len="sm"/>
            <a:tailEnd type="triangle"/>
          </a:ln>
          <a:effectLst/>
        </p:spPr>
      </p:cxnSp>
      <p:sp>
        <p:nvSpPr>
          <p:cNvPr id="45" name="Rectangular Callout 44"/>
          <p:cNvSpPr/>
          <p:nvPr/>
        </p:nvSpPr>
        <p:spPr bwMode="auto">
          <a:xfrm>
            <a:off x="2193105" y="3565035"/>
            <a:ext cx="1223148" cy="577477"/>
          </a:xfrm>
          <a:prstGeom prst="wedgeRectCallout">
            <a:avLst>
              <a:gd name="adj1" fmla="val 125156"/>
              <a:gd name="adj2" fmla="val -81187"/>
            </a:avLst>
          </a:prstGeom>
          <a:solidFill>
            <a:schemeClr val="bg1">
              <a:lumMod val="9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eaLnBrk="1" hangingPunct="1">
              <a:spcBef>
                <a:spcPct val="20000"/>
              </a:spcBef>
              <a:buClr>
                <a:srgbClr val="FF0000"/>
              </a:buClr>
            </a:pPr>
            <a:r>
              <a:rPr lang="en-US" sz="1400" dirty="0">
                <a:latin typeface="Arial" pitchFamily="34" charset="0"/>
              </a:rPr>
              <a:t>Instance with private IP</a:t>
            </a:r>
          </a:p>
        </p:txBody>
      </p:sp>
      <p:grpSp>
        <p:nvGrpSpPr>
          <p:cNvPr id="70" name="Group 69"/>
          <p:cNvGrpSpPr/>
          <p:nvPr/>
        </p:nvGrpSpPr>
        <p:grpSpPr>
          <a:xfrm>
            <a:off x="5762686" y="2981672"/>
            <a:ext cx="711435" cy="774626"/>
            <a:chOff x="5761097" y="2981672"/>
            <a:chExt cx="711435" cy="774626"/>
          </a:xfrm>
        </p:grpSpPr>
        <p:grpSp>
          <p:nvGrpSpPr>
            <p:cNvPr id="71" name="Group 70"/>
            <p:cNvGrpSpPr/>
            <p:nvPr/>
          </p:nvGrpSpPr>
          <p:grpSpPr>
            <a:xfrm>
              <a:off x="5843544" y="2981672"/>
              <a:ext cx="541105" cy="324686"/>
              <a:chOff x="8383847" y="4544237"/>
              <a:chExt cx="541105" cy="324686"/>
            </a:xfrm>
          </p:grpSpPr>
          <p:sp>
            <p:nvSpPr>
              <p:cNvPr id="73" name="Rectangle 72"/>
              <p:cNvSpPr/>
              <p:nvPr/>
            </p:nvSpPr>
            <p:spPr bwMode="auto">
              <a:xfrm>
                <a:off x="8383847" y="4544237"/>
                <a:ext cx="541105" cy="32468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74" name="Group 73"/>
              <p:cNvGrpSpPr/>
              <p:nvPr/>
            </p:nvGrpSpPr>
            <p:grpSpPr>
              <a:xfrm>
                <a:off x="8456613" y="4544238"/>
                <a:ext cx="324685" cy="324685"/>
                <a:chOff x="4703763" y="2060575"/>
                <a:chExt cx="146050" cy="146050"/>
              </a:xfrm>
              <a:solidFill>
                <a:schemeClr val="tx1"/>
              </a:solidFill>
            </p:grpSpPr>
            <p:sp>
              <p:nvSpPr>
                <p:cNvPr id="75"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76"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sp>
          <p:nvSpPr>
            <p:cNvPr id="72" name="TextBox 71"/>
            <p:cNvSpPr txBox="1"/>
            <p:nvPr/>
          </p:nvSpPr>
          <p:spPr>
            <a:xfrm>
              <a:off x="5761097" y="3356188"/>
              <a:ext cx="711435" cy="400110"/>
            </a:xfrm>
            <a:prstGeom prst="rect">
              <a:avLst/>
            </a:prstGeom>
            <a:solidFill>
              <a:schemeClr val="bg1"/>
            </a:solidFill>
          </p:spPr>
          <p:txBody>
            <a:bodyPr wrap="square" rtlCol="0">
              <a:spAutoFit/>
            </a:bodyPr>
            <a:lstStyle/>
            <a:p>
              <a:pPr algn="ctr"/>
              <a:r>
                <a:rPr lang="en-US" sz="1000" dirty="0"/>
                <a:t>NAT Gateway</a:t>
              </a:r>
            </a:p>
          </p:txBody>
        </p:sp>
      </p:grpSp>
    </p:spTree>
    <p:extLst>
      <p:ext uri="{BB962C8B-B14F-4D97-AF65-F5344CB8AC3E}">
        <p14:creationId xmlns:p14="http://schemas.microsoft.com/office/powerpoint/2010/main" val="199399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linds(horizontal)">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linds(horizontal)">
                                      <p:cBhvr>
                                        <p:cTn id="26" dur="500"/>
                                        <p:tgtEl>
                                          <p:spTgt spid="34"/>
                                        </p:tgtEl>
                                      </p:cBhvr>
                                    </p:animEffect>
                                  </p:childTnLst>
                                </p:cTn>
                              </p:par>
                              <p:par>
                                <p:cTn id="27" presetID="3" presetClass="entr" presetSubtype="1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par>
                                <p:cTn id="30" presetID="3" presetClass="entr" presetSubtype="1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43" name="Rectangle 42"/>
          <p:cNvSpPr/>
          <p:nvPr/>
        </p:nvSpPr>
        <p:spPr>
          <a:xfrm>
            <a:off x="1334101" y="1822832"/>
            <a:ext cx="4542376" cy="3305138"/>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latin typeface="Arial" panose="020B0604020202020204" pitchFamily="34" charset="0"/>
                <a:ea typeface="Calibri" charset="0"/>
                <a:cs typeface="Arial" panose="020B0604020202020204" pitchFamily="34" charset="0"/>
              </a:rPr>
              <a:t>				AD1</a:t>
            </a:r>
          </a:p>
        </p:txBody>
      </p:sp>
      <p:sp>
        <p:nvSpPr>
          <p:cNvPr id="35" name="Rectangle 3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37" name="Rectangle 36"/>
          <p:cNvSpPr/>
          <p:nvPr/>
        </p:nvSpPr>
        <p:spPr>
          <a:xfrm>
            <a:off x="1143000" y="2209801"/>
            <a:ext cx="4932575"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38" name="Rectangle 37"/>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sp>
        <p:nvSpPr>
          <p:cNvPr id="40" name="Rectangle 39"/>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1" name="Rectangle 40"/>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2" name="Group 51"/>
          <p:cNvGrpSpPr/>
          <p:nvPr/>
        </p:nvGrpSpPr>
        <p:grpSpPr>
          <a:xfrm>
            <a:off x="5865355" y="4437430"/>
            <a:ext cx="420438" cy="420438"/>
            <a:chOff x="10489255" y="2324746"/>
            <a:chExt cx="669094" cy="669094"/>
          </a:xfrm>
        </p:grpSpPr>
        <p:sp>
          <p:nvSpPr>
            <p:cNvPr id="53" name="Oval 52"/>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54" name="Group 53"/>
            <p:cNvGrpSpPr/>
            <p:nvPr/>
          </p:nvGrpSpPr>
          <p:grpSpPr>
            <a:xfrm>
              <a:off x="10530128" y="2367936"/>
              <a:ext cx="585564" cy="585564"/>
              <a:chOff x="7046913" y="4090988"/>
              <a:chExt cx="327025" cy="327025"/>
            </a:xfrm>
            <a:solidFill>
              <a:schemeClr val="tx1"/>
            </a:solidFill>
          </p:grpSpPr>
          <p:sp>
            <p:nvSpPr>
              <p:cNvPr id="55"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61" name="TextBox 60"/>
          <p:cNvSpPr txBox="1"/>
          <p:nvPr/>
        </p:nvSpPr>
        <p:spPr>
          <a:xfrm>
            <a:off x="3712349" y="3973318"/>
            <a:ext cx="1781953" cy="261610"/>
          </a:xfrm>
          <a:prstGeom prst="rect">
            <a:avLst/>
          </a:prstGeom>
          <a:noFill/>
        </p:spPr>
        <p:txBody>
          <a:bodyPr wrap="square" rtlCol="0" anchor="ctr">
            <a:spAutoFit/>
          </a:bodyPr>
          <a:lstStyle/>
          <a:p>
            <a:pPr algn="ctr"/>
            <a:r>
              <a:rPr lang="en-US" sz="1100" b="1" dirty="0"/>
              <a:t>Regional Private</a:t>
            </a:r>
            <a:r>
              <a:rPr lang="en-US" sz="1100" dirty="0"/>
              <a:t> Subnet</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Service Gateway</a:t>
            </a:r>
          </a:p>
        </p:txBody>
      </p:sp>
      <p:sp>
        <p:nvSpPr>
          <p:cNvPr id="2" name="Rectangle 1"/>
          <p:cNvSpPr/>
          <p:nvPr/>
        </p:nvSpPr>
        <p:spPr>
          <a:xfrm>
            <a:off x="7169875" y="1151090"/>
            <a:ext cx="4641125" cy="1200329"/>
          </a:xfrm>
          <a:prstGeom prst="rect">
            <a:avLst/>
          </a:prstGeom>
        </p:spPr>
        <p:txBody>
          <a:bodyPr wrap="square">
            <a:spAutoFit/>
          </a:bodyPr>
          <a:lstStyle/>
          <a:p>
            <a:r>
              <a:rPr lang="en-US" dirty="0"/>
              <a:t>Service gateway lets resources in VCN access public OCI services, exposed on the Oracle Services Network, such as Object Storage, but without using either  Internet or NAT gateway</a:t>
            </a:r>
          </a:p>
        </p:txBody>
      </p:sp>
      <p:sp>
        <p:nvSpPr>
          <p:cNvPr id="85" name="Rectangle 8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7127108" y="2504143"/>
            <a:ext cx="4785806" cy="2031325"/>
          </a:xfrm>
          <a:prstGeom prst="rect">
            <a:avLst/>
          </a:prstGeom>
        </p:spPr>
        <p:txBody>
          <a:bodyPr wrap="square">
            <a:spAutoFit/>
          </a:bodyPr>
          <a:lstStyle/>
          <a:p>
            <a:r>
              <a:rPr lang="en-US" dirty="0"/>
              <a:t>Any traffic from VCN that is destined for one of the supported OCI public services uses the instance's private IP address for routing, travels over OCI network fabric, and never traverses the internet. Use case: back up DB Systems in VCN to Object Storage)</a:t>
            </a:r>
          </a:p>
          <a:p>
            <a:endParaRPr lang="en-US" dirty="0"/>
          </a:p>
        </p:txBody>
      </p:sp>
      <p:cxnSp>
        <p:nvCxnSpPr>
          <p:cNvPr id="14" name="Curved Connector 13"/>
          <p:cNvCxnSpPr/>
          <p:nvPr/>
        </p:nvCxnSpPr>
        <p:spPr bwMode="auto">
          <a:xfrm rot="10800000">
            <a:off x="1676402" y="1905000"/>
            <a:ext cx="2630463" cy="1388784"/>
          </a:xfrm>
          <a:prstGeom prst="curvedConnector3">
            <a:avLst>
              <a:gd name="adj1" fmla="val 50000"/>
            </a:avLst>
          </a:prstGeom>
          <a:noFill/>
          <a:ln w="28575" cap="flat" cmpd="sng" algn="ctr">
            <a:solidFill>
              <a:srgbClr val="92D050"/>
            </a:solidFill>
            <a:prstDash val="solid"/>
            <a:round/>
            <a:headEnd type="none" w="med" len="med"/>
            <a:tailEnd type="triangle" w="med" len="med"/>
          </a:ln>
          <a:effectLst/>
        </p:spPr>
      </p:cxnSp>
      <p:sp>
        <p:nvSpPr>
          <p:cNvPr id="20" name="TextBox 19"/>
          <p:cNvSpPr txBox="1"/>
          <p:nvPr/>
        </p:nvSpPr>
        <p:spPr>
          <a:xfrm>
            <a:off x="1549564" y="1474256"/>
            <a:ext cx="1330759" cy="276999"/>
          </a:xfrm>
          <a:prstGeom prst="rect">
            <a:avLst/>
          </a:prstGeom>
          <a:noFill/>
        </p:spPr>
        <p:txBody>
          <a:bodyPr wrap="square" rtlCol="0">
            <a:spAutoFit/>
          </a:bodyPr>
          <a:lstStyle/>
          <a:p>
            <a:pPr algn="ctr"/>
            <a:r>
              <a:rPr lang="en-US" sz="1200" dirty="0"/>
              <a:t>Object Storage</a:t>
            </a:r>
          </a:p>
        </p:txBody>
      </p:sp>
      <p:sp>
        <p:nvSpPr>
          <p:cNvPr id="32" name="Freeform 29"/>
          <p:cNvSpPr>
            <a:spLocks noChangeArrowheads="1"/>
          </p:cNvSpPr>
          <p:nvPr/>
        </p:nvSpPr>
        <p:spPr bwMode="auto">
          <a:xfrm>
            <a:off x="1173854" y="1534844"/>
            <a:ext cx="419893" cy="456688"/>
          </a:xfrm>
          <a:custGeom>
            <a:avLst/>
            <a:gdLst>
              <a:gd name="T0" fmla="*/ 658 w 854"/>
              <a:gd name="T1" fmla="*/ 14 h 929"/>
              <a:gd name="T2" fmla="*/ 853 w 854"/>
              <a:gd name="T3" fmla="*/ 79 h 929"/>
              <a:gd name="T4" fmla="*/ 853 w 854"/>
              <a:gd name="T5" fmla="*/ 849 h 929"/>
              <a:gd name="T6" fmla="*/ 658 w 854"/>
              <a:gd name="T7" fmla="*/ 914 h 929"/>
              <a:gd name="T8" fmla="*/ 427 w 854"/>
              <a:gd name="T9" fmla="*/ 928 h 929"/>
              <a:gd name="T10" fmla="*/ 195 w 854"/>
              <a:gd name="T11" fmla="*/ 914 h 929"/>
              <a:gd name="T12" fmla="*/ 0 w 854"/>
              <a:gd name="T13" fmla="*/ 849 h 929"/>
              <a:gd name="T14" fmla="*/ 0 w 854"/>
              <a:gd name="T15" fmla="*/ 79 h 929"/>
              <a:gd name="T16" fmla="*/ 195 w 854"/>
              <a:gd name="T17" fmla="*/ 14 h 929"/>
              <a:gd name="T18" fmla="*/ 427 w 854"/>
              <a:gd name="T19" fmla="*/ 0 h 929"/>
              <a:gd name="T20" fmla="*/ 658 w 854"/>
              <a:gd name="T21" fmla="*/ 14 h 929"/>
              <a:gd name="T22" fmla="*/ 226 w 854"/>
              <a:gd name="T23" fmla="*/ 668 h 929"/>
              <a:gd name="T24" fmla="*/ 283 w 854"/>
              <a:gd name="T25" fmla="*/ 612 h 929"/>
              <a:gd name="T26" fmla="*/ 226 w 854"/>
              <a:gd name="T27" fmla="*/ 556 h 929"/>
              <a:gd name="T28" fmla="*/ 170 w 854"/>
              <a:gd name="T29" fmla="*/ 612 h 929"/>
              <a:gd name="T30" fmla="*/ 226 w 854"/>
              <a:gd name="T31" fmla="*/ 668 h 929"/>
              <a:gd name="T32" fmla="*/ 246 w 854"/>
              <a:gd name="T33" fmla="*/ 420 h 929"/>
              <a:gd name="T34" fmla="*/ 376 w 854"/>
              <a:gd name="T35" fmla="*/ 420 h 929"/>
              <a:gd name="T36" fmla="*/ 311 w 854"/>
              <a:gd name="T37" fmla="*/ 290 h 929"/>
              <a:gd name="T38" fmla="*/ 246 w 854"/>
              <a:gd name="T39" fmla="*/ 420 h 929"/>
              <a:gd name="T40" fmla="*/ 356 w 854"/>
              <a:gd name="T41" fmla="*/ 508 h 929"/>
              <a:gd name="T42" fmla="*/ 356 w 854"/>
              <a:gd name="T43" fmla="*/ 604 h 929"/>
              <a:gd name="T44" fmla="*/ 424 w 854"/>
              <a:gd name="T45" fmla="*/ 632 h 929"/>
              <a:gd name="T46" fmla="*/ 491 w 854"/>
              <a:gd name="T47" fmla="*/ 604 h 929"/>
              <a:gd name="T48" fmla="*/ 491 w 854"/>
              <a:gd name="T49" fmla="*/ 508 h 929"/>
              <a:gd name="T50" fmla="*/ 424 w 854"/>
              <a:gd name="T51" fmla="*/ 479 h 929"/>
              <a:gd name="T52" fmla="*/ 356 w 854"/>
              <a:gd name="T53" fmla="*/ 508 h 929"/>
              <a:gd name="T54" fmla="*/ 446 w 854"/>
              <a:gd name="T55" fmla="*/ 810 h 929"/>
              <a:gd name="T56" fmla="*/ 503 w 854"/>
              <a:gd name="T57" fmla="*/ 753 h 929"/>
              <a:gd name="T58" fmla="*/ 446 w 854"/>
              <a:gd name="T59" fmla="*/ 697 h 929"/>
              <a:gd name="T60" fmla="*/ 390 w 854"/>
              <a:gd name="T61" fmla="*/ 753 h 929"/>
              <a:gd name="T62" fmla="*/ 446 w 854"/>
              <a:gd name="T63" fmla="*/ 810 h 929"/>
              <a:gd name="T64" fmla="*/ 489 w 854"/>
              <a:gd name="T65" fmla="*/ 358 h 929"/>
              <a:gd name="T66" fmla="*/ 562 w 854"/>
              <a:gd name="T67" fmla="*/ 431 h 929"/>
              <a:gd name="T68" fmla="*/ 635 w 854"/>
              <a:gd name="T69" fmla="*/ 358 h 929"/>
              <a:gd name="T70" fmla="*/ 562 w 854"/>
              <a:gd name="T71" fmla="*/ 285 h 929"/>
              <a:gd name="T72" fmla="*/ 489 w 854"/>
              <a:gd name="T73" fmla="*/ 358 h 929"/>
              <a:gd name="T74" fmla="*/ 590 w 854"/>
              <a:gd name="T75" fmla="*/ 640 h 929"/>
              <a:gd name="T76" fmla="*/ 703 w 854"/>
              <a:gd name="T77" fmla="*/ 640 h 929"/>
              <a:gd name="T78" fmla="*/ 647 w 854"/>
              <a:gd name="T79" fmla="*/ 525 h 929"/>
              <a:gd name="T80" fmla="*/ 590 w 854"/>
              <a:gd name="T81" fmla="*/ 640 h 929"/>
              <a:gd name="T82" fmla="*/ 819 w 854"/>
              <a:gd name="T83" fmla="*/ 138 h 929"/>
              <a:gd name="T84" fmla="*/ 429 w 854"/>
              <a:gd name="T85" fmla="*/ 76 h 929"/>
              <a:gd name="T86" fmla="*/ 40 w 854"/>
              <a:gd name="T87" fmla="*/ 138 h 929"/>
              <a:gd name="T88" fmla="*/ 40 w 854"/>
              <a:gd name="T89" fmla="*/ 138 h 929"/>
              <a:gd name="T90" fmla="*/ 429 w 854"/>
              <a:gd name="T91" fmla="*/ 200 h 929"/>
              <a:gd name="T92" fmla="*/ 819 w 854"/>
              <a:gd name="T93" fmla="*/ 1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4" h="929">
                <a:moveTo>
                  <a:pt x="658" y="14"/>
                </a:moveTo>
                <a:cubicBezTo>
                  <a:pt x="853" y="36"/>
                  <a:pt x="853" y="76"/>
                  <a:pt x="853" y="79"/>
                </a:cubicBezTo>
                <a:lnTo>
                  <a:pt x="853" y="849"/>
                </a:lnTo>
                <a:cubicBezTo>
                  <a:pt x="853" y="852"/>
                  <a:pt x="850" y="891"/>
                  <a:pt x="658" y="914"/>
                </a:cubicBezTo>
                <a:cubicBezTo>
                  <a:pt x="545" y="928"/>
                  <a:pt x="433" y="928"/>
                  <a:pt x="427" y="928"/>
                </a:cubicBezTo>
                <a:cubicBezTo>
                  <a:pt x="422" y="928"/>
                  <a:pt x="305" y="928"/>
                  <a:pt x="195" y="914"/>
                </a:cubicBezTo>
                <a:cubicBezTo>
                  <a:pt x="3" y="889"/>
                  <a:pt x="0" y="849"/>
                  <a:pt x="0" y="849"/>
                </a:cubicBezTo>
                <a:lnTo>
                  <a:pt x="0" y="79"/>
                </a:lnTo>
                <a:cubicBezTo>
                  <a:pt x="0" y="76"/>
                  <a:pt x="3" y="36"/>
                  <a:pt x="195" y="14"/>
                </a:cubicBezTo>
                <a:cubicBezTo>
                  <a:pt x="308" y="0"/>
                  <a:pt x="422" y="0"/>
                  <a:pt x="427" y="0"/>
                </a:cubicBezTo>
                <a:cubicBezTo>
                  <a:pt x="433" y="0"/>
                  <a:pt x="548" y="0"/>
                  <a:pt x="658" y="14"/>
                </a:cubicBezTo>
                <a:close/>
                <a:moveTo>
                  <a:pt x="226" y="668"/>
                </a:moveTo>
                <a:cubicBezTo>
                  <a:pt x="257" y="668"/>
                  <a:pt x="283" y="643"/>
                  <a:pt x="283" y="612"/>
                </a:cubicBezTo>
                <a:cubicBezTo>
                  <a:pt x="283" y="581"/>
                  <a:pt x="257" y="556"/>
                  <a:pt x="226" y="556"/>
                </a:cubicBezTo>
                <a:cubicBezTo>
                  <a:pt x="195" y="556"/>
                  <a:pt x="170" y="581"/>
                  <a:pt x="170" y="612"/>
                </a:cubicBezTo>
                <a:cubicBezTo>
                  <a:pt x="170" y="643"/>
                  <a:pt x="195" y="668"/>
                  <a:pt x="226" y="668"/>
                </a:cubicBezTo>
                <a:close/>
                <a:moveTo>
                  <a:pt x="246" y="420"/>
                </a:moveTo>
                <a:lnTo>
                  <a:pt x="376" y="420"/>
                </a:lnTo>
                <a:lnTo>
                  <a:pt x="311" y="290"/>
                </a:lnTo>
                <a:lnTo>
                  <a:pt x="246" y="420"/>
                </a:lnTo>
                <a:close/>
                <a:moveTo>
                  <a:pt x="356" y="508"/>
                </a:moveTo>
                <a:lnTo>
                  <a:pt x="356" y="604"/>
                </a:lnTo>
                <a:lnTo>
                  <a:pt x="424" y="632"/>
                </a:lnTo>
                <a:lnTo>
                  <a:pt x="491" y="604"/>
                </a:lnTo>
                <a:lnTo>
                  <a:pt x="491" y="508"/>
                </a:lnTo>
                <a:lnTo>
                  <a:pt x="424" y="479"/>
                </a:lnTo>
                <a:lnTo>
                  <a:pt x="356" y="508"/>
                </a:lnTo>
                <a:close/>
                <a:moveTo>
                  <a:pt x="446" y="810"/>
                </a:moveTo>
                <a:cubicBezTo>
                  <a:pt x="477" y="810"/>
                  <a:pt x="503" y="784"/>
                  <a:pt x="503" y="753"/>
                </a:cubicBezTo>
                <a:cubicBezTo>
                  <a:pt x="503" y="722"/>
                  <a:pt x="477" y="697"/>
                  <a:pt x="446" y="697"/>
                </a:cubicBezTo>
                <a:cubicBezTo>
                  <a:pt x="415" y="697"/>
                  <a:pt x="390" y="722"/>
                  <a:pt x="390" y="753"/>
                </a:cubicBezTo>
                <a:cubicBezTo>
                  <a:pt x="390" y="784"/>
                  <a:pt x="415" y="810"/>
                  <a:pt x="446" y="810"/>
                </a:cubicBezTo>
                <a:close/>
                <a:moveTo>
                  <a:pt x="489" y="358"/>
                </a:moveTo>
                <a:cubicBezTo>
                  <a:pt x="489" y="398"/>
                  <a:pt x="522" y="429"/>
                  <a:pt x="562" y="431"/>
                </a:cubicBezTo>
                <a:cubicBezTo>
                  <a:pt x="604" y="431"/>
                  <a:pt x="635" y="398"/>
                  <a:pt x="635" y="358"/>
                </a:cubicBezTo>
                <a:cubicBezTo>
                  <a:pt x="635" y="316"/>
                  <a:pt x="601" y="285"/>
                  <a:pt x="562" y="285"/>
                </a:cubicBezTo>
                <a:cubicBezTo>
                  <a:pt x="520" y="285"/>
                  <a:pt x="489" y="318"/>
                  <a:pt x="489" y="358"/>
                </a:cubicBezTo>
                <a:close/>
                <a:moveTo>
                  <a:pt x="590" y="640"/>
                </a:moveTo>
                <a:lnTo>
                  <a:pt x="703" y="640"/>
                </a:lnTo>
                <a:lnTo>
                  <a:pt x="647" y="525"/>
                </a:lnTo>
                <a:lnTo>
                  <a:pt x="590" y="640"/>
                </a:lnTo>
                <a:close/>
                <a:moveTo>
                  <a:pt x="819" y="138"/>
                </a:moveTo>
                <a:cubicBezTo>
                  <a:pt x="805" y="115"/>
                  <a:pt x="666" y="79"/>
                  <a:pt x="429" y="76"/>
                </a:cubicBezTo>
                <a:cubicBezTo>
                  <a:pt x="192" y="76"/>
                  <a:pt x="54" y="115"/>
                  <a:pt x="40" y="138"/>
                </a:cubicBezTo>
                <a:lnTo>
                  <a:pt x="40" y="138"/>
                </a:lnTo>
                <a:cubicBezTo>
                  <a:pt x="54" y="160"/>
                  <a:pt x="192" y="200"/>
                  <a:pt x="429" y="200"/>
                </a:cubicBezTo>
                <a:cubicBezTo>
                  <a:pt x="666" y="200"/>
                  <a:pt x="805" y="160"/>
                  <a:pt x="819" y="138"/>
                </a:cubicBezTo>
                <a:close/>
              </a:path>
            </a:pathLst>
          </a:custGeom>
          <a:solidFill>
            <a:schemeClr val="bg1">
              <a:lumMod val="50000"/>
            </a:schemeClr>
          </a:solidFill>
          <a:ln>
            <a:noFill/>
          </a:ln>
          <a:effectLst/>
        </p:spPr>
        <p:txBody>
          <a:bodyPr wrap="none" anchor="ctr"/>
          <a:lstStyle/>
          <a:p>
            <a:endParaRPr lang="en-US"/>
          </a:p>
        </p:txBody>
      </p:sp>
      <p:sp>
        <p:nvSpPr>
          <p:cNvPr id="3" name="Can 2"/>
          <p:cNvSpPr/>
          <p:nvPr/>
        </p:nvSpPr>
        <p:spPr bwMode="auto">
          <a:xfrm>
            <a:off x="4359886" y="3077809"/>
            <a:ext cx="453575" cy="431949"/>
          </a:xfrm>
          <a:prstGeom prst="can">
            <a:avLst/>
          </a:prstGeom>
          <a:solidFill>
            <a:schemeClr val="bg1">
              <a:lumMod val="65000"/>
            </a:schemeClr>
          </a:solidFill>
          <a:ln w="28575" cap="flat" cmpd="sng" algn="ctr">
            <a:solidFill>
              <a:schemeClr val="bg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sp>
        <p:nvSpPr>
          <p:cNvPr id="46" name="TextBox 45"/>
          <p:cNvSpPr txBox="1"/>
          <p:nvPr/>
        </p:nvSpPr>
        <p:spPr>
          <a:xfrm>
            <a:off x="2832896" y="1867184"/>
            <a:ext cx="1354877" cy="276999"/>
          </a:xfrm>
          <a:prstGeom prst="rect">
            <a:avLst/>
          </a:prstGeom>
          <a:solidFill>
            <a:schemeClr val="bg1"/>
          </a:solidFill>
        </p:spPr>
        <p:txBody>
          <a:bodyPr wrap="square" rtlCol="0">
            <a:spAutoFit/>
          </a:bodyPr>
          <a:lstStyle/>
          <a:p>
            <a:pPr algn="ctr"/>
            <a:r>
              <a:rPr lang="en-US" sz="1200" dirty="0"/>
              <a:t>Service Gateway</a:t>
            </a:r>
          </a:p>
        </p:txBody>
      </p:sp>
      <p:graphicFrame>
        <p:nvGraphicFramePr>
          <p:cNvPr id="36" name="Table 35"/>
          <p:cNvGraphicFramePr>
            <a:graphicFrameLocks noGrp="1"/>
          </p:cNvGraphicFramePr>
          <p:nvPr/>
        </p:nvGraphicFramePr>
        <p:xfrm>
          <a:off x="932780" y="3088248"/>
          <a:ext cx="2120498" cy="853440"/>
        </p:xfrm>
        <a:graphic>
          <a:graphicData uri="http://schemas.openxmlformats.org/drawingml/2006/table">
            <a:tbl>
              <a:tblPr firstRow="1" bandRow="1">
                <a:tableStyleId>{7E9639D4-E3E2-4D34-9284-5A2195B3D0D7}</a:tableStyleId>
              </a:tblPr>
              <a:tblGrid>
                <a:gridCol w="1200820">
                  <a:extLst>
                    <a:ext uri="{9D8B030D-6E8A-4147-A177-3AD203B41FA5}">
                      <a16:colId xmlns:a16="http://schemas.microsoft.com/office/drawing/2014/main" val="1530110840"/>
                    </a:ext>
                  </a:extLst>
                </a:gridCol>
                <a:gridCol w="919678">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Target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solidFill>
                            <a:sysClr val="windowText" lastClr="000000"/>
                          </a:solidFill>
                        </a:rPr>
                        <a:t>Service CIDR Label</a:t>
                      </a:r>
                      <a:endParaRPr lang="en-US" sz="11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en-US" sz="1100" dirty="0"/>
                        <a:t>Service Gateway</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6753208"/>
                  </a:ext>
                </a:extLst>
              </a:tr>
            </a:tbl>
          </a:graphicData>
        </a:graphic>
      </p:graphicFrame>
      <p:cxnSp>
        <p:nvCxnSpPr>
          <p:cNvPr id="39" name="Curved Connector 38"/>
          <p:cNvCxnSpPr>
            <a:stCxn id="42" idx="0"/>
            <a:endCxn id="36" idx="3"/>
          </p:cNvCxnSpPr>
          <p:nvPr/>
        </p:nvCxnSpPr>
        <p:spPr bwMode="auto">
          <a:xfrm rot="16200000" flipH="1" flipV="1">
            <a:off x="3324380" y="2260950"/>
            <a:ext cx="982916" cy="1525119"/>
          </a:xfrm>
          <a:prstGeom prst="curvedConnector4">
            <a:avLst>
              <a:gd name="adj1" fmla="val -23257"/>
              <a:gd name="adj2" fmla="val 57494"/>
            </a:avLst>
          </a:prstGeom>
          <a:noFill/>
          <a:ln w="9525" cap="flat" cmpd="sng" algn="ctr">
            <a:solidFill>
              <a:schemeClr val="tx1"/>
            </a:solidFill>
            <a:prstDash val="sysDash"/>
            <a:round/>
            <a:headEnd type="none" w="sm" len="sm"/>
            <a:tailEnd type="triangle"/>
          </a:ln>
          <a:effectLst/>
        </p:spPr>
      </p:cxnSp>
      <p:pic>
        <p:nvPicPr>
          <p:cNvPr id="42" name="Picture 41"/>
          <p:cNvPicPr>
            <a:picLocks noChangeAspect="1"/>
          </p:cNvPicPr>
          <p:nvPr/>
        </p:nvPicPr>
        <p:blipFill>
          <a:blip r:embed="rId3"/>
          <a:stretch>
            <a:fillRect/>
          </a:stretch>
        </p:blipFill>
        <p:spPr>
          <a:xfrm>
            <a:off x="4349797" y="2532052"/>
            <a:ext cx="457200" cy="438665"/>
          </a:xfrm>
          <a:prstGeom prst="rect">
            <a:avLst/>
          </a:prstGeom>
        </p:spPr>
      </p:pic>
      <p:grpSp>
        <p:nvGrpSpPr>
          <p:cNvPr id="48" name="Group 47"/>
          <p:cNvGrpSpPr/>
          <p:nvPr/>
        </p:nvGrpSpPr>
        <p:grpSpPr>
          <a:xfrm>
            <a:off x="2625620" y="2049997"/>
            <a:ext cx="324685" cy="324685"/>
            <a:chOff x="4703763" y="2060575"/>
            <a:chExt cx="146050" cy="146050"/>
          </a:xfrm>
          <a:solidFill>
            <a:schemeClr val="tx1"/>
          </a:solidFill>
        </p:grpSpPr>
        <p:sp>
          <p:nvSpPr>
            <p:cNvPr id="49"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0"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sp>
        <p:nvSpPr>
          <p:cNvPr id="5" name="Rectangle 4"/>
          <p:cNvSpPr/>
          <p:nvPr/>
        </p:nvSpPr>
        <p:spPr>
          <a:xfrm>
            <a:off x="7080763" y="4535467"/>
            <a:ext cx="4719665" cy="1477328"/>
          </a:xfrm>
          <a:prstGeom prst="rect">
            <a:avLst/>
          </a:prstGeom>
        </p:spPr>
        <p:txBody>
          <a:bodyPr wrap="square">
            <a:spAutoFit/>
          </a:bodyPr>
          <a:lstStyle/>
          <a:p>
            <a:r>
              <a:rPr lang="en-US" dirty="0">
                <a:solidFill>
                  <a:srgbClr val="666666"/>
                </a:solidFill>
                <a:latin typeface="Helvetica Neue"/>
              </a:rPr>
              <a:t>Service CIDR labels represent all the public CIDRs for a given Oracle service or a group of Oracle services. E.g. </a:t>
            </a:r>
          </a:p>
          <a:p>
            <a:pPr marL="285750" indent="-285750">
              <a:buFont typeface="Arial" panose="020B0604020202020204" pitchFamily="34" charset="0"/>
              <a:buChar char="•"/>
            </a:pPr>
            <a:r>
              <a:rPr lang="en-US" dirty="0"/>
              <a:t>OCI &lt;region&gt; Object Storage</a:t>
            </a:r>
          </a:p>
          <a:p>
            <a:pPr marL="285750" indent="-285750">
              <a:buFont typeface="Arial" panose="020B0604020202020204" pitchFamily="34" charset="0"/>
              <a:buChar char="•"/>
            </a:pPr>
            <a:r>
              <a:rPr lang="en-US" dirty="0"/>
              <a:t>All &lt;region&gt; Services</a:t>
            </a:r>
          </a:p>
        </p:txBody>
      </p:sp>
    </p:spTree>
    <p:extLst>
      <p:ext uri="{BB962C8B-B14F-4D97-AF65-F5344CB8AC3E}">
        <p14:creationId xmlns:p14="http://schemas.microsoft.com/office/powerpoint/2010/main" val="30932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blinds(horizontal)">
                                      <p:cBhvr>
                                        <p:cTn id="11" dur="500"/>
                                        <p:tgtEl>
                                          <p:spTgt spid="4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par>
                                <p:cTn id="31" presetID="3" presetClass="entr" presetSubtype="1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2"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09601" y="1219201"/>
            <a:ext cx="6172199" cy="3865919"/>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49" name="Rectangle 48"/>
          <p:cNvSpPr/>
          <p:nvPr/>
        </p:nvSpPr>
        <p:spPr>
          <a:xfrm>
            <a:off x="1159615" y="1828961"/>
            <a:ext cx="5218325" cy="247177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latin typeface="Arial" panose="020B0604020202020204" pitchFamily="34" charset="0"/>
                <a:ea typeface="Calibri" charset="0"/>
                <a:cs typeface="Arial" panose="020B0604020202020204" pitchFamily="34" charset="0"/>
              </a:rPr>
              <a:t>				AD</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Dynamic Routing Gateway</a:t>
            </a:r>
          </a:p>
        </p:txBody>
      </p:sp>
      <p:sp>
        <p:nvSpPr>
          <p:cNvPr id="133" name="Rectangle 132"/>
          <p:cNvSpPr/>
          <p:nvPr/>
        </p:nvSpPr>
        <p:spPr>
          <a:xfrm>
            <a:off x="6997742" y="1219201"/>
            <a:ext cx="4660858" cy="4524315"/>
          </a:xfrm>
          <a:prstGeom prst="rect">
            <a:avLst/>
          </a:prstGeom>
        </p:spPr>
        <p:txBody>
          <a:bodyPr wrap="square">
            <a:spAutoFit/>
          </a:bodyPr>
          <a:lstStyle/>
          <a:p>
            <a:r>
              <a:rPr lang="en-US" dirty="0"/>
              <a:t>A virtual router that provides a path for private traffic between your VCN and destinations other than the internet</a:t>
            </a:r>
          </a:p>
          <a:p>
            <a:endParaRPr lang="en-US" dirty="0"/>
          </a:p>
          <a:p>
            <a:r>
              <a:rPr lang="en-US" dirty="0"/>
              <a:t>You can use it to establish a connection with your on-premises network via IPsec VPN or FastConnect (private, dedicated connectivity)</a:t>
            </a:r>
          </a:p>
          <a:p>
            <a:endParaRPr lang="en-US" dirty="0"/>
          </a:p>
          <a:p>
            <a:r>
              <a:rPr lang="en-US" dirty="0"/>
              <a:t>After attaching a DRG, you must add a route for the DRG in the VCN's route table to enable traffic flow</a:t>
            </a:r>
          </a:p>
          <a:p>
            <a:endParaRPr lang="en-US" dirty="0"/>
          </a:p>
          <a:p>
            <a:r>
              <a:rPr lang="en-US" dirty="0"/>
              <a:t>DRG is a standalone object. You must attach it to a VCN. VCN and DRG have n:1 relationship</a:t>
            </a:r>
          </a:p>
        </p:txBody>
      </p:sp>
      <p:sp>
        <p:nvSpPr>
          <p:cNvPr id="2" name="Rectangle 1"/>
          <p:cNvSpPr/>
          <p:nvPr/>
        </p:nvSpPr>
        <p:spPr>
          <a:xfrm>
            <a:off x="7130934" y="3203099"/>
            <a:ext cx="4394474" cy="369332"/>
          </a:xfrm>
          <a:prstGeom prst="rect">
            <a:avLst/>
          </a:prstGeom>
        </p:spPr>
        <p:txBody>
          <a:bodyPr wrap="square">
            <a:spAutoFit/>
          </a:bodyPr>
          <a:lstStyle/>
          <a:p>
            <a:endParaRPr lang="en-US" dirty="0"/>
          </a:p>
        </p:txBody>
      </p:sp>
      <p:sp>
        <p:nvSpPr>
          <p:cNvPr id="43" name="Rectangle 42"/>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ectangle 43"/>
          <p:cNvSpPr/>
          <p:nvPr/>
        </p:nvSpPr>
        <p:spPr>
          <a:xfrm>
            <a:off x="857250" y="2209802"/>
            <a:ext cx="5218325" cy="1987038"/>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45" name="Rectangle 44"/>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B, 10.0.2.0/24</a:t>
            </a:r>
          </a:p>
        </p:txBody>
      </p:sp>
      <p:sp>
        <p:nvSpPr>
          <p:cNvPr id="46" name="Rectangle 45"/>
          <p:cNvSpPr/>
          <p:nvPr/>
        </p:nvSpPr>
        <p:spPr bwMode="auto">
          <a:xfrm>
            <a:off x="1242375" y="3918858"/>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8" name="Rectangle 47"/>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4" name="Group 53"/>
          <p:cNvGrpSpPr/>
          <p:nvPr/>
        </p:nvGrpSpPr>
        <p:grpSpPr>
          <a:xfrm>
            <a:off x="5792447" y="3879850"/>
            <a:ext cx="420438" cy="420438"/>
            <a:chOff x="10489255" y="2324746"/>
            <a:chExt cx="669094" cy="669094"/>
          </a:xfrm>
        </p:grpSpPr>
        <p:sp>
          <p:nvSpPr>
            <p:cNvPr id="55" name="Oval 54"/>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56" name="Group 55"/>
            <p:cNvGrpSpPr/>
            <p:nvPr/>
          </p:nvGrpSpPr>
          <p:grpSpPr>
            <a:xfrm>
              <a:off x="10530128" y="2367936"/>
              <a:ext cx="585564" cy="585564"/>
              <a:chOff x="7046913" y="4090988"/>
              <a:chExt cx="327025" cy="327025"/>
            </a:xfrm>
            <a:solidFill>
              <a:schemeClr val="tx1"/>
            </a:solidFill>
          </p:grpSpPr>
          <p:sp>
            <p:nvSpPr>
              <p:cNvPr id="58"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80" name="TextBox 79"/>
          <p:cNvSpPr txBox="1"/>
          <p:nvPr/>
        </p:nvSpPr>
        <p:spPr>
          <a:xfrm>
            <a:off x="3768369" y="3906104"/>
            <a:ext cx="1606129" cy="261610"/>
          </a:xfrm>
          <a:prstGeom prst="rect">
            <a:avLst/>
          </a:prstGeom>
          <a:noFill/>
        </p:spPr>
        <p:txBody>
          <a:bodyPr wrap="square" rtlCol="0" anchor="ctr">
            <a:spAutoFit/>
          </a:bodyPr>
          <a:lstStyle/>
          <a:p>
            <a:pPr algn="ctr"/>
            <a:r>
              <a:rPr lang="en-US" sz="1100" dirty="0"/>
              <a:t>Regional Private Subnet</a:t>
            </a:r>
          </a:p>
        </p:txBody>
      </p:sp>
      <p:sp>
        <p:nvSpPr>
          <p:cNvPr id="82" name="Rectangle 81"/>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8" name="Can 87"/>
          <p:cNvSpPr/>
          <p:nvPr/>
        </p:nvSpPr>
        <p:spPr bwMode="auto">
          <a:xfrm>
            <a:off x="4359886" y="3077809"/>
            <a:ext cx="453575" cy="431949"/>
          </a:xfrm>
          <a:prstGeom prst="can">
            <a:avLst/>
          </a:prstGeom>
          <a:solidFill>
            <a:schemeClr val="bg1">
              <a:lumMod val="65000"/>
            </a:schemeClr>
          </a:solidFill>
          <a:ln w="28575" cap="flat" cmpd="sng" algn="ctr">
            <a:solidFill>
              <a:schemeClr val="bg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pic>
        <p:nvPicPr>
          <p:cNvPr id="92" name="Picture 91"/>
          <p:cNvPicPr>
            <a:picLocks noChangeAspect="1"/>
          </p:cNvPicPr>
          <p:nvPr/>
        </p:nvPicPr>
        <p:blipFill>
          <a:blip r:embed="rId3"/>
          <a:stretch>
            <a:fillRect/>
          </a:stretch>
        </p:blipFill>
        <p:spPr>
          <a:xfrm>
            <a:off x="4349797" y="2532052"/>
            <a:ext cx="457200" cy="438665"/>
          </a:xfrm>
          <a:prstGeom prst="rect">
            <a:avLst/>
          </a:prstGeom>
        </p:spPr>
      </p:pic>
      <p:cxnSp>
        <p:nvCxnSpPr>
          <p:cNvPr id="85" name="Curved Connector 84"/>
          <p:cNvCxnSpPr>
            <a:stCxn id="88" idx="2"/>
          </p:cNvCxnSpPr>
          <p:nvPr/>
        </p:nvCxnSpPr>
        <p:spPr bwMode="auto">
          <a:xfrm rot="10800000" flipV="1">
            <a:off x="3089762" y="3293783"/>
            <a:ext cx="1270125" cy="2051420"/>
          </a:xfrm>
          <a:prstGeom prst="curvedConnector2">
            <a:avLst/>
          </a:prstGeom>
          <a:noFill/>
          <a:ln w="28575" cap="flat" cmpd="sng" algn="ctr">
            <a:solidFill>
              <a:srgbClr val="92D050"/>
            </a:solidFill>
            <a:prstDash val="solid"/>
            <a:round/>
            <a:headEnd type="triangle"/>
            <a:tailEnd type="triangle"/>
          </a:ln>
          <a:effectLst/>
        </p:spPr>
      </p:cxnSp>
      <p:graphicFrame>
        <p:nvGraphicFramePr>
          <p:cNvPr id="93" name="Table 92"/>
          <p:cNvGraphicFramePr>
            <a:graphicFrameLocks noGrp="1"/>
          </p:cNvGraphicFramePr>
          <p:nvPr>
            <p:extLst>
              <p:ext uri="{D42A27DB-BD31-4B8C-83A1-F6EECF244321}">
                <p14:modId xmlns:p14="http://schemas.microsoft.com/office/powerpoint/2010/main" val="3063091639"/>
              </p:ext>
            </p:extLst>
          </p:nvPr>
        </p:nvGraphicFramePr>
        <p:xfrm>
          <a:off x="1348242" y="2775907"/>
          <a:ext cx="2220057" cy="698892"/>
        </p:xfrm>
        <a:graphic>
          <a:graphicData uri="http://schemas.openxmlformats.org/drawingml/2006/table">
            <a:tbl>
              <a:tblPr firstRow="1" bandRow="1">
                <a:tableStyleId>{7E9639D4-E3E2-4D34-9284-5A2195B3D0D7}</a:tableStyleId>
              </a:tblPr>
              <a:tblGrid>
                <a:gridCol w="1010667">
                  <a:extLst>
                    <a:ext uri="{9D8B030D-6E8A-4147-A177-3AD203B41FA5}">
                      <a16:colId xmlns:a16="http://schemas.microsoft.com/office/drawing/2014/main" val="1530110840"/>
                    </a:ext>
                  </a:extLst>
                </a:gridCol>
                <a:gridCol w="1209390">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a:t>
                      </a:r>
                    </a:p>
                    <a:p>
                      <a:r>
                        <a:rPr lang="en-US" sz="1100" b="0"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t>172.16.0.0/16</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DRG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53208"/>
                  </a:ext>
                </a:extLst>
              </a:tr>
            </a:tbl>
          </a:graphicData>
        </a:graphic>
      </p:graphicFrame>
      <p:cxnSp>
        <p:nvCxnSpPr>
          <p:cNvPr id="94" name="Curved Connector 93"/>
          <p:cNvCxnSpPr>
            <a:cxnSpLocks/>
            <a:endCxn id="93" idx="0"/>
          </p:cNvCxnSpPr>
          <p:nvPr/>
        </p:nvCxnSpPr>
        <p:spPr bwMode="auto">
          <a:xfrm rot="10800000" flipV="1">
            <a:off x="2458270" y="2532051"/>
            <a:ext cx="2120128" cy="243856"/>
          </a:xfrm>
          <a:prstGeom prst="curvedConnector2">
            <a:avLst/>
          </a:prstGeom>
          <a:noFill/>
          <a:ln w="9525" cap="flat" cmpd="sng" algn="ctr">
            <a:solidFill>
              <a:schemeClr val="tx1"/>
            </a:solidFill>
            <a:prstDash val="sysDash"/>
            <a:round/>
            <a:headEnd type="none" w="sm" len="sm"/>
            <a:tailEnd type="triangle"/>
          </a:ln>
          <a:effectLst/>
        </p:spPr>
      </p:cxnSp>
      <p:grpSp>
        <p:nvGrpSpPr>
          <p:cNvPr id="144" name="Group 143"/>
          <p:cNvGrpSpPr/>
          <p:nvPr/>
        </p:nvGrpSpPr>
        <p:grpSpPr>
          <a:xfrm>
            <a:off x="2715594" y="4388507"/>
            <a:ext cx="564282" cy="533399"/>
            <a:chOff x="7892330" y="4936935"/>
            <a:chExt cx="564282" cy="533399"/>
          </a:xfrm>
        </p:grpSpPr>
        <p:sp>
          <p:nvSpPr>
            <p:cNvPr id="146" name="Rectangle 145"/>
            <p:cNvSpPr/>
            <p:nvPr/>
          </p:nvSpPr>
          <p:spPr bwMode="auto">
            <a:xfrm>
              <a:off x="7892330" y="4936935"/>
              <a:ext cx="564282" cy="420718"/>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148" name="Group 147"/>
            <p:cNvGrpSpPr/>
            <p:nvPr/>
          </p:nvGrpSpPr>
          <p:grpSpPr>
            <a:xfrm>
              <a:off x="7923212" y="4936935"/>
              <a:ext cx="488082" cy="533399"/>
              <a:chOff x="4448175" y="3117850"/>
              <a:chExt cx="1265238" cy="1382713"/>
            </a:xfrm>
            <a:solidFill>
              <a:schemeClr val="tx1"/>
            </a:solidFill>
          </p:grpSpPr>
          <p:sp>
            <p:nvSpPr>
              <p:cNvPr id="149" name="Freeform 1"/>
              <p:cNvSpPr>
                <a:spLocks noChangeArrowheads="1"/>
              </p:cNvSpPr>
              <p:nvPr/>
            </p:nvSpPr>
            <p:spPr bwMode="auto">
              <a:xfrm>
                <a:off x="5006975" y="3382963"/>
                <a:ext cx="153988" cy="544512"/>
              </a:xfrm>
              <a:custGeom>
                <a:avLst/>
                <a:gdLst>
                  <a:gd name="T0" fmla="*/ 267 w 429"/>
                  <a:gd name="T1" fmla="*/ 369 h 1512"/>
                  <a:gd name="T2" fmla="*/ 428 w 429"/>
                  <a:gd name="T3" fmla="*/ 369 h 1512"/>
                  <a:gd name="T4" fmla="*/ 214 w 429"/>
                  <a:gd name="T5" fmla="*/ 0 h 1512"/>
                  <a:gd name="T6" fmla="*/ 0 w 429"/>
                  <a:gd name="T7" fmla="*/ 369 h 1512"/>
                  <a:gd name="T8" fmla="*/ 161 w 429"/>
                  <a:gd name="T9" fmla="*/ 369 h 1512"/>
                  <a:gd name="T10" fmla="*/ 161 w 429"/>
                  <a:gd name="T11" fmla="*/ 1142 h 1512"/>
                  <a:gd name="T12" fmla="*/ 0 w 429"/>
                  <a:gd name="T13" fmla="*/ 1142 h 1512"/>
                  <a:gd name="T14" fmla="*/ 214 w 429"/>
                  <a:gd name="T15" fmla="*/ 1511 h 1512"/>
                  <a:gd name="T16" fmla="*/ 428 w 429"/>
                  <a:gd name="T17" fmla="*/ 1142 h 1512"/>
                  <a:gd name="T18" fmla="*/ 267 w 429"/>
                  <a:gd name="T19" fmla="*/ 1142 h 1512"/>
                  <a:gd name="T20" fmla="*/ 267 w 429"/>
                  <a:gd name="T21" fmla="*/ 369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1512">
                    <a:moveTo>
                      <a:pt x="267" y="369"/>
                    </a:moveTo>
                    <a:lnTo>
                      <a:pt x="428" y="369"/>
                    </a:lnTo>
                    <a:lnTo>
                      <a:pt x="214" y="0"/>
                    </a:lnTo>
                    <a:lnTo>
                      <a:pt x="0" y="369"/>
                    </a:lnTo>
                    <a:lnTo>
                      <a:pt x="161" y="369"/>
                    </a:lnTo>
                    <a:lnTo>
                      <a:pt x="161" y="1142"/>
                    </a:lnTo>
                    <a:lnTo>
                      <a:pt x="0" y="1142"/>
                    </a:lnTo>
                    <a:lnTo>
                      <a:pt x="214" y="1511"/>
                    </a:lnTo>
                    <a:lnTo>
                      <a:pt x="428" y="1142"/>
                    </a:lnTo>
                    <a:lnTo>
                      <a:pt x="267" y="1142"/>
                    </a:lnTo>
                    <a:lnTo>
                      <a:pt x="267" y="36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 name="Freeform 2"/>
              <p:cNvSpPr>
                <a:spLocks noChangeArrowheads="1"/>
              </p:cNvSpPr>
              <p:nvPr/>
            </p:nvSpPr>
            <p:spPr bwMode="auto">
              <a:xfrm>
                <a:off x="4806950" y="3578225"/>
                <a:ext cx="228600" cy="153988"/>
              </a:xfrm>
              <a:custGeom>
                <a:avLst/>
                <a:gdLst>
                  <a:gd name="T0" fmla="*/ 632 w 633"/>
                  <a:gd name="T1" fmla="*/ 214 h 429"/>
                  <a:gd name="T2" fmla="*/ 259 w 633"/>
                  <a:gd name="T3" fmla="*/ 0 h 429"/>
                  <a:gd name="T4" fmla="*/ 259 w 633"/>
                  <a:gd name="T5" fmla="*/ 160 h 429"/>
                  <a:gd name="T6" fmla="*/ 0 w 633"/>
                  <a:gd name="T7" fmla="*/ 160 h 429"/>
                  <a:gd name="T8" fmla="*/ 0 w 633"/>
                  <a:gd name="T9" fmla="*/ 268 h 429"/>
                  <a:gd name="T10" fmla="*/ 259 w 633"/>
                  <a:gd name="T11" fmla="*/ 268 h 429"/>
                  <a:gd name="T12" fmla="*/ 259 w 633"/>
                  <a:gd name="T13" fmla="*/ 428 h 429"/>
                  <a:gd name="T14" fmla="*/ 632 w 633"/>
                  <a:gd name="T15" fmla="*/ 21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632" y="214"/>
                    </a:moveTo>
                    <a:lnTo>
                      <a:pt x="259" y="0"/>
                    </a:lnTo>
                    <a:lnTo>
                      <a:pt x="259" y="160"/>
                    </a:lnTo>
                    <a:lnTo>
                      <a:pt x="0" y="160"/>
                    </a:lnTo>
                    <a:lnTo>
                      <a:pt x="0" y="268"/>
                    </a:lnTo>
                    <a:lnTo>
                      <a:pt x="259" y="268"/>
                    </a:lnTo>
                    <a:lnTo>
                      <a:pt x="259" y="428"/>
                    </a:lnTo>
                    <a:lnTo>
                      <a:pt x="632" y="21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1" name="Freeform 3"/>
              <p:cNvSpPr>
                <a:spLocks noChangeArrowheads="1"/>
              </p:cNvSpPr>
              <p:nvPr/>
            </p:nvSpPr>
            <p:spPr bwMode="auto">
              <a:xfrm>
                <a:off x="5133975" y="3578225"/>
                <a:ext cx="228600" cy="153988"/>
              </a:xfrm>
              <a:custGeom>
                <a:avLst/>
                <a:gdLst>
                  <a:gd name="T0" fmla="*/ 373 w 633"/>
                  <a:gd name="T1" fmla="*/ 0 h 429"/>
                  <a:gd name="T2" fmla="*/ 0 w 633"/>
                  <a:gd name="T3" fmla="*/ 214 h 429"/>
                  <a:gd name="T4" fmla="*/ 373 w 633"/>
                  <a:gd name="T5" fmla="*/ 428 h 429"/>
                  <a:gd name="T6" fmla="*/ 373 w 633"/>
                  <a:gd name="T7" fmla="*/ 268 h 429"/>
                  <a:gd name="T8" fmla="*/ 632 w 633"/>
                  <a:gd name="T9" fmla="*/ 268 h 429"/>
                  <a:gd name="T10" fmla="*/ 632 w 633"/>
                  <a:gd name="T11" fmla="*/ 160 h 429"/>
                  <a:gd name="T12" fmla="*/ 373 w 633"/>
                  <a:gd name="T13" fmla="*/ 160 h 429"/>
                  <a:gd name="T14" fmla="*/ 373 w 633"/>
                  <a:gd name="T15" fmla="*/ 0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373" y="0"/>
                    </a:moveTo>
                    <a:lnTo>
                      <a:pt x="0" y="214"/>
                    </a:lnTo>
                    <a:lnTo>
                      <a:pt x="373" y="428"/>
                    </a:lnTo>
                    <a:lnTo>
                      <a:pt x="373" y="268"/>
                    </a:lnTo>
                    <a:lnTo>
                      <a:pt x="632" y="268"/>
                    </a:lnTo>
                    <a:lnTo>
                      <a:pt x="632" y="160"/>
                    </a:lnTo>
                    <a:lnTo>
                      <a:pt x="373" y="160"/>
                    </a:lnTo>
                    <a:lnTo>
                      <a:pt x="37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 name="Freeform 4"/>
              <p:cNvSpPr>
                <a:spLocks noChangeArrowheads="1"/>
              </p:cNvSpPr>
              <p:nvPr/>
            </p:nvSpPr>
            <p:spPr bwMode="auto">
              <a:xfrm>
                <a:off x="5048250" y="4208463"/>
                <a:ext cx="57150" cy="46037"/>
              </a:xfrm>
              <a:custGeom>
                <a:avLst/>
                <a:gdLst>
                  <a:gd name="T0" fmla="*/ 131 w 158"/>
                  <a:gd name="T1" fmla="*/ 11 h 130"/>
                  <a:gd name="T2" fmla="*/ 67 w 158"/>
                  <a:gd name="T3" fmla="*/ 0 h 130"/>
                  <a:gd name="T4" fmla="*/ 0 w 158"/>
                  <a:gd name="T5" fmla="*/ 0 h 130"/>
                  <a:gd name="T6" fmla="*/ 0 w 158"/>
                  <a:gd name="T7" fmla="*/ 129 h 130"/>
                  <a:gd name="T8" fmla="*/ 81 w 158"/>
                  <a:gd name="T9" fmla="*/ 129 h 130"/>
                  <a:gd name="T10" fmla="*/ 131 w 158"/>
                  <a:gd name="T11" fmla="*/ 115 h 130"/>
                  <a:gd name="T12" fmla="*/ 157 w 158"/>
                  <a:gd name="T13" fmla="*/ 62 h 130"/>
                  <a:gd name="T14" fmla="*/ 131 w 158"/>
                  <a:gd name="T15" fmla="*/ 11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30">
                    <a:moveTo>
                      <a:pt x="131" y="11"/>
                    </a:moveTo>
                    <a:cubicBezTo>
                      <a:pt x="114" y="0"/>
                      <a:pt x="98" y="0"/>
                      <a:pt x="67" y="0"/>
                    </a:cubicBezTo>
                    <a:lnTo>
                      <a:pt x="0" y="0"/>
                    </a:lnTo>
                    <a:lnTo>
                      <a:pt x="0" y="129"/>
                    </a:lnTo>
                    <a:lnTo>
                      <a:pt x="81" y="129"/>
                    </a:lnTo>
                    <a:cubicBezTo>
                      <a:pt x="93" y="129"/>
                      <a:pt x="114" y="129"/>
                      <a:pt x="131" y="115"/>
                    </a:cubicBezTo>
                    <a:cubicBezTo>
                      <a:pt x="140" y="110"/>
                      <a:pt x="157" y="93"/>
                      <a:pt x="157" y="62"/>
                    </a:cubicBezTo>
                    <a:cubicBezTo>
                      <a:pt x="157" y="31"/>
                      <a:pt x="140" y="17"/>
                      <a:pt x="131" y="1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 name="Freeform 5"/>
              <p:cNvSpPr>
                <a:spLocks noChangeArrowheads="1"/>
              </p:cNvSpPr>
              <p:nvPr/>
            </p:nvSpPr>
            <p:spPr bwMode="auto">
              <a:xfrm>
                <a:off x="4875213" y="4210050"/>
                <a:ext cx="68262" cy="114300"/>
              </a:xfrm>
              <a:custGeom>
                <a:avLst/>
                <a:gdLst>
                  <a:gd name="T0" fmla="*/ 104 w 190"/>
                  <a:gd name="T1" fmla="*/ 9 h 317"/>
                  <a:gd name="T2" fmla="*/ 0 w 190"/>
                  <a:gd name="T3" fmla="*/ 3 h 317"/>
                  <a:gd name="T4" fmla="*/ 0 w 190"/>
                  <a:gd name="T5" fmla="*/ 316 h 317"/>
                  <a:gd name="T6" fmla="*/ 39 w 190"/>
                  <a:gd name="T7" fmla="*/ 316 h 317"/>
                  <a:gd name="T8" fmla="*/ 146 w 190"/>
                  <a:gd name="T9" fmla="*/ 285 h 317"/>
                  <a:gd name="T10" fmla="*/ 189 w 190"/>
                  <a:gd name="T11" fmla="*/ 153 h 317"/>
                  <a:gd name="T12" fmla="*/ 104 w 190"/>
                  <a:gd name="T13" fmla="*/ 9 h 317"/>
                </a:gdLst>
                <a:ahLst/>
                <a:cxnLst>
                  <a:cxn ang="0">
                    <a:pos x="T0" y="T1"/>
                  </a:cxn>
                  <a:cxn ang="0">
                    <a:pos x="T2" y="T3"/>
                  </a:cxn>
                  <a:cxn ang="0">
                    <a:pos x="T4" y="T5"/>
                  </a:cxn>
                  <a:cxn ang="0">
                    <a:pos x="T6" y="T7"/>
                  </a:cxn>
                  <a:cxn ang="0">
                    <a:pos x="T8" y="T9"/>
                  </a:cxn>
                  <a:cxn ang="0">
                    <a:pos x="T10" y="T11"/>
                  </a:cxn>
                  <a:cxn ang="0">
                    <a:pos x="T12" y="T13"/>
                  </a:cxn>
                </a:cxnLst>
                <a:rect l="0" t="0" r="r" b="b"/>
                <a:pathLst>
                  <a:path w="190" h="317">
                    <a:moveTo>
                      <a:pt x="104" y="9"/>
                    </a:moveTo>
                    <a:cubicBezTo>
                      <a:pt x="84" y="3"/>
                      <a:pt x="56" y="0"/>
                      <a:pt x="0" y="3"/>
                    </a:cubicBezTo>
                    <a:lnTo>
                      <a:pt x="0" y="316"/>
                    </a:lnTo>
                    <a:cubicBezTo>
                      <a:pt x="11" y="316"/>
                      <a:pt x="28" y="316"/>
                      <a:pt x="39" y="316"/>
                    </a:cubicBezTo>
                    <a:cubicBezTo>
                      <a:pt x="82" y="316"/>
                      <a:pt x="117" y="314"/>
                      <a:pt x="146" y="285"/>
                    </a:cubicBezTo>
                    <a:cubicBezTo>
                      <a:pt x="185" y="246"/>
                      <a:pt x="189" y="175"/>
                      <a:pt x="189" y="153"/>
                    </a:cubicBezTo>
                    <a:cubicBezTo>
                      <a:pt x="189" y="85"/>
                      <a:pt x="166" y="26"/>
                      <a:pt x="104" y="9"/>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 name="Freeform 6"/>
              <p:cNvSpPr>
                <a:spLocks noChangeArrowheads="1"/>
              </p:cNvSpPr>
              <p:nvPr/>
            </p:nvSpPr>
            <p:spPr bwMode="auto">
              <a:xfrm>
                <a:off x="4448175" y="3117850"/>
                <a:ext cx="1265238" cy="1382713"/>
              </a:xfrm>
              <a:custGeom>
                <a:avLst/>
                <a:gdLst>
                  <a:gd name="T0" fmla="*/ 3320 w 3516"/>
                  <a:gd name="T1" fmla="*/ 0 h 3840"/>
                  <a:gd name="T2" fmla="*/ 195 w 3516"/>
                  <a:gd name="T3" fmla="*/ 0 h 3840"/>
                  <a:gd name="T4" fmla="*/ 0 w 3516"/>
                  <a:gd name="T5" fmla="*/ 191 h 3840"/>
                  <a:gd name="T6" fmla="*/ 0 w 3516"/>
                  <a:gd name="T7" fmla="*/ 3644 h 3840"/>
                  <a:gd name="T8" fmla="*/ 195 w 3516"/>
                  <a:gd name="T9" fmla="*/ 3839 h 3840"/>
                  <a:gd name="T10" fmla="*/ 3320 w 3516"/>
                  <a:gd name="T11" fmla="*/ 3839 h 3840"/>
                  <a:gd name="T12" fmla="*/ 3515 w 3516"/>
                  <a:gd name="T13" fmla="*/ 3644 h 3840"/>
                  <a:gd name="T14" fmla="*/ 3515 w 3516"/>
                  <a:gd name="T15" fmla="*/ 191 h 3840"/>
                  <a:gd name="T16" fmla="*/ 3320 w 3516"/>
                  <a:gd name="T17" fmla="*/ 0 h 3840"/>
                  <a:gd name="T18" fmla="*/ 1315 w 3516"/>
                  <a:gd name="T19" fmla="*/ 3421 h 3840"/>
                  <a:gd name="T20" fmla="*/ 1230 w 3516"/>
                  <a:gd name="T21" fmla="*/ 3427 h 3840"/>
                  <a:gd name="T22" fmla="*/ 1083 w 3516"/>
                  <a:gd name="T23" fmla="*/ 3427 h 3840"/>
                  <a:gd name="T24" fmla="*/ 1083 w 3516"/>
                  <a:gd name="T25" fmla="*/ 2961 h 3840"/>
                  <a:gd name="T26" fmla="*/ 1239 w 3516"/>
                  <a:gd name="T27" fmla="*/ 2961 h 3840"/>
                  <a:gd name="T28" fmla="*/ 1399 w 3516"/>
                  <a:gd name="T29" fmla="*/ 3003 h 3840"/>
                  <a:gd name="T30" fmla="*/ 1478 w 3516"/>
                  <a:gd name="T31" fmla="*/ 3187 h 3840"/>
                  <a:gd name="T32" fmla="*/ 1315 w 3516"/>
                  <a:gd name="T33" fmla="*/ 3421 h 3840"/>
                  <a:gd name="T34" fmla="*/ 1805 w 3516"/>
                  <a:gd name="T35" fmla="*/ 3263 h 3840"/>
                  <a:gd name="T36" fmla="*/ 1755 w 3516"/>
                  <a:gd name="T37" fmla="*/ 3238 h 3840"/>
                  <a:gd name="T38" fmla="*/ 1667 w 3516"/>
                  <a:gd name="T39" fmla="*/ 3238 h 3840"/>
                  <a:gd name="T40" fmla="*/ 1667 w 3516"/>
                  <a:gd name="T41" fmla="*/ 3427 h 3840"/>
                  <a:gd name="T42" fmla="*/ 1566 w 3516"/>
                  <a:gd name="T43" fmla="*/ 3427 h 3840"/>
                  <a:gd name="T44" fmla="*/ 1566 w 3516"/>
                  <a:gd name="T45" fmla="*/ 2958 h 3840"/>
                  <a:gd name="T46" fmla="*/ 1744 w 3516"/>
                  <a:gd name="T47" fmla="*/ 2958 h 3840"/>
                  <a:gd name="T48" fmla="*/ 1884 w 3516"/>
                  <a:gd name="T49" fmla="*/ 2989 h 3840"/>
                  <a:gd name="T50" fmla="*/ 1923 w 3516"/>
                  <a:gd name="T51" fmla="*/ 3080 h 3840"/>
                  <a:gd name="T52" fmla="*/ 1824 w 3516"/>
                  <a:gd name="T53" fmla="*/ 3195 h 3840"/>
                  <a:gd name="T54" fmla="*/ 1909 w 3516"/>
                  <a:gd name="T55" fmla="*/ 3302 h 3840"/>
                  <a:gd name="T56" fmla="*/ 1923 w 3516"/>
                  <a:gd name="T57" fmla="*/ 3393 h 3840"/>
                  <a:gd name="T58" fmla="*/ 1937 w 3516"/>
                  <a:gd name="T59" fmla="*/ 3427 h 3840"/>
                  <a:gd name="T60" fmla="*/ 1830 w 3516"/>
                  <a:gd name="T61" fmla="*/ 3427 h 3840"/>
                  <a:gd name="T62" fmla="*/ 1805 w 3516"/>
                  <a:gd name="T63" fmla="*/ 3263 h 3840"/>
                  <a:gd name="T64" fmla="*/ 2135 w 3516"/>
                  <a:gd name="T65" fmla="*/ 3322 h 3840"/>
                  <a:gd name="T66" fmla="*/ 2245 w 3516"/>
                  <a:gd name="T67" fmla="*/ 3362 h 3840"/>
                  <a:gd name="T68" fmla="*/ 2321 w 3516"/>
                  <a:gd name="T69" fmla="*/ 3353 h 3840"/>
                  <a:gd name="T70" fmla="*/ 2321 w 3516"/>
                  <a:gd name="T71" fmla="*/ 3254 h 3840"/>
                  <a:gd name="T72" fmla="*/ 2231 w 3516"/>
                  <a:gd name="T73" fmla="*/ 3254 h 3840"/>
                  <a:gd name="T74" fmla="*/ 2231 w 3516"/>
                  <a:gd name="T75" fmla="*/ 3178 h 3840"/>
                  <a:gd name="T76" fmla="*/ 2423 w 3516"/>
                  <a:gd name="T77" fmla="*/ 3178 h 3840"/>
                  <a:gd name="T78" fmla="*/ 2423 w 3516"/>
                  <a:gd name="T79" fmla="*/ 3412 h 3840"/>
                  <a:gd name="T80" fmla="*/ 2253 w 3516"/>
                  <a:gd name="T81" fmla="*/ 3438 h 3840"/>
                  <a:gd name="T82" fmla="*/ 2056 w 3516"/>
                  <a:gd name="T83" fmla="*/ 3376 h 3840"/>
                  <a:gd name="T84" fmla="*/ 1994 w 3516"/>
                  <a:gd name="T85" fmla="*/ 3201 h 3840"/>
                  <a:gd name="T86" fmla="*/ 2239 w 3516"/>
                  <a:gd name="T87" fmla="*/ 2947 h 3840"/>
                  <a:gd name="T88" fmla="*/ 2397 w 3516"/>
                  <a:gd name="T89" fmla="*/ 3006 h 3840"/>
                  <a:gd name="T90" fmla="*/ 2431 w 3516"/>
                  <a:gd name="T91" fmla="*/ 3105 h 3840"/>
                  <a:gd name="T92" fmla="*/ 2327 w 3516"/>
                  <a:gd name="T93" fmla="*/ 3105 h 3840"/>
                  <a:gd name="T94" fmla="*/ 2313 w 3516"/>
                  <a:gd name="T95" fmla="*/ 3057 h 3840"/>
                  <a:gd name="T96" fmla="*/ 2234 w 3516"/>
                  <a:gd name="T97" fmla="*/ 3020 h 3840"/>
                  <a:gd name="T98" fmla="*/ 2098 w 3516"/>
                  <a:gd name="T99" fmla="*/ 3198 h 3840"/>
                  <a:gd name="T100" fmla="*/ 2135 w 3516"/>
                  <a:gd name="T101" fmla="*/ 3322 h 3840"/>
                  <a:gd name="T102" fmla="*/ 1758 w 3516"/>
                  <a:gd name="T103" fmla="*/ 2524 h 3840"/>
                  <a:gd name="T104" fmla="*/ 728 w 3516"/>
                  <a:gd name="T105" fmla="*/ 1495 h 3840"/>
                  <a:gd name="T106" fmla="*/ 1758 w 3516"/>
                  <a:gd name="T107" fmla="*/ 465 h 3840"/>
                  <a:gd name="T108" fmla="*/ 2787 w 3516"/>
                  <a:gd name="T109" fmla="*/ 1495 h 3840"/>
                  <a:gd name="T110" fmla="*/ 1758 w 3516"/>
                  <a:gd name="T111" fmla="*/ 2524 h 3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6" h="3840">
                    <a:moveTo>
                      <a:pt x="3320" y="0"/>
                    </a:moveTo>
                    <a:lnTo>
                      <a:pt x="195" y="0"/>
                    </a:lnTo>
                    <a:cubicBezTo>
                      <a:pt x="87" y="0"/>
                      <a:pt x="0" y="84"/>
                      <a:pt x="0" y="191"/>
                    </a:cubicBezTo>
                    <a:lnTo>
                      <a:pt x="0" y="3644"/>
                    </a:lnTo>
                    <a:cubicBezTo>
                      <a:pt x="0" y="3751"/>
                      <a:pt x="87" y="3839"/>
                      <a:pt x="195" y="3839"/>
                    </a:cubicBezTo>
                    <a:lnTo>
                      <a:pt x="3320" y="3839"/>
                    </a:lnTo>
                    <a:cubicBezTo>
                      <a:pt x="3427" y="3839"/>
                      <a:pt x="3515" y="3751"/>
                      <a:pt x="3515" y="3644"/>
                    </a:cubicBezTo>
                    <a:lnTo>
                      <a:pt x="3515" y="191"/>
                    </a:lnTo>
                    <a:cubicBezTo>
                      <a:pt x="3515" y="84"/>
                      <a:pt x="3427" y="0"/>
                      <a:pt x="3320" y="0"/>
                    </a:cubicBezTo>
                    <a:close/>
                    <a:moveTo>
                      <a:pt x="1315" y="3421"/>
                    </a:moveTo>
                    <a:cubicBezTo>
                      <a:pt x="1298" y="3424"/>
                      <a:pt x="1278" y="3427"/>
                      <a:pt x="1230" y="3427"/>
                    </a:cubicBezTo>
                    <a:lnTo>
                      <a:pt x="1083" y="3427"/>
                    </a:lnTo>
                    <a:lnTo>
                      <a:pt x="1083" y="2961"/>
                    </a:lnTo>
                    <a:lnTo>
                      <a:pt x="1239" y="2961"/>
                    </a:lnTo>
                    <a:cubicBezTo>
                      <a:pt x="1264" y="2961"/>
                      <a:pt x="1343" y="2961"/>
                      <a:pt x="1399" y="3003"/>
                    </a:cubicBezTo>
                    <a:cubicBezTo>
                      <a:pt x="1459" y="3046"/>
                      <a:pt x="1478" y="3119"/>
                      <a:pt x="1478" y="3187"/>
                    </a:cubicBezTo>
                    <a:cubicBezTo>
                      <a:pt x="1481" y="3331"/>
                      <a:pt x="1405" y="3404"/>
                      <a:pt x="1315" y="3421"/>
                    </a:cubicBezTo>
                    <a:close/>
                    <a:moveTo>
                      <a:pt x="1805" y="3263"/>
                    </a:moveTo>
                    <a:cubicBezTo>
                      <a:pt x="1796" y="3238"/>
                      <a:pt x="1772" y="3238"/>
                      <a:pt x="1755" y="3238"/>
                    </a:cubicBezTo>
                    <a:lnTo>
                      <a:pt x="1667" y="3238"/>
                    </a:lnTo>
                    <a:lnTo>
                      <a:pt x="1667" y="3427"/>
                    </a:lnTo>
                    <a:lnTo>
                      <a:pt x="1566" y="3427"/>
                    </a:lnTo>
                    <a:lnTo>
                      <a:pt x="1566" y="2958"/>
                    </a:lnTo>
                    <a:lnTo>
                      <a:pt x="1744" y="2958"/>
                    </a:lnTo>
                    <a:cubicBezTo>
                      <a:pt x="1793" y="2958"/>
                      <a:pt x="1847" y="2958"/>
                      <a:pt x="1884" y="2989"/>
                    </a:cubicBezTo>
                    <a:cubicBezTo>
                      <a:pt x="1912" y="3015"/>
                      <a:pt x="1923" y="3049"/>
                      <a:pt x="1923" y="3080"/>
                    </a:cubicBezTo>
                    <a:cubicBezTo>
                      <a:pt x="1923" y="3167"/>
                      <a:pt x="1847" y="3187"/>
                      <a:pt x="1824" y="3195"/>
                    </a:cubicBezTo>
                    <a:cubicBezTo>
                      <a:pt x="1895" y="3201"/>
                      <a:pt x="1901" y="3240"/>
                      <a:pt x="1909" y="3302"/>
                    </a:cubicBezTo>
                    <a:cubicBezTo>
                      <a:pt x="1918" y="3356"/>
                      <a:pt x="1920" y="3379"/>
                      <a:pt x="1923" y="3393"/>
                    </a:cubicBezTo>
                    <a:cubicBezTo>
                      <a:pt x="1929" y="3412"/>
                      <a:pt x="1932" y="3418"/>
                      <a:pt x="1937" y="3427"/>
                    </a:cubicBezTo>
                    <a:lnTo>
                      <a:pt x="1830" y="3427"/>
                    </a:lnTo>
                    <a:cubicBezTo>
                      <a:pt x="1824" y="3401"/>
                      <a:pt x="1810" y="3283"/>
                      <a:pt x="1805" y="3263"/>
                    </a:cubicBezTo>
                    <a:close/>
                    <a:moveTo>
                      <a:pt x="2135" y="3322"/>
                    </a:moveTo>
                    <a:cubicBezTo>
                      <a:pt x="2157" y="3348"/>
                      <a:pt x="2188" y="3362"/>
                      <a:pt x="2245" y="3362"/>
                    </a:cubicBezTo>
                    <a:cubicBezTo>
                      <a:pt x="2293" y="3362"/>
                      <a:pt x="2310" y="3356"/>
                      <a:pt x="2321" y="3353"/>
                    </a:cubicBezTo>
                    <a:lnTo>
                      <a:pt x="2321" y="3254"/>
                    </a:lnTo>
                    <a:lnTo>
                      <a:pt x="2231" y="3254"/>
                    </a:lnTo>
                    <a:lnTo>
                      <a:pt x="2231" y="3178"/>
                    </a:lnTo>
                    <a:lnTo>
                      <a:pt x="2423" y="3178"/>
                    </a:lnTo>
                    <a:lnTo>
                      <a:pt x="2423" y="3412"/>
                    </a:lnTo>
                    <a:cubicBezTo>
                      <a:pt x="2394" y="3421"/>
                      <a:pt x="2346" y="3438"/>
                      <a:pt x="2253" y="3438"/>
                    </a:cubicBezTo>
                    <a:cubicBezTo>
                      <a:pt x="2146" y="3438"/>
                      <a:pt x="2093" y="3412"/>
                      <a:pt x="2056" y="3376"/>
                    </a:cubicBezTo>
                    <a:cubicBezTo>
                      <a:pt x="2002" y="3325"/>
                      <a:pt x="1994" y="3252"/>
                      <a:pt x="1994" y="3201"/>
                    </a:cubicBezTo>
                    <a:cubicBezTo>
                      <a:pt x="1994" y="3034"/>
                      <a:pt x="2098" y="2947"/>
                      <a:pt x="2239" y="2947"/>
                    </a:cubicBezTo>
                    <a:cubicBezTo>
                      <a:pt x="2299" y="2947"/>
                      <a:pt x="2361" y="2964"/>
                      <a:pt x="2397" y="3006"/>
                    </a:cubicBezTo>
                    <a:cubicBezTo>
                      <a:pt x="2428" y="3043"/>
                      <a:pt x="2431" y="3080"/>
                      <a:pt x="2431" y="3105"/>
                    </a:cubicBezTo>
                    <a:lnTo>
                      <a:pt x="2327" y="3105"/>
                    </a:lnTo>
                    <a:cubicBezTo>
                      <a:pt x="2327" y="3094"/>
                      <a:pt x="2327" y="3077"/>
                      <a:pt x="2313" y="3057"/>
                    </a:cubicBezTo>
                    <a:cubicBezTo>
                      <a:pt x="2293" y="3026"/>
                      <a:pt x="2256" y="3020"/>
                      <a:pt x="2234" y="3020"/>
                    </a:cubicBezTo>
                    <a:cubicBezTo>
                      <a:pt x="2121" y="3020"/>
                      <a:pt x="2098" y="3128"/>
                      <a:pt x="2098" y="3198"/>
                    </a:cubicBezTo>
                    <a:cubicBezTo>
                      <a:pt x="2098" y="3229"/>
                      <a:pt x="2101" y="3286"/>
                      <a:pt x="2135" y="3322"/>
                    </a:cubicBezTo>
                    <a:close/>
                    <a:moveTo>
                      <a:pt x="1758" y="2524"/>
                    </a:moveTo>
                    <a:cubicBezTo>
                      <a:pt x="1191" y="2524"/>
                      <a:pt x="728" y="2064"/>
                      <a:pt x="728" y="1495"/>
                    </a:cubicBezTo>
                    <a:cubicBezTo>
                      <a:pt x="728" y="928"/>
                      <a:pt x="1188" y="465"/>
                      <a:pt x="1758" y="465"/>
                    </a:cubicBezTo>
                    <a:cubicBezTo>
                      <a:pt x="2324" y="465"/>
                      <a:pt x="2787" y="925"/>
                      <a:pt x="2787" y="1495"/>
                    </a:cubicBezTo>
                    <a:cubicBezTo>
                      <a:pt x="2787" y="2061"/>
                      <a:pt x="2324" y="2524"/>
                      <a:pt x="1758" y="2524"/>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5D94D79F-2FD3-5143-BF06-8AF4ED2576AF}"/>
              </a:ext>
            </a:extLst>
          </p:cNvPr>
          <p:cNvGrpSpPr/>
          <p:nvPr/>
        </p:nvGrpSpPr>
        <p:grpSpPr>
          <a:xfrm>
            <a:off x="609601" y="5215141"/>
            <a:ext cx="6155537" cy="1118346"/>
            <a:chOff x="609601" y="5215141"/>
            <a:chExt cx="6155537" cy="1118346"/>
          </a:xfrm>
        </p:grpSpPr>
        <p:sp>
          <p:nvSpPr>
            <p:cNvPr id="47" name="Rectangle 46"/>
            <p:cNvSpPr/>
            <p:nvPr/>
          </p:nvSpPr>
          <p:spPr>
            <a:xfrm>
              <a:off x="609601" y="5233295"/>
              <a:ext cx="6155537" cy="1100192"/>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spcBef>
                  <a:spcPts val="600"/>
                </a:spcBef>
              </a:pPr>
              <a:endParaRPr lang="en-US" sz="1200" dirty="0">
                <a:solidFill>
                  <a:schemeClr val="tx1"/>
                </a:solidFill>
              </a:endParaRPr>
            </a:p>
            <a:p>
              <a:pPr algn="r">
                <a:lnSpc>
                  <a:spcPct val="90000"/>
                </a:lnSpc>
                <a:spcBef>
                  <a:spcPts val="600"/>
                </a:spcBef>
              </a:pPr>
              <a:r>
                <a:rPr lang="en-US" sz="1200" dirty="0">
                  <a:solidFill>
                    <a:schemeClr val="tx1"/>
                  </a:solidFill>
                </a:rPr>
                <a:t>CUSTOMER DATA CENTER</a:t>
              </a:r>
            </a:p>
          </p:txBody>
        </p:sp>
        <p:grpSp>
          <p:nvGrpSpPr>
            <p:cNvPr id="60" name="Group 59"/>
            <p:cNvGrpSpPr/>
            <p:nvPr/>
          </p:nvGrpSpPr>
          <p:grpSpPr>
            <a:xfrm>
              <a:off x="2812786" y="5351606"/>
              <a:ext cx="553948" cy="388711"/>
              <a:chOff x="2615706" y="4270162"/>
              <a:chExt cx="553948" cy="388711"/>
            </a:xfrm>
          </p:grpSpPr>
          <p:sp>
            <p:nvSpPr>
              <p:cNvPr id="105" name="Freeform 15"/>
              <p:cNvSpPr>
                <a:spLocks noChangeArrowheads="1"/>
              </p:cNvSpPr>
              <p:nvPr/>
            </p:nvSpPr>
            <p:spPr bwMode="auto">
              <a:xfrm>
                <a:off x="2801259" y="4404247"/>
                <a:ext cx="368395" cy="117833"/>
              </a:xfrm>
              <a:custGeom>
                <a:avLst/>
                <a:gdLst>
                  <a:gd name="T0" fmla="*/ 70 w 1198"/>
                  <a:gd name="T1" fmla="*/ 4 h 383"/>
                  <a:gd name="T2" fmla="*/ 62 w 1198"/>
                  <a:gd name="T3" fmla="*/ 58 h 383"/>
                  <a:gd name="T4" fmla="*/ 74 w 1198"/>
                  <a:gd name="T5" fmla="*/ 125 h 383"/>
                  <a:gd name="T6" fmla="*/ 66 w 1198"/>
                  <a:gd name="T7" fmla="*/ 183 h 383"/>
                  <a:gd name="T8" fmla="*/ 20 w 1198"/>
                  <a:gd name="T9" fmla="*/ 254 h 383"/>
                  <a:gd name="T10" fmla="*/ 0 w 1198"/>
                  <a:gd name="T11" fmla="*/ 308 h 383"/>
                  <a:gd name="T12" fmla="*/ 12 w 1198"/>
                  <a:gd name="T13" fmla="*/ 312 h 383"/>
                  <a:gd name="T14" fmla="*/ 66 w 1198"/>
                  <a:gd name="T15" fmla="*/ 328 h 383"/>
                  <a:gd name="T16" fmla="*/ 149 w 1198"/>
                  <a:gd name="T17" fmla="*/ 353 h 383"/>
                  <a:gd name="T18" fmla="*/ 174 w 1198"/>
                  <a:gd name="T19" fmla="*/ 362 h 383"/>
                  <a:gd name="T20" fmla="*/ 208 w 1198"/>
                  <a:gd name="T21" fmla="*/ 382 h 383"/>
                  <a:gd name="T22" fmla="*/ 1197 w 1198"/>
                  <a:gd name="T23" fmla="*/ 382 h 383"/>
                  <a:gd name="T24" fmla="*/ 1197 w 1198"/>
                  <a:gd name="T25" fmla="*/ 0 h 383"/>
                  <a:gd name="T26" fmla="*/ 70 w 1198"/>
                  <a:gd name="T27" fmla="*/ 0 h 383"/>
                  <a:gd name="T28" fmla="*/ 70 w 1198"/>
                  <a:gd name="T29" fmla="*/ 4 h 383"/>
                  <a:gd name="T30" fmla="*/ 1010 w 1198"/>
                  <a:gd name="T31" fmla="*/ 258 h 383"/>
                  <a:gd name="T32" fmla="*/ 948 w 1198"/>
                  <a:gd name="T33" fmla="*/ 195 h 383"/>
                  <a:gd name="T34" fmla="*/ 1010 w 1198"/>
                  <a:gd name="T35" fmla="*/ 133 h 383"/>
                  <a:gd name="T36" fmla="*/ 1072 w 1198"/>
                  <a:gd name="T37" fmla="*/ 195 h 383"/>
                  <a:gd name="T38" fmla="*/ 1010 w 1198"/>
                  <a:gd name="T39" fmla="*/ 25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8" h="383">
                    <a:moveTo>
                      <a:pt x="70" y="4"/>
                    </a:moveTo>
                    <a:cubicBezTo>
                      <a:pt x="70" y="21"/>
                      <a:pt x="66" y="42"/>
                      <a:pt x="62" y="58"/>
                    </a:cubicBezTo>
                    <a:cubicBezTo>
                      <a:pt x="74" y="79"/>
                      <a:pt x="79" y="104"/>
                      <a:pt x="74" y="125"/>
                    </a:cubicBezTo>
                    <a:lnTo>
                      <a:pt x="66" y="183"/>
                    </a:lnTo>
                    <a:cubicBezTo>
                      <a:pt x="62" y="212"/>
                      <a:pt x="45" y="237"/>
                      <a:pt x="20" y="254"/>
                    </a:cubicBezTo>
                    <a:cubicBezTo>
                      <a:pt x="16" y="270"/>
                      <a:pt x="8" y="291"/>
                      <a:pt x="0" y="308"/>
                    </a:cubicBezTo>
                    <a:lnTo>
                      <a:pt x="12" y="312"/>
                    </a:lnTo>
                    <a:cubicBezTo>
                      <a:pt x="29" y="316"/>
                      <a:pt x="45" y="320"/>
                      <a:pt x="66" y="328"/>
                    </a:cubicBezTo>
                    <a:cubicBezTo>
                      <a:pt x="99" y="337"/>
                      <a:pt x="129" y="345"/>
                      <a:pt x="149" y="353"/>
                    </a:cubicBezTo>
                    <a:lnTo>
                      <a:pt x="174" y="362"/>
                    </a:lnTo>
                    <a:cubicBezTo>
                      <a:pt x="187" y="370"/>
                      <a:pt x="199" y="374"/>
                      <a:pt x="208" y="382"/>
                    </a:cubicBezTo>
                    <a:lnTo>
                      <a:pt x="1197" y="382"/>
                    </a:lnTo>
                    <a:lnTo>
                      <a:pt x="1197" y="0"/>
                    </a:lnTo>
                    <a:lnTo>
                      <a:pt x="70" y="0"/>
                    </a:lnTo>
                    <a:lnTo>
                      <a:pt x="70" y="4"/>
                    </a:lnTo>
                    <a:close/>
                    <a:moveTo>
                      <a:pt x="1010" y="258"/>
                    </a:moveTo>
                    <a:cubicBezTo>
                      <a:pt x="977" y="258"/>
                      <a:pt x="948" y="229"/>
                      <a:pt x="948" y="195"/>
                    </a:cubicBezTo>
                    <a:cubicBezTo>
                      <a:pt x="948" y="162"/>
                      <a:pt x="977" y="133"/>
                      <a:pt x="1010" y="133"/>
                    </a:cubicBezTo>
                    <a:cubicBezTo>
                      <a:pt x="1043" y="133"/>
                      <a:pt x="1072" y="162"/>
                      <a:pt x="1072" y="195"/>
                    </a:cubicBezTo>
                    <a:cubicBezTo>
                      <a:pt x="1072" y="229"/>
                      <a:pt x="1043" y="258"/>
                      <a:pt x="1010" y="258"/>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6"/>
              <p:cNvSpPr>
                <a:spLocks noChangeArrowheads="1"/>
              </p:cNvSpPr>
              <p:nvPr/>
            </p:nvSpPr>
            <p:spPr bwMode="auto">
              <a:xfrm>
                <a:off x="2882522" y="4541041"/>
                <a:ext cx="287132" cy="117832"/>
              </a:xfrm>
              <a:custGeom>
                <a:avLst/>
                <a:gdLst>
                  <a:gd name="T0" fmla="*/ 0 w 936"/>
                  <a:gd name="T1" fmla="*/ 0 h 383"/>
                  <a:gd name="T2" fmla="*/ 2 w 936"/>
                  <a:gd name="T3" fmla="*/ 4 h 383"/>
                  <a:gd name="T4" fmla="*/ 0 w 936"/>
                  <a:gd name="T5" fmla="*/ 4 h 383"/>
                  <a:gd name="T6" fmla="*/ 0 w 936"/>
                  <a:gd name="T7" fmla="*/ 0 h 383"/>
                  <a:gd name="T8" fmla="*/ 37 w 936"/>
                  <a:gd name="T9" fmla="*/ 125 h 383"/>
                  <a:gd name="T10" fmla="*/ 37 w 936"/>
                  <a:gd name="T11" fmla="*/ 382 h 383"/>
                  <a:gd name="T12" fmla="*/ 873 w 936"/>
                  <a:gd name="T13" fmla="*/ 382 h 383"/>
                  <a:gd name="T14" fmla="*/ 935 w 936"/>
                  <a:gd name="T15" fmla="*/ 320 h 383"/>
                  <a:gd name="T16" fmla="*/ 935 w 936"/>
                  <a:gd name="T17" fmla="*/ 4 h 383"/>
                  <a:gd name="T18" fmla="*/ 2 w 936"/>
                  <a:gd name="T19" fmla="*/ 4 h 383"/>
                  <a:gd name="T20" fmla="*/ 37 w 936"/>
                  <a:gd name="T21" fmla="*/ 125 h 383"/>
                  <a:gd name="T22" fmla="*/ 740 w 936"/>
                  <a:gd name="T23" fmla="*/ 253 h 383"/>
                  <a:gd name="T24" fmla="*/ 678 w 936"/>
                  <a:gd name="T25" fmla="*/ 191 h 383"/>
                  <a:gd name="T26" fmla="*/ 740 w 936"/>
                  <a:gd name="T27" fmla="*/ 129 h 383"/>
                  <a:gd name="T28" fmla="*/ 802 w 936"/>
                  <a:gd name="T29" fmla="*/ 191 h 383"/>
                  <a:gd name="T30" fmla="*/ 740 w 936"/>
                  <a:gd name="T31" fmla="*/ 25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6" h="383">
                    <a:moveTo>
                      <a:pt x="0" y="0"/>
                    </a:moveTo>
                    <a:cubicBezTo>
                      <a:pt x="1" y="1"/>
                      <a:pt x="1" y="3"/>
                      <a:pt x="2" y="4"/>
                    </a:cubicBezTo>
                    <a:lnTo>
                      <a:pt x="0" y="4"/>
                    </a:lnTo>
                    <a:lnTo>
                      <a:pt x="0" y="0"/>
                    </a:lnTo>
                    <a:close/>
                    <a:moveTo>
                      <a:pt x="37" y="125"/>
                    </a:moveTo>
                    <a:lnTo>
                      <a:pt x="37" y="382"/>
                    </a:lnTo>
                    <a:lnTo>
                      <a:pt x="873" y="382"/>
                    </a:lnTo>
                    <a:cubicBezTo>
                      <a:pt x="910" y="382"/>
                      <a:pt x="935" y="353"/>
                      <a:pt x="935" y="320"/>
                    </a:cubicBezTo>
                    <a:lnTo>
                      <a:pt x="935" y="4"/>
                    </a:lnTo>
                    <a:lnTo>
                      <a:pt x="2" y="4"/>
                    </a:lnTo>
                    <a:cubicBezTo>
                      <a:pt x="22" y="40"/>
                      <a:pt x="37" y="80"/>
                      <a:pt x="37" y="125"/>
                    </a:cubicBezTo>
                    <a:close/>
                    <a:moveTo>
                      <a:pt x="740" y="253"/>
                    </a:moveTo>
                    <a:cubicBezTo>
                      <a:pt x="707" y="253"/>
                      <a:pt x="678" y="224"/>
                      <a:pt x="678" y="191"/>
                    </a:cubicBezTo>
                    <a:cubicBezTo>
                      <a:pt x="678" y="158"/>
                      <a:pt x="707" y="129"/>
                      <a:pt x="740" y="129"/>
                    </a:cubicBezTo>
                    <a:cubicBezTo>
                      <a:pt x="773" y="129"/>
                      <a:pt x="802" y="158"/>
                      <a:pt x="802" y="191"/>
                    </a:cubicBezTo>
                    <a:cubicBezTo>
                      <a:pt x="802" y="228"/>
                      <a:pt x="773" y="253"/>
                      <a:pt x="740" y="253"/>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17"/>
              <p:cNvSpPr>
                <a:spLocks noChangeArrowheads="1"/>
              </p:cNvSpPr>
              <p:nvPr/>
            </p:nvSpPr>
            <p:spPr bwMode="auto">
              <a:xfrm>
                <a:off x="2776879" y="4270162"/>
                <a:ext cx="392775" cy="116478"/>
              </a:xfrm>
              <a:custGeom>
                <a:avLst/>
                <a:gdLst>
                  <a:gd name="T0" fmla="*/ 1214 w 1277"/>
                  <a:gd name="T1" fmla="*/ 0 h 379"/>
                  <a:gd name="T2" fmla="*/ 62 w 1277"/>
                  <a:gd name="T3" fmla="*/ 0 h 379"/>
                  <a:gd name="T4" fmla="*/ 0 w 1277"/>
                  <a:gd name="T5" fmla="*/ 62 h 379"/>
                  <a:gd name="T6" fmla="*/ 0 w 1277"/>
                  <a:gd name="T7" fmla="*/ 207 h 379"/>
                  <a:gd name="T8" fmla="*/ 141 w 1277"/>
                  <a:gd name="T9" fmla="*/ 378 h 379"/>
                  <a:gd name="T10" fmla="*/ 1276 w 1277"/>
                  <a:gd name="T11" fmla="*/ 378 h 379"/>
                  <a:gd name="T12" fmla="*/ 1276 w 1277"/>
                  <a:gd name="T13" fmla="*/ 62 h 379"/>
                  <a:gd name="T14" fmla="*/ 1214 w 1277"/>
                  <a:gd name="T15" fmla="*/ 0 h 379"/>
                  <a:gd name="T16" fmla="*/ 1081 w 1277"/>
                  <a:gd name="T17" fmla="*/ 253 h 379"/>
                  <a:gd name="T18" fmla="*/ 1019 w 1277"/>
                  <a:gd name="T19" fmla="*/ 191 h 379"/>
                  <a:gd name="T20" fmla="*/ 1081 w 1277"/>
                  <a:gd name="T21" fmla="*/ 128 h 379"/>
                  <a:gd name="T22" fmla="*/ 1143 w 1277"/>
                  <a:gd name="T23" fmla="*/ 191 h 379"/>
                  <a:gd name="T24" fmla="*/ 1081 w 1277"/>
                  <a:gd name="T25" fmla="*/ 253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7" h="379">
                    <a:moveTo>
                      <a:pt x="1214" y="0"/>
                    </a:moveTo>
                    <a:lnTo>
                      <a:pt x="62" y="0"/>
                    </a:lnTo>
                    <a:cubicBezTo>
                      <a:pt x="25" y="0"/>
                      <a:pt x="0" y="29"/>
                      <a:pt x="0" y="62"/>
                    </a:cubicBezTo>
                    <a:lnTo>
                      <a:pt x="0" y="207"/>
                    </a:lnTo>
                    <a:cubicBezTo>
                      <a:pt x="75" y="237"/>
                      <a:pt x="133" y="303"/>
                      <a:pt x="141" y="378"/>
                    </a:cubicBezTo>
                    <a:lnTo>
                      <a:pt x="1276" y="378"/>
                    </a:lnTo>
                    <a:lnTo>
                      <a:pt x="1276" y="62"/>
                    </a:lnTo>
                    <a:cubicBezTo>
                      <a:pt x="1276" y="29"/>
                      <a:pt x="1247" y="0"/>
                      <a:pt x="1214" y="0"/>
                    </a:cubicBezTo>
                    <a:close/>
                    <a:moveTo>
                      <a:pt x="1081" y="253"/>
                    </a:moveTo>
                    <a:cubicBezTo>
                      <a:pt x="1048" y="253"/>
                      <a:pt x="1019" y="224"/>
                      <a:pt x="1019" y="191"/>
                    </a:cubicBezTo>
                    <a:cubicBezTo>
                      <a:pt x="1019" y="158"/>
                      <a:pt x="1048" y="128"/>
                      <a:pt x="1081" y="128"/>
                    </a:cubicBezTo>
                    <a:cubicBezTo>
                      <a:pt x="1114" y="128"/>
                      <a:pt x="1143" y="158"/>
                      <a:pt x="1143" y="191"/>
                    </a:cubicBezTo>
                    <a:cubicBezTo>
                      <a:pt x="1143" y="224"/>
                      <a:pt x="1114" y="253"/>
                      <a:pt x="1081" y="253"/>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18"/>
              <p:cNvSpPr>
                <a:spLocks noChangeArrowheads="1"/>
              </p:cNvSpPr>
              <p:nvPr/>
            </p:nvSpPr>
            <p:spPr bwMode="auto">
              <a:xfrm>
                <a:off x="2684781" y="4341945"/>
                <a:ext cx="119187" cy="176071"/>
              </a:xfrm>
              <a:custGeom>
                <a:avLst/>
                <a:gdLst>
                  <a:gd name="T0" fmla="*/ 8 w 387"/>
                  <a:gd name="T1" fmla="*/ 391 h 575"/>
                  <a:gd name="T2" fmla="*/ 45 w 387"/>
                  <a:gd name="T3" fmla="*/ 424 h 575"/>
                  <a:gd name="T4" fmla="*/ 191 w 387"/>
                  <a:gd name="T5" fmla="*/ 574 h 575"/>
                  <a:gd name="T6" fmla="*/ 336 w 387"/>
                  <a:gd name="T7" fmla="*/ 424 h 575"/>
                  <a:gd name="T8" fmla="*/ 374 w 387"/>
                  <a:gd name="T9" fmla="*/ 391 h 575"/>
                  <a:gd name="T10" fmla="*/ 382 w 387"/>
                  <a:gd name="T11" fmla="*/ 333 h 575"/>
                  <a:gd name="T12" fmla="*/ 361 w 387"/>
                  <a:gd name="T13" fmla="*/ 296 h 575"/>
                  <a:gd name="T14" fmla="*/ 374 w 387"/>
                  <a:gd name="T15" fmla="*/ 187 h 575"/>
                  <a:gd name="T16" fmla="*/ 228 w 387"/>
                  <a:gd name="T17" fmla="*/ 38 h 575"/>
                  <a:gd name="T18" fmla="*/ 199 w 387"/>
                  <a:gd name="T19" fmla="*/ 0 h 575"/>
                  <a:gd name="T20" fmla="*/ 0 w 387"/>
                  <a:gd name="T21" fmla="*/ 171 h 575"/>
                  <a:gd name="T22" fmla="*/ 0 w 387"/>
                  <a:gd name="T23" fmla="*/ 192 h 575"/>
                  <a:gd name="T24" fmla="*/ 12 w 387"/>
                  <a:gd name="T25" fmla="*/ 291 h 575"/>
                  <a:gd name="T26" fmla="*/ 0 w 387"/>
                  <a:gd name="T27" fmla="*/ 333 h 575"/>
                  <a:gd name="T28" fmla="*/ 8 w 387"/>
                  <a:gd name="T29" fmla="*/ 391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575">
                    <a:moveTo>
                      <a:pt x="8" y="391"/>
                    </a:moveTo>
                    <a:cubicBezTo>
                      <a:pt x="12" y="408"/>
                      <a:pt x="25" y="424"/>
                      <a:pt x="45" y="424"/>
                    </a:cubicBezTo>
                    <a:cubicBezTo>
                      <a:pt x="66" y="566"/>
                      <a:pt x="174" y="574"/>
                      <a:pt x="191" y="574"/>
                    </a:cubicBezTo>
                    <a:cubicBezTo>
                      <a:pt x="208" y="574"/>
                      <a:pt x="316" y="570"/>
                      <a:pt x="336" y="424"/>
                    </a:cubicBezTo>
                    <a:cubicBezTo>
                      <a:pt x="357" y="424"/>
                      <a:pt x="370" y="412"/>
                      <a:pt x="374" y="391"/>
                    </a:cubicBezTo>
                    <a:lnTo>
                      <a:pt x="382" y="333"/>
                    </a:lnTo>
                    <a:cubicBezTo>
                      <a:pt x="386" y="316"/>
                      <a:pt x="378" y="300"/>
                      <a:pt x="361" y="296"/>
                    </a:cubicBezTo>
                    <a:cubicBezTo>
                      <a:pt x="365" y="271"/>
                      <a:pt x="374" y="225"/>
                      <a:pt x="374" y="187"/>
                    </a:cubicBezTo>
                    <a:cubicBezTo>
                      <a:pt x="374" y="117"/>
                      <a:pt x="311" y="46"/>
                      <a:pt x="228" y="38"/>
                    </a:cubicBezTo>
                    <a:lnTo>
                      <a:pt x="199" y="0"/>
                    </a:lnTo>
                    <a:cubicBezTo>
                      <a:pt x="0" y="9"/>
                      <a:pt x="0" y="171"/>
                      <a:pt x="0" y="171"/>
                    </a:cubicBezTo>
                    <a:lnTo>
                      <a:pt x="0" y="192"/>
                    </a:lnTo>
                    <a:cubicBezTo>
                      <a:pt x="0" y="229"/>
                      <a:pt x="8" y="271"/>
                      <a:pt x="12" y="291"/>
                    </a:cubicBezTo>
                    <a:cubicBezTo>
                      <a:pt x="8" y="300"/>
                      <a:pt x="0" y="316"/>
                      <a:pt x="0" y="333"/>
                    </a:cubicBezTo>
                    <a:lnTo>
                      <a:pt x="8" y="391"/>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6" name="Freeform 19"/>
              <p:cNvSpPr>
                <a:spLocks noChangeArrowheads="1"/>
              </p:cNvSpPr>
              <p:nvPr/>
            </p:nvSpPr>
            <p:spPr bwMode="auto">
              <a:xfrm>
                <a:off x="2615706" y="4516662"/>
                <a:ext cx="255981" cy="142211"/>
              </a:xfrm>
              <a:custGeom>
                <a:avLst/>
                <a:gdLst>
                  <a:gd name="T0" fmla="*/ 0 w 833"/>
                  <a:gd name="T1" fmla="*/ 461 h 462"/>
                  <a:gd name="T2" fmla="*/ 0 w 833"/>
                  <a:gd name="T3" fmla="*/ 204 h 462"/>
                  <a:gd name="T4" fmla="*/ 87 w 833"/>
                  <a:gd name="T5" fmla="*/ 54 h 462"/>
                  <a:gd name="T6" fmla="*/ 87 w 833"/>
                  <a:gd name="T7" fmla="*/ 54 h 462"/>
                  <a:gd name="T8" fmla="*/ 183 w 833"/>
                  <a:gd name="T9" fmla="*/ 25 h 462"/>
                  <a:gd name="T10" fmla="*/ 237 w 833"/>
                  <a:gd name="T11" fmla="*/ 8 h 462"/>
                  <a:gd name="T12" fmla="*/ 275 w 833"/>
                  <a:gd name="T13" fmla="*/ 0 h 462"/>
                  <a:gd name="T14" fmla="*/ 416 w 833"/>
                  <a:gd name="T15" fmla="*/ 58 h 462"/>
                  <a:gd name="T16" fmla="*/ 416 w 833"/>
                  <a:gd name="T17" fmla="*/ 58 h 462"/>
                  <a:gd name="T18" fmla="*/ 557 w 833"/>
                  <a:gd name="T19" fmla="*/ 0 h 462"/>
                  <a:gd name="T20" fmla="*/ 595 w 833"/>
                  <a:gd name="T21" fmla="*/ 8 h 462"/>
                  <a:gd name="T22" fmla="*/ 649 w 833"/>
                  <a:gd name="T23" fmla="*/ 25 h 462"/>
                  <a:gd name="T24" fmla="*/ 744 w 833"/>
                  <a:gd name="T25" fmla="*/ 54 h 462"/>
                  <a:gd name="T26" fmla="*/ 744 w 833"/>
                  <a:gd name="T27" fmla="*/ 54 h 462"/>
                  <a:gd name="T28" fmla="*/ 832 w 833"/>
                  <a:gd name="T29" fmla="*/ 204 h 462"/>
                  <a:gd name="T30" fmla="*/ 832 w 833"/>
                  <a:gd name="T31" fmla="*/ 461 h 462"/>
                  <a:gd name="T32" fmla="*/ 0 w 833"/>
                  <a:gd name="T33" fmla="*/ 46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3" h="462">
                    <a:moveTo>
                      <a:pt x="0" y="461"/>
                    </a:moveTo>
                    <a:lnTo>
                      <a:pt x="0" y="204"/>
                    </a:lnTo>
                    <a:cubicBezTo>
                      <a:pt x="0" y="141"/>
                      <a:pt x="38" y="83"/>
                      <a:pt x="87" y="54"/>
                    </a:cubicBezTo>
                    <a:lnTo>
                      <a:pt x="87" y="54"/>
                    </a:lnTo>
                    <a:cubicBezTo>
                      <a:pt x="117" y="46"/>
                      <a:pt x="150" y="33"/>
                      <a:pt x="183" y="25"/>
                    </a:cubicBezTo>
                    <a:cubicBezTo>
                      <a:pt x="204" y="21"/>
                      <a:pt x="220" y="12"/>
                      <a:pt x="237" y="8"/>
                    </a:cubicBezTo>
                    <a:cubicBezTo>
                      <a:pt x="258" y="4"/>
                      <a:pt x="275" y="0"/>
                      <a:pt x="275" y="0"/>
                    </a:cubicBezTo>
                    <a:cubicBezTo>
                      <a:pt x="304" y="37"/>
                      <a:pt x="358" y="58"/>
                      <a:pt x="416" y="58"/>
                    </a:cubicBezTo>
                    <a:lnTo>
                      <a:pt x="416" y="58"/>
                    </a:lnTo>
                    <a:cubicBezTo>
                      <a:pt x="474" y="58"/>
                      <a:pt x="528" y="37"/>
                      <a:pt x="557" y="0"/>
                    </a:cubicBezTo>
                    <a:cubicBezTo>
                      <a:pt x="557" y="0"/>
                      <a:pt x="574" y="4"/>
                      <a:pt x="595" y="8"/>
                    </a:cubicBezTo>
                    <a:cubicBezTo>
                      <a:pt x="611" y="12"/>
                      <a:pt x="628" y="16"/>
                      <a:pt x="649" y="25"/>
                    </a:cubicBezTo>
                    <a:cubicBezTo>
                      <a:pt x="682" y="33"/>
                      <a:pt x="719" y="46"/>
                      <a:pt x="744" y="54"/>
                    </a:cubicBezTo>
                    <a:lnTo>
                      <a:pt x="744" y="54"/>
                    </a:lnTo>
                    <a:cubicBezTo>
                      <a:pt x="794" y="83"/>
                      <a:pt x="832" y="137"/>
                      <a:pt x="832" y="204"/>
                    </a:cubicBezTo>
                    <a:lnTo>
                      <a:pt x="832" y="461"/>
                    </a:lnTo>
                    <a:lnTo>
                      <a:pt x="0" y="461"/>
                    </a:lnTo>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61" name="Rectangle 60"/>
            <p:cNvSpPr/>
            <p:nvPr/>
          </p:nvSpPr>
          <p:spPr>
            <a:xfrm>
              <a:off x="3231457" y="5215141"/>
              <a:ext cx="639069" cy="110019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 name="TextBox 4"/>
            <p:cNvSpPr txBox="1"/>
            <p:nvPr/>
          </p:nvSpPr>
          <p:spPr>
            <a:xfrm>
              <a:off x="2059767" y="5746894"/>
              <a:ext cx="2480060" cy="261610"/>
            </a:xfrm>
            <a:prstGeom prst="rect">
              <a:avLst/>
            </a:prstGeom>
            <a:noFill/>
          </p:spPr>
          <p:txBody>
            <a:bodyPr wrap="square" rtlCol="0">
              <a:spAutoFit/>
            </a:bodyPr>
            <a:lstStyle/>
            <a:p>
              <a:pPr algn="ctr"/>
              <a:r>
                <a:rPr lang="en-US" sz="1050" dirty="0"/>
                <a:t>Customer Premises Equipment (CPE)</a:t>
              </a:r>
            </a:p>
          </p:txBody>
        </p:sp>
        <p:sp>
          <p:nvSpPr>
            <p:cNvPr id="50" name="Rectangle 49">
              <a:extLst>
                <a:ext uri="{FF2B5EF4-FFF2-40B4-BE49-F238E27FC236}">
                  <a16:creationId xmlns:a16="http://schemas.microsoft.com/office/drawing/2014/main" id="{72E1355D-7B25-194D-A27E-5FEE9E871CAF}"/>
                </a:ext>
              </a:extLst>
            </p:cNvPr>
            <p:cNvSpPr/>
            <p:nvPr/>
          </p:nvSpPr>
          <p:spPr bwMode="auto">
            <a:xfrm>
              <a:off x="1348242" y="5964271"/>
              <a:ext cx="4206738" cy="28964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Remote Private Network, 172.16.0.0/16</a:t>
              </a:r>
            </a:p>
          </p:txBody>
        </p:sp>
      </p:grpSp>
    </p:spTree>
    <p:extLst>
      <p:ext uri="{BB962C8B-B14F-4D97-AF65-F5344CB8AC3E}">
        <p14:creationId xmlns:p14="http://schemas.microsoft.com/office/powerpoint/2010/main" val="240621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blinds(horizontal)">
                                      <p:cBhvr>
                                        <p:cTn id="7" dur="500"/>
                                        <p:tgtEl>
                                          <p:spTgt spid="14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blinds(horizontal)">
                                      <p:cBhvr>
                                        <p:cTn id="16" dur="500"/>
                                        <p:tgtEl>
                                          <p:spTgt spid="8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blinds(horizontal)">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blinds(horizontal)">
                                      <p:cBhvr>
                                        <p:cTn id="24" dur="500"/>
                                        <p:tgtEl>
                                          <p:spTgt spid="94"/>
                                        </p:tgtEl>
                                      </p:cBhvr>
                                    </p:animEffect>
                                  </p:childTnLst>
                                </p:cTn>
                              </p:par>
                              <p:par>
                                <p:cTn id="25" presetID="3" presetClass="entr" presetSubtype="1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par>
                                <p:cTn id="28" presetID="3" presetClass="entr" presetSubtype="1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blinds(horizontal)">
                                      <p:cBhvr>
                                        <p:cTn id="3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3AA1-C17F-41B6-8ED6-A74A1E04064F}"/>
              </a:ext>
            </a:extLst>
          </p:cNvPr>
          <p:cNvSpPr>
            <a:spLocks noGrp="1"/>
          </p:cNvSpPr>
          <p:nvPr>
            <p:ph type="title"/>
          </p:nvPr>
        </p:nvSpPr>
        <p:spPr>
          <a:xfrm>
            <a:off x="762000" y="508000"/>
            <a:ext cx="4819650" cy="822960"/>
          </a:xfrm>
        </p:spPr>
        <p:txBody>
          <a:bodyPr/>
          <a:lstStyle/>
          <a:p>
            <a:r>
              <a:rPr lang="en-US" sz="3200" b="1" dirty="0">
                <a:latin typeface="+mn-lt"/>
              </a:rPr>
              <a:t>DRG Routing Engine</a:t>
            </a:r>
          </a:p>
        </p:txBody>
      </p:sp>
      <p:sp>
        <p:nvSpPr>
          <p:cNvPr id="7" name="Content Placeholder 6">
            <a:extLst>
              <a:ext uri="{FF2B5EF4-FFF2-40B4-BE49-F238E27FC236}">
                <a16:creationId xmlns:a16="http://schemas.microsoft.com/office/drawing/2014/main" id="{ED6223FD-F551-47F0-90DF-2F62CD8EFDB6}"/>
              </a:ext>
            </a:extLst>
          </p:cNvPr>
          <p:cNvSpPr>
            <a:spLocks noGrp="1"/>
          </p:cNvSpPr>
          <p:nvPr>
            <p:ph idx="1"/>
          </p:nvPr>
        </p:nvSpPr>
        <p:spPr>
          <a:xfrm>
            <a:off x="758952" y="1724025"/>
            <a:ext cx="4117848" cy="4375023"/>
          </a:xfrm>
        </p:spPr>
        <p:txBody>
          <a:bodyPr/>
          <a:lstStyle/>
          <a:p>
            <a:r>
              <a:rPr lang="en-US" sz="1200" b="1" dirty="0"/>
              <a:t>Design</a:t>
            </a:r>
          </a:p>
          <a:p>
            <a:pPr marL="342900" indent="-342900">
              <a:buFont typeface="+mj-lt"/>
              <a:buAutoNum type="arabicPeriod"/>
            </a:pPr>
            <a:r>
              <a:rPr lang="en-US" sz="1600" dirty="0"/>
              <a:t>Each VCN, </a:t>
            </a:r>
            <a:r>
              <a:rPr lang="en-US" sz="1600" dirty="0" err="1"/>
              <a:t>FastConnect</a:t>
            </a:r>
            <a:r>
              <a:rPr lang="en-US" sz="1600" dirty="0"/>
              <a:t>, IPSEC, or RPC connection is “connected” to the DRG via an Attachment.</a:t>
            </a:r>
          </a:p>
          <a:p>
            <a:pPr marL="342900" indent="-342900">
              <a:buFont typeface="+mj-lt"/>
              <a:buAutoNum type="arabicPeriod"/>
            </a:pPr>
            <a:r>
              <a:rPr lang="en-US" sz="1600" dirty="0"/>
              <a:t>Each “Attachment” has a route table assigned, which directs ingress traffic to a specific egress attachment.</a:t>
            </a:r>
          </a:p>
          <a:p>
            <a:r>
              <a:rPr lang="en-US" sz="1600" b="1" dirty="0"/>
              <a:t>Operation</a:t>
            </a:r>
          </a:p>
          <a:p>
            <a:pPr marL="342900" indent="-342900">
              <a:buFont typeface="+mj-lt"/>
              <a:buAutoNum type="arabicPeriod"/>
            </a:pPr>
            <a:r>
              <a:rPr lang="en-US" sz="1600" dirty="0"/>
              <a:t>A Packet arrives from VCN or on-premise into the DRG</a:t>
            </a:r>
          </a:p>
          <a:p>
            <a:pPr marL="342900" indent="-342900">
              <a:buFont typeface="+mj-lt"/>
              <a:buAutoNum type="arabicPeriod"/>
            </a:pPr>
            <a:r>
              <a:rPr lang="en-US" sz="1600" dirty="0"/>
              <a:t>The DRG routing engine determines which Attachment to egress the packet out of based on the associated route table.</a:t>
            </a:r>
          </a:p>
          <a:p>
            <a:pPr marL="342900" indent="-342900">
              <a:buFont typeface="+mj-lt"/>
              <a:buAutoNum type="arabicPeriod"/>
            </a:pPr>
            <a:endParaRPr lang="en-US" dirty="0"/>
          </a:p>
        </p:txBody>
      </p:sp>
      <p:pic>
        <p:nvPicPr>
          <p:cNvPr id="8" name="Picture 7">
            <a:extLst>
              <a:ext uri="{FF2B5EF4-FFF2-40B4-BE49-F238E27FC236}">
                <a16:creationId xmlns:a16="http://schemas.microsoft.com/office/drawing/2014/main" id="{C12D2707-668C-452D-9DBB-260306F6B0CC}"/>
              </a:ext>
            </a:extLst>
          </p:cNvPr>
          <p:cNvPicPr>
            <a:picLocks noChangeAspect="1"/>
          </p:cNvPicPr>
          <p:nvPr/>
        </p:nvPicPr>
        <p:blipFill>
          <a:blip r:embed="rId2"/>
          <a:stretch>
            <a:fillRect/>
          </a:stretch>
        </p:blipFill>
        <p:spPr>
          <a:xfrm>
            <a:off x="4957853" y="483628"/>
            <a:ext cx="7234147" cy="5845861"/>
          </a:xfrm>
          <a:prstGeom prst="rect">
            <a:avLst/>
          </a:prstGeom>
        </p:spPr>
      </p:pic>
    </p:spTree>
    <p:extLst>
      <p:ext uri="{BB962C8B-B14F-4D97-AF65-F5344CB8AC3E}">
        <p14:creationId xmlns:p14="http://schemas.microsoft.com/office/powerpoint/2010/main" val="150230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5808-FF85-42F6-868C-87AA7C2D7716}"/>
              </a:ext>
            </a:extLst>
          </p:cNvPr>
          <p:cNvSpPr>
            <a:spLocks noGrp="1"/>
          </p:cNvSpPr>
          <p:nvPr>
            <p:ph type="title"/>
          </p:nvPr>
        </p:nvSpPr>
        <p:spPr/>
        <p:txBody>
          <a:bodyPr/>
          <a:lstStyle/>
          <a:p>
            <a:r>
              <a:rPr lang="en-US" sz="3200" b="1" dirty="0">
                <a:latin typeface="+mn-lt"/>
              </a:rPr>
              <a:t>DRG Enhancements:  Remote On Ramp</a:t>
            </a:r>
          </a:p>
        </p:txBody>
      </p:sp>
      <p:sp>
        <p:nvSpPr>
          <p:cNvPr id="3" name="Content Placeholder 2">
            <a:extLst>
              <a:ext uri="{FF2B5EF4-FFF2-40B4-BE49-F238E27FC236}">
                <a16:creationId xmlns:a16="http://schemas.microsoft.com/office/drawing/2014/main" id="{E554B502-1D45-48BA-AAC4-52DF64A49E40}"/>
              </a:ext>
            </a:extLst>
          </p:cNvPr>
          <p:cNvSpPr>
            <a:spLocks noGrp="1"/>
          </p:cNvSpPr>
          <p:nvPr>
            <p:ph idx="1"/>
          </p:nvPr>
        </p:nvSpPr>
        <p:spPr>
          <a:xfrm>
            <a:off x="758952" y="1837944"/>
            <a:ext cx="3517773" cy="4261104"/>
          </a:xfrm>
        </p:spPr>
        <p:txBody>
          <a:bodyPr/>
          <a:lstStyle/>
          <a:p>
            <a:pPr marL="285750" indent="-285750">
              <a:buFont typeface="Arial" panose="020B0604020202020204" pitchFamily="34" charset="0"/>
              <a:buChar char="•"/>
            </a:pPr>
            <a:r>
              <a:rPr lang="en-US" sz="1600" dirty="0" err="1">
                <a:latin typeface="+mn-lt"/>
              </a:rPr>
              <a:t>FastConnect</a:t>
            </a:r>
            <a:r>
              <a:rPr lang="en-US" sz="1600" dirty="0">
                <a:latin typeface="+mn-lt"/>
              </a:rPr>
              <a:t> or IPSEC VPN in Region (A)</a:t>
            </a:r>
          </a:p>
          <a:p>
            <a:pPr marL="285750" indent="-285750">
              <a:buFont typeface="Arial" panose="020B0604020202020204" pitchFamily="34" charset="0"/>
              <a:buChar char="•"/>
            </a:pPr>
            <a:r>
              <a:rPr lang="en-US" sz="1600" dirty="0">
                <a:latin typeface="+mn-lt"/>
              </a:rPr>
              <a:t>Able to access resources in Region (B)</a:t>
            </a:r>
          </a:p>
          <a:p>
            <a:pPr marL="285750" indent="-285750">
              <a:buFont typeface="Arial" panose="020B0604020202020204" pitchFamily="34" charset="0"/>
              <a:buChar char="•"/>
            </a:pPr>
            <a:r>
              <a:rPr lang="en-US" sz="1600" dirty="0">
                <a:latin typeface="+mn-lt"/>
              </a:rPr>
              <a:t>Uses the OCI Private backbone.</a:t>
            </a:r>
          </a:p>
          <a:p>
            <a:pPr marL="285750" indent="-285750">
              <a:buFont typeface="Arial" panose="020B0604020202020204" pitchFamily="34" charset="0"/>
              <a:buChar char="•"/>
            </a:pPr>
            <a:r>
              <a:rPr lang="en-US" sz="1600" dirty="0">
                <a:latin typeface="+mn-lt"/>
              </a:rPr>
              <a:t>Can also provide redundancy.</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399960C-E19A-458C-8A2B-5F0BEB21E546}"/>
              </a:ext>
            </a:extLst>
          </p:cNvPr>
          <p:cNvPicPr>
            <a:picLocks noChangeAspect="1"/>
          </p:cNvPicPr>
          <p:nvPr/>
        </p:nvPicPr>
        <p:blipFill>
          <a:blip r:embed="rId2"/>
          <a:stretch>
            <a:fillRect/>
          </a:stretch>
        </p:blipFill>
        <p:spPr>
          <a:xfrm>
            <a:off x="4358425" y="1512648"/>
            <a:ext cx="7555782" cy="4586400"/>
          </a:xfrm>
          <a:prstGeom prst="rect">
            <a:avLst/>
          </a:prstGeom>
        </p:spPr>
      </p:pic>
    </p:spTree>
    <p:extLst>
      <p:ext uri="{BB962C8B-B14F-4D97-AF65-F5344CB8AC3E}">
        <p14:creationId xmlns:p14="http://schemas.microsoft.com/office/powerpoint/2010/main" val="244338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94B5-5EAE-4C16-8F13-1976203FE057}"/>
              </a:ext>
            </a:extLst>
          </p:cNvPr>
          <p:cNvSpPr>
            <a:spLocks noGrp="1"/>
          </p:cNvSpPr>
          <p:nvPr>
            <p:ph type="title"/>
          </p:nvPr>
        </p:nvSpPr>
        <p:spPr/>
        <p:txBody>
          <a:bodyPr/>
          <a:lstStyle/>
          <a:p>
            <a:r>
              <a:rPr lang="en-US" sz="3200" b="1" dirty="0">
                <a:latin typeface="+mn-lt"/>
              </a:rPr>
              <a:t>DRG :  ECMP (Active/Active) support</a:t>
            </a:r>
          </a:p>
        </p:txBody>
      </p:sp>
      <p:sp>
        <p:nvSpPr>
          <p:cNvPr id="7" name="Content Placeholder 6">
            <a:extLst>
              <a:ext uri="{FF2B5EF4-FFF2-40B4-BE49-F238E27FC236}">
                <a16:creationId xmlns:a16="http://schemas.microsoft.com/office/drawing/2014/main" id="{99D857F5-B784-4FC8-95A7-158A1BDF086A}"/>
              </a:ext>
            </a:extLst>
          </p:cNvPr>
          <p:cNvSpPr>
            <a:spLocks noGrp="1"/>
          </p:cNvSpPr>
          <p:nvPr>
            <p:ph idx="1"/>
          </p:nvPr>
        </p:nvSpPr>
        <p:spPr/>
        <p:txBody>
          <a:bodyPr/>
          <a:lstStyle/>
          <a:p>
            <a:pPr marL="285750" indent="-285750">
              <a:buFont typeface="Arial" panose="020B0604020202020204" pitchFamily="34" charset="0"/>
              <a:buChar char="•"/>
            </a:pPr>
            <a:r>
              <a:rPr lang="en-US" sz="1600" dirty="0">
                <a:latin typeface="Oracle Sans "/>
              </a:rPr>
              <a:t>OCI now support “ECMP” for Active/Active load sharing.</a:t>
            </a:r>
          </a:p>
          <a:p>
            <a:pPr marL="285750" indent="-285750">
              <a:buFont typeface="Arial" panose="020B0604020202020204" pitchFamily="34" charset="0"/>
              <a:buChar char="•"/>
            </a:pPr>
            <a:r>
              <a:rPr lang="en-US" sz="1600" dirty="0">
                <a:latin typeface="Oracle Sans "/>
              </a:rPr>
              <a:t>Bundle up to (8) IPSEC or </a:t>
            </a:r>
            <a:r>
              <a:rPr lang="en-US" sz="1600" dirty="0" err="1">
                <a:latin typeface="Oracle Sans "/>
              </a:rPr>
              <a:t>FastConnect</a:t>
            </a:r>
            <a:r>
              <a:rPr lang="en-US" sz="1600" dirty="0">
                <a:latin typeface="Oracle Sans "/>
              </a:rPr>
              <a:t> connections.</a:t>
            </a:r>
          </a:p>
          <a:p>
            <a:pPr marL="285750" indent="-285750">
              <a:buFont typeface="Arial" panose="020B0604020202020204" pitchFamily="34" charset="0"/>
              <a:buChar char="•"/>
            </a:pPr>
            <a:r>
              <a:rPr lang="en-US" sz="1600" dirty="0">
                <a:latin typeface="Oracle Sans "/>
              </a:rPr>
              <a:t>Enabled on a per-route table basis.</a:t>
            </a:r>
          </a:p>
        </p:txBody>
      </p:sp>
      <p:pic>
        <p:nvPicPr>
          <p:cNvPr id="8" name="Picture 7">
            <a:extLst>
              <a:ext uri="{FF2B5EF4-FFF2-40B4-BE49-F238E27FC236}">
                <a16:creationId xmlns:a16="http://schemas.microsoft.com/office/drawing/2014/main" id="{060E393A-1BF5-43F6-868B-87E009057366}"/>
              </a:ext>
            </a:extLst>
          </p:cNvPr>
          <p:cNvPicPr>
            <a:picLocks noChangeAspect="1"/>
          </p:cNvPicPr>
          <p:nvPr/>
        </p:nvPicPr>
        <p:blipFill>
          <a:blip r:embed="rId2"/>
          <a:stretch>
            <a:fillRect/>
          </a:stretch>
        </p:blipFill>
        <p:spPr>
          <a:xfrm>
            <a:off x="8129779" y="789274"/>
            <a:ext cx="3593194" cy="5703601"/>
          </a:xfrm>
          <a:prstGeom prst="rect">
            <a:avLst/>
          </a:prstGeom>
        </p:spPr>
      </p:pic>
      <p:pic>
        <p:nvPicPr>
          <p:cNvPr id="9" name="Picture 8">
            <a:extLst>
              <a:ext uri="{FF2B5EF4-FFF2-40B4-BE49-F238E27FC236}">
                <a16:creationId xmlns:a16="http://schemas.microsoft.com/office/drawing/2014/main" id="{55EAC183-14BD-4292-BDC9-2B39E90718A1}"/>
              </a:ext>
            </a:extLst>
          </p:cNvPr>
          <p:cNvPicPr>
            <a:picLocks noChangeAspect="1"/>
          </p:cNvPicPr>
          <p:nvPr/>
        </p:nvPicPr>
        <p:blipFill>
          <a:blip r:embed="rId3"/>
          <a:stretch>
            <a:fillRect/>
          </a:stretch>
        </p:blipFill>
        <p:spPr>
          <a:xfrm>
            <a:off x="5056348" y="2595626"/>
            <a:ext cx="2396969" cy="3897249"/>
          </a:xfrm>
          <a:prstGeom prst="rect">
            <a:avLst/>
          </a:prstGeom>
        </p:spPr>
      </p:pic>
    </p:spTree>
    <p:extLst>
      <p:ext uri="{BB962C8B-B14F-4D97-AF65-F5344CB8AC3E}">
        <p14:creationId xmlns:p14="http://schemas.microsoft.com/office/powerpoint/2010/main" val="21675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9188-42C0-492B-AEC0-E72EB743838C}"/>
              </a:ext>
            </a:extLst>
          </p:cNvPr>
          <p:cNvSpPr>
            <a:spLocks noGrp="1"/>
          </p:cNvSpPr>
          <p:nvPr>
            <p:ph type="title"/>
          </p:nvPr>
        </p:nvSpPr>
        <p:spPr/>
        <p:txBody>
          <a:bodyPr/>
          <a:lstStyle/>
          <a:p>
            <a:r>
              <a:rPr lang="en-US" sz="3200" b="1" dirty="0">
                <a:latin typeface="+mn-lt"/>
              </a:rPr>
              <a:t>DRG:  L3 Firewall </a:t>
            </a:r>
          </a:p>
        </p:txBody>
      </p:sp>
      <p:sp>
        <p:nvSpPr>
          <p:cNvPr id="3" name="Content Placeholder 2">
            <a:extLst>
              <a:ext uri="{FF2B5EF4-FFF2-40B4-BE49-F238E27FC236}">
                <a16:creationId xmlns:a16="http://schemas.microsoft.com/office/drawing/2014/main" id="{1BC2E8D8-E3D9-4944-A65F-4A4DCE080F06}"/>
              </a:ext>
            </a:extLst>
          </p:cNvPr>
          <p:cNvSpPr>
            <a:spLocks noGrp="1"/>
          </p:cNvSpPr>
          <p:nvPr>
            <p:ph idx="1"/>
          </p:nvPr>
        </p:nvSpPr>
        <p:spPr>
          <a:xfrm>
            <a:off x="758952" y="1837944"/>
            <a:ext cx="4670298" cy="4261104"/>
          </a:xfrm>
        </p:spPr>
        <p:txBody>
          <a:bodyPr/>
          <a:lstStyle/>
          <a:p>
            <a:pPr marL="285750" indent="-285750">
              <a:buFont typeface="Arial" panose="020B0604020202020204" pitchFamily="34" charset="0"/>
              <a:buChar char="•"/>
            </a:pPr>
            <a:r>
              <a:rPr lang="en-US" sz="2000" dirty="0">
                <a:latin typeface="+mn-lt"/>
              </a:rPr>
              <a:t>All traffic between VCNs is routed via L3 NVA (Network Virtual Appliance – or Firewall)</a:t>
            </a:r>
          </a:p>
          <a:p>
            <a:pPr marL="285750" indent="-285750">
              <a:buFont typeface="Arial" panose="020B0604020202020204" pitchFamily="34" charset="0"/>
              <a:buChar char="•"/>
            </a:pPr>
            <a:r>
              <a:rPr lang="en-US" sz="2000" dirty="0">
                <a:latin typeface="+mn-lt"/>
              </a:rPr>
              <a:t>Routing tables are used to direct traffic via a specific VCN, and the DRG-attachment routing table forces all traffic to the NVA.</a:t>
            </a:r>
          </a:p>
        </p:txBody>
      </p:sp>
      <p:pic>
        <p:nvPicPr>
          <p:cNvPr id="5" name="Picture 4" descr="Diagram&#10;&#10;Description automatically generated">
            <a:extLst>
              <a:ext uri="{FF2B5EF4-FFF2-40B4-BE49-F238E27FC236}">
                <a16:creationId xmlns:a16="http://schemas.microsoft.com/office/drawing/2014/main" id="{86F064F6-81E1-4B3B-A0B9-3CA73C661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159" y="1597307"/>
            <a:ext cx="6293889" cy="5081286"/>
          </a:xfrm>
          <a:prstGeom prst="rect">
            <a:avLst/>
          </a:prstGeom>
        </p:spPr>
      </p:pic>
    </p:spTree>
    <p:extLst>
      <p:ext uri="{BB962C8B-B14F-4D97-AF65-F5344CB8AC3E}">
        <p14:creationId xmlns:p14="http://schemas.microsoft.com/office/powerpoint/2010/main" val="85416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ght Master ">
  <a:themeElements>
    <a:clrScheme name="Oracle NEW">
      <a:dk1>
        <a:srgbClr val="4E3629"/>
      </a:dk1>
      <a:lt1>
        <a:sysClr val="window" lastClr="FFFFFF"/>
      </a:lt1>
      <a:dk2>
        <a:srgbClr val="312D2A"/>
      </a:dk2>
      <a:lt2>
        <a:srgbClr val="E0E2E1"/>
      </a:lt2>
      <a:accent1>
        <a:srgbClr val="D1350F"/>
      </a:accent1>
      <a:accent2>
        <a:srgbClr val="E6AC58"/>
      </a:accent2>
      <a:accent3>
        <a:srgbClr val="94AFAF"/>
      </a:accent3>
      <a:accent4>
        <a:srgbClr val="2B6242"/>
      </a:accent4>
      <a:accent5>
        <a:srgbClr val="2C5967"/>
      </a:accent5>
      <a:accent6>
        <a:srgbClr val="AE562C"/>
      </a:accent6>
      <a:hlink>
        <a:srgbClr val="2C5967"/>
      </a:hlink>
      <a:folHlink>
        <a:srgbClr val="F5B642"/>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DAFDA02F-964A-477E-8668-1A5770560AF4}" vid="{63737E6F-40CE-46AD-8900-885255D413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8010</TotalTime>
  <Words>696</Words>
  <Application>Microsoft Macintosh PowerPoint</Application>
  <PresentationFormat>Widescreen</PresentationFormat>
  <Paragraphs>106</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Helvetica Neue</vt:lpstr>
      <vt:lpstr>Oracle Sans</vt:lpstr>
      <vt:lpstr>Oracle Sans </vt:lpstr>
      <vt:lpstr>Oracle Sans Light</vt:lpstr>
      <vt:lpstr>Wingdings</vt:lpstr>
      <vt:lpstr>Light Master </vt:lpstr>
      <vt:lpstr>OCI Networking Gateways</vt:lpstr>
      <vt:lpstr>Internet Gateway</vt:lpstr>
      <vt:lpstr>NAT Gateway</vt:lpstr>
      <vt:lpstr>Service Gateway</vt:lpstr>
      <vt:lpstr>Dynamic Routing Gateway</vt:lpstr>
      <vt:lpstr>DRG Routing Engine</vt:lpstr>
      <vt:lpstr>DRG Enhancements:  Remote On Ramp</vt:lpstr>
      <vt:lpstr>DRG :  ECMP (Active/Active) support</vt:lpstr>
      <vt:lpstr>DRG:  L3 Firewall </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Rohit Rahi</dc:creator>
  <cp:lastModifiedBy>Vikram Kurma</cp:lastModifiedBy>
  <cp:revision>148</cp:revision>
  <dcterms:created xsi:type="dcterms:W3CDTF">2019-09-24T19:17:07Z</dcterms:created>
  <dcterms:modified xsi:type="dcterms:W3CDTF">2023-07-05T13:02:52Z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6186370</vt:lpwstr>
  </property>
  <property fmtid="{D5CDD505-2E9C-101B-9397-08002B2CF9AE}" pid="3" name="NXPowerLiteSettings">
    <vt:lpwstr>C700052003A000</vt:lpwstr>
  </property>
  <property fmtid="{D5CDD505-2E9C-101B-9397-08002B2CF9AE}" pid="4" name="NXPowerLiteVersion">
    <vt:lpwstr>D8.0.4</vt:lpwstr>
  </property>
</Properties>
</file>