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822"/>
  </p:normalViewPr>
  <p:slideViewPr>
    <p:cSldViewPr snapToGrid="0" snapToObjects="1">
      <p:cViewPr varScale="1">
        <p:scale>
          <a:sx n="101" d="100"/>
          <a:sy n="101" d="100"/>
        </p:scale>
        <p:origin x="25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973B8-4EB4-C947-B6BA-D96EFE34F51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1C8B5-F8F4-C949-80BB-7DE426403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4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ppt has been created by L. Saetta, summarizing the concept contained in the </a:t>
            </a:r>
            <a:r>
              <a:rPr lang="en-US" dirty="0" err="1"/>
              <a:t>arXiv</a:t>
            </a:r>
            <a:r>
              <a:rPr lang="en-US" dirty="0"/>
              <a:t> </a:t>
            </a:r>
            <a:r>
              <a:rPr lang="en-US"/>
              <a:t>document (</a:t>
            </a:r>
            <a:r>
              <a:rPr lang="en-US" b="1"/>
              <a:t>2510.04173, </a:t>
            </a:r>
            <a:r>
              <a:rPr lang="en-US"/>
              <a:t>October 2025)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1C8B5-F8F4-C949-80BB-7DE426403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2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50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20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5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61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24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184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5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5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5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19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3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1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acle/agent-spec" TargetMode="External"/><Relationship Id="rId2" Type="http://schemas.openxmlformats.org/officeDocument/2006/relationships/hyperlink" Target="https://arxiv.org/abs/2510.0417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oracle.com/ai-and-datascience/post/introducing-open-agent-specification" TargetMode="External"/><Relationship Id="rId4" Type="http://schemas.openxmlformats.org/officeDocument/2006/relationships/hyperlink" Target="https://oracle.github.io/agent-spec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Open Agent Specification </a:t>
            </a:r>
            <a:br>
              <a:rPr lang="it-IT" dirty="0"/>
            </a:br>
            <a:r>
              <a:rPr dirty="0"/>
              <a:t>(Agent Spec) —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dirty="0"/>
              <a:t>A Unified Declarative Standard for AI Agents</a:t>
            </a:r>
          </a:p>
          <a:p>
            <a:r>
              <a:rPr dirty="0"/>
              <a:t>From fragmented agent frameworks to interoperable agentic systems</a:t>
            </a:r>
          </a:p>
          <a:p>
            <a:endParaRPr dirty="0"/>
          </a:p>
          <a:p>
            <a:r>
              <a:rPr dirty="0"/>
              <a:t>Source: </a:t>
            </a:r>
            <a:r>
              <a:rPr b="1" dirty="0" err="1"/>
              <a:t>arXiv</a:t>
            </a:r>
            <a:r>
              <a:rPr b="1" dirty="0"/>
              <a:t> 2510.04173</a:t>
            </a:r>
            <a:r>
              <a:rPr dirty="0"/>
              <a:t> (October 2025)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Critique &amp; Strategic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Strengths</a:t>
            </a:r>
            <a:r>
              <a:rPr dirty="0"/>
              <a:t>: framework-agnostic, modular, reusable</a:t>
            </a:r>
          </a:p>
          <a:p>
            <a:r>
              <a:rPr b="1" dirty="0"/>
              <a:t>Risks</a:t>
            </a:r>
            <a:r>
              <a:rPr dirty="0"/>
              <a:t>: adoption barriers, runtime complexity</a:t>
            </a:r>
          </a:p>
          <a:p>
            <a:r>
              <a:rPr b="1" dirty="0"/>
              <a:t>Suggestions</a:t>
            </a:r>
            <a:r>
              <a:rPr dirty="0"/>
              <a:t>: start modular, contribute adapters, focus on observability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Key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Open Agent Specification is a declarative language for defining interoperable AI agents.</a:t>
            </a:r>
          </a:p>
          <a:p>
            <a:endParaRPr dirty="0"/>
          </a:p>
          <a:p>
            <a:r>
              <a:rPr dirty="0"/>
              <a:t>Key links:</a:t>
            </a:r>
          </a:p>
          <a:p>
            <a:pPr lvl="1" indent="-342900"/>
            <a:r>
              <a:rPr sz="2400" dirty="0"/>
              <a:t>Paper: </a:t>
            </a:r>
            <a:r>
              <a:rPr sz="2400" dirty="0">
                <a:hlinkClick r:id="rId2"/>
              </a:rPr>
              <a:t>https://arxiv.org/abs/2510.04173</a:t>
            </a:r>
            <a:endParaRPr sz="2400" dirty="0"/>
          </a:p>
          <a:p>
            <a:pPr lvl="1" indent="-342900"/>
            <a:r>
              <a:rPr sz="2400" dirty="0"/>
              <a:t>GitHub: </a:t>
            </a:r>
            <a:r>
              <a:rPr sz="2400" dirty="0">
                <a:hlinkClick r:id="rId3"/>
              </a:rPr>
              <a:t>https://github.com/oracle/agent-spec</a:t>
            </a:r>
            <a:endParaRPr lang="it-IT" sz="2400" dirty="0"/>
          </a:p>
          <a:p>
            <a:pPr lvl="1" indent="-342900"/>
            <a:r>
              <a:rPr lang="it-IT" sz="2400" dirty="0"/>
              <a:t>Docs: </a:t>
            </a:r>
            <a:r>
              <a:rPr lang="it-IT" sz="2400" dirty="0">
                <a:hlinkClick r:id="rId4"/>
              </a:rPr>
              <a:t>https://oracle.github.io/agent-spec/index.html</a:t>
            </a:r>
            <a:endParaRPr sz="2400" dirty="0"/>
          </a:p>
          <a:p>
            <a:pPr lvl="1" indent="-342900"/>
            <a:r>
              <a:rPr sz="2400" dirty="0"/>
              <a:t>Blog:</a:t>
            </a:r>
            <a:r>
              <a:rPr lang="it-IT" sz="2400" dirty="0"/>
              <a:t> </a:t>
            </a:r>
            <a:r>
              <a:rPr lang="it-IT" sz="2400" dirty="0">
                <a:hlinkClick r:id="rId5"/>
              </a:rPr>
              <a:t>https://blogs.oracle.com/ai-and-datascience/post/introducing-open-agent-specification</a:t>
            </a:r>
            <a:endParaRPr lang="it-IT" sz="2400" dirty="0"/>
          </a:p>
          <a:p>
            <a:pPr marL="400050" lvl="1" indent="0">
              <a:buNone/>
            </a:pPr>
            <a:endParaRPr lang="it-IT" sz="2400" dirty="0"/>
          </a:p>
          <a:p>
            <a:pPr marL="400050" lvl="1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Design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Portability and interoperability across frameworks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Declarative, modular, composable definition of agents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Explicit control and data flow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Validation and conformance testing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Support for multi-agent composition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 Concepts</a:t>
            </a:r>
            <a:r>
              <a:rPr lang="it-IT" dirty="0"/>
              <a:t>/</a:t>
            </a:r>
            <a:r>
              <a:rPr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Agent</a:t>
            </a:r>
            <a:r>
              <a:rPr dirty="0"/>
              <a:t> – conversational or reasoning entity</a:t>
            </a:r>
          </a:p>
          <a:p>
            <a:r>
              <a:rPr b="1" dirty="0"/>
              <a:t>Flow</a:t>
            </a:r>
            <a:r>
              <a:rPr dirty="0"/>
              <a:t> – structured workflow (nodes, branching, loops)</a:t>
            </a:r>
          </a:p>
          <a:p>
            <a:r>
              <a:rPr b="1" dirty="0"/>
              <a:t>Tool</a:t>
            </a:r>
            <a:r>
              <a:rPr dirty="0"/>
              <a:t> – API, function, or external service connector</a:t>
            </a:r>
          </a:p>
          <a:p>
            <a:r>
              <a:rPr b="1" dirty="0"/>
              <a:t>Memory / Prompt Templates </a:t>
            </a:r>
            <a:r>
              <a:rPr dirty="0"/>
              <a:t>– contextual state management</a:t>
            </a:r>
          </a:p>
          <a:p>
            <a:r>
              <a:rPr b="1" dirty="0"/>
              <a:t>Edges</a:t>
            </a:r>
            <a:r>
              <a:rPr dirty="0"/>
              <a:t> – define control and data flow 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45C8-8418-49DD-9308-740D7866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7A2E8-2549-651B-0716-8E28C26CA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917161"/>
            <a:ext cx="7124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6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Serialization, SDKs &amp; Runtime 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YAML/JSON schema for agent definitions</a:t>
            </a:r>
          </a:p>
          <a:p>
            <a:r>
              <a:rPr dirty="0"/>
              <a:t>Python SDK (</a:t>
            </a:r>
            <a:r>
              <a:rPr dirty="0" err="1"/>
              <a:t>PyAgentSpec</a:t>
            </a:r>
            <a:r>
              <a:rPr dirty="0"/>
              <a:t>) for building and validating </a:t>
            </a:r>
            <a:r>
              <a:rPr lang="it-IT" dirty="0"/>
              <a:t>Agents’ </a:t>
            </a:r>
            <a:r>
              <a:rPr dirty="0"/>
              <a:t>specs</a:t>
            </a:r>
          </a:p>
          <a:p>
            <a:r>
              <a:rPr dirty="0"/>
              <a:t>Runtime adapters map spec to specific runtimes (OCI, </a:t>
            </a:r>
            <a:r>
              <a:rPr dirty="0" err="1"/>
              <a:t>LangGraph</a:t>
            </a:r>
            <a:r>
              <a:rPr dirty="0"/>
              <a:t>, </a:t>
            </a:r>
            <a:r>
              <a:rPr dirty="0" err="1"/>
              <a:t>AutoGen</a:t>
            </a:r>
            <a:r>
              <a:rPr dirty="0"/>
              <a:t>)</a:t>
            </a:r>
          </a:p>
          <a:p>
            <a:r>
              <a:rPr dirty="0"/>
              <a:t>Import/export between frameworks (Agent ↔ </a:t>
            </a:r>
            <a:r>
              <a:rPr dirty="0" err="1"/>
              <a:t>LangGraph</a:t>
            </a:r>
            <a:r>
              <a:rPr dirty="0"/>
              <a:t> ↔ </a:t>
            </a:r>
            <a:r>
              <a:rPr dirty="0" err="1"/>
              <a:t>AutoGen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Control Flow &amp; Data Flow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Directed edges define execution order, branching, loops</a:t>
            </a:r>
          </a:p>
          <a:p>
            <a:r>
              <a:rPr dirty="0"/>
              <a:t>Inputs/outputs mapped explicitly across nodes</a:t>
            </a:r>
          </a:p>
          <a:p>
            <a:r>
              <a:rPr dirty="0"/>
              <a:t>Nested and reusable flows or sub-agents</a:t>
            </a:r>
          </a:p>
          <a:p>
            <a:r>
              <a:rPr dirty="0"/>
              <a:t>Modular referencing for reuse and composability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D</a:t>
            </a:r>
            <a:r>
              <a:rPr b="1" dirty="0" err="1"/>
              <a:t>evelopers</a:t>
            </a:r>
            <a:r>
              <a:rPr dirty="0"/>
              <a:t>: portability, validation, reuse</a:t>
            </a:r>
          </a:p>
          <a:p>
            <a:r>
              <a:rPr lang="it-IT" b="1" dirty="0" err="1"/>
              <a:t>F</a:t>
            </a:r>
            <a:r>
              <a:rPr b="1" dirty="0" err="1"/>
              <a:t>rameworks</a:t>
            </a:r>
            <a:r>
              <a:rPr dirty="0"/>
              <a:t>: standardized interchange format</a:t>
            </a:r>
          </a:p>
          <a:p>
            <a:r>
              <a:rPr lang="it-IT" b="1" dirty="0" err="1"/>
              <a:t>R</a:t>
            </a:r>
            <a:r>
              <a:rPr b="1" dirty="0" err="1"/>
              <a:t>esearchers</a:t>
            </a:r>
            <a:r>
              <a:rPr dirty="0"/>
              <a:t>: reproducibility and comparability</a:t>
            </a:r>
          </a:p>
          <a:p>
            <a:r>
              <a:rPr lang="it-IT" b="1" dirty="0"/>
              <a:t>E</a:t>
            </a:r>
            <a:r>
              <a:rPr b="1" dirty="0" err="1"/>
              <a:t>nterprises</a:t>
            </a:r>
            <a:r>
              <a:rPr dirty="0"/>
              <a:t>: governance, modularity, and </a:t>
            </a:r>
            <a:r>
              <a:rPr lang="it-IT" dirty="0"/>
              <a:t>no/</a:t>
            </a:r>
            <a:r>
              <a:rPr dirty="0"/>
              <a:t>reduced lock-in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Early-stage adoption and maturity</a:t>
            </a:r>
            <a:endParaRPr lang="it-IT" dirty="0"/>
          </a:p>
          <a:p>
            <a:pPr lvl="1"/>
            <a:r>
              <a:rPr lang="en-US" dirty="0"/>
              <a:t>Proposed: October 2025</a:t>
            </a:r>
            <a:endParaRPr dirty="0"/>
          </a:p>
          <a:p>
            <a:r>
              <a:rPr dirty="0"/>
              <a:t>Runtime mismatch across frameworks</a:t>
            </a:r>
          </a:p>
          <a:p>
            <a:r>
              <a:rPr dirty="0"/>
              <a:t>Performance overhead due to abstraction layer</a:t>
            </a:r>
          </a:p>
          <a:p>
            <a:r>
              <a:rPr dirty="0"/>
              <a:t>Safety and observability delegated to runtimes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Memory, Planning, Datastores, A2A protocols</a:t>
            </a:r>
          </a:p>
          <a:p>
            <a:r>
              <a:rPr dirty="0"/>
              <a:t>SDKs in more languages</a:t>
            </a:r>
          </a:p>
          <a:p>
            <a:r>
              <a:rPr dirty="0"/>
              <a:t>Expand adapter ecosystem</a:t>
            </a:r>
          </a:p>
          <a:p>
            <a:r>
              <a:rPr dirty="0"/>
              <a:t>Conformance tests and </a:t>
            </a:r>
            <a:r>
              <a:rPr lang="it-IT" dirty="0">
                <a:solidFill>
                  <a:srgbClr val="C00000"/>
                </a:solidFill>
              </a:rPr>
              <a:t>V</a:t>
            </a:r>
            <a:r>
              <a:rPr dirty="0" err="1">
                <a:solidFill>
                  <a:srgbClr val="C00000"/>
                </a:solidFill>
              </a:rPr>
              <a:t>isual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lang="it-IT" dirty="0">
                <a:solidFill>
                  <a:srgbClr val="C00000"/>
                </a:solidFill>
              </a:rPr>
              <a:t>E</a:t>
            </a:r>
            <a:r>
              <a:rPr dirty="0" err="1">
                <a:solidFill>
                  <a:srgbClr val="C00000"/>
                </a:solidFill>
              </a:rPr>
              <a:t>ditors</a:t>
            </a:r>
            <a:endParaRPr dirty="0">
              <a:solidFill>
                <a:srgbClr val="C00000"/>
              </a:solidFill>
            </a:endParaRPr>
          </a:p>
          <a:p>
            <a:r>
              <a:rPr dirty="0"/>
              <a:t>Community growth and registry of agents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416</Words>
  <Application>Microsoft Macintosh PowerPoint</Application>
  <PresentationFormat>On-screen Show (4:3)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Garamond</vt:lpstr>
      <vt:lpstr>Organic</vt:lpstr>
      <vt:lpstr>Open Agent Specification  (Agent Spec) — Overview</vt:lpstr>
      <vt:lpstr>Design Objectives</vt:lpstr>
      <vt:lpstr>Core Concepts/Components</vt:lpstr>
      <vt:lpstr>Components</vt:lpstr>
      <vt:lpstr>Serialization, SDKs &amp; Runtime Adapters</vt:lpstr>
      <vt:lpstr>Control Flow &amp; Data Flow Semantics</vt:lpstr>
      <vt:lpstr>Benefits &amp; Value Proposition</vt:lpstr>
      <vt:lpstr>Limitations &amp; Challenges</vt:lpstr>
      <vt:lpstr>Roadmap &amp; Future Directions</vt:lpstr>
      <vt:lpstr>Critique &amp; Strategic Considerations</vt:lpstr>
      <vt:lpstr>Summary &amp; Key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Luigi Saetta</cp:lastModifiedBy>
  <cp:revision>13</cp:revision>
  <dcterms:created xsi:type="dcterms:W3CDTF">2013-01-27T09:14:16Z</dcterms:created>
  <dcterms:modified xsi:type="dcterms:W3CDTF">2025-10-14T19:06:51Z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76ce46-357f-46de-88d6-77b9bbb83c46_Enabled">
    <vt:lpwstr>true</vt:lpwstr>
  </property>
  <property fmtid="{D5CDD505-2E9C-101B-9397-08002B2CF9AE}" pid="3" name="MSIP_Label_3c76ce46-357f-46de-88d6-77b9bbb83c46_SetDate">
    <vt:lpwstr>2025-10-11T14:40:34Z</vt:lpwstr>
  </property>
  <property fmtid="{D5CDD505-2E9C-101B-9397-08002B2CF9AE}" pid="4" name="MSIP_Label_3c76ce46-357f-46de-88d6-77b9bbb83c46_Method">
    <vt:lpwstr>Privileged</vt:lpwstr>
  </property>
  <property fmtid="{D5CDD505-2E9C-101B-9397-08002B2CF9AE}" pid="5" name="MSIP_Label_3c76ce46-357f-46de-88d6-77b9bbb83c46_Name">
    <vt:lpwstr>Public</vt:lpwstr>
  </property>
  <property fmtid="{D5CDD505-2E9C-101B-9397-08002B2CF9AE}" pid="6" name="MSIP_Label_3c76ce46-357f-46de-88d6-77b9bbb83c46_SiteId">
    <vt:lpwstr>4e2c6054-71cb-48f1-bd6c-3a9705aca71b</vt:lpwstr>
  </property>
  <property fmtid="{D5CDD505-2E9C-101B-9397-08002B2CF9AE}" pid="7" name="MSIP_Label_3c76ce46-357f-46de-88d6-77b9bbb83c46_ActionId">
    <vt:lpwstr>67f29226-a97a-44f1-93d0-5f60462a0514</vt:lpwstr>
  </property>
  <property fmtid="{D5CDD505-2E9C-101B-9397-08002B2CF9AE}" pid="8" name="MSIP_Label_3c76ce46-357f-46de-88d6-77b9bbb83c46_ContentBits">
    <vt:lpwstr>0</vt:lpwstr>
  </property>
  <property fmtid="{D5CDD505-2E9C-101B-9397-08002B2CF9AE}" pid="9" name="MSIP_Label_3c76ce46-357f-46de-88d6-77b9bbb83c46_Tag">
    <vt:lpwstr>50, 0, 1, 1</vt:lpwstr>
  </property>
</Properties>
</file>