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>
      <p:cViewPr>
        <p:scale>
          <a:sx n="113" d="100"/>
          <a:sy n="11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91AF-68C5-AE4E-74E1-966405BD1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E876C-B73E-EDDD-BC46-C432EFFC6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C7EC-CECF-FB3D-0FD7-4CD729DA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7162-5ED8-FC67-A2B8-25E1A73D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C9D0-3446-BF13-A40F-2448FB56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B72C-B2DD-B27F-390A-256A4D67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7C376-CE24-FF5C-08D9-138901AB0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B009-F40A-61BD-3C76-C813416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9CE1-F9F0-7675-F73F-6862C1F8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CC8B-9D61-6245-5B9C-56EF1C7C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8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AB672-921F-6B7C-B497-F137B64C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838CB-FB48-DC05-D7D2-ED0EFAEF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FF34-12BF-A749-D79C-CCB879E6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5D70-5813-E8DE-70DA-D0060066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91A2-4735-74A0-8D61-F6A4B989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2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8EB3-4DAE-0199-75B0-60E0F75B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3EAF-BC02-2417-1E09-F3D449DE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D39B-3F27-FDF9-6E05-C9C8CAE0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8F42-A78D-9D4A-7DE4-D72AFD6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73D4-C949-7EEF-22DB-19EEA08F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A335-DA1D-1256-222A-0750DCF3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5CA5C-0769-0D59-F5C2-FA7BD433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8AD-2441-0E8C-2CEE-E7B7D804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8029-C330-CF07-A207-FED3D88D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CFC3-CAB7-3DA5-C118-8B142BD3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382E-D691-3DD2-D008-4769FFC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18A7-3C68-479C-B149-E0677D2B3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F79B8-238C-4AB1-CE68-C723001A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50C8-A561-2D9F-DE64-0E2622CC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442DA-718B-AA24-A334-34DA6482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4995C-6A59-82E7-2336-175A302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CBE3-75C9-C576-FD19-260EB749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7DEB-4985-0B7D-B5DF-AC47D9FB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44D0-6651-3D20-C36B-DA03C93F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6A5FE-880E-7107-3EA4-F777B35C0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5677C-1AAE-5E7F-146C-42FD2B711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EE8C-D9C2-FAC8-FFF1-CE3862E5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94D66-A4E3-6AF6-19CD-1BA41CE2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FFC3F-D0CD-0F32-11EF-955209DE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3BFA-1214-377B-0816-AA303B05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BA9D4-F033-FBA9-3081-A1D422AE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BC0C-0914-5DDD-DA47-DA7F5B5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47D9C-D106-456C-65D2-A192C47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0B889-3B5F-1CFB-B132-6B353E59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3B068-54E2-A210-320B-E73C069D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4424D-EAF6-DF71-BF08-77C39F31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CDC3-0D6A-2451-BF24-301980BB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3C86-3E07-3BBE-26D1-C1A04183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1C50C-F166-B135-34CB-160941BB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79B80-51B7-FB5B-5A69-9BA0A926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DBFFF-4800-D904-D87A-7C5E70BA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456C-95C7-9D9C-DBC0-8F4657ED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47C4-B463-B5A2-A963-721B385B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BC77E-5E9F-EF34-5EA4-81C912274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20562-ABB0-4D78-E37C-34370ABBC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99AF9-3876-B8FE-ACD2-F9626A67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37FCD-0477-2134-930C-14B0ADBA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35CC2-B59C-171F-5931-4E8929ED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98AA9-915A-B60B-0C4F-27EBDB97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279C2-05A5-ACAE-7112-BD25346B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688C-24CD-1E0F-D600-EFB9F21FD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85C9-8C95-E14E-9578-5F24386D40D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B0AE-D418-F8BF-FD71-8C54FA842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7DCF-FF30-C0D6-4B69-8B7ACA162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36DA-BFFA-BA4D-9ABF-C812876D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8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1135352-428C-C286-A414-64995EF12F14}"/>
              </a:ext>
            </a:extLst>
          </p:cNvPr>
          <p:cNvGrpSpPr/>
          <p:nvPr/>
        </p:nvGrpSpPr>
        <p:grpSpPr>
          <a:xfrm>
            <a:off x="2818949" y="864623"/>
            <a:ext cx="5581428" cy="4961754"/>
            <a:chOff x="6833419" y="1295400"/>
            <a:chExt cx="3878124" cy="496175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8EA709C-88B4-7B61-F202-869DC48EE59A}"/>
                </a:ext>
              </a:extLst>
            </p:cNvPr>
            <p:cNvSpPr/>
            <p:nvPr/>
          </p:nvSpPr>
          <p:spPr>
            <a:xfrm>
              <a:off x="6833419" y="5513032"/>
              <a:ext cx="3878124" cy="744122"/>
            </a:xfrm>
            <a:custGeom>
              <a:avLst/>
              <a:gdLst>
                <a:gd name="connsiteX0" fmla="*/ 0 w 8285162"/>
                <a:gd name="connsiteY0" fmla="*/ 72657 h 726569"/>
                <a:gd name="connsiteX1" fmla="*/ 72657 w 8285162"/>
                <a:gd name="connsiteY1" fmla="*/ 0 h 726569"/>
                <a:gd name="connsiteX2" fmla="*/ 8212505 w 8285162"/>
                <a:gd name="connsiteY2" fmla="*/ 0 h 726569"/>
                <a:gd name="connsiteX3" fmla="*/ 8285162 w 8285162"/>
                <a:gd name="connsiteY3" fmla="*/ 72657 h 726569"/>
                <a:gd name="connsiteX4" fmla="*/ 8285162 w 8285162"/>
                <a:gd name="connsiteY4" fmla="*/ 653912 h 726569"/>
                <a:gd name="connsiteX5" fmla="*/ 8212505 w 8285162"/>
                <a:gd name="connsiteY5" fmla="*/ 726569 h 726569"/>
                <a:gd name="connsiteX6" fmla="*/ 72657 w 8285162"/>
                <a:gd name="connsiteY6" fmla="*/ 726569 h 726569"/>
                <a:gd name="connsiteX7" fmla="*/ 0 w 8285162"/>
                <a:gd name="connsiteY7" fmla="*/ 653912 h 726569"/>
                <a:gd name="connsiteX8" fmla="*/ 0 w 8285162"/>
                <a:gd name="connsiteY8" fmla="*/ 72657 h 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85162" h="726569">
                  <a:moveTo>
                    <a:pt x="0" y="72657"/>
                  </a:moveTo>
                  <a:cubicBezTo>
                    <a:pt x="0" y="32530"/>
                    <a:pt x="32530" y="0"/>
                    <a:pt x="72657" y="0"/>
                  </a:cubicBezTo>
                  <a:lnTo>
                    <a:pt x="8212505" y="0"/>
                  </a:lnTo>
                  <a:cubicBezTo>
                    <a:pt x="8252632" y="0"/>
                    <a:pt x="8285162" y="32530"/>
                    <a:pt x="8285162" y="72657"/>
                  </a:cubicBezTo>
                  <a:lnTo>
                    <a:pt x="8285162" y="653912"/>
                  </a:lnTo>
                  <a:cubicBezTo>
                    <a:pt x="8285162" y="694039"/>
                    <a:pt x="8252632" y="726569"/>
                    <a:pt x="8212505" y="726569"/>
                  </a:cubicBezTo>
                  <a:lnTo>
                    <a:pt x="72657" y="726569"/>
                  </a:lnTo>
                  <a:cubicBezTo>
                    <a:pt x="32530" y="726569"/>
                    <a:pt x="0" y="694039"/>
                    <a:pt x="0" y="653912"/>
                  </a:cubicBezTo>
                  <a:lnTo>
                    <a:pt x="0" y="7265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5977414" bIns="17780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/>
                <a:t> </a:t>
              </a:r>
              <a:endParaRPr lang="en-US" sz="25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896C08B-74C3-9C95-2F00-04700A822342}"/>
                </a:ext>
              </a:extLst>
            </p:cNvPr>
            <p:cNvSpPr/>
            <p:nvPr/>
          </p:nvSpPr>
          <p:spPr>
            <a:xfrm>
              <a:off x="6833419" y="2086385"/>
              <a:ext cx="3878124" cy="744122"/>
            </a:xfrm>
            <a:custGeom>
              <a:avLst/>
              <a:gdLst>
                <a:gd name="connsiteX0" fmla="*/ 0 w 8285162"/>
                <a:gd name="connsiteY0" fmla="*/ 72657 h 726569"/>
                <a:gd name="connsiteX1" fmla="*/ 72657 w 8285162"/>
                <a:gd name="connsiteY1" fmla="*/ 0 h 726569"/>
                <a:gd name="connsiteX2" fmla="*/ 8212505 w 8285162"/>
                <a:gd name="connsiteY2" fmla="*/ 0 h 726569"/>
                <a:gd name="connsiteX3" fmla="*/ 8285162 w 8285162"/>
                <a:gd name="connsiteY3" fmla="*/ 72657 h 726569"/>
                <a:gd name="connsiteX4" fmla="*/ 8285162 w 8285162"/>
                <a:gd name="connsiteY4" fmla="*/ 653912 h 726569"/>
                <a:gd name="connsiteX5" fmla="*/ 8212505 w 8285162"/>
                <a:gd name="connsiteY5" fmla="*/ 726569 h 726569"/>
                <a:gd name="connsiteX6" fmla="*/ 72657 w 8285162"/>
                <a:gd name="connsiteY6" fmla="*/ 726569 h 726569"/>
                <a:gd name="connsiteX7" fmla="*/ 0 w 8285162"/>
                <a:gd name="connsiteY7" fmla="*/ 653912 h 726569"/>
                <a:gd name="connsiteX8" fmla="*/ 0 w 8285162"/>
                <a:gd name="connsiteY8" fmla="*/ 72657 h 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85162" h="726569">
                  <a:moveTo>
                    <a:pt x="0" y="72657"/>
                  </a:moveTo>
                  <a:cubicBezTo>
                    <a:pt x="0" y="32530"/>
                    <a:pt x="32530" y="0"/>
                    <a:pt x="72657" y="0"/>
                  </a:cubicBezTo>
                  <a:lnTo>
                    <a:pt x="8212505" y="0"/>
                  </a:lnTo>
                  <a:cubicBezTo>
                    <a:pt x="8252632" y="0"/>
                    <a:pt x="8285162" y="32530"/>
                    <a:pt x="8285162" y="72657"/>
                  </a:cubicBezTo>
                  <a:lnTo>
                    <a:pt x="8285162" y="653912"/>
                  </a:lnTo>
                  <a:cubicBezTo>
                    <a:pt x="8285162" y="694039"/>
                    <a:pt x="8252632" y="726569"/>
                    <a:pt x="8212505" y="726569"/>
                  </a:cubicBezTo>
                  <a:lnTo>
                    <a:pt x="72657" y="726569"/>
                  </a:lnTo>
                  <a:cubicBezTo>
                    <a:pt x="32530" y="726569"/>
                    <a:pt x="0" y="694039"/>
                    <a:pt x="0" y="653912"/>
                  </a:cubicBezTo>
                  <a:lnTo>
                    <a:pt x="0" y="7265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5977414" bIns="17780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/>
                <a:t> </a:t>
              </a:r>
              <a:endParaRPr lang="en-US" sz="25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3D6CAFF-F6E9-51D1-42E4-5E9F763B57C5}"/>
                </a:ext>
              </a:extLst>
            </p:cNvPr>
            <p:cNvSpPr/>
            <p:nvPr/>
          </p:nvSpPr>
          <p:spPr>
            <a:xfrm>
              <a:off x="6833419" y="3804308"/>
              <a:ext cx="3878124" cy="744122"/>
            </a:xfrm>
            <a:custGeom>
              <a:avLst/>
              <a:gdLst>
                <a:gd name="connsiteX0" fmla="*/ 0 w 8285162"/>
                <a:gd name="connsiteY0" fmla="*/ 72657 h 726569"/>
                <a:gd name="connsiteX1" fmla="*/ 72657 w 8285162"/>
                <a:gd name="connsiteY1" fmla="*/ 0 h 726569"/>
                <a:gd name="connsiteX2" fmla="*/ 8212505 w 8285162"/>
                <a:gd name="connsiteY2" fmla="*/ 0 h 726569"/>
                <a:gd name="connsiteX3" fmla="*/ 8285162 w 8285162"/>
                <a:gd name="connsiteY3" fmla="*/ 72657 h 726569"/>
                <a:gd name="connsiteX4" fmla="*/ 8285162 w 8285162"/>
                <a:gd name="connsiteY4" fmla="*/ 653912 h 726569"/>
                <a:gd name="connsiteX5" fmla="*/ 8212505 w 8285162"/>
                <a:gd name="connsiteY5" fmla="*/ 726569 h 726569"/>
                <a:gd name="connsiteX6" fmla="*/ 72657 w 8285162"/>
                <a:gd name="connsiteY6" fmla="*/ 726569 h 726569"/>
                <a:gd name="connsiteX7" fmla="*/ 0 w 8285162"/>
                <a:gd name="connsiteY7" fmla="*/ 653912 h 726569"/>
                <a:gd name="connsiteX8" fmla="*/ 0 w 8285162"/>
                <a:gd name="connsiteY8" fmla="*/ 72657 h 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85162" h="726569">
                  <a:moveTo>
                    <a:pt x="0" y="72657"/>
                  </a:moveTo>
                  <a:cubicBezTo>
                    <a:pt x="0" y="32530"/>
                    <a:pt x="32530" y="0"/>
                    <a:pt x="72657" y="0"/>
                  </a:cubicBezTo>
                  <a:lnTo>
                    <a:pt x="8212505" y="0"/>
                  </a:lnTo>
                  <a:cubicBezTo>
                    <a:pt x="8252632" y="0"/>
                    <a:pt x="8285162" y="32530"/>
                    <a:pt x="8285162" y="72657"/>
                  </a:cubicBezTo>
                  <a:lnTo>
                    <a:pt x="8285162" y="653912"/>
                  </a:lnTo>
                  <a:cubicBezTo>
                    <a:pt x="8285162" y="694039"/>
                    <a:pt x="8252632" y="726569"/>
                    <a:pt x="8212505" y="726569"/>
                  </a:cubicBezTo>
                  <a:lnTo>
                    <a:pt x="72657" y="726569"/>
                  </a:lnTo>
                  <a:cubicBezTo>
                    <a:pt x="32530" y="726569"/>
                    <a:pt x="0" y="694039"/>
                    <a:pt x="0" y="653912"/>
                  </a:cubicBezTo>
                  <a:lnTo>
                    <a:pt x="0" y="7265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5977414" bIns="17780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/>
                <a:t> 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C0B3549-2FAE-692B-1E6E-1A34CA22419F}"/>
                </a:ext>
              </a:extLst>
            </p:cNvPr>
            <p:cNvSpPr/>
            <p:nvPr/>
          </p:nvSpPr>
          <p:spPr>
            <a:xfrm>
              <a:off x="8337797" y="3866397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ZK Node (2)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626694-7AC8-92E7-CC91-BBE01E47CA3F}"/>
                </a:ext>
              </a:extLst>
            </p:cNvPr>
            <p:cNvSpPr/>
            <p:nvPr/>
          </p:nvSpPr>
          <p:spPr>
            <a:xfrm>
              <a:off x="7157121" y="5575732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Solr Node (1)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36219DC-192F-4AAA-867C-9259D405D87E}"/>
                </a:ext>
              </a:extLst>
            </p:cNvPr>
            <p:cNvSpPr/>
            <p:nvPr/>
          </p:nvSpPr>
          <p:spPr>
            <a:xfrm>
              <a:off x="8337797" y="5575732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Solr Node (2)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1FDD4BB-9949-60ED-983B-0FACD9450DD9}"/>
                </a:ext>
              </a:extLst>
            </p:cNvPr>
            <p:cNvSpPr/>
            <p:nvPr/>
          </p:nvSpPr>
          <p:spPr>
            <a:xfrm>
              <a:off x="9518473" y="5575732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Solr Node (3)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D1BAA13-2F6E-219E-57EC-8B84072B549D}"/>
                </a:ext>
              </a:extLst>
            </p:cNvPr>
            <p:cNvSpPr/>
            <p:nvPr/>
          </p:nvSpPr>
          <p:spPr>
            <a:xfrm flipV="1">
              <a:off x="7581133" y="4447933"/>
              <a:ext cx="1180676" cy="3198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80676" y="0"/>
                  </a:moveTo>
                  <a:lnTo>
                    <a:pt x="1180676" y="159905"/>
                  </a:lnTo>
                  <a:lnTo>
                    <a:pt x="0" y="159905"/>
                  </a:lnTo>
                  <a:lnTo>
                    <a:pt x="0" y="319811"/>
                  </a:ln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ED771EB-338C-3282-820C-6D4B0EDD580A}"/>
                </a:ext>
              </a:extLst>
            </p:cNvPr>
            <p:cNvSpPr/>
            <p:nvPr/>
          </p:nvSpPr>
          <p:spPr>
            <a:xfrm flipV="1">
              <a:off x="8761809" y="4447933"/>
              <a:ext cx="1180676" cy="3198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9905"/>
                  </a:lnTo>
                  <a:lnTo>
                    <a:pt x="1180676" y="159905"/>
                  </a:lnTo>
                  <a:lnTo>
                    <a:pt x="1180676" y="319811"/>
                  </a:ln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0EEDDC9-F5EF-0210-F22E-2F96897111B4}"/>
                </a:ext>
              </a:extLst>
            </p:cNvPr>
            <p:cNvSpPr/>
            <p:nvPr/>
          </p:nvSpPr>
          <p:spPr>
            <a:xfrm>
              <a:off x="8337797" y="2143065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ECC Node (</a:t>
              </a:r>
              <a:r>
                <a:rPr lang="en-US" sz="1100"/>
                <a:t>2)</a:t>
              </a:r>
              <a:endParaRPr lang="en-US" sz="110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5D47F7-D6F9-4F05-1AC9-3AAF891DAB74}"/>
                </a:ext>
              </a:extLst>
            </p:cNvPr>
            <p:cNvSpPr/>
            <p:nvPr/>
          </p:nvSpPr>
          <p:spPr>
            <a:xfrm flipV="1">
              <a:off x="7595602" y="2701690"/>
              <a:ext cx="1180676" cy="3198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80676" y="0"/>
                  </a:moveTo>
                  <a:lnTo>
                    <a:pt x="1180676" y="159905"/>
                  </a:lnTo>
                  <a:lnTo>
                    <a:pt x="0" y="159905"/>
                  </a:lnTo>
                  <a:lnTo>
                    <a:pt x="0" y="319811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0198909-86D9-127F-B967-1B917F7FB43E}"/>
                </a:ext>
              </a:extLst>
            </p:cNvPr>
            <p:cNvSpPr/>
            <p:nvPr/>
          </p:nvSpPr>
          <p:spPr>
            <a:xfrm flipV="1">
              <a:off x="8776278" y="2701690"/>
              <a:ext cx="1180676" cy="3198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9905"/>
                  </a:lnTo>
                  <a:lnTo>
                    <a:pt x="1180676" y="159905"/>
                  </a:lnTo>
                  <a:lnTo>
                    <a:pt x="1180676" y="319811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51D8074-899A-9AB4-24F4-1CA679ED212B}"/>
                </a:ext>
              </a:extLst>
            </p:cNvPr>
            <p:cNvSpPr/>
            <p:nvPr/>
          </p:nvSpPr>
          <p:spPr>
            <a:xfrm>
              <a:off x="7157121" y="2143065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ECC </a:t>
              </a:r>
              <a:r>
                <a:rPr lang="en-US" sz="1100" dirty="0"/>
                <a:t>Node</a:t>
              </a:r>
              <a:r>
                <a:rPr lang="en-US" sz="1100" kern="1200" dirty="0"/>
                <a:t> (1)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488056-F5FF-C3CB-5BF1-DE29799DC767}"/>
                </a:ext>
              </a:extLst>
            </p:cNvPr>
            <p:cNvSpPr/>
            <p:nvPr/>
          </p:nvSpPr>
          <p:spPr>
            <a:xfrm>
              <a:off x="9518473" y="2143065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ECC Node (</a:t>
              </a:r>
              <a:r>
                <a:rPr lang="en-US" sz="1100"/>
                <a:t>3)</a:t>
              </a:r>
              <a:endParaRPr lang="en-US" sz="110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10B82AD-9A4E-4901-8AB7-794F7648E21C}"/>
                </a:ext>
              </a:extLst>
            </p:cNvPr>
            <p:cNvSpPr/>
            <p:nvPr/>
          </p:nvSpPr>
          <p:spPr>
            <a:xfrm>
              <a:off x="8337797" y="2972639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Internal ZK Load Balancer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31940A-F093-F935-403F-3085FF0C5086}"/>
                </a:ext>
              </a:extLst>
            </p:cNvPr>
            <p:cNvSpPr/>
            <p:nvPr/>
          </p:nvSpPr>
          <p:spPr>
            <a:xfrm>
              <a:off x="7157121" y="3866397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ZK Node (1)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5A664D2-09E0-FE5E-A686-47A50143FADB}"/>
                </a:ext>
              </a:extLst>
            </p:cNvPr>
            <p:cNvSpPr/>
            <p:nvPr/>
          </p:nvSpPr>
          <p:spPr>
            <a:xfrm>
              <a:off x="9518473" y="3866397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ZK Node (3)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2E6F6C3-88C1-AE4D-58D0-9D44000CB6FC}"/>
                </a:ext>
              </a:extLst>
            </p:cNvPr>
            <p:cNvCxnSpPr/>
            <p:nvPr/>
          </p:nvCxnSpPr>
          <p:spPr>
            <a:xfrm>
              <a:off x="8776278" y="5305538"/>
              <a:ext cx="0" cy="197662"/>
            </a:xfrm>
            <a:prstGeom prst="line">
              <a:avLst/>
            </a:prstGeom>
            <a:ln w="28575">
              <a:solidFill>
                <a:schemeClr val="accent6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821C2C6-BF4E-F989-1537-1A34638AC8FA}"/>
                </a:ext>
              </a:extLst>
            </p:cNvPr>
            <p:cNvSpPr/>
            <p:nvPr/>
          </p:nvSpPr>
          <p:spPr>
            <a:xfrm>
              <a:off x="8337797" y="4719728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Internal Solr Load Balancer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9072BC-37CA-5C0F-CB9D-5D8324AB041B}"/>
                </a:ext>
              </a:extLst>
            </p:cNvPr>
            <p:cNvCxnSpPr/>
            <p:nvPr/>
          </p:nvCxnSpPr>
          <p:spPr>
            <a:xfrm>
              <a:off x="8767433" y="3606646"/>
              <a:ext cx="0" cy="197662"/>
            </a:xfrm>
            <a:prstGeom prst="line">
              <a:avLst/>
            </a:prstGeom>
            <a:ln w="28575">
              <a:solidFill>
                <a:schemeClr val="accent4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934BE7-2062-B340-F5A8-5A4B6023A555}"/>
                </a:ext>
              </a:extLst>
            </p:cNvPr>
            <p:cNvCxnSpPr/>
            <p:nvPr/>
          </p:nvCxnSpPr>
          <p:spPr>
            <a:xfrm>
              <a:off x="8776278" y="1900874"/>
              <a:ext cx="0" cy="197662"/>
            </a:xfrm>
            <a:prstGeom prst="line">
              <a:avLst/>
            </a:prstGeom>
            <a:ln w="28575">
              <a:solidFill>
                <a:schemeClr val="accent2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5FA63E8-2DDF-6BD3-360A-901C8D0D27A0}"/>
                </a:ext>
              </a:extLst>
            </p:cNvPr>
            <p:cNvSpPr/>
            <p:nvPr/>
          </p:nvSpPr>
          <p:spPr>
            <a:xfrm>
              <a:off x="8337797" y="1295400"/>
              <a:ext cx="908212" cy="605474"/>
            </a:xfrm>
            <a:custGeom>
              <a:avLst/>
              <a:gdLst>
                <a:gd name="connsiteX0" fmla="*/ 0 w 908212"/>
                <a:gd name="connsiteY0" fmla="*/ 60547 h 605474"/>
                <a:gd name="connsiteX1" fmla="*/ 60547 w 908212"/>
                <a:gd name="connsiteY1" fmla="*/ 0 h 605474"/>
                <a:gd name="connsiteX2" fmla="*/ 847665 w 908212"/>
                <a:gd name="connsiteY2" fmla="*/ 0 h 605474"/>
                <a:gd name="connsiteX3" fmla="*/ 908212 w 908212"/>
                <a:gd name="connsiteY3" fmla="*/ 60547 h 605474"/>
                <a:gd name="connsiteX4" fmla="*/ 908212 w 908212"/>
                <a:gd name="connsiteY4" fmla="*/ 544927 h 605474"/>
                <a:gd name="connsiteX5" fmla="*/ 847665 w 908212"/>
                <a:gd name="connsiteY5" fmla="*/ 605474 h 605474"/>
                <a:gd name="connsiteX6" fmla="*/ 60547 w 908212"/>
                <a:gd name="connsiteY6" fmla="*/ 605474 h 605474"/>
                <a:gd name="connsiteX7" fmla="*/ 0 w 908212"/>
                <a:gd name="connsiteY7" fmla="*/ 544927 h 605474"/>
                <a:gd name="connsiteX8" fmla="*/ 0 w 908212"/>
                <a:gd name="connsiteY8" fmla="*/ 60547 h 6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212" h="605474">
                  <a:moveTo>
                    <a:pt x="0" y="60547"/>
                  </a:moveTo>
                  <a:cubicBezTo>
                    <a:pt x="0" y="27108"/>
                    <a:pt x="27108" y="0"/>
                    <a:pt x="60547" y="0"/>
                  </a:cubicBezTo>
                  <a:lnTo>
                    <a:pt x="847665" y="0"/>
                  </a:lnTo>
                  <a:cubicBezTo>
                    <a:pt x="881104" y="0"/>
                    <a:pt x="908212" y="27108"/>
                    <a:pt x="908212" y="60547"/>
                  </a:cubicBezTo>
                  <a:lnTo>
                    <a:pt x="908212" y="544927"/>
                  </a:lnTo>
                  <a:cubicBezTo>
                    <a:pt x="908212" y="578366"/>
                    <a:pt x="881104" y="605474"/>
                    <a:pt x="847665" y="605474"/>
                  </a:cubicBezTo>
                  <a:lnTo>
                    <a:pt x="60547" y="605474"/>
                  </a:lnTo>
                  <a:cubicBezTo>
                    <a:pt x="27108" y="605474"/>
                    <a:pt x="0" y="578366"/>
                    <a:pt x="0" y="544927"/>
                  </a:cubicBezTo>
                  <a:lnTo>
                    <a:pt x="0" y="60547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44" tIns="59644" rIns="59644" bIns="596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External ECC Load Balancer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98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7E6FDF86-FD20-39DF-2241-501F33F3DBE0}"/>
              </a:ext>
            </a:extLst>
          </p:cNvPr>
          <p:cNvSpPr txBox="1">
            <a:spLocks/>
          </p:cNvSpPr>
          <p:nvPr/>
        </p:nvSpPr>
        <p:spPr>
          <a:xfrm>
            <a:off x="762000" y="1024235"/>
            <a:ext cx="10671048" cy="33054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 b="0" i="0" kern="120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" panose="020B0503020204020204" pitchFamily="34" charset="0"/>
              </a:defRPr>
            </a:lvl2pPr>
            <a:lvl3pPr marL="547688" marR="0" indent="-182563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730250" marR="0" indent="-182563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91440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109728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12801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 panose="020B0503020204020204" pitchFamily="34" charset="0"/>
                <a:ea typeface="+mn-ea"/>
                <a:cs typeface="Oracle Sans" panose="020B0503020204020204" pitchFamily="34" charset="0"/>
              </a:rPr>
              <a:t>Execution Flow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" panose="020B0503020204020204" pitchFamily="34" charset="0"/>
              <a:ea typeface="+mn-ea"/>
              <a:cs typeface="Oracle Sans" panose="020B0503020204020204" pitchFamily="34" charset="0"/>
            </a:endParaRPr>
          </a:p>
        </p:txBody>
      </p:sp>
      <p:sp>
        <p:nvSpPr>
          <p:cNvPr id="72" name="Title 5">
            <a:extLst>
              <a:ext uri="{FF2B5EF4-FFF2-40B4-BE49-F238E27FC236}">
                <a16:creationId xmlns:a16="http://schemas.microsoft.com/office/drawing/2014/main" id="{30961B8D-C73C-B2DF-83F0-8DBDBA487D5D}"/>
              </a:ext>
            </a:extLst>
          </p:cNvPr>
          <p:cNvSpPr txBox="1">
            <a:spLocks/>
          </p:cNvSpPr>
          <p:nvPr/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  <a:ea typeface="+mn-ea"/>
                <a:cs typeface="+mj-cs"/>
              </a:rPr>
              <a:t>Data Load Technical Overview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"/>
              <a:ea typeface="+mn-ea"/>
              <a:cs typeface="+mj-cs"/>
            </a:endParaRPr>
          </a:p>
        </p:txBody>
      </p:sp>
      <p:sp>
        <p:nvSpPr>
          <p:cNvPr id="73" name="Footer Placeholder 1">
            <a:extLst>
              <a:ext uri="{FF2B5EF4-FFF2-40B4-BE49-F238E27FC236}">
                <a16:creationId xmlns:a16="http://schemas.microsoft.com/office/drawing/2014/main" id="{650A2BA9-7D87-32A7-D2F8-2B21EA032455}"/>
              </a:ext>
            </a:extLst>
          </p:cNvPr>
          <p:cNvSpPr txBox="1">
            <a:spLocks/>
          </p:cNvSpPr>
          <p:nvPr/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racle Sans"/>
              </a:rPr>
              <a:t>Copyright © 2020, Oracle and/or its affiliates  |  Confidential: Internal/Restricted/Highly Restricted</a:t>
            </a:r>
            <a:endParaRPr lang="en-US" dirty="0">
              <a:latin typeface="Oracle Sans"/>
            </a:endParaRP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A08EB04B-4AA3-FFE8-6E33-21E4130A5A17}"/>
              </a:ext>
            </a:extLst>
          </p:cNvPr>
          <p:cNvSpPr txBox="1">
            <a:spLocks/>
          </p:cNvSpPr>
          <p:nvPr/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>
                <a:latin typeface="Oracle Sans"/>
              </a:rPr>
              <a:pPr/>
              <a:t>2</a:t>
            </a:fld>
            <a:endParaRPr lang="en-US" dirty="0">
              <a:latin typeface="Oracle Sans"/>
            </a:endParaRPr>
          </a:p>
        </p:txBody>
      </p:sp>
      <p:grpSp>
        <p:nvGrpSpPr>
          <p:cNvPr id="75" name="Group 12">
            <a:extLst>
              <a:ext uri="{FF2B5EF4-FFF2-40B4-BE49-F238E27FC236}">
                <a16:creationId xmlns:a16="http://schemas.microsoft.com/office/drawing/2014/main" id="{C88F20C9-A82F-FA7E-F831-9716BFF10CFF}"/>
              </a:ext>
            </a:extLst>
          </p:cNvPr>
          <p:cNvGrpSpPr/>
          <p:nvPr/>
        </p:nvGrpSpPr>
        <p:grpSpPr>
          <a:xfrm>
            <a:off x="639777" y="2379125"/>
            <a:ext cx="1145302" cy="1303577"/>
            <a:chOff x="460375" y="2285864"/>
            <a:chExt cx="1554480" cy="176930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C7AEC5-87B4-3FB2-4E20-583B8BF6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75" y="2285864"/>
              <a:ext cx="1554480" cy="155448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53BA4B-BEAA-8662-DC4B-ECF2B88EAC19}"/>
                </a:ext>
              </a:extLst>
            </p:cNvPr>
            <p:cNvSpPr txBox="1"/>
            <p:nvPr/>
          </p:nvSpPr>
          <p:spPr>
            <a:xfrm>
              <a:off x="518561" y="3644347"/>
              <a:ext cx="1495770" cy="4108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rgbClr val="312D2A"/>
                  </a:solidFill>
                  <a:latin typeface="Oracle Sans"/>
                </a:rPr>
                <a:t>Admin User</a:t>
              </a:r>
            </a:p>
          </p:txBody>
        </p:sp>
      </p:grpSp>
      <p:grpSp>
        <p:nvGrpSpPr>
          <p:cNvPr id="78" name="Group 13">
            <a:extLst>
              <a:ext uri="{FF2B5EF4-FFF2-40B4-BE49-F238E27FC236}">
                <a16:creationId xmlns:a16="http://schemas.microsoft.com/office/drawing/2014/main" id="{3187EB17-99F4-7C8C-03B7-6B3E1585B132}"/>
              </a:ext>
            </a:extLst>
          </p:cNvPr>
          <p:cNvGrpSpPr/>
          <p:nvPr/>
        </p:nvGrpSpPr>
        <p:grpSpPr>
          <a:xfrm>
            <a:off x="560149" y="4385387"/>
            <a:ext cx="1289779" cy="1337714"/>
            <a:chOff x="9721533" y="2285864"/>
            <a:chExt cx="1554480" cy="1769301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C595A90-7BAB-5AED-94EE-A8F45D633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533" y="2285864"/>
              <a:ext cx="1554480" cy="155448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C8BD729-8F27-4D3C-EC9E-19C096CA4CE8}"/>
                </a:ext>
              </a:extLst>
            </p:cNvPr>
            <p:cNvSpPr txBox="1"/>
            <p:nvPr/>
          </p:nvSpPr>
          <p:spPr>
            <a:xfrm>
              <a:off x="9780243" y="3644347"/>
              <a:ext cx="1495770" cy="4108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rgbClr val="312D2A"/>
                  </a:solidFill>
                  <a:latin typeface="Oracle Sans"/>
                </a:rPr>
                <a:t>Business User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E62FBC2-529B-7273-A12F-4B6FD4F32CE1}"/>
              </a:ext>
            </a:extLst>
          </p:cNvPr>
          <p:cNvSpPr txBox="1"/>
          <p:nvPr/>
        </p:nvSpPr>
        <p:spPr>
          <a:xfrm>
            <a:off x="4039069" y="1649235"/>
            <a:ext cx="755374" cy="318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312D2A"/>
                </a:solidFill>
                <a:latin typeface="Oracle Sans"/>
              </a:rPr>
              <a:t>EBS</a:t>
            </a:r>
          </a:p>
        </p:txBody>
      </p:sp>
      <p:sp>
        <p:nvSpPr>
          <p:cNvPr id="82" name="Flowchart: Process 19">
            <a:extLst>
              <a:ext uri="{FF2B5EF4-FFF2-40B4-BE49-F238E27FC236}">
                <a16:creationId xmlns:a16="http://schemas.microsoft.com/office/drawing/2014/main" id="{F5E0D4BA-66ED-6D00-E3D7-F90FB33E5CCD}"/>
              </a:ext>
            </a:extLst>
          </p:cNvPr>
          <p:cNvSpPr/>
          <p:nvPr/>
        </p:nvSpPr>
        <p:spPr>
          <a:xfrm>
            <a:off x="2640883" y="2138502"/>
            <a:ext cx="2220320" cy="700636"/>
          </a:xfrm>
          <a:prstGeom prst="flowChartProcess">
            <a:avLst/>
          </a:prstGeom>
          <a:solidFill>
            <a:srgbClr val="AE562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Command Center Data Load CP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(Full/Incremental)</a:t>
            </a:r>
          </a:p>
        </p:txBody>
      </p:sp>
      <p:sp>
        <p:nvSpPr>
          <p:cNvPr id="83" name="Flowchart: Process 63">
            <a:extLst>
              <a:ext uri="{FF2B5EF4-FFF2-40B4-BE49-F238E27FC236}">
                <a16:creationId xmlns:a16="http://schemas.microsoft.com/office/drawing/2014/main" id="{A1FB45E6-E770-CD79-615E-45F42F76C4CD}"/>
              </a:ext>
            </a:extLst>
          </p:cNvPr>
          <p:cNvSpPr/>
          <p:nvPr/>
        </p:nvSpPr>
        <p:spPr>
          <a:xfrm>
            <a:off x="2640882" y="3265896"/>
            <a:ext cx="2220320" cy="479374"/>
          </a:xfrm>
          <a:prstGeom prst="flowChartProcess">
            <a:avLst/>
          </a:prstGeom>
          <a:solidFill>
            <a:srgbClr val="AE562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ECC Data Load Concurrent Program</a:t>
            </a:r>
          </a:p>
        </p:txBody>
      </p:sp>
      <p:sp>
        <p:nvSpPr>
          <p:cNvPr id="84" name="Chevron 83">
            <a:extLst>
              <a:ext uri="{FF2B5EF4-FFF2-40B4-BE49-F238E27FC236}">
                <a16:creationId xmlns:a16="http://schemas.microsoft.com/office/drawing/2014/main" id="{16EFE9DB-69E6-3114-1E3D-41D37092D4B6}"/>
              </a:ext>
            </a:extLst>
          </p:cNvPr>
          <p:cNvSpPr/>
          <p:nvPr/>
        </p:nvSpPr>
        <p:spPr>
          <a:xfrm rot="5400000" flipV="1">
            <a:off x="3635327" y="2775359"/>
            <a:ext cx="291547" cy="521221"/>
          </a:xfrm>
          <a:prstGeom prst="chevron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grpSp>
        <p:nvGrpSpPr>
          <p:cNvPr id="85" name="Group 67">
            <a:extLst>
              <a:ext uri="{FF2B5EF4-FFF2-40B4-BE49-F238E27FC236}">
                <a16:creationId xmlns:a16="http://schemas.microsoft.com/office/drawing/2014/main" id="{F0C21AC7-C3BA-1075-A53F-8107FF245F21}"/>
              </a:ext>
            </a:extLst>
          </p:cNvPr>
          <p:cNvGrpSpPr/>
          <p:nvPr/>
        </p:nvGrpSpPr>
        <p:grpSpPr>
          <a:xfrm>
            <a:off x="5030465" y="2640528"/>
            <a:ext cx="1238740" cy="863845"/>
            <a:chOff x="5560801" y="2578252"/>
            <a:chExt cx="1479302" cy="1143000"/>
          </a:xfrm>
        </p:grpSpPr>
        <p:pic>
          <p:nvPicPr>
            <p:cNvPr id="86" name="Picture 3" descr="D:\Oracle-Corporate-Icon-Collection-2016\Oracle-Corporate-Icon-Collection-160719\ic-Database-red.png">
              <a:extLst>
                <a:ext uri="{FF2B5EF4-FFF2-40B4-BE49-F238E27FC236}">
                  <a16:creationId xmlns:a16="http://schemas.microsoft.com/office/drawing/2014/main" id="{2007B8F0-802D-E992-559C-344FC4CA3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16753" t="15278" r="16580" b="15278"/>
            <a:stretch>
              <a:fillRect/>
            </a:stretch>
          </p:blipFill>
          <p:spPr bwMode="auto">
            <a:xfrm>
              <a:off x="5942823" y="2578252"/>
              <a:ext cx="1097280" cy="1143000"/>
            </a:xfrm>
            <a:prstGeom prst="rect">
              <a:avLst/>
            </a:prstGeom>
            <a:noFill/>
          </p:spPr>
        </p:pic>
        <p:grpSp>
          <p:nvGrpSpPr>
            <p:cNvPr id="87" name="Group 70">
              <a:extLst>
                <a:ext uri="{FF2B5EF4-FFF2-40B4-BE49-F238E27FC236}">
                  <a16:creationId xmlns:a16="http://schemas.microsoft.com/office/drawing/2014/main" id="{E789D2E9-D8AC-6E6F-F0C8-87A176C4CF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60801" y="2811822"/>
              <a:ext cx="1005841" cy="708397"/>
              <a:chOff x="5430161" y="2776981"/>
              <a:chExt cx="1131569" cy="796946"/>
            </a:xfrm>
          </p:grpSpPr>
          <p:pic>
            <p:nvPicPr>
              <p:cNvPr id="88" name="Picture 4" descr="https://www.informatik-aktuell.de/fileadmin/_migrated/pics/Oracle_In-Memory_Bild1_02.jpg">
                <a:extLst>
                  <a:ext uri="{FF2B5EF4-FFF2-40B4-BE49-F238E27FC236}">
                    <a16:creationId xmlns:a16="http://schemas.microsoft.com/office/drawing/2014/main" id="{3EF695A9-EC5C-4AA5-A386-FFB40D989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40762" t="83264" r="46628" b="4216"/>
              <a:stretch>
                <a:fillRect/>
              </a:stretch>
            </p:blipFill>
            <p:spPr bwMode="auto">
              <a:xfrm>
                <a:off x="5430161" y="2798064"/>
                <a:ext cx="1131569" cy="775863"/>
              </a:xfrm>
              <a:prstGeom prst="rect">
                <a:avLst/>
              </a:prstGeom>
              <a:noFill/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113754-38CF-97CD-75EA-ACC6477FBB9B}"/>
                  </a:ext>
                </a:extLst>
              </p:cNvPr>
              <p:cNvSpPr txBox="1"/>
              <p:nvPr/>
            </p:nvSpPr>
            <p:spPr>
              <a:xfrm>
                <a:off x="5477014" y="2776981"/>
                <a:ext cx="1069847" cy="256032"/>
              </a:xfrm>
              <a:prstGeom prst="rect">
                <a:avLst/>
              </a:prstGeom>
              <a:solidFill>
                <a:srgbClr val="FCFBFA"/>
              </a:solidFill>
              <a:ln w="19050">
                <a:solidFill>
                  <a:srgbClr val="495459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8595B"/>
                    </a:solidFill>
                    <a:effectLst/>
                    <a:uLnTx/>
                    <a:uFillTx/>
                  </a:rPr>
                  <a:t>EBS Views</a:t>
                </a:r>
              </a:p>
            </p:txBody>
          </p:sp>
        </p:grp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2A07D82-2E09-BFCC-744B-E4492304B18C}"/>
              </a:ext>
            </a:extLst>
          </p:cNvPr>
          <p:cNvSpPr/>
          <p:nvPr/>
        </p:nvSpPr>
        <p:spPr>
          <a:xfrm>
            <a:off x="2451857" y="1986281"/>
            <a:ext cx="3947876" cy="1940612"/>
          </a:xfrm>
          <a:prstGeom prst="roundRect">
            <a:avLst>
              <a:gd name="adj" fmla="val 4727"/>
            </a:avLst>
          </a:prstGeom>
          <a:noFill/>
          <a:ln w="19050" cap="flat" cmpd="sng" algn="ctr">
            <a:solidFill>
              <a:srgbClr val="FACD6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FBFA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C90C46-3B54-F594-1AE3-6601B3AC0FEC}"/>
              </a:ext>
            </a:extLst>
          </p:cNvPr>
          <p:cNvSpPr txBox="1"/>
          <p:nvPr/>
        </p:nvSpPr>
        <p:spPr>
          <a:xfrm>
            <a:off x="6541869" y="3132155"/>
            <a:ext cx="1769032" cy="3284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312D2A"/>
                </a:solidFill>
                <a:latin typeface="Oracle Sans"/>
              </a:rPr>
              <a:t>Data pulled from EBS Ingested into ECC</a:t>
            </a:r>
          </a:p>
          <a:p>
            <a:pPr algn="ctr">
              <a:lnSpc>
                <a:spcPct val="90000"/>
              </a:lnSpc>
            </a:pPr>
            <a:endParaRPr lang="en-US" sz="1400" dirty="0">
              <a:solidFill>
                <a:srgbClr val="312D2A"/>
              </a:solidFill>
              <a:latin typeface="Oracle San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0AC7CA-9603-E750-2D67-5584871F0DD8}"/>
              </a:ext>
            </a:extLst>
          </p:cNvPr>
          <p:cNvSpPr txBox="1"/>
          <p:nvPr/>
        </p:nvSpPr>
        <p:spPr>
          <a:xfrm>
            <a:off x="6675226" y="3674869"/>
            <a:ext cx="1769032" cy="3284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dirty="0">
              <a:solidFill>
                <a:srgbClr val="312D2A"/>
              </a:solidFill>
              <a:latin typeface="Oracle Sans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59F1ABA-890B-039B-0520-2CE8E4930299}"/>
              </a:ext>
            </a:extLst>
          </p:cNvPr>
          <p:cNvSpPr/>
          <p:nvPr/>
        </p:nvSpPr>
        <p:spPr>
          <a:xfrm>
            <a:off x="8458991" y="2022628"/>
            <a:ext cx="3240533" cy="1562376"/>
          </a:xfrm>
          <a:prstGeom prst="roundRect">
            <a:avLst>
              <a:gd name="adj" fmla="val 4727"/>
            </a:avLst>
          </a:prstGeom>
          <a:noFill/>
          <a:ln w="19050" cap="flat" cmpd="sng" algn="ctr">
            <a:solidFill>
              <a:srgbClr val="FACD6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FBFA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1893B1-06BC-FDA6-CE3F-50EEA0BE8D2C}"/>
              </a:ext>
            </a:extLst>
          </p:cNvPr>
          <p:cNvSpPr txBox="1"/>
          <p:nvPr/>
        </p:nvSpPr>
        <p:spPr>
          <a:xfrm>
            <a:off x="9631064" y="1642110"/>
            <a:ext cx="755374" cy="318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312D2A"/>
                </a:solidFill>
                <a:latin typeface="Oracle Sans"/>
              </a:rPr>
              <a:t>ECC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F6A810-1FC7-DCA0-AD1F-DF5F6245162A}"/>
              </a:ext>
            </a:extLst>
          </p:cNvPr>
          <p:cNvSpPr txBox="1"/>
          <p:nvPr/>
        </p:nvSpPr>
        <p:spPr>
          <a:xfrm>
            <a:off x="9393495" y="1987837"/>
            <a:ext cx="1769032" cy="3284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12D2A"/>
                </a:solidFill>
                <a:latin typeface="Oracle Sans"/>
              </a:rPr>
              <a:t>ECC Datasets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D9B7C2-DA3B-0CF1-D501-E69E9C5936D5}"/>
              </a:ext>
            </a:extLst>
          </p:cNvPr>
          <p:cNvSpPr txBox="1"/>
          <p:nvPr/>
        </p:nvSpPr>
        <p:spPr>
          <a:xfrm>
            <a:off x="9766609" y="4272881"/>
            <a:ext cx="636351" cy="3284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12D2A"/>
                </a:solidFill>
                <a:latin typeface="Oracle Sans"/>
              </a:rPr>
              <a:t>Pages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529414-47DD-B45D-F9BA-3A9445DF5B22}"/>
              </a:ext>
            </a:extLst>
          </p:cNvPr>
          <p:cNvSpPr txBox="1"/>
          <p:nvPr/>
        </p:nvSpPr>
        <p:spPr>
          <a:xfrm>
            <a:off x="6622270" y="5030998"/>
            <a:ext cx="1616296" cy="3284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>
                <a:solidFill>
                  <a:srgbClr val="58595B"/>
                </a:solidFill>
                <a:latin typeface="Oracle Sans"/>
              </a:rPr>
              <a:t>Page returned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259CF0-5145-357E-7D1F-6AEE6449C334}"/>
              </a:ext>
            </a:extLst>
          </p:cNvPr>
          <p:cNvSpPr txBox="1"/>
          <p:nvPr/>
        </p:nvSpPr>
        <p:spPr>
          <a:xfrm>
            <a:off x="3215445" y="4114702"/>
            <a:ext cx="2615304" cy="3284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12D2A"/>
                </a:solidFill>
                <a:latin typeface="Oracle Sans"/>
              </a:rPr>
              <a:t>Command Center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D56A37E0-9163-97D0-2DDE-DCCA3452CA3F}"/>
              </a:ext>
            </a:extLst>
          </p:cNvPr>
          <p:cNvSpPr/>
          <p:nvPr/>
        </p:nvSpPr>
        <p:spPr>
          <a:xfrm>
            <a:off x="2472358" y="4079114"/>
            <a:ext cx="3947876" cy="1940612"/>
          </a:xfrm>
          <a:prstGeom prst="roundRect">
            <a:avLst>
              <a:gd name="adj" fmla="val 4727"/>
            </a:avLst>
          </a:prstGeom>
          <a:noFill/>
          <a:ln w="19050" cap="flat" cmpd="sng" algn="ctr">
            <a:solidFill>
              <a:srgbClr val="FACD6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FBFA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0544A5C-2612-13C8-0921-33B07A85C30D}"/>
              </a:ext>
            </a:extLst>
          </p:cNvPr>
          <p:cNvSpPr/>
          <p:nvPr/>
        </p:nvSpPr>
        <p:spPr>
          <a:xfrm>
            <a:off x="8528962" y="4190392"/>
            <a:ext cx="3152786" cy="1786508"/>
          </a:xfrm>
          <a:prstGeom prst="roundRect">
            <a:avLst>
              <a:gd name="adj" fmla="val 4727"/>
            </a:avLst>
          </a:prstGeom>
          <a:noFill/>
          <a:ln w="19050" cap="flat" cmpd="sng" algn="ctr">
            <a:solidFill>
              <a:srgbClr val="FACD6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FBFA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155AB07-7F06-5D97-3EFA-9A6555F6A447}"/>
              </a:ext>
            </a:extLst>
          </p:cNvPr>
          <p:cNvCxnSpPr/>
          <p:nvPr/>
        </p:nvCxnSpPr>
        <p:spPr>
          <a:xfrm>
            <a:off x="7418866" y="1649190"/>
            <a:ext cx="0" cy="4447626"/>
          </a:xfrm>
          <a:prstGeom prst="line">
            <a:avLst/>
          </a:prstGeom>
          <a:noFill/>
          <a:ln w="31750" cap="flat" cmpd="sng" algn="ctr">
            <a:solidFill>
              <a:srgbClr val="FACD62">
                <a:alpha val="20000"/>
              </a:srgb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025535-1EED-70C9-D285-7294AFEA4CAA}"/>
              </a:ext>
            </a:extLst>
          </p:cNvPr>
          <p:cNvCxnSpPr>
            <a:stCxn id="76" idx="3"/>
            <a:endCxn id="90" idx="1"/>
          </p:cNvCxnSpPr>
          <p:nvPr/>
        </p:nvCxnSpPr>
        <p:spPr>
          <a:xfrm>
            <a:off x="1785079" y="2951776"/>
            <a:ext cx="666778" cy="481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7157ABD-29D7-F2BC-4B6E-310AB5A16C29}"/>
              </a:ext>
            </a:extLst>
          </p:cNvPr>
          <p:cNvCxnSpPr/>
          <p:nvPr/>
        </p:nvCxnSpPr>
        <p:spPr>
          <a:xfrm>
            <a:off x="6585496" y="2959080"/>
            <a:ext cx="1648831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CDD1A5-86AD-7872-ACF8-9B1F382FA546}"/>
              </a:ext>
            </a:extLst>
          </p:cNvPr>
          <p:cNvCxnSpPr/>
          <p:nvPr/>
        </p:nvCxnSpPr>
        <p:spPr>
          <a:xfrm>
            <a:off x="6601969" y="5056846"/>
            <a:ext cx="1648831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FC3376C-D057-691B-9816-1234FD6A2472}"/>
              </a:ext>
            </a:extLst>
          </p:cNvPr>
          <p:cNvCxnSpPr>
            <a:endCxn id="99" idx="1"/>
          </p:cNvCxnSpPr>
          <p:nvPr/>
        </p:nvCxnSpPr>
        <p:spPr>
          <a:xfrm>
            <a:off x="1662086" y="5049420"/>
            <a:ext cx="810272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FFF4655-684C-A819-B460-A37C2D8D6F91}"/>
              </a:ext>
            </a:extLst>
          </p:cNvPr>
          <p:cNvCxnSpPr/>
          <p:nvPr/>
        </p:nvCxnSpPr>
        <p:spPr>
          <a:xfrm>
            <a:off x="10085765" y="3582098"/>
            <a:ext cx="10710" cy="608294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03CBB46-D474-D74B-06AA-504D587DC45B}"/>
              </a:ext>
            </a:extLst>
          </p:cNvPr>
          <p:cNvSpPr txBox="1"/>
          <p:nvPr/>
        </p:nvSpPr>
        <p:spPr>
          <a:xfrm>
            <a:off x="10132099" y="3773467"/>
            <a:ext cx="870745" cy="3181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312D2A"/>
                </a:solidFill>
                <a:latin typeface="Oracle Sans"/>
              </a:rPr>
              <a:t>Read data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948B386-BDB3-2179-D4C1-FEC7BAC434BE}"/>
              </a:ext>
            </a:extLst>
          </p:cNvPr>
          <p:cNvSpPr txBox="1"/>
          <p:nvPr/>
        </p:nvSpPr>
        <p:spPr>
          <a:xfrm>
            <a:off x="6462343" y="2676506"/>
            <a:ext cx="2163419" cy="2136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12D2A"/>
                </a:solidFill>
                <a:latin typeface="Oracle Sans"/>
              </a:rPr>
              <a:t>Initiate data load in ECC</a:t>
            </a:r>
          </a:p>
        </p:txBody>
      </p:sp>
      <p:pic>
        <p:nvPicPr>
          <p:cNvPr id="109" name="Picture 4" descr="D:\Oracle-Corporate-Icon-Collection-2016\Oracle-Corporate-Icon-Collection-160719\ic-FusionMiddleware-wht.png">
            <a:extLst>
              <a:ext uri="{FF2B5EF4-FFF2-40B4-BE49-F238E27FC236}">
                <a16:creationId xmlns:a16="http://schemas.microsoft.com/office/drawing/2014/main" id="{EEB0B4F6-3D31-1F5B-2812-1323925E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312D2A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9374160" y="1986281"/>
            <a:ext cx="1462390" cy="1726866"/>
          </a:xfrm>
          <a:prstGeom prst="rect">
            <a:avLst/>
          </a:prstGeom>
          <a:noFill/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6FDF1085-816E-09DD-AD0B-B98C0D1039DF}"/>
              </a:ext>
            </a:extLst>
          </p:cNvPr>
          <p:cNvSpPr txBox="1"/>
          <p:nvPr/>
        </p:nvSpPr>
        <p:spPr>
          <a:xfrm>
            <a:off x="6661505" y="4693530"/>
            <a:ext cx="1568181" cy="3284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>
                <a:solidFill>
                  <a:srgbClr val="58595B"/>
                </a:solidFill>
                <a:latin typeface="Oracle Sans"/>
              </a:rPr>
              <a:t>Page requested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6B13544-F0F4-20EB-AA21-4773C2D4B09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46577" y="4755097"/>
            <a:ext cx="1428085" cy="803298"/>
          </a:xfrm>
          <a:prstGeom prst="rect">
            <a:avLst/>
          </a:prstGeom>
          <a:ln>
            <a:solidFill>
              <a:srgbClr val="FCFBFA">
                <a:lumMod val="75000"/>
              </a:srgbClr>
            </a:solidFill>
          </a:ln>
          <a:scene3d>
            <a:camera prst="perspectiveContrastingRightFacing"/>
            <a:lightRig rig="threePt" dir="t"/>
          </a:scene3d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7D00081-3445-DCB0-7FA0-20DF712703C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18963" y="4832588"/>
            <a:ext cx="1515627" cy="852540"/>
          </a:xfrm>
          <a:prstGeom prst="rect">
            <a:avLst/>
          </a:prstGeom>
          <a:ln>
            <a:solidFill>
              <a:srgbClr val="FCFBFA">
                <a:lumMod val="75000"/>
              </a:srgbClr>
            </a:solidFill>
          </a:ln>
          <a:scene3d>
            <a:camera prst="perspectiveContrastingRightFacing"/>
            <a:lightRig rig="threePt" dir="t"/>
          </a:scene3d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0B32F354-16A0-E81A-B7C4-0760F6647EC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6609" y="4903408"/>
            <a:ext cx="1621628" cy="912166"/>
          </a:xfrm>
          <a:prstGeom prst="rect">
            <a:avLst/>
          </a:prstGeom>
          <a:ln>
            <a:solidFill>
              <a:srgbClr val="FCFBFA">
                <a:lumMod val="75000"/>
              </a:srgbClr>
            </a:solidFill>
          </a:ln>
          <a:scene3d>
            <a:camera prst="perspectiveContrastingRightFacing"/>
            <a:lightRig rig="threePt" dir="t"/>
          </a:scene3d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0074A6B-2113-82FE-AFD0-E7AEADC6C4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8809" y="4660530"/>
            <a:ext cx="1428085" cy="803298"/>
          </a:xfrm>
          <a:prstGeom prst="rect">
            <a:avLst/>
          </a:prstGeom>
          <a:ln>
            <a:solidFill>
              <a:srgbClr val="FCFBFA">
                <a:lumMod val="75000"/>
              </a:srgbClr>
            </a:solidFill>
          </a:ln>
          <a:scene3d>
            <a:camera prst="perspectiveContrastingRightFacing"/>
            <a:lightRig rig="threePt" dir="t"/>
          </a:scene3d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FECD378-3A02-29E1-A1FB-19ED75DA35B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41195" y="4738021"/>
            <a:ext cx="1515627" cy="852540"/>
          </a:xfrm>
          <a:prstGeom prst="rect">
            <a:avLst/>
          </a:prstGeom>
          <a:ln>
            <a:solidFill>
              <a:srgbClr val="FCFBFA">
                <a:lumMod val="75000"/>
              </a:srgbClr>
            </a:solidFill>
          </a:ln>
          <a:scene3d>
            <a:camera prst="perspectiveContrastingRightFacing"/>
            <a:lightRig rig="threePt" dir="t"/>
          </a:scene3d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9AE811A2-5BBF-78C8-F825-A48A16ABDFE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88841" y="4808841"/>
            <a:ext cx="1621628" cy="912166"/>
          </a:xfrm>
          <a:prstGeom prst="rect">
            <a:avLst/>
          </a:prstGeom>
          <a:ln>
            <a:solidFill>
              <a:srgbClr val="FCFBFA">
                <a:lumMod val="75000"/>
              </a:srgbClr>
            </a:solidFill>
          </a:ln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1265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B504762-B99B-2295-C114-14D41481083C}"/>
              </a:ext>
            </a:extLst>
          </p:cNvPr>
          <p:cNvSpPr txBox="1">
            <a:spLocks/>
          </p:cNvSpPr>
          <p:nvPr/>
        </p:nvSpPr>
        <p:spPr>
          <a:xfrm>
            <a:off x="3783345" y="1098042"/>
            <a:ext cx="2971800" cy="441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  <a:defRPr sz="16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sz="14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Pending: The job didn’t start yet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Running: The job is running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Success: The job finished successfully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Partial Success: The job finished successfully, but there are some records failed to be ingested.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Failure: The job failed.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Cancelled: The job cancelled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463D307-800C-24E1-A825-A5D158B6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22" y="2866204"/>
            <a:ext cx="362458" cy="41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605B47C-4C4C-F466-B3DB-BDDCE2B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173" y="1091363"/>
            <a:ext cx="410750" cy="3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373E597C-6A9E-BEEC-FEC2-CD2EFF54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87" y="1665793"/>
            <a:ext cx="347122" cy="42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F665B81-F272-E01A-FB31-9FBFA0D0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76" y="4377314"/>
            <a:ext cx="361697" cy="36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7DBD9-619E-5926-7A36-D8A39F12C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376" y="4008837"/>
            <a:ext cx="379781" cy="361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3A06D-672D-00A1-EE21-F894AD583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906" y="2285746"/>
            <a:ext cx="386653" cy="369842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E0393D3-B9AA-F037-CB29-F006AA41FEEF}"/>
              </a:ext>
            </a:extLst>
          </p:cNvPr>
          <p:cNvSpPr txBox="1">
            <a:spLocks/>
          </p:cNvSpPr>
          <p:nvPr/>
        </p:nvSpPr>
        <p:spPr>
          <a:xfrm>
            <a:off x="8295979" y="880872"/>
            <a:ext cx="2971800" cy="441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  <a:defRPr sz="16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sz="14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 log: log file details are based on the log level selected while submitting the 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Resubmit: user can resubmit finished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 SQL Plan Statistics: This is displayed if SQL Plan Statistics flag is enabled and for Full / Incremental / Query Loads only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5ED4B0-9232-4FBC-2CAD-7DB01067C3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5323" y="933794"/>
            <a:ext cx="3810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404034-122D-A771-AA6A-F1C3A946B8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5479" y="2319701"/>
            <a:ext cx="381000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96F7F5-67EC-781C-A9FD-3FDB0C0E3C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3579" y="3376424"/>
            <a:ext cx="342900" cy="30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565839-BF23-CA83-B13B-C979DAD420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9779" y="5147654"/>
            <a:ext cx="2667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D92F88-93CE-A65E-5D53-FD6126721844}"/>
              </a:ext>
            </a:extLst>
          </p:cNvPr>
          <p:cNvSpPr txBox="1"/>
          <p:nvPr/>
        </p:nvSpPr>
        <p:spPr>
          <a:xfrm>
            <a:off x="8626687" y="5086694"/>
            <a:ext cx="2617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details of the job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6BFBAD-2839-9179-E45B-FBAAB9FB06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379" y="278629"/>
            <a:ext cx="7772400" cy="49109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4EBC778-64F8-FD0C-A5AE-76B2220004EC}"/>
              </a:ext>
            </a:extLst>
          </p:cNvPr>
          <p:cNvSpPr/>
          <p:nvPr/>
        </p:nvSpPr>
        <p:spPr>
          <a:xfrm>
            <a:off x="7756313" y="353965"/>
            <a:ext cx="143278" cy="17542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235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Oracle Sans</vt:lpstr>
      <vt:lpstr>System Font Regular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Khan</dc:creator>
  <cp:lastModifiedBy>Mohammed Khan</cp:lastModifiedBy>
  <cp:revision>1</cp:revision>
  <dcterms:created xsi:type="dcterms:W3CDTF">2023-03-15T07:02:26Z</dcterms:created>
  <dcterms:modified xsi:type="dcterms:W3CDTF">2023-03-23T04:33:27Z</dcterms:modified>
</cp:coreProperties>
</file>