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F76B4"/>
    <a:srgbClr val="FF7F0E"/>
    <a:srgbClr val="FF7E0E"/>
    <a:srgbClr val="207320"/>
    <a:srgbClr val="1F77B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2"/>
    <p:restoredTop sz="94668"/>
  </p:normalViewPr>
  <p:slideViewPr>
    <p:cSldViewPr snapToGrid="0">
      <p:cViewPr varScale="1">
        <p:scale>
          <a:sx n="114" d="100"/>
          <a:sy n="11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9CF4-9EFA-7742-8BBD-19857A9251C1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B54A-646C-6D4B-AE98-908F5E1EC0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4683-E0E3-49FF-F472-EA93C9BC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A5B1F6-5D5B-240A-9932-0336C4895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156ABB-8809-2B25-2210-4D5849EEE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FDBCF2-9EE4-EFEB-B91D-35D378622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B54A-646C-6D4B-AE98-908F5E1EC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3BFC-CD00-E9B4-BC26-E80A705AB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FE3D3E4-FB60-25F7-C891-1FFC78A52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F7A36C-EE76-DDE4-C7BD-E7739579C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48C35F-86BE-A6BC-8790-9F8EA84C0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B54A-646C-6D4B-AE98-908F5E1EC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221ED-CED5-4369-0802-B27AF71A9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0DE03A-8A47-D592-29F6-CE6B14AA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CA680B-074D-F1CE-A8E2-85D8863B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46889A-3ECA-FAB1-83F2-863ABFCA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29103-BE4D-64EF-98E6-0C8DE8BF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D6E61-2BEC-BDC8-E166-23AF6A57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B602B0-DD69-4A81-FC41-279958BC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F5871-32FD-165D-AFCD-46FFDFE3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C91578-347B-7770-E6CD-FC64CB3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76CC78-6181-BBAD-BBAC-46469045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D55FAB-0BAF-0213-8ADD-F63E5CE13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1D3DD5-2468-0FCF-81C1-12DD6DF6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BF564-92F5-E134-5D54-BE961D8E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58DC2-AE84-961E-FA7C-A88992F0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423F2-26AB-4025-5CDE-6FE55F26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C8875-1AD3-915D-9F2C-1FB6C4FB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D1353F-5672-F790-F639-6FD32132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D3747-7513-C06B-876A-68BC3FD6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95287-ED50-194C-6154-3D35C2E0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62EC5-3C33-B4A3-7B98-736E08BE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CCBE9-CD5E-3EA2-2F2E-DF0ADA25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609CF6-0271-4606-56A8-BD6CBBB9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91B75-4EF5-C186-A10C-495BB0BB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B4545-717D-1A3C-3CEE-4ABAFCAB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9D5C0-4CC5-7F31-4DCE-3A370441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0A5D1-B50E-3EBE-088B-49FE395D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414B5-0E62-0F20-D0E9-55EC87AD0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75D690-F084-5866-E668-BDF8AA11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0D448E-C99B-35C5-70C9-49DDEFE5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46E85-1EFE-7724-ED02-33AFA38D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3092E6-5DA5-A26F-717E-630FFF92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F83F-280F-35A3-AAB3-CB4FCF0A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3A6F41-2E98-A395-5698-BF74823F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D02E88-806D-423B-C56C-C3D5C5AE5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7A519B-8328-AE26-FFA2-835BFCD9D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89B520-554E-0ADB-ABB7-E48FA12B7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57ED0C-7F40-D3D6-6C2E-BB92AD85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A766F2-2B24-A231-1CF5-41AFB4A0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0DE039-F6A0-0B70-DC8E-78E1FA1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D4C5-2480-84C4-CA34-0365828C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534C95-0DB6-DC75-1229-9CCE0EB4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1B750D-0BB2-5834-ABC6-82B418D2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86E11-9389-2CF0-EF22-D37DA5F4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998355-5EB6-E73C-06E9-7C5DF73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2945BC-B2B9-4E35-CF05-1FA40024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932409-CE6C-D8CC-992E-CC34F00A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62690-3C78-F578-64A6-257AA26C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125699-AF91-4E16-E5C6-A1A1AB9C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331F87-F2C1-0A37-9394-6A365294D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3D25B-1FB7-A347-15EB-3589DEE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B00E59-4C51-E3D9-8F9D-4BA7E3CC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23463-79E4-9EB6-8305-8565D6BD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C12CF-7BE2-E846-6B24-24F5BA92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7FB01B-277A-28BA-EA06-4EA69A19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5CD5AD-545A-5D04-B66A-129CFDE0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C0D0EC-4639-432F-BEC0-5CDDD3BC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1949AD-1798-74F0-384E-78BEC744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9AA73E-4AEF-694C-37F2-9B0C005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9FAB3C-B1E4-6EE7-45AD-77C1AEDA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84920E-0C46-CD49-BB8A-D95FFE6F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93E014-9DEA-CA93-7289-5A7158BB9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35F2F-A060-0B49-9A5D-B59726DB7669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97C02-B795-5FBD-AE0E-461D78EC9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D3C0C-FD94-39D8-1A96-71F83409D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2AAAF-8B9F-1A4D-AAE9-A3B0AABD09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0.png"/><Relationship Id="rId10" Type="http://schemas.openxmlformats.org/officeDocument/2006/relationships/image" Target="../media/image7.sv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C8503-6621-4FA4-7237-2CD079BEF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D440AD9-65EA-B1D3-BEB8-6897F11A1242}"/>
              </a:ext>
            </a:extLst>
          </p:cNvPr>
          <p:cNvSpPr/>
          <p:nvPr/>
        </p:nvSpPr>
        <p:spPr>
          <a:xfrm>
            <a:off x="2874149" y="1362595"/>
            <a:ext cx="434109" cy="4341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2CAE25-9F09-ABAB-4748-7E27EFA0F594}"/>
              </a:ext>
            </a:extLst>
          </p:cNvPr>
          <p:cNvSpPr/>
          <p:nvPr/>
        </p:nvSpPr>
        <p:spPr>
          <a:xfrm>
            <a:off x="2934189" y="1422635"/>
            <a:ext cx="434109" cy="4341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4AFE96-65B3-68EF-069E-017F869A052E}"/>
              </a:ext>
            </a:extLst>
          </p:cNvPr>
          <p:cNvSpPr/>
          <p:nvPr/>
        </p:nvSpPr>
        <p:spPr>
          <a:xfrm>
            <a:off x="2994229" y="1482675"/>
            <a:ext cx="434109" cy="4341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82147-8B66-B441-9226-9BE068162ED8}"/>
              </a:ext>
            </a:extLst>
          </p:cNvPr>
          <p:cNvSpPr/>
          <p:nvPr/>
        </p:nvSpPr>
        <p:spPr>
          <a:xfrm>
            <a:off x="3054269" y="1542715"/>
            <a:ext cx="434109" cy="4341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0E896B-00EC-CF23-3A9A-8EFEFE173AC3}"/>
              </a:ext>
            </a:extLst>
          </p:cNvPr>
          <p:cNvSpPr/>
          <p:nvPr/>
        </p:nvSpPr>
        <p:spPr>
          <a:xfrm>
            <a:off x="3114309" y="1602755"/>
            <a:ext cx="434109" cy="4341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61AE9A-ABF2-DA63-CA13-F609CEB41B2F}"/>
              </a:ext>
            </a:extLst>
          </p:cNvPr>
          <p:cNvSpPr/>
          <p:nvPr/>
        </p:nvSpPr>
        <p:spPr>
          <a:xfrm>
            <a:off x="3174349" y="1662795"/>
            <a:ext cx="434109" cy="4341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DE7C9F-5C93-5A53-1DF9-86728320ACED}"/>
              </a:ext>
            </a:extLst>
          </p:cNvPr>
          <p:cNvSpPr/>
          <p:nvPr/>
        </p:nvSpPr>
        <p:spPr>
          <a:xfrm>
            <a:off x="4855343" y="1401960"/>
            <a:ext cx="1043711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Non-memorized</a:t>
            </a:r>
          </a:p>
        </p:txBody>
      </p:sp>
      <p:pic>
        <p:nvPicPr>
          <p:cNvPr id="43" name="Graphique 42" descr="Engrenage avec un remplissage uni">
            <a:extLst>
              <a:ext uri="{FF2B5EF4-FFF2-40B4-BE49-F238E27FC236}">
                <a16:creationId xmlns:a16="http://schemas.microsoft.com/office/drawing/2014/main" id="{887BAACD-01DE-FB98-D53B-5D76DD280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2803" y="1637181"/>
            <a:ext cx="457200" cy="457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A7E0F1A-1929-17CD-642C-0DB11D1A3516}"/>
              </a:ext>
            </a:extLst>
          </p:cNvPr>
          <p:cNvSpPr/>
          <p:nvPr/>
        </p:nvSpPr>
        <p:spPr>
          <a:xfrm>
            <a:off x="3714031" y="1548158"/>
            <a:ext cx="195096" cy="19509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0ACB29-E6D2-A089-9042-2757E7102645}"/>
              </a:ext>
            </a:extLst>
          </p:cNvPr>
          <p:cNvSpPr/>
          <p:nvPr/>
        </p:nvSpPr>
        <p:spPr>
          <a:xfrm>
            <a:off x="3759565" y="1593692"/>
            <a:ext cx="195096" cy="19509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57B616-787F-EFFA-DB62-9DF4D3C89293}"/>
              </a:ext>
            </a:extLst>
          </p:cNvPr>
          <p:cNvSpPr/>
          <p:nvPr/>
        </p:nvSpPr>
        <p:spPr>
          <a:xfrm>
            <a:off x="3805099" y="1639226"/>
            <a:ext cx="195096" cy="19509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A96582-1772-1A27-1649-AB95BB3D9121}"/>
              </a:ext>
            </a:extLst>
          </p:cNvPr>
          <p:cNvSpPr/>
          <p:nvPr/>
        </p:nvSpPr>
        <p:spPr>
          <a:xfrm>
            <a:off x="3850633" y="1684760"/>
            <a:ext cx="195096" cy="19509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C0EBF8-91EE-75EE-233D-EF87F27DA432}"/>
              </a:ext>
            </a:extLst>
          </p:cNvPr>
          <p:cNvSpPr/>
          <p:nvPr/>
        </p:nvSpPr>
        <p:spPr>
          <a:xfrm>
            <a:off x="3896167" y="1730294"/>
            <a:ext cx="195096" cy="19509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que 74" descr="Engrenage avec un remplissage uni">
            <a:extLst>
              <a:ext uri="{FF2B5EF4-FFF2-40B4-BE49-F238E27FC236}">
                <a16:creationId xmlns:a16="http://schemas.microsoft.com/office/drawing/2014/main" id="{9C1BDE89-A880-4833-26A7-48AEF99A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6863" y="1730294"/>
            <a:ext cx="194400" cy="1944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FF3ABD2-1658-15E5-789E-B816D2611311}"/>
              </a:ext>
            </a:extLst>
          </p:cNvPr>
          <p:cNvSpPr/>
          <p:nvPr/>
        </p:nvSpPr>
        <p:spPr>
          <a:xfrm>
            <a:off x="4249063" y="1692861"/>
            <a:ext cx="91068" cy="91068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5D99BB-1189-9B7D-878A-D324A2C8BB73}"/>
              </a:ext>
            </a:extLst>
          </p:cNvPr>
          <p:cNvSpPr/>
          <p:nvPr/>
        </p:nvSpPr>
        <p:spPr>
          <a:xfrm>
            <a:off x="4855342" y="1647532"/>
            <a:ext cx="1043711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Guess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10A4EE-CCC1-07F8-344D-7FECF39D2101}"/>
              </a:ext>
            </a:extLst>
          </p:cNvPr>
          <p:cNvSpPr/>
          <p:nvPr/>
        </p:nvSpPr>
        <p:spPr>
          <a:xfrm>
            <a:off x="4855342" y="1894050"/>
            <a:ext cx="1043711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Recall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B299C47-A99E-9D01-F914-0323BD65289D}"/>
              </a:ext>
            </a:extLst>
          </p:cNvPr>
          <p:cNvCxnSpPr>
            <a:cxnSpLocks/>
          </p:cNvCxnSpPr>
          <p:nvPr/>
        </p:nvCxnSpPr>
        <p:spPr>
          <a:xfrm flipV="1">
            <a:off x="4448267" y="1523817"/>
            <a:ext cx="287082" cy="144000"/>
          </a:xfrm>
          <a:prstGeom prst="straightConnector1">
            <a:avLst/>
          </a:prstGeom>
          <a:ln>
            <a:solidFill>
              <a:srgbClr val="1F77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125B001-8AA6-260D-1304-1C44080918F8}"/>
              </a:ext>
            </a:extLst>
          </p:cNvPr>
          <p:cNvCxnSpPr>
            <a:cxnSpLocks/>
          </p:cNvCxnSpPr>
          <p:nvPr/>
        </p:nvCxnSpPr>
        <p:spPr>
          <a:xfrm>
            <a:off x="4449118" y="1737449"/>
            <a:ext cx="288000" cy="0"/>
          </a:xfrm>
          <a:prstGeom prst="straightConnector1">
            <a:avLst/>
          </a:prstGeom>
          <a:ln>
            <a:solidFill>
              <a:srgbClr val="1F77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42F0BCFC-D9F9-6610-6187-525E79756C15}"/>
              </a:ext>
            </a:extLst>
          </p:cNvPr>
          <p:cNvCxnSpPr>
            <a:cxnSpLocks/>
          </p:cNvCxnSpPr>
          <p:nvPr/>
        </p:nvCxnSpPr>
        <p:spPr>
          <a:xfrm>
            <a:off x="4445993" y="1799804"/>
            <a:ext cx="288000" cy="144000"/>
          </a:xfrm>
          <a:prstGeom prst="straightConnector1">
            <a:avLst/>
          </a:prstGeom>
          <a:ln>
            <a:solidFill>
              <a:srgbClr val="1F77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5CA09249-F46B-CFB9-2435-429DD5E3058C}"/>
              </a:ext>
            </a:extLst>
          </p:cNvPr>
          <p:cNvSpPr/>
          <p:nvPr/>
        </p:nvSpPr>
        <p:spPr>
          <a:xfrm>
            <a:off x="2668684" y="1296276"/>
            <a:ext cx="3385275" cy="1007210"/>
          </a:xfrm>
          <a:prstGeom prst="roundRect">
            <a:avLst>
              <a:gd name="adj" fmla="val 6647"/>
            </a:avLst>
          </a:prstGeom>
          <a:noFill/>
          <a:ln w="28575">
            <a:solidFill>
              <a:srgbClr val="1F77B4">
                <a:alpha val="66667"/>
              </a:srgbClr>
            </a:solidFill>
          </a:ln>
        </p:spPr>
        <p:txBody>
          <a:bodyPr wrap="square" lIns="0" rIns="0" bIns="18000" rtlCol="0" anchor="b">
            <a:noAutofit/>
          </a:bodyPr>
          <a:lstStyle/>
          <a:p>
            <a:pPr algn="ctr"/>
            <a:r>
              <a:rPr lang="en-US" sz="95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Training CNNs to classify attention weights under a taxonomy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5C075ECE-3C22-712A-DA7B-E5B7CB0A70AD}"/>
              </a:ext>
            </a:extLst>
          </p:cNvPr>
          <p:cNvSpPr/>
          <p:nvPr/>
        </p:nvSpPr>
        <p:spPr>
          <a:xfrm>
            <a:off x="3353455" y="2366392"/>
            <a:ext cx="2700504" cy="1863358"/>
          </a:xfrm>
          <a:prstGeom prst="roundRect">
            <a:avLst>
              <a:gd name="adj" fmla="val 7996"/>
            </a:avLst>
          </a:prstGeom>
          <a:noFill/>
          <a:ln w="28575">
            <a:solidFill>
              <a:srgbClr val="FF7F0E">
                <a:alpha val="66667"/>
              </a:srgbClr>
            </a:solidFill>
          </a:ln>
        </p:spPr>
        <p:txBody>
          <a:bodyPr wrap="square" lIns="36000" tIns="0" rIns="36000" bIns="5400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50" b="1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The taxonomy of </a:t>
            </a:r>
            <a:r>
              <a:rPr lang="en-US" sz="950" b="1" i="1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Prashanth et al, 2024</a:t>
            </a:r>
            <a:r>
              <a:rPr lang="en-US" sz="950" b="1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aligns poorly with the attention weights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73BCA3C-3D36-5BAF-B1E6-99380C8638F5}"/>
              </a:ext>
            </a:extLst>
          </p:cNvPr>
          <p:cNvSpPr/>
          <p:nvPr/>
        </p:nvSpPr>
        <p:spPr>
          <a:xfrm>
            <a:off x="2668681" y="2366392"/>
            <a:ext cx="597587" cy="1863358"/>
          </a:xfrm>
          <a:prstGeom prst="roundRect">
            <a:avLst>
              <a:gd name="adj" fmla="val 20564"/>
            </a:avLst>
          </a:prstGeom>
          <a:solidFill>
            <a:srgbClr val="FF7F0E">
              <a:alpha val="74118"/>
            </a:srgbClr>
          </a:solidFill>
          <a:ln w="28575">
            <a:solidFill>
              <a:srgbClr val="FF7F0E">
                <a:alpha val="74118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800" b="1" i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Evaluating previous works:</a:t>
            </a:r>
            <a:endParaRPr lang="en-US" sz="900" b="1" i="1" dirty="0">
              <a:solidFill>
                <a:schemeClr val="bg1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pPr algn="ctr"/>
            <a:endParaRPr lang="en-US" sz="900" b="1" dirty="0">
              <a:solidFill>
                <a:schemeClr val="bg1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Poor CNN</a:t>
            </a:r>
            <a:b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F1-score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(64.7%)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C1516-3224-B80A-03F5-9C447B49303C}"/>
              </a:ext>
            </a:extLst>
          </p:cNvPr>
          <p:cNvSpPr/>
          <p:nvPr/>
        </p:nvSpPr>
        <p:spPr>
          <a:xfrm>
            <a:off x="3431972" y="2743341"/>
            <a:ext cx="121188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Sample 32-extractable?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44EF050-73B2-E41E-B342-0FA5C49B079B}"/>
              </a:ext>
            </a:extLst>
          </p:cNvPr>
          <p:cNvSpPr/>
          <p:nvPr/>
        </p:nvSpPr>
        <p:spPr>
          <a:xfrm>
            <a:off x="4901527" y="2743341"/>
            <a:ext cx="1066146" cy="230832"/>
          </a:xfrm>
          <a:prstGeom prst="roundRect">
            <a:avLst>
              <a:gd name="adj" fmla="val 7996"/>
            </a:avLst>
          </a:prstGeom>
          <a:solidFill>
            <a:srgbClr val="FF7F0E">
              <a:alpha val="9804"/>
            </a:srgbClr>
          </a:solidFill>
          <a:ln w="28575">
            <a:solidFill>
              <a:srgbClr val="FF7F0E">
                <a:alpha val="67059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b="1" dirty="0">
                <a:latin typeface="Quire Sans Light" panose="020F0302020204030204" pitchFamily="34" charset="0"/>
                <a:cs typeface="Quire Sans Light" panose="020F0302020204030204" pitchFamily="34" charset="0"/>
              </a:rPr>
              <a:t>Non-memorized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FE7CF3-F744-05C6-2FCD-A7861DD799FF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643857" y="2858757"/>
            <a:ext cx="257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38ADFC-6BB6-3DDC-87E9-94F9A319704C}"/>
              </a:ext>
            </a:extLst>
          </p:cNvPr>
          <p:cNvSpPr/>
          <p:nvPr/>
        </p:nvSpPr>
        <p:spPr>
          <a:xfrm>
            <a:off x="3431972" y="3139943"/>
            <a:ext cx="121188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Duplication &gt; 5?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45D6583-99C2-0172-BEF1-727F139B77FB}"/>
              </a:ext>
            </a:extLst>
          </p:cNvPr>
          <p:cNvSpPr/>
          <p:nvPr/>
        </p:nvSpPr>
        <p:spPr>
          <a:xfrm>
            <a:off x="4901527" y="3139943"/>
            <a:ext cx="1066146" cy="230832"/>
          </a:xfrm>
          <a:prstGeom prst="roundRect">
            <a:avLst>
              <a:gd name="adj" fmla="val 7996"/>
            </a:avLst>
          </a:prstGeom>
          <a:solidFill>
            <a:srgbClr val="FF7F0E">
              <a:alpha val="9804"/>
            </a:srgbClr>
          </a:solidFill>
          <a:ln w="28575">
            <a:solidFill>
              <a:srgbClr val="FF7F0E">
                <a:alpha val="67059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b="1" dirty="0">
                <a:latin typeface="Quire Sans Light" panose="020F0302020204030204" pitchFamily="34" charset="0"/>
                <a:cs typeface="Quire Sans Light" panose="020F0302020204030204" pitchFamily="34" charset="0"/>
              </a:rPr>
              <a:t>Recite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68D0363-7B8D-252B-EBE5-6646A32180A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643857" y="3255359"/>
            <a:ext cx="257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que 24" descr="Badge croix avec un remplissage uni">
            <a:extLst>
              <a:ext uri="{FF2B5EF4-FFF2-40B4-BE49-F238E27FC236}">
                <a16:creationId xmlns:a16="http://schemas.microsoft.com/office/drawing/2014/main" id="{A12571F6-98EC-39E9-3B0C-D26803B96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107" y="2686602"/>
            <a:ext cx="170050" cy="170050"/>
          </a:xfrm>
          <a:prstGeom prst="rect">
            <a:avLst/>
          </a:prstGeom>
        </p:spPr>
      </p:pic>
      <p:pic>
        <p:nvPicPr>
          <p:cNvPr id="33" name="Graphique 32" descr="Badge Tick1 avec un remplissage uni">
            <a:extLst>
              <a:ext uri="{FF2B5EF4-FFF2-40B4-BE49-F238E27FC236}">
                <a16:creationId xmlns:a16="http://schemas.microsoft.com/office/drawing/2014/main" id="{8CA23459-B2AC-FCEC-C5B6-9F1BB9B617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5137" y="2970055"/>
            <a:ext cx="170050" cy="17005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A0CF60F-CC40-8E44-096A-3BFB5D0A1230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037915" y="2974173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Badge Tick1 avec un remplissage uni">
            <a:extLst>
              <a:ext uri="{FF2B5EF4-FFF2-40B4-BE49-F238E27FC236}">
                <a16:creationId xmlns:a16="http://schemas.microsoft.com/office/drawing/2014/main" id="{38653FC2-5E88-CD6E-6245-3130414CC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6107" y="3085309"/>
            <a:ext cx="170050" cy="1700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DE47BCE-0FBB-0070-5E95-47B89674F2A1}"/>
              </a:ext>
            </a:extLst>
          </p:cNvPr>
          <p:cNvSpPr/>
          <p:nvPr/>
        </p:nvSpPr>
        <p:spPr>
          <a:xfrm>
            <a:off x="3428338" y="3533480"/>
            <a:ext cx="1211885" cy="624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Incrementing or repeating template?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CB30E44B-EDB4-C51F-6B08-6E092C3CF478}"/>
              </a:ext>
            </a:extLst>
          </p:cNvPr>
          <p:cNvSpPr/>
          <p:nvPr/>
        </p:nvSpPr>
        <p:spPr>
          <a:xfrm>
            <a:off x="4897893" y="3533481"/>
            <a:ext cx="1066146" cy="230832"/>
          </a:xfrm>
          <a:prstGeom prst="roundRect">
            <a:avLst>
              <a:gd name="adj" fmla="val 7996"/>
            </a:avLst>
          </a:prstGeom>
          <a:solidFill>
            <a:srgbClr val="FF7F0E">
              <a:alpha val="9804"/>
            </a:srgbClr>
          </a:solidFill>
          <a:ln w="28575">
            <a:solidFill>
              <a:srgbClr val="FF7F0E">
                <a:alpha val="67059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b="1" dirty="0">
                <a:latin typeface="Quire Sans Light" panose="020F0302020204030204" pitchFamily="34" charset="0"/>
                <a:cs typeface="Quire Sans Light" panose="020F0302020204030204" pitchFamily="34" charset="0"/>
              </a:rPr>
              <a:t>Reconstruct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3E9532C-9568-7910-DDDC-5D8C84FAB2C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640223" y="3648896"/>
            <a:ext cx="2576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FD3E3F7-CE2B-6A89-6988-3D469129EED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034281" y="3367711"/>
            <a:ext cx="0" cy="16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Graphique 45" descr="Badge Tick1 avec un remplissage uni">
            <a:extLst>
              <a:ext uri="{FF2B5EF4-FFF2-40B4-BE49-F238E27FC236}">
                <a16:creationId xmlns:a16="http://schemas.microsoft.com/office/drawing/2014/main" id="{F58D9451-88C9-BD7D-4B60-EDF4D6645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2473" y="3478847"/>
            <a:ext cx="170050" cy="170050"/>
          </a:xfrm>
          <a:prstGeom prst="rect">
            <a:avLst/>
          </a:prstGeom>
        </p:spPr>
      </p:pic>
      <p:pic>
        <p:nvPicPr>
          <p:cNvPr id="47" name="Graphique 46" descr="Badge croix avec un remplissage uni">
            <a:extLst>
              <a:ext uri="{FF2B5EF4-FFF2-40B4-BE49-F238E27FC236}">
                <a16:creationId xmlns:a16="http://schemas.microsoft.com/office/drawing/2014/main" id="{E9B7C85A-E1BE-1D9E-0A49-3B250B9A02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5137" y="3362653"/>
            <a:ext cx="170050" cy="170050"/>
          </a:xfrm>
          <a:prstGeom prst="rect">
            <a:avLst/>
          </a:prstGeom>
        </p:spPr>
      </p:pic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077F870F-AD22-BE9D-C7D7-CA26150CC1B7}"/>
              </a:ext>
            </a:extLst>
          </p:cNvPr>
          <p:cNvSpPr/>
          <p:nvPr/>
        </p:nvSpPr>
        <p:spPr>
          <a:xfrm>
            <a:off x="4897893" y="3927018"/>
            <a:ext cx="1066146" cy="230832"/>
          </a:xfrm>
          <a:prstGeom prst="roundRect">
            <a:avLst>
              <a:gd name="adj" fmla="val 7996"/>
            </a:avLst>
          </a:prstGeom>
          <a:solidFill>
            <a:srgbClr val="FF7F0E">
              <a:alpha val="9804"/>
            </a:srgbClr>
          </a:solidFill>
          <a:ln w="28575">
            <a:solidFill>
              <a:srgbClr val="FF7F0E">
                <a:alpha val="67059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b="1" dirty="0">
                <a:latin typeface="Quire Sans Light" panose="020F0302020204030204" pitchFamily="34" charset="0"/>
                <a:cs typeface="Quire Sans Light" panose="020F0302020204030204" pitchFamily="34" charset="0"/>
              </a:rPr>
              <a:t>Recollect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F6403F5-20C9-E5CB-F5C9-FDA56F1A097E}"/>
              </a:ext>
            </a:extLst>
          </p:cNvPr>
          <p:cNvCxnSpPr>
            <a:cxnSpLocks/>
          </p:cNvCxnSpPr>
          <p:nvPr/>
        </p:nvCxnSpPr>
        <p:spPr>
          <a:xfrm>
            <a:off x="4640223" y="4037837"/>
            <a:ext cx="2576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phique 52" descr="Badge croix avec un remplissage uni">
            <a:extLst>
              <a:ext uri="{FF2B5EF4-FFF2-40B4-BE49-F238E27FC236}">
                <a16:creationId xmlns:a16="http://schemas.microsoft.com/office/drawing/2014/main" id="{7557A5A8-7695-A42A-D652-ED32A663B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2166" y="3867391"/>
            <a:ext cx="170050" cy="170050"/>
          </a:xfrm>
          <a:prstGeom prst="rect">
            <a:avLst/>
          </a:prstGeom>
        </p:spPr>
      </p:pic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E3E9F41-2618-FAE3-1355-618C058967BE}"/>
              </a:ext>
            </a:extLst>
          </p:cNvPr>
          <p:cNvSpPr/>
          <p:nvPr/>
        </p:nvSpPr>
        <p:spPr>
          <a:xfrm>
            <a:off x="3353455" y="4292656"/>
            <a:ext cx="2700504" cy="1460444"/>
          </a:xfrm>
          <a:prstGeom prst="roundRect">
            <a:avLst>
              <a:gd name="adj" fmla="val 7996"/>
            </a:avLst>
          </a:prstGeom>
          <a:noFill/>
          <a:ln w="28575">
            <a:solidFill>
              <a:srgbClr val="2CA02C">
                <a:alpha val="66667"/>
              </a:srgbClr>
            </a:solidFill>
          </a:ln>
        </p:spPr>
        <p:txBody>
          <a:bodyPr wrap="square" lIns="36000" tIns="0" rIns="36000" bIns="5400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50" b="1" dirty="0">
                <a:solidFill>
                  <a:srgbClr val="2CA02C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We propose a new taxonomy that aligns very well with  the attention weights 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07729CD-FE32-C37E-F633-ECD0CB80ACCD}"/>
              </a:ext>
            </a:extLst>
          </p:cNvPr>
          <p:cNvSpPr/>
          <p:nvPr/>
        </p:nvSpPr>
        <p:spPr>
          <a:xfrm>
            <a:off x="2668681" y="4292656"/>
            <a:ext cx="597587" cy="1460444"/>
          </a:xfrm>
          <a:prstGeom prst="roundRect">
            <a:avLst>
              <a:gd name="adj" fmla="val 20317"/>
            </a:avLst>
          </a:prstGeom>
          <a:solidFill>
            <a:srgbClr val="2CA02C">
              <a:alpha val="74118"/>
            </a:srgbClr>
          </a:solidFill>
          <a:ln w="28575">
            <a:solidFill>
              <a:srgbClr val="2CA02C">
                <a:alpha val="74118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800" b="1" i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Evaluating our work:</a:t>
            </a:r>
          </a:p>
          <a:p>
            <a:pPr algn="ctr"/>
            <a:endParaRPr lang="en-US" sz="900" b="1" i="1" dirty="0">
              <a:solidFill>
                <a:schemeClr val="bg1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Highest CNN </a:t>
            </a:r>
            <a:b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</a:br>
            <a: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F1-score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(89.0%)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1F1A1A-773E-EEA9-3D2E-4A8599A10786}"/>
              </a:ext>
            </a:extLst>
          </p:cNvPr>
          <p:cNvSpPr/>
          <p:nvPr/>
        </p:nvSpPr>
        <p:spPr>
          <a:xfrm>
            <a:off x="3431972" y="4656448"/>
            <a:ext cx="121188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 anchor="ctr"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Sample 32-extractable?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5428C47-1142-1268-E3AF-82D3182D1252}"/>
              </a:ext>
            </a:extLst>
          </p:cNvPr>
          <p:cNvSpPr/>
          <p:nvPr/>
        </p:nvSpPr>
        <p:spPr>
          <a:xfrm>
            <a:off x="4901527" y="4656448"/>
            <a:ext cx="1066146" cy="230832"/>
          </a:xfrm>
          <a:prstGeom prst="roundRect">
            <a:avLst>
              <a:gd name="adj" fmla="val 7996"/>
            </a:avLst>
          </a:prstGeom>
          <a:solidFill>
            <a:srgbClr val="2CA02C">
              <a:alpha val="9804"/>
            </a:srgbClr>
          </a:solidFill>
          <a:ln w="28575">
            <a:solidFill>
              <a:srgbClr val="2CA02C">
                <a:alpha val="67059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b="1" dirty="0">
                <a:latin typeface="Quire Sans Light" panose="020F0302020204030204" pitchFamily="34" charset="0"/>
                <a:cs typeface="Quire Sans Light" panose="020F0302020204030204" pitchFamily="34" charset="0"/>
              </a:rPr>
              <a:t>Non-memorized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5A626BB-BEAD-4D34-C650-0A2743333F1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643857" y="4771864"/>
            <a:ext cx="257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Graphique 61" descr="Badge croix avec un remplissage uni">
            <a:extLst>
              <a:ext uri="{FF2B5EF4-FFF2-40B4-BE49-F238E27FC236}">
                <a16:creationId xmlns:a16="http://schemas.microsoft.com/office/drawing/2014/main" id="{128B2515-9B9E-AEAE-A3E6-4636EF710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107" y="4599709"/>
            <a:ext cx="170050" cy="170050"/>
          </a:xfrm>
          <a:prstGeom prst="rect">
            <a:avLst/>
          </a:prstGeom>
        </p:spPr>
      </p:pic>
      <p:pic>
        <p:nvPicPr>
          <p:cNvPr id="63" name="Graphique 62" descr="Badge Tick1 avec un remplissage uni">
            <a:extLst>
              <a:ext uri="{FF2B5EF4-FFF2-40B4-BE49-F238E27FC236}">
                <a16:creationId xmlns:a16="http://schemas.microsoft.com/office/drawing/2014/main" id="{E20BFCC3-474E-E19B-3FB8-35ED6040A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5137" y="4883162"/>
            <a:ext cx="170050" cy="170050"/>
          </a:xfrm>
          <a:prstGeom prst="rect">
            <a:avLst/>
          </a:prstGeom>
        </p:spPr>
      </p:pic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D3B9DF74-0473-23FA-5332-5B053830F63D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037915" y="4887280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8DC689-65CB-63F6-A72A-2851E1EB67FD}"/>
                  </a:ext>
                </a:extLst>
              </p:cNvPr>
              <p:cNvSpPr/>
              <p:nvPr/>
            </p:nvSpPr>
            <p:spPr>
              <a:xfrm>
                <a:off x="3428338" y="5053050"/>
                <a:ext cx="1211885" cy="6243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Quire Sans Light" panose="020F0302020204030204" pitchFamily="34" charset="0"/>
                    <a:cs typeface="Quire Sans Light" panose="020F0302020204030204" pitchFamily="34" charset="0"/>
                  </a:rPr>
                  <a:t>Incrementing or repeating template, or ROUGE-L </a:t>
                </a:r>
                <a14:m>
                  <m:oMath xmlns:m="http://schemas.openxmlformats.org/officeDocument/2006/math">
                    <m:r>
                      <a:rPr lang="fr-F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Quire Sans Light" panose="020F0302020204030204" pitchFamily="34" charset="0"/>
                      </a:rPr>
                      <m:t>≥</m:t>
                    </m:r>
                  </m:oMath>
                </a14:m>
                <a:r>
                  <a:rPr lang="en-US" sz="900" dirty="0">
                    <a:latin typeface="Quire Sans Light" panose="020F0302020204030204" pitchFamily="34" charset="0"/>
                    <a:cs typeface="Quire Sans Light" panose="020F0302020204030204" pitchFamily="34" charset="0"/>
                  </a:rPr>
                  <a:t> 0.5 or ROUGE-3 </a:t>
                </a:r>
                <a14:m>
                  <m:oMath xmlns:m="http://schemas.openxmlformats.org/officeDocument/2006/math">
                    <m:r>
                      <a:rPr lang="fr-FR" sz="900" i="1">
                        <a:latin typeface="Cambria Math" panose="02040503050406030204" pitchFamily="18" charset="0"/>
                        <a:cs typeface="Quire Sans Light" panose="020F0302020204030204" pitchFamily="34" charset="0"/>
                      </a:rPr>
                      <m:t>≥</m:t>
                    </m:r>
                  </m:oMath>
                </a14:m>
                <a:r>
                  <a:rPr lang="en-US" sz="900" dirty="0">
                    <a:latin typeface="Quire Sans Light" panose="020F0302020204030204" pitchFamily="34" charset="0"/>
                    <a:cs typeface="Quire Sans Light" panose="020F0302020204030204" pitchFamily="34" charset="0"/>
                  </a:rPr>
                  <a:t> 0.5</a:t>
                </a:r>
                <a:r>
                  <a:rPr lang="en-US" sz="900" dirty="0">
                    <a:solidFill>
                      <a:schemeClr val="tx1"/>
                    </a:solidFill>
                    <a:latin typeface="Quire Sans Light" panose="020F0302020204030204" pitchFamily="34" charset="0"/>
                    <a:cs typeface="Quire Sans Light" panose="020F03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18DC689-65CB-63F6-A72A-2851E1EB6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38" y="5053050"/>
                <a:ext cx="1211885" cy="624369"/>
              </a:xfrm>
              <a:prstGeom prst="rect">
                <a:avLst/>
              </a:prstGeom>
              <a:blipFill>
                <a:blip r:embed="rId10"/>
                <a:stretch>
                  <a:fillRect r="-2062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80D93402-81A7-DD8F-C6F3-07F04C677BD8}"/>
              </a:ext>
            </a:extLst>
          </p:cNvPr>
          <p:cNvSpPr/>
          <p:nvPr/>
        </p:nvSpPr>
        <p:spPr>
          <a:xfrm>
            <a:off x="4897893" y="5053051"/>
            <a:ext cx="1066146" cy="230832"/>
          </a:xfrm>
          <a:prstGeom prst="roundRect">
            <a:avLst>
              <a:gd name="adj" fmla="val 7996"/>
            </a:avLst>
          </a:prstGeom>
          <a:solidFill>
            <a:srgbClr val="2CA02C">
              <a:alpha val="9804"/>
            </a:srgbClr>
          </a:solidFill>
          <a:ln w="28575">
            <a:solidFill>
              <a:srgbClr val="2CA02C">
                <a:alpha val="67059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b="1" dirty="0">
                <a:latin typeface="Quire Sans Light" panose="020F0302020204030204" pitchFamily="34" charset="0"/>
                <a:cs typeface="Quire Sans Light" panose="020F0302020204030204" pitchFamily="34" charset="0"/>
              </a:rPr>
              <a:t>Guess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934B009-C844-4E6D-BFE1-35721A32B31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640223" y="5168466"/>
            <a:ext cx="2576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que 77" descr="Badge Tick1 avec un remplissage uni">
            <a:extLst>
              <a:ext uri="{FF2B5EF4-FFF2-40B4-BE49-F238E27FC236}">
                <a16:creationId xmlns:a16="http://schemas.microsoft.com/office/drawing/2014/main" id="{405BF2AF-4893-FF33-4A80-9C2025DD73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2473" y="4998417"/>
            <a:ext cx="170050" cy="170050"/>
          </a:xfrm>
          <a:prstGeom prst="rect">
            <a:avLst/>
          </a:prstGeom>
        </p:spPr>
      </p:pic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1A84BFBA-0C78-C89A-7511-DD777F7ACC6A}"/>
              </a:ext>
            </a:extLst>
          </p:cNvPr>
          <p:cNvSpPr/>
          <p:nvPr/>
        </p:nvSpPr>
        <p:spPr>
          <a:xfrm>
            <a:off x="4897893" y="5446588"/>
            <a:ext cx="1066146" cy="230832"/>
          </a:xfrm>
          <a:prstGeom prst="roundRect">
            <a:avLst>
              <a:gd name="adj" fmla="val 7996"/>
            </a:avLst>
          </a:prstGeom>
          <a:solidFill>
            <a:srgbClr val="2CA02C">
              <a:alpha val="9804"/>
            </a:srgbClr>
          </a:solidFill>
          <a:ln w="28575">
            <a:solidFill>
              <a:srgbClr val="2CA02C">
                <a:alpha val="67059"/>
              </a:srgb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900" b="1" dirty="0">
                <a:latin typeface="Quire Sans Light" panose="020F0302020204030204" pitchFamily="34" charset="0"/>
                <a:cs typeface="Quire Sans Light" panose="020F0302020204030204" pitchFamily="34" charset="0"/>
              </a:rPr>
              <a:t>Recall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254C906-D161-FDBE-5702-E407D373E030}"/>
              </a:ext>
            </a:extLst>
          </p:cNvPr>
          <p:cNvCxnSpPr>
            <a:cxnSpLocks/>
          </p:cNvCxnSpPr>
          <p:nvPr/>
        </p:nvCxnSpPr>
        <p:spPr>
          <a:xfrm>
            <a:off x="4640223" y="5579179"/>
            <a:ext cx="2576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7" name="Graphique 86" descr="Badge croix avec un remplissage uni">
            <a:extLst>
              <a:ext uri="{FF2B5EF4-FFF2-40B4-BE49-F238E27FC236}">
                <a16:creationId xmlns:a16="http://schemas.microsoft.com/office/drawing/2014/main" id="{5747DD25-4D81-0EB5-4FAE-18DF000F33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2166" y="5409129"/>
            <a:ext cx="170050" cy="1700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67630CD-9ADB-0743-8EB8-BA8B6850EEF7}"/>
              </a:ext>
            </a:extLst>
          </p:cNvPr>
          <p:cNvSpPr txBox="1"/>
          <p:nvPr/>
        </p:nvSpPr>
        <p:spPr>
          <a:xfrm>
            <a:off x="8445731" y="4821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8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A8464E2-7F23-A3C0-0225-9C7E2D2B1365}"/>
              </a:ext>
            </a:extLst>
          </p:cNvPr>
          <p:cNvSpPr/>
          <p:nvPr/>
        </p:nvSpPr>
        <p:spPr>
          <a:xfrm>
            <a:off x="2668683" y="1113771"/>
            <a:ext cx="4147754" cy="1099342"/>
          </a:xfrm>
          <a:prstGeom prst="roundRect">
            <a:avLst>
              <a:gd name="adj" fmla="val 6647"/>
            </a:avLst>
          </a:prstGeom>
          <a:noFill/>
          <a:ln w="28575">
            <a:solidFill>
              <a:srgbClr val="1F77B4">
                <a:alpha val="66667"/>
              </a:srgbClr>
            </a:solidFill>
          </a:ln>
        </p:spPr>
        <p:txBody>
          <a:bodyPr wrap="square" lIns="18000" tIns="36000" rIns="18000" bIns="36000" rtlCol="0" anchor="t">
            <a:noAutofit/>
          </a:bodyPr>
          <a:lstStyle/>
          <a:p>
            <a:pPr algn="ctr"/>
            <a:r>
              <a:rPr lang="en-US" sz="1000" b="1" i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Non-memorized 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sample </a:t>
            </a:r>
            <a:r>
              <a:rPr lang="en-US" sz="1000" b="1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prefix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and </a:t>
            </a:r>
            <a:r>
              <a:rPr lang="en-US" sz="1000" b="1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suffix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[2 duplicates]</a:t>
            </a:r>
          </a:p>
          <a:p>
            <a:pPr algn="ctr"/>
            <a:endParaRPr lang="en-US" sz="500" dirty="0">
              <a:solidFill>
                <a:srgbClr val="2CA02C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r>
              <a:rPr lang="en-US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relationships can be divided into a whole range of modalities the intrinsic characteristics of which differ, either permitting or ruling out their coexistence in any particular collective or, in</a:t>
            </a:r>
            <a:r>
              <a:rPr lang="en-US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the case of the most general, in any particular individual.</a:t>
            </a:r>
          </a:p>
          <a:p>
            <a:r>
              <a:rPr lang="en-US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The first of these modalities is that of the _collective_ , which is the most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F8B336F-9E5C-1E47-620B-15A49F7A80C8}"/>
              </a:ext>
            </a:extLst>
          </p:cNvPr>
          <p:cNvSpPr/>
          <p:nvPr/>
        </p:nvSpPr>
        <p:spPr>
          <a:xfrm>
            <a:off x="2668682" y="3300843"/>
            <a:ext cx="4147755" cy="1099342"/>
          </a:xfrm>
          <a:prstGeom prst="roundRect">
            <a:avLst>
              <a:gd name="adj" fmla="val 6647"/>
            </a:avLst>
          </a:prstGeom>
          <a:noFill/>
          <a:ln w="28575">
            <a:solidFill>
              <a:srgbClr val="1F77B4">
                <a:alpha val="66667"/>
              </a:srgbClr>
            </a:solidFill>
          </a:ln>
        </p:spPr>
        <p:txBody>
          <a:bodyPr wrap="square" lIns="18000" tIns="36000" rIns="18000" bIns="36000" rtlCol="0" anchor="t">
            <a:noAutofit/>
          </a:bodyPr>
          <a:lstStyle/>
          <a:p>
            <a:pPr algn="ctr"/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[</a:t>
            </a:r>
            <a:r>
              <a:rPr lang="en-US" sz="1000" b="1" i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Recall | Recite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] sample </a:t>
            </a:r>
            <a:r>
              <a:rPr lang="en-US" sz="1000" b="1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prefix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and </a:t>
            </a:r>
            <a:r>
              <a:rPr lang="en-US" sz="1000" b="1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suffix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[783 duplicates]</a:t>
            </a:r>
            <a:endParaRPr lang="en-US" sz="1000" b="1" dirty="0">
              <a:solidFill>
                <a:srgbClr val="2CA02C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pPr algn="ctr"/>
            <a:endParaRPr lang="en-US" sz="500" dirty="0">
              <a:solidFill>
                <a:srgbClr val="2CA02C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r>
              <a:rPr lang="en-US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of the shadows and into the living room and then maybe people won't mind so much when they see them up in the skies.</a:t>
            </a:r>
          </a:p>
          <a:p>
            <a:r>
              <a:rPr lang="en-US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News reports are focusing</a:t>
            </a:r>
            <a:r>
              <a:rPr lang="en-US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on the Germanwings pilot's possible depression, following a familiar script in the wake of mass killings. But the evidence shows violence is extremely rare among the mentally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AB0F284-9B87-CFB2-B148-0C4866635702}"/>
              </a:ext>
            </a:extLst>
          </p:cNvPr>
          <p:cNvSpPr/>
          <p:nvPr/>
        </p:nvSpPr>
        <p:spPr>
          <a:xfrm>
            <a:off x="2668683" y="2286000"/>
            <a:ext cx="4147754" cy="941955"/>
          </a:xfrm>
          <a:prstGeom prst="roundRect">
            <a:avLst>
              <a:gd name="adj" fmla="val 6647"/>
            </a:avLst>
          </a:prstGeom>
          <a:noFill/>
          <a:ln w="28575">
            <a:solidFill>
              <a:srgbClr val="1F77B4">
                <a:alpha val="66667"/>
              </a:srgbClr>
            </a:solidFill>
          </a:ln>
        </p:spPr>
        <p:txBody>
          <a:bodyPr wrap="square" lIns="18000" tIns="36000" rIns="18000" bIns="36000" rtlCol="0" anchor="t">
            <a:noAutofit/>
          </a:bodyPr>
          <a:lstStyle/>
          <a:p>
            <a:pPr algn="ctr"/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[</a:t>
            </a:r>
            <a:r>
              <a:rPr lang="en-US" sz="1000" b="1" i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Guess |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</a:t>
            </a:r>
            <a:r>
              <a:rPr lang="en-US" sz="1000" b="1" i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Reconstruct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] sample </a:t>
            </a:r>
            <a:r>
              <a:rPr lang="en-US" sz="1000" b="1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prefix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and </a:t>
            </a:r>
            <a:r>
              <a:rPr lang="en-US" sz="1000" b="1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suffix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[2 duplicate]</a:t>
            </a:r>
          </a:p>
          <a:p>
            <a:pPr algn="ctr"/>
            <a:endParaRPr lang="en-US" sz="500" dirty="0">
              <a:solidFill>
                <a:srgbClr val="2CA02C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r>
              <a:rPr lang="fr-FR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22) -- (Y2);</a:t>
            </a:r>
          </a:p>
          <a:p>
            <a:r>
              <a:rPr lang="fr-FR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   \</a:t>
            </a:r>
            <a:r>
              <a:rPr lang="fr-FR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draw</a:t>
            </a:r>
            <a:r>
              <a:rPr lang="fr-FR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[-</a:t>
            </a:r>
            <a:r>
              <a:rPr lang="fr-FR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stealth</a:t>
            </a:r>
            <a:r>
              <a:rPr lang="fr-FR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, </a:t>
            </a:r>
            <a:r>
              <a:rPr lang="fr-FR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thick</a:t>
            </a:r>
            <a:r>
              <a:rPr lang="fr-FR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] (R23) -- (Y3);</a:t>
            </a:r>
          </a:p>
          <a:p>
            <a:r>
              <a:rPr lang="fr-FR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   \</a:t>
            </a:r>
            <a:r>
              <a:rPr lang="fr-FR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draw</a:t>
            </a:r>
            <a:r>
              <a:rPr lang="fr-FR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[-</a:t>
            </a:r>
            <a:r>
              <a:rPr lang="fr-FR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ste</a:t>
            </a:r>
            <a:r>
              <a:rPr lang="fr-FR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alth</a:t>
            </a:r>
            <a:r>
              <a:rPr lang="fr-FR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, </a:t>
            </a:r>
            <a:r>
              <a:rPr lang="fr-FR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thick</a:t>
            </a:r>
            <a:r>
              <a:rPr lang="fr-FR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] (R24) -- (Y4);</a:t>
            </a:r>
          </a:p>
          <a:p>
            <a:r>
              <a:rPr lang="fr-FR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   \</a:t>
            </a:r>
            <a:r>
              <a:rPr lang="fr-FR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draw</a:t>
            </a:r>
            <a:r>
              <a:rPr lang="fr-FR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[-</a:t>
            </a:r>
            <a:r>
              <a:rPr lang="fr-FR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stealth</a:t>
            </a:r>
            <a:r>
              <a:rPr lang="fr-FR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, </a:t>
            </a:r>
            <a:r>
              <a:rPr lang="fr-FR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thick</a:t>
            </a:r>
            <a:r>
              <a:rPr lang="fr-FR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] (R25) -- (Y5);</a:t>
            </a:r>
            <a:endParaRPr lang="en-US" sz="1000" dirty="0">
              <a:solidFill>
                <a:srgbClr val="207320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3BB2241-B445-C389-A061-E2D3C9836C88}"/>
              </a:ext>
            </a:extLst>
          </p:cNvPr>
          <p:cNvSpPr/>
          <p:nvPr/>
        </p:nvSpPr>
        <p:spPr>
          <a:xfrm>
            <a:off x="2668683" y="4473071"/>
            <a:ext cx="4147754" cy="780247"/>
          </a:xfrm>
          <a:prstGeom prst="roundRect">
            <a:avLst>
              <a:gd name="adj" fmla="val 6647"/>
            </a:avLst>
          </a:prstGeom>
          <a:noFill/>
          <a:ln w="28575">
            <a:solidFill>
              <a:srgbClr val="1F77B4">
                <a:alpha val="66667"/>
              </a:srgbClr>
            </a:solidFill>
          </a:ln>
        </p:spPr>
        <p:txBody>
          <a:bodyPr wrap="square" lIns="18000" tIns="36000" rIns="18000" bIns="36000" rtlCol="0" anchor="t">
            <a:noAutofit/>
          </a:bodyPr>
          <a:lstStyle/>
          <a:p>
            <a:pPr algn="ctr"/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[</a:t>
            </a:r>
            <a:r>
              <a:rPr lang="en-US" sz="1000" b="1" i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Guess | Recollect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] sample </a:t>
            </a:r>
            <a:r>
              <a:rPr lang="en-US" sz="1000" b="1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prefix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and </a:t>
            </a:r>
            <a:r>
              <a:rPr lang="en-US" sz="1000" b="1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suffix</a:t>
            </a:r>
            <a:r>
              <a:rPr lang="en-US" sz="1000" b="1" dirty="0">
                <a:solidFill>
                  <a:srgbClr val="1F77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[5 duplicates]</a:t>
            </a:r>
            <a:endParaRPr lang="en-US" sz="1000" b="1" dirty="0">
              <a:solidFill>
                <a:srgbClr val="2CA02C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pPr algn="ctr"/>
            <a:endParaRPr lang="en-US" sz="500" dirty="0">
              <a:solidFill>
                <a:srgbClr val="2CA02C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  <a:p>
            <a:r>
              <a:rPr lang="en-US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ificates:go_default_library</a:t>
            </a:r>
            <a:r>
              <a:rPr lang="en-US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",</a:t>
            </a:r>
          </a:p>
          <a:p>
            <a:r>
              <a:rPr lang="en-US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       "//staging/</a:t>
            </a:r>
            <a:r>
              <a:rPr lang="en-US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src</a:t>
            </a:r>
            <a:r>
              <a:rPr lang="en-US" sz="1000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/k8s.io/client-go/informers/</a:t>
            </a:r>
            <a:r>
              <a:rPr lang="en-US" sz="1000" dirty="0" err="1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coordination</a:t>
            </a:r>
            <a:r>
              <a:rPr lang="en-US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:go_default_library</a:t>
            </a:r>
            <a:r>
              <a:rPr lang="en-US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",</a:t>
            </a:r>
          </a:p>
          <a:p>
            <a:r>
              <a:rPr lang="en-US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        "//staging/</a:t>
            </a:r>
            <a:r>
              <a:rPr lang="en-US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src</a:t>
            </a:r>
            <a:r>
              <a:rPr lang="en-US" sz="1000" dirty="0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/k8s.io/client-go/informers/</a:t>
            </a:r>
            <a:r>
              <a:rPr lang="en-US" sz="1000" dirty="0" err="1">
                <a:solidFill>
                  <a:srgbClr val="207320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core:go</a:t>
            </a:r>
            <a:endParaRPr lang="en-US" sz="1000" dirty="0">
              <a:solidFill>
                <a:srgbClr val="207320"/>
              </a:solidFill>
              <a:latin typeface="Quire Sans Light" panose="020F0302020204030204" pitchFamily="34" charset="0"/>
              <a:cs typeface="Quire Sans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7E29A-117B-3C21-F4CB-6DE583DA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2B55FE4-594B-B86F-BA1B-91CDE6E17BE7}"/>
              </a:ext>
            </a:extLst>
          </p:cNvPr>
          <p:cNvSpPr/>
          <p:nvPr/>
        </p:nvSpPr>
        <p:spPr>
          <a:xfrm>
            <a:off x="2823713" y="1236508"/>
            <a:ext cx="3812876" cy="1185100"/>
          </a:xfrm>
          <a:prstGeom prst="roundRect">
            <a:avLst>
              <a:gd name="adj" fmla="val 6647"/>
            </a:avLst>
          </a:prstGeom>
          <a:noFill/>
          <a:ln w="28575">
            <a:solidFill>
              <a:srgbClr val="FF7F0E">
                <a:alpha val="66667"/>
              </a:srgbClr>
            </a:solidFill>
          </a:ln>
        </p:spPr>
        <p:txBody>
          <a:bodyPr wrap="square" tIns="18000" bIns="0" rtlCol="0" anchor="t">
            <a:noAutofit/>
          </a:bodyPr>
          <a:lstStyle/>
          <a:p>
            <a:pPr algn="ctr"/>
            <a:r>
              <a:rPr lang="en-US" sz="1000" b="1" u="sng" dirty="0">
                <a:solidFill>
                  <a:srgbClr val="FF7F0E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Completion-based nodes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820D717-5A30-EC41-8D8A-19B7C8DE3A8B}"/>
              </a:ext>
            </a:extLst>
          </p:cNvPr>
          <p:cNvGrpSpPr/>
          <p:nvPr/>
        </p:nvGrpSpPr>
        <p:grpSpPr>
          <a:xfrm>
            <a:off x="3350673" y="716461"/>
            <a:ext cx="1167138" cy="397812"/>
            <a:chOff x="2477315" y="2727326"/>
            <a:chExt cx="1211886" cy="397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FA17E9A-A46C-13D4-444C-493AFE5C5282}"/>
                    </a:ext>
                  </a:extLst>
                </p:cNvPr>
                <p:cNvSpPr/>
                <p:nvPr/>
              </p:nvSpPr>
              <p:spPr>
                <a:xfrm>
                  <a:off x="2477316" y="2894306"/>
                  <a:ext cx="1211885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Quire Sans Light" panose="020F0302020204030204" pitchFamily="34" charset="0"/>
                      <a:cs typeface="Quire Sans Light" panose="020F0302020204030204" pitchFamily="34" charset="0"/>
                    </a:rPr>
                    <a:t>Duplication </a:t>
                  </a:r>
                  <a14:m>
                    <m:oMath xmlns:m="http://schemas.openxmlformats.org/officeDocument/2006/math">
                      <m:r>
                        <a:rPr lang="fr-FR" sz="1000" i="1" smtClean="0"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≤</m:t>
                      </m:r>
                      <m:r>
                        <a:rPr lang="fr-F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𝛿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Quire Sans Light" panose="020F0302020204030204" pitchFamily="34" charset="0"/>
                      <a:cs typeface="Quire Sans Light" panose="020F0302020204030204" pitchFamily="34" charset="0"/>
                    </a:rPr>
                    <a:t> ?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8F91715-42B8-5FED-78EB-49B418CD8C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316" y="2894306"/>
                  <a:ext cx="1211885" cy="2308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 : avec coins arrondis en haut 8">
                  <a:extLst>
                    <a:ext uri="{FF2B5EF4-FFF2-40B4-BE49-F238E27FC236}">
                      <a16:creationId xmlns:a16="http://schemas.microsoft.com/office/drawing/2014/main" id="{5DDA5C5E-8277-B63A-9815-74E841A4E550}"/>
                    </a:ext>
                  </a:extLst>
                </p:cNvPr>
                <p:cNvSpPr/>
                <p:nvPr/>
              </p:nvSpPr>
              <p:spPr>
                <a:xfrm>
                  <a:off x="2477315" y="2727326"/>
                  <a:ext cx="1211885" cy="1669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1F76B4">
                    <a:alpha val="74902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Quire Sans Light" panose="020F0302020204030204" pitchFamily="34" charset="0"/>
                    </a:rPr>
                    <a:t>Recollect[</a:t>
                  </a:r>
                  <a14:m>
                    <m:oMath xmlns:m="http://schemas.openxmlformats.org/officeDocument/2006/math">
                      <m:r>
                        <a:rPr lang="fr-FR" sz="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a14:m>
                  <a:r>
                    <a:rPr lang="en-US" sz="900" b="1" dirty="0">
                      <a:solidFill>
                        <a:schemeClr val="bg1"/>
                      </a:solidFill>
                      <a:latin typeface="Quire Sans Light" panose="020F03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9" name="Rectangle : avec coins arrondis en haut 8">
                  <a:extLst>
                    <a:ext uri="{FF2B5EF4-FFF2-40B4-BE49-F238E27FC236}">
                      <a16:creationId xmlns:a16="http://schemas.microsoft.com/office/drawing/2014/main" id="{EAD5697C-41E3-681D-97CF-A29B1B0A6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315" y="2727326"/>
                  <a:ext cx="1211885" cy="1669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blipFill>
                  <a:blip r:embed="rId4"/>
                  <a:stretch>
                    <a:fillRect t="-6667" b="-2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12637E-05C7-5B5F-8B4F-00C58E342EA0}"/>
              </a:ext>
            </a:extLst>
          </p:cNvPr>
          <p:cNvGrpSpPr/>
          <p:nvPr/>
        </p:nvGrpSpPr>
        <p:grpSpPr>
          <a:xfrm>
            <a:off x="4956571" y="712634"/>
            <a:ext cx="1167137" cy="397812"/>
            <a:chOff x="2477315" y="2727326"/>
            <a:chExt cx="1211886" cy="397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24B2CDC-A120-AD27-7794-DF45FA51D323}"/>
                    </a:ext>
                  </a:extLst>
                </p:cNvPr>
                <p:cNvSpPr/>
                <p:nvPr/>
              </p:nvSpPr>
              <p:spPr>
                <a:xfrm>
                  <a:off x="2477316" y="2894306"/>
                  <a:ext cx="1211885" cy="2308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Quire Sans Light" panose="020F0302020204030204" pitchFamily="34" charset="0"/>
                      <a:cs typeface="Quire Sans Light" panose="020F0302020204030204" pitchFamily="34" charset="0"/>
                    </a:rPr>
                    <a:t>Duplication </a:t>
                  </a:r>
                  <a14:m>
                    <m:oMath xmlns:m="http://schemas.openxmlformats.org/officeDocument/2006/math">
                      <m:r>
                        <a:rPr lang="fr-FR" sz="1000" i="1" dirty="0" smtClean="0"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&gt;</m:t>
                      </m:r>
                      <m:r>
                        <a:rPr lang="fr-F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𝛿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Quire Sans Light" panose="020F0302020204030204" pitchFamily="34" charset="0"/>
                      <a:cs typeface="Quire Sans Light" panose="020F0302020204030204" pitchFamily="34" charset="0"/>
                    </a:rPr>
                    <a:t> ?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4B10567-8F51-5B37-37E8-E8A6D5925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316" y="2894306"/>
                  <a:ext cx="1211885" cy="2308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 : avec coins arrondis en haut 16">
                  <a:extLst>
                    <a:ext uri="{FF2B5EF4-FFF2-40B4-BE49-F238E27FC236}">
                      <a16:creationId xmlns:a16="http://schemas.microsoft.com/office/drawing/2014/main" id="{F7E3E7B3-F3C6-A4F1-9F11-A46444625111}"/>
                    </a:ext>
                  </a:extLst>
                </p:cNvPr>
                <p:cNvSpPr/>
                <p:nvPr/>
              </p:nvSpPr>
              <p:spPr>
                <a:xfrm>
                  <a:off x="2477315" y="2727326"/>
                  <a:ext cx="1211885" cy="1669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1F76B4">
                    <a:alpha val="74902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Quire Sans Light" panose="020F0302020204030204" pitchFamily="34" charset="0"/>
                    </a:rPr>
                    <a:t>Recite[</a:t>
                  </a:r>
                  <a14:m>
                    <m:oMath xmlns:m="http://schemas.openxmlformats.org/officeDocument/2006/math">
                      <m:r>
                        <a:rPr lang="fr-FR" sz="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a14:m>
                  <a:r>
                    <a:rPr lang="en-US" sz="900" b="1" dirty="0">
                      <a:solidFill>
                        <a:schemeClr val="bg1"/>
                      </a:solidFill>
                      <a:latin typeface="Quire Sans Light" panose="020F03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17" name="Rectangle : avec coins arrondis en haut 16">
                  <a:extLst>
                    <a:ext uri="{FF2B5EF4-FFF2-40B4-BE49-F238E27FC236}">
                      <a16:creationId xmlns:a16="http://schemas.microsoft.com/office/drawing/2014/main" id="{AE66F70D-82AB-B7B0-DB65-A3254CAB63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315" y="2727326"/>
                  <a:ext cx="1211885" cy="1669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blipFill>
                  <a:blip r:embed="rId6"/>
                  <a:stretch>
                    <a:fillRect b="-2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6918AF1-CD8D-BAEE-C6AC-A9461D5D7EDA}"/>
              </a:ext>
            </a:extLst>
          </p:cNvPr>
          <p:cNvGrpSpPr/>
          <p:nvPr/>
        </p:nvGrpSpPr>
        <p:grpSpPr>
          <a:xfrm>
            <a:off x="2906087" y="1503867"/>
            <a:ext cx="1167142" cy="515774"/>
            <a:chOff x="2477315" y="2727326"/>
            <a:chExt cx="1211886" cy="5157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7BF9D8-E348-E3D4-C8AD-433BD1A8F376}"/>
                </a:ext>
              </a:extLst>
            </p:cNvPr>
            <p:cNvSpPr/>
            <p:nvPr/>
          </p:nvSpPr>
          <p:spPr>
            <a:xfrm>
              <a:off x="2477316" y="2894306"/>
              <a:ext cx="1211885" cy="348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1000" dirty="0">
                  <a:latin typeface="Quire Sans Light" panose="020F0302020204030204" pitchFamily="34" charset="0"/>
                  <a:cs typeface="Quire Sans Light" panose="020F0302020204030204" pitchFamily="34" charset="0"/>
                </a:rPr>
                <a:t>Incrementing or repeating template?</a:t>
              </a:r>
              <a:endParaRPr lang="en-US" sz="10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endParaRPr>
            </a:p>
          </p:txBody>
        </p:sp>
        <p:sp>
          <p:nvSpPr>
            <p:cNvPr id="24" name="Rectangle : avec coins arrondis en haut 23">
              <a:extLst>
                <a:ext uri="{FF2B5EF4-FFF2-40B4-BE49-F238E27FC236}">
                  <a16:creationId xmlns:a16="http://schemas.microsoft.com/office/drawing/2014/main" id="{B5356F42-3FF6-4B71-5544-EBC8805DF22F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7F0E">
                <a:alpha val="25098"/>
              </a:srgb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Quire Sans Light" panose="020F0302020204030204" pitchFamily="34" charset="0"/>
                </a:rPr>
                <a:t>Reconstruct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F7FC948-24FF-CCCF-C397-1B64E0F7E523}"/>
              </a:ext>
            </a:extLst>
          </p:cNvPr>
          <p:cNvGrpSpPr/>
          <p:nvPr/>
        </p:nvGrpSpPr>
        <p:grpSpPr>
          <a:xfrm>
            <a:off x="4147010" y="1503867"/>
            <a:ext cx="1167141" cy="860243"/>
            <a:chOff x="2477315" y="2727326"/>
            <a:chExt cx="1211886" cy="860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FCA2478-EBFD-5376-C4A2-C824D778872C}"/>
                    </a:ext>
                  </a:extLst>
                </p:cNvPr>
                <p:cNvSpPr/>
                <p:nvPr/>
              </p:nvSpPr>
              <p:spPr>
                <a:xfrm>
                  <a:off x="2477316" y="2894306"/>
                  <a:ext cx="1211885" cy="6932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Quire Sans Light" panose="020F0302020204030204" pitchFamily="34" charset="0"/>
                      <a:cs typeface="Quire Sans Light" panose="020F0302020204030204" pitchFamily="34" charset="0"/>
                    </a:rPr>
                    <a:t>Incrementing or repeating template, or ROUGE-L </a:t>
                  </a:r>
                  <a14:m>
                    <m:oMath xmlns:m="http://schemas.openxmlformats.org/officeDocument/2006/math">
                      <m:r>
                        <a:rPr lang="fr-F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≥</m:t>
                      </m:r>
                      <m:r>
                        <a:rPr lang="fr-FR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𝜆</m:t>
                      </m:r>
                    </m:oMath>
                  </a14:m>
                  <a:endParaRPr lang="fr-FR" sz="1000" b="0" dirty="0">
                    <a:solidFill>
                      <a:schemeClr val="tx1"/>
                    </a:solidFill>
                    <a:latin typeface="Quire Sans Light" panose="020F0302020204030204" pitchFamily="34" charset="0"/>
                    <a:cs typeface="Quire Sans Light" panose="020F0302020204030204" pitchFamily="34" charset="0"/>
                  </a:endParaRPr>
                </a:p>
                <a:p>
                  <a:pPr algn="ctr"/>
                  <a:r>
                    <a:rPr lang="en-US" sz="1000" dirty="0">
                      <a:latin typeface="Quire Sans Light" panose="020F0302020204030204" pitchFamily="34" charset="0"/>
                      <a:cs typeface="Quire Sans Light" panose="020F0302020204030204" pitchFamily="34" charset="0"/>
                    </a:rPr>
                    <a:t>or ROUGE-3 </a:t>
                  </a:r>
                  <a14:m>
                    <m:oMath xmlns:m="http://schemas.openxmlformats.org/officeDocument/2006/math">
                      <m:r>
                        <a:rPr lang="fr-FR" sz="1000" i="1"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≥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  <a:cs typeface="Quire Sans Light" panose="020F0302020204030204" pitchFamily="34" charset="0"/>
                        </a:rPr>
                        <m:t>𝛾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Quire Sans Light" panose="020F0302020204030204" pitchFamily="34" charset="0"/>
                      <a:cs typeface="Quire Sans Light" panose="020F0302020204030204" pitchFamily="34" charset="0"/>
                    </a:rPr>
                    <a:t> ?</a:t>
                  </a: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455CCFD-16BE-BEBD-2B64-7457D39491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316" y="2894306"/>
                  <a:ext cx="1211885" cy="693263"/>
                </a:xfrm>
                <a:prstGeom prst="rect">
                  <a:avLst/>
                </a:prstGeom>
                <a:blipFill>
                  <a:blip r:embed="rId7"/>
                  <a:stretch>
                    <a:fillRect r="-2105" b="-53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 : avec coins arrondis en haut 35">
                  <a:extLst>
                    <a:ext uri="{FF2B5EF4-FFF2-40B4-BE49-F238E27FC236}">
                      <a16:creationId xmlns:a16="http://schemas.microsoft.com/office/drawing/2014/main" id="{3A573879-9FF9-3CDC-CC3F-78E5FDA28066}"/>
                    </a:ext>
                  </a:extLst>
                </p:cNvPr>
                <p:cNvSpPr/>
                <p:nvPr/>
              </p:nvSpPr>
              <p:spPr>
                <a:xfrm>
                  <a:off x="2477315" y="2727326"/>
                  <a:ext cx="1211885" cy="1669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FF7F0E">
                    <a:alpha val="25098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Quire Sans Light" panose="020F0302020204030204" pitchFamily="34" charset="0"/>
                    </a:rPr>
                    <a:t>Guess[</a:t>
                  </a:r>
                  <a14:m>
                    <m:oMath xmlns:m="http://schemas.openxmlformats.org/officeDocument/2006/math">
                      <m:r>
                        <a:rPr lang="fr-FR" sz="900" b="1" i="1" dirty="0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fr-FR" sz="9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900" b="1" i="1" dirty="0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a14:m>
                  <a:r>
                    <a:rPr lang="en-US" sz="900" b="1" dirty="0">
                      <a:solidFill>
                        <a:schemeClr val="tx1"/>
                      </a:solidFill>
                      <a:latin typeface="Quire Sans Light" panose="020F03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36" name="Rectangle : avec coins arrondis en haut 35">
                  <a:extLst>
                    <a:ext uri="{FF2B5EF4-FFF2-40B4-BE49-F238E27FC236}">
                      <a16:creationId xmlns:a16="http://schemas.microsoft.com/office/drawing/2014/main" id="{BE75ABB6-AA5F-820B-0D0D-C868BB314B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315" y="2727326"/>
                  <a:ext cx="1211885" cy="1669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blipFill>
                  <a:blip r:embed="rId8"/>
                  <a:stretch>
                    <a:fillRect t="-7143" b="-3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2A20506-C6A1-86F9-F606-559B25372688}"/>
              </a:ext>
            </a:extLst>
          </p:cNvPr>
          <p:cNvGrpSpPr/>
          <p:nvPr/>
        </p:nvGrpSpPr>
        <p:grpSpPr>
          <a:xfrm>
            <a:off x="5387931" y="1503830"/>
            <a:ext cx="1167138" cy="396519"/>
            <a:chOff x="2477315" y="2727326"/>
            <a:chExt cx="1211886" cy="3965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DB16D4-881B-00A9-3507-E834D706DD62}"/>
                </a:ext>
              </a:extLst>
            </p:cNvPr>
            <p:cNvSpPr/>
            <p:nvPr/>
          </p:nvSpPr>
          <p:spPr>
            <a:xfrm>
              <a:off x="2477316" y="2894307"/>
              <a:ext cx="1211885" cy="22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Quire Sans Light" panose="020F0302020204030204" pitchFamily="34" charset="0"/>
                  <a:cs typeface="Quire Sans Light" panose="020F0302020204030204" pitchFamily="34" charset="0"/>
                </a:rPr>
                <a:t>Is source code?</a:t>
              </a:r>
              <a:endParaRPr lang="en-US" sz="10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endParaRPr>
            </a:p>
          </p:txBody>
        </p:sp>
        <p:sp>
          <p:nvSpPr>
            <p:cNvPr id="49" name="Rectangle : avec coins arrondis en haut 48">
              <a:extLst>
                <a:ext uri="{FF2B5EF4-FFF2-40B4-BE49-F238E27FC236}">
                  <a16:creationId xmlns:a16="http://schemas.microsoft.com/office/drawing/2014/main" id="{3CCDB94A-91F9-EE6F-38AC-A213696D3211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7F0E">
                <a:alpha val="25098"/>
              </a:srgb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Quire Sans Light" panose="020F0302020204030204" pitchFamily="34" charset="0"/>
                </a:rPr>
                <a:t>Code</a:t>
              </a:r>
            </a:p>
          </p:txBody>
        </p:sp>
      </p:grp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C30CB14-4E3F-CC48-EB46-46159ED16C83}"/>
              </a:ext>
            </a:extLst>
          </p:cNvPr>
          <p:cNvSpPr/>
          <p:nvPr/>
        </p:nvSpPr>
        <p:spPr>
          <a:xfrm>
            <a:off x="2823713" y="464750"/>
            <a:ext cx="3812876" cy="715734"/>
          </a:xfrm>
          <a:prstGeom prst="roundRect">
            <a:avLst>
              <a:gd name="adj" fmla="val 6647"/>
            </a:avLst>
          </a:prstGeom>
          <a:noFill/>
          <a:ln w="28575">
            <a:solidFill>
              <a:srgbClr val="1F76B4">
                <a:alpha val="66667"/>
              </a:srgbClr>
            </a:solidFill>
          </a:ln>
        </p:spPr>
        <p:txBody>
          <a:bodyPr wrap="square" tIns="18000" bIns="0" rtlCol="0" anchor="t">
            <a:noAutofit/>
          </a:bodyPr>
          <a:lstStyle/>
          <a:p>
            <a:pPr algn="ctr"/>
            <a:r>
              <a:rPr lang="en-US" sz="1000" b="1" u="sng" dirty="0">
                <a:solidFill>
                  <a:srgbClr val="1F76B4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Duplication-based nodes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4287B60F-F9A8-77A4-1D5F-E2BB63719047}"/>
              </a:ext>
            </a:extLst>
          </p:cNvPr>
          <p:cNvGrpSpPr/>
          <p:nvPr/>
        </p:nvGrpSpPr>
        <p:grpSpPr>
          <a:xfrm>
            <a:off x="3297985" y="3273746"/>
            <a:ext cx="594868" cy="282146"/>
            <a:chOff x="2477315" y="2727326"/>
            <a:chExt cx="1211886" cy="28214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62E0B5C-FE54-B638-C258-18EFA7587905}"/>
                </a:ext>
              </a:extLst>
            </p:cNvPr>
            <p:cNvSpPr/>
            <p:nvPr/>
          </p:nvSpPr>
          <p:spPr>
            <a:xfrm>
              <a:off x="2477317" y="2894306"/>
              <a:ext cx="1211884" cy="115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endParaRPr>
            </a:p>
          </p:txBody>
        </p:sp>
        <p:sp>
          <p:nvSpPr>
            <p:cNvPr id="103" name="Rectangle : avec coins arrondis en haut 102">
              <a:extLst>
                <a:ext uri="{FF2B5EF4-FFF2-40B4-BE49-F238E27FC236}">
                  <a16:creationId xmlns:a16="http://schemas.microsoft.com/office/drawing/2014/main" id="{059443B1-8291-C67E-3078-62D455D44F20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F76B4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Quire Sans Light" panose="020F0302020204030204" pitchFamily="34" charset="0"/>
                </a:rPr>
                <a:t>Node 1</a:t>
              </a:r>
            </a:p>
          </p:txBody>
        </p:sp>
      </p:grpSp>
      <p:pic>
        <p:nvPicPr>
          <p:cNvPr id="107" name="Graphique 106" descr="Badge Tick1 avec un remplissage uni">
            <a:extLst>
              <a:ext uri="{FF2B5EF4-FFF2-40B4-BE49-F238E27FC236}">
                <a16:creationId xmlns:a16="http://schemas.microsoft.com/office/drawing/2014/main" id="{5B38A470-DA4F-0E9E-9E73-931E70F710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2680" y="3247809"/>
            <a:ext cx="170050" cy="170050"/>
          </a:xfrm>
          <a:prstGeom prst="rect">
            <a:avLst/>
          </a:prstGeom>
        </p:spPr>
      </p:pic>
      <p:sp>
        <p:nvSpPr>
          <p:cNvPr id="110" name="ZoneTexte 109">
            <a:extLst>
              <a:ext uri="{FF2B5EF4-FFF2-40B4-BE49-F238E27FC236}">
                <a16:creationId xmlns:a16="http://schemas.microsoft.com/office/drawing/2014/main" id="{034B6A5C-95CA-B017-2862-62848D197E5F}"/>
              </a:ext>
            </a:extLst>
          </p:cNvPr>
          <p:cNvSpPr txBox="1"/>
          <p:nvPr/>
        </p:nvSpPr>
        <p:spPr>
          <a:xfrm rot="16200000">
            <a:off x="4027588" y="3325060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8BB3CD1-39D3-D25F-20EA-93B8349CD4CF}"/>
              </a:ext>
            </a:extLst>
          </p:cNvPr>
          <p:cNvSpPr txBox="1"/>
          <p:nvPr/>
        </p:nvSpPr>
        <p:spPr>
          <a:xfrm>
            <a:off x="3341982" y="415353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4</a:t>
            </a: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AD95F647-53FE-C5DE-8290-716EF89DF6B3}"/>
              </a:ext>
            </a:extLst>
          </p:cNvPr>
          <p:cNvGrpSpPr/>
          <p:nvPr/>
        </p:nvGrpSpPr>
        <p:grpSpPr>
          <a:xfrm>
            <a:off x="3297985" y="3726696"/>
            <a:ext cx="594868" cy="282146"/>
            <a:chOff x="2477315" y="2727326"/>
            <a:chExt cx="1211886" cy="28214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FCA161E-F35D-692B-386A-D85DEA847D9F}"/>
                </a:ext>
              </a:extLst>
            </p:cNvPr>
            <p:cNvSpPr/>
            <p:nvPr/>
          </p:nvSpPr>
          <p:spPr>
            <a:xfrm>
              <a:off x="2477317" y="2894306"/>
              <a:ext cx="1211884" cy="115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endParaRPr>
            </a:p>
          </p:txBody>
        </p:sp>
        <p:sp>
          <p:nvSpPr>
            <p:cNvPr id="114" name="Rectangle : avec coins arrondis en haut 113">
              <a:extLst>
                <a:ext uri="{FF2B5EF4-FFF2-40B4-BE49-F238E27FC236}">
                  <a16:creationId xmlns:a16="http://schemas.microsoft.com/office/drawing/2014/main" id="{EA045D18-EBAB-7316-F94A-D88542B8DA00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7E0E">
                <a:alpha val="25098"/>
              </a:srgb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Quire Sans Light" panose="020F0302020204030204" pitchFamily="34" charset="0"/>
                </a:rPr>
                <a:t>Node 2</a:t>
              </a:r>
            </a:p>
          </p:txBody>
        </p:sp>
      </p:grpSp>
      <p:pic>
        <p:nvPicPr>
          <p:cNvPr id="118" name="Graphique 117" descr="Badge croix avec un remplissage uni">
            <a:extLst>
              <a:ext uri="{FF2B5EF4-FFF2-40B4-BE49-F238E27FC236}">
                <a16:creationId xmlns:a16="http://schemas.microsoft.com/office/drawing/2014/main" id="{87672DA3-F480-277E-5C7F-35E0387B40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7417" y="3555400"/>
            <a:ext cx="170050" cy="170050"/>
          </a:xfrm>
          <a:prstGeom prst="rect">
            <a:avLst/>
          </a:prstGeom>
        </p:spPr>
      </p:pic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282B73DF-FBE6-4420-854C-EE6B42087AD1}"/>
              </a:ext>
            </a:extLst>
          </p:cNvPr>
          <p:cNvCxnSpPr>
            <a:cxnSpLocks/>
          </p:cNvCxnSpPr>
          <p:nvPr/>
        </p:nvCxnSpPr>
        <p:spPr>
          <a:xfrm>
            <a:off x="3595418" y="3555892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ADC5CE72-58DB-803D-F114-EF37B0151363}"/>
              </a:ext>
            </a:extLst>
          </p:cNvPr>
          <p:cNvCxnSpPr>
            <a:cxnSpLocks/>
          </p:cNvCxnSpPr>
          <p:nvPr/>
        </p:nvCxnSpPr>
        <p:spPr>
          <a:xfrm>
            <a:off x="3595418" y="4008842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5385EB3-93D5-6A83-88C5-2A9D55A48B57}"/>
              </a:ext>
            </a:extLst>
          </p:cNvPr>
          <p:cNvSpPr txBox="1"/>
          <p:nvPr/>
        </p:nvSpPr>
        <p:spPr>
          <a:xfrm>
            <a:off x="3222559" y="2887084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Memorized</a:t>
            </a:r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95172551-66AB-0D11-C372-CD9D10934345}"/>
              </a:ext>
            </a:extLst>
          </p:cNvPr>
          <p:cNvCxnSpPr>
            <a:cxnSpLocks/>
          </p:cNvCxnSpPr>
          <p:nvPr/>
        </p:nvCxnSpPr>
        <p:spPr>
          <a:xfrm>
            <a:off x="3595418" y="3104301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2E6BB637-69CE-B3E3-7D99-7DE09F91B39E}"/>
              </a:ext>
            </a:extLst>
          </p:cNvPr>
          <p:cNvCxnSpPr>
            <a:cxnSpLocks/>
          </p:cNvCxnSpPr>
          <p:nvPr/>
        </p:nvCxnSpPr>
        <p:spPr>
          <a:xfrm>
            <a:off x="3892784" y="3440476"/>
            <a:ext cx="247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Graphique 124" descr="Badge Tick1 avec un remplissage uni">
            <a:extLst>
              <a:ext uri="{FF2B5EF4-FFF2-40B4-BE49-F238E27FC236}">
                <a16:creationId xmlns:a16="http://schemas.microsoft.com/office/drawing/2014/main" id="{36D4D484-AFF5-6CB8-8757-37BF4E448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2680" y="3705873"/>
            <a:ext cx="170050" cy="170050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0D8B9F7D-9D74-550F-F0D9-235BB028E306}"/>
              </a:ext>
            </a:extLst>
          </p:cNvPr>
          <p:cNvSpPr txBox="1"/>
          <p:nvPr/>
        </p:nvSpPr>
        <p:spPr>
          <a:xfrm rot="16200000">
            <a:off x="4027588" y="3783124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3</a:t>
            </a:r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7BEACD4B-45CD-AAAA-B973-E8A1F1BB0FBB}"/>
              </a:ext>
            </a:extLst>
          </p:cNvPr>
          <p:cNvCxnSpPr>
            <a:cxnSpLocks/>
          </p:cNvCxnSpPr>
          <p:nvPr/>
        </p:nvCxnSpPr>
        <p:spPr>
          <a:xfrm>
            <a:off x="3892784" y="3898540"/>
            <a:ext cx="247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Graphique 127" descr="Badge croix avec un remplissage uni">
            <a:extLst>
              <a:ext uri="{FF2B5EF4-FFF2-40B4-BE49-F238E27FC236}">
                <a16:creationId xmlns:a16="http://schemas.microsoft.com/office/drawing/2014/main" id="{CBE00A9D-1C5E-C934-6AD7-4132143ACE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452" y="4013956"/>
            <a:ext cx="170050" cy="170050"/>
          </a:xfrm>
          <a:prstGeom prst="rect">
            <a:avLst/>
          </a:prstGeom>
        </p:spPr>
      </p:pic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4BE70306-5A1E-573A-C36A-36CDADFC4B67}"/>
              </a:ext>
            </a:extLst>
          </p:cNvPr>
          <p:cNvGrpSpPr/>
          <p:nvPr/>
        </p:nvGrpSpPr>
        <p:grpSpPr>
          <a:xfrm>
            <a:off x="4914817" y="3273746"/>
            <a:ext cx="594868" cy="282146"/>
            <a:chOff x="2477315" y="2727326"/>
            <a:chExt cx="1211886" cy="28214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3B4C9427-2EEC-CE9C-7F91-571678C5C23C}"/>
                </a:ext>
              </a:extLst>
            </p:cNvPr>
            <p:cNvSpPr/>
            <p:nvPr/>
          </p:nvSpPr>
          <p:spPr>
            <a:xfrm>
              <a:off x="2477317" y="2894306"/>
              <a:ext cx="1211884" cy="115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endParaRPr>
            </a:p>
          </p:txBody>
        </p:sp>
        <p:sp>
          <p:nvSpPr>
            <p:cNvPr id="227" name="Rectangle : avec coins arrondis en haut 226">
              <a:extLst>
                <a:ext uri="{FF2B5EF4-FFF2-40B4-BE49-F238E27FC236}">
                  <a16:creationId xmlns:a16="http://schemas.microsoft.com/office/drawing/2014/main" id="{A1AB6C21-1602-6BB5-9DDB-CE076389B279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7F0E">
                <a:alpha val="25098"/>
              </a:srgb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Quire Sans Light" panose="020F0302020204030204" pitchFamily="34" charset="0"/>
                </a:rPr>
                <a:t>Node 1</a:t>
              </a:r>
            </a:p>
          </p:txBody>
        </p:sp>
      </p:grpSp>
      <p:pic>
        <p:nvPicPr>
          <p:cNvPr id="228" name="Graphique 227" descr="Badge Tick1 avec un remplissage uni">
            <a:extLst>
              <a:ext uri="{FF2B5EF4-FFF2-40B4-BE49-F238E27FC236}">
                <a16:creationId xmlns:a16="http://schemas.microsoft.com/office/drawing/2014/main" id="{D082A4E2-75DB-F0FD-7F55-167CAC4A62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4408" y="3247809"/>
            <a:ext cx="170050" cy="170050"/>
          </a:xfrm>
          <a:prstGeom prst="rect">
            <a:avLst/>
          </a:prstGeom>
        </p:spPr>
      </p:pic>
      <p:sp>
        <p:nvSpPr>
          <p:cNvPr id="229" name="ZoneTexte 228">
            <a:extLst>
              <a:ext uri="{FF2B5EF4-FFF2-40B4-BE49-F238E27FC236}">
                <a16:creationId xmlns:a16="http://schemas.microsoft.com/office/drawing/2014/main" id="{EBD9050A-A25E-D882-28B3-4E252D6DEEA6}"/>
              </a:ext>
            </a:extLst>
          </p:cNvPr>
          <p:cNvSpPr txBox="1"/>
          <p:nvPr/>
        </p:nvSpPr>
        <p:spPr>
          <a:xfrm rot="16200000">
            <a:off x="5639316" y="3325060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2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6925576F-A7EF-CDA8-37E3-25E684D3F9F9}"/>
              </a:ext>
            </a:extLst>
          </p:cNvPr>
          <p:cNvSpPr txBox="1"/>
          <p:nvPr/>
        </p:nvSpPr>
        <p:spPr>
          <a:xfrm>
            <a:off x="4958814" y="415353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4</a:t>
            </a:r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ED33130A-01F4-469F-00D3-1A6D2158DAA9}"/>
              </a:ext>
            </a:extLst>
          </p:cNvPr>
          <p:cNvGrpSpPr/>
          <p:nvPr/>
        </p:nvGrpSpPr>
        <p:grpSpPr>
          <a:xfrm>
            <a:off x="4914817" y="3726696"/>
            <a:ext cx="594868" cy="282146"/>
            <a:chOff x="2477315" y="2727326"/>
            <a:chExt cx="1211886" cy="282146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3679E41-2F99-3C22-EB86-8FDB50CADE09}"/>
                </a:ext>
              </a:extLst>
            </p:cNvPr>
            <p:cNvSpPr/>
            <p:nvPr/>
          </p:nvSpPr>
          <p:spPr>
            <a:xfrm>
              <a:off x="2477317" y="2894306"/>
              <a:ext cx="1211884" cy="115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endParaRPr>
            </a:p>
          </p:txBody>
        </p:sp>
        <p:sp>
          <p:nvSpPr>
            <p:cNvPr id="233" name="Rectangle : avec coins arrondis en haut 232">
              <a:extLst>
                <a:ext uri="{FF2B5EF4-FFF2-40B4-BE49-F238E27FC236}">
                  <a16:creationId xmlns:a16="http://schemas.microsoft.com/office/drawing/2014/main" id="{18763DE8-BAB5-B493-56D6-358745C5DFD7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F76B4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Quire Sans Light" panose="020F0302020204030204" pitchFamily="34" charset="0"/>
                </a:rPr>
                <a:t>Node 2</a:t>
              </a:r>
            </a:p>
          </p:txBody>
        </p:sp>
      </p:grpSp>
      <p:pic>
        <p:nvPicPr>
          <p:cNvPr id="234" name="Graphique 233" descr="Badge croix avec un remplissage uni">
            <a:extLst>
              <a:ext uri="{FF2B5EF4-FFF2-40B4-BE49-F238E27FC236}">
                <a16:creationId xmlns:a16="http://schemas.microsoft.com/office/drawing/2014/main" id="{6A06B930-B09B-B212-9E1F-FC43C6DA81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4249" y="3555400"/>
            <a:ext cx="170050" cy="170050"/>
          </a:xfrm>
          <a:prstGeom prst="rect">
            <a:avLst/>
          </a:prstGeom>
        </p:spPr>
      </p:pic>
      <p:cxnSp>
        <p:nvCxnSpPr>
          <p:cNvPr id="235" name="Connecteur droit avec flèche 234">
            <a:extLst>
              <a:ext uri="{FF2B5EF4-FFF2-40B4-BE49-F238E27FC236}">
                <a16:creationId xmlns:a16="http://schemas.microsoft.com/office/drawing/2014/main" id="{93F91A88-716D-2822-A1DF-4101FB02D14C}"/>
              </a:ext>
            </a:extLst>
          </p:cNvPr>
          <p:cNvCxnSpPr>
            <a:cxnSpLocks/>
          </p:cNvCxnSpPr>
          <p:nvPr/>
        </p:nvCxnSpPr>
        <p:spPr>
          <a:xfrm>
            <a:off x="5212250" y="3555892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F95FBE35-DF2A-C57F-F4EC-4713F155821B}"/>
              </a:ext>
            </a:extLst>
          </p:cNvPr>
          <p:cNvCxnSpPr>
            <a:cxnSpLocks/>
          </p:cNvCxnSpPr>
          <p:nvPr/>
        </p:nvCxnSpPr>
        <p:spPr>
          <a:xfrm>
            <a:off x="5212250" y="4008842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ZoneTexte 236">
            <a:extLst>
              <a:ext uri="{FF2B5EF4-FFF2-40B4-BE49-F238E27FC236}">
                <a16:creationId xmlns:a16="http://schemas.microsoft.com/office/drawing/2014/main" id="{A2A89288-D2F8-82BC-20FB-D9260779EA6F}"/>
              </a:ext>
            </a:extLst>
          </p:cNvPr>
          <p:cNvSpPr txBox="1"/>
          <p:nvPr/>
        </p:nvSpPr>
        <p:spPr>
          <a:xfrm>
            <a:off x="4839391" y="2887084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Memorized</a:t>
            </a:r>
          </a:p>
        </p:txBody>
      </p:sp>
      <p:cxnSp>
        <p:nvCxnSpPr>
          <p:cNvPr id="238" name="Connecteur droit avec flèche 237">
            <a:extLst>
              <a:ext uri="{FF2B5EF4-FFF2-40B4-BE49-F238E27FC236}">
                <a16:creationId xmlns:a16="http://schemas.microsoft.com/office/drawing/2014/main" id="{52871790-267B-9681-D450-B56123440DE7}"/>
              </a:ext>
            </a:extLst>
          </p:cNvPr>
          <p:cNvCxnSpPr>
            <a:cxnSpLocks/>
          </p:cNvCxnSpPr>
          <p:nvPr/>
        </p:nvCxnSpPr>
        <p:spPr>
          <a:xfrm>
            <a:off x="5212250" y="3104301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id="{390B17CD-6C14-6C23-0E1F-EF81C62B8280}"/>
              </a:ext>
            </a:extLst>
          </p:cNvPr>
          <p:cNvCxnSpPr>
            <a:cxnSpLocks/>
          </p:cNvCxnSpPr>
          <p:nvPr/>
        </p:nvCxnSpPr>
        <p:spPr>
          <a:xfrm>
            <a:off x="5504512" y="3440476"/>
            <a:ext cx="247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0" name="Graphique 239" descr="Badge Tick1 avec un remplissage uni">
            <a:extLst>
              <a:ext uri="{FF2B5EF4-FFF2-40B4-BE49-F238E27FC236}">
                <a16:creationId xmlns:a16="http://schemas.microsoft.com/office/drawing/2014/main" id="{5C11AA40-30AC-3DC3-B7F5-9B8A04BB3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4408" y="3705873"/>
            <a:ext cx="170050" cy="170050"/>
          </a:xfrm>
          <a:prstGeom prst="rect">
            <a:avLst/>
          </a:prstGeom>
        </p:spPr>
      </p:pic>
      <p:sp>
        <p:nvSpPr>
          <p:cNvPr id="241" name="ZoneTexte 240">
            <a:extLst>
              <a:ext uri="{FF2B5EF4-FFF2-40B4-BE49-F238E27FC236}">
                <a16:creationId xmlns:a16="http://schemas.microsoft.com/office/drawing/2014/main" id="{D340A88D-9BC2-AF2B-0727-5980FC0FFCF1}"/>
              </a:ext>
            </a:extLst>
          </p:cNvPr>
          <p:cNvSpPr txBox="1"/>
          <p:nvPr/>
        </p:nvSpPr>
        <p:spPr>
          <a:xfrm rot="16200000">
            <a:off x="5639316" y="3783124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3</a:t>
            </a:r>
          </a:p>
        </p:txBody>
      </p: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3E4A8E65-4B92-1FB6-F03D-C1739246FF58}"/>
              </a:ext>
            </a:extLst>
          </p:cNvPr>
          <p:cNvCxnSpPr>
            <a:cxnSpLocks/>
          </p:cNvCxnSpPr>
          <p:nvPr/>
        </p:nvCxnSpPr>
        <p:spPr>
          <a:xfrm>
            <a:off x="5504512" y="3898540"/>
            <a:ext cx="247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3" name="Graphique 242" descr="Badge croix avec un remplissage uni">
            <a:extLst>
              <a:ext uri="{FF2B5EF4-FFF2-40B4-BE49-F238E27FC236}">
                <a16:creationId xmlns:a16="http://schemas.microsoft.com/office/drawing/2014/main" id="{6F4FE4A3-427C-4C0F-54AC-23DED2F4B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56284" y="4013956"/>
            <a:ext cx="170050" cy="170050"/>
          </a:xfrm>
          <a:prstGeom prst="rect">
            <a:avLst/>
          </a:prstGeom>
        </p:spPr>
      </p:pic>
      <p:sp>
        <p:nvSpPr>
          <p:cNvPr id="301" name="Rectangle : coins arrondis 300">
            <a:extLst>
              <a:ext uri="{FF2B5EF4-FFF2-40B4-BE49-F238E27FC236}">
                <a16:creationId xmlns:a16="http://schemas.microsoft.com/office/drawing/2014/main" id="{EBC84FB5-4857-A1E9-2A01-35BF285EA9FF}"/>
              </a:ext>
            </a:extLst>
          </p:cNvPr>
          <p:cNvSpPr/>
          <p:nvPr/>
        </p:nvSpPr>
        <p:spPr>
          <a:xfrm>
            <a:off x="2823713" y="2484421"/>
            <a:ext cx="3812876" cy="2952000"/>
          </a:xfrm>
          <a:prstGeom prst="roundRect">
            <a:avLst>
              <a:gd name="adj" fmla="val 2319"/>
            </a:avLst>
          </a:prstGeom>
          <a:noFill/>
          <a:ln w="28575">
            <a:solidFill>
              <a:srgbClr val="2CA02C">
                <a:alpha val="66667"/>
              </a:srgbClr>
            </a:solidFill>
          </a:ln>
        </p:spPr>
        <p:txBody>
          <a:bodyPr wrap="square" tIns="18000" bIns="0" rtlCol="0" anchor="t">
            <a:noAutofit/>
          </a:bodyPr>
          <a:lstStyle/>
          <a:p>
            <a:pPr algn="ctr"/>
            <a:r>
              <a:rPr lang="en-US" sz="1000" b="1" u="sng" dirty="0">
                <a:solidFill>
                  <a:srgbClr val="2CA02C"/>
                </a:solidFill>
                <a:latin typeface="Quire Sans Light" panose="020F0302020204030204" pitchFamily="34" charset="0"/>
                <a:cs typeface="Quire Sans Light" panose="020F0302020204030204" pitchFamily="34" charset="0"/>
              </a:rPr>
              <a:t>Using the nodes to build taxonomies. Two families with 4 classes (Non-Memo + 3) and two with 3 classes (Non-memo + 2).</a:t>
            </a:r>
          </a:p>
        </p:txBody>
      </p:sp>
      <p:grpSp>
        <p:nvGrpSpPr>
          <p:cNvPr id="303" name="Groupe 302">
            <a:extLst>
              <a:ext uri="{FF2B5EF4-FFF2-40B4-BE49-F238E27FC236}">
                <a16:creationId xmlns:a16="http://schemas.microsoft.com/office/drawing/2014/main" id="{8DC4A353-56C3-7F8D-1866-6B66CD6CA274}"/>
              </a:ext>
            </a:extLst>
          </p:cNvPr>
          <p:cNvGrpSpPr/>
          <p:nvPr/>
        </p:nvGrpSpPr>
        <p:grpSpPr>
          <a:xfrm>
            <a:off x="3297985" y="4761952"/>
            <a:ext cx="594868" cy="282146"/>
            <a:chOff x="2477315" y="2727326"/>
            <a:chExt cx="1211886" cy="282146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B9B3A5BA-93C9-5E3F-7F01-0F50F292CECB}"/>
                </a:ext>
              </a:extLst>
            </p:cNvPr>
            <p:cNvSpPr/>
            <p:nvPr/>
          </p:nvSpPr>
          <p:spPr>
            <a:xfrm>
              <a:off x="2477317" y="2894306"/>
              <a:ext cx="1211884" cy="11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Quire Sans Light" panose="020F0302020204030204" pitchFamily="34" charset="0"/>
              </a:endParaRPr>
            </a:p>
          </p:txBody>
        </p:sp>
        <p:sp>
          <p:nvSpPr>
            <p:cNvPr id="305" name="Rectangle : avec coins arrondis en haut 304">
              <a:extLst>
                <a:ext uri="{FF2B5EF4-FFF2-40B4-BE49-F238E27FC236}">
                  <a16:creationId xmlns:a16="http://schemas.microsoft.com/office/drawing/2014/main" id="{706CCF9F-7611-E320-A7D4-E89CB6469080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1F76B4">
                    <a:alpha val="75000"/>
                  </a:srgbClr>
                </a:gs>
                <a:gs pos="49000">
                  <a:srgbClr val="1F76B4">
                    <a:alpha val="75000"/>
                  </a:srgbClr>
                </a:gs>
                <a:gs pos="50000">
                  <a:srgbClr val="FF7F0E">
                    <a:alpha val="25000"/>
                  </a:srgbClr>
                </a:gs>
                <a:gs pos="100000">
                  <a:srgbClr val="FF7F0E">
                    <a:alpha val="25000"/>
                  </a:srgbClr>
                </a:gs>
              </a:gsLst>
              <a:lin ang="4500000" scaled="0"/>
            </a:gra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Quire Sans Light" panose="020F0302020204030204" pitchFamily="34" charset="0"/>
                </a:rPr>
                <a:t>Node 1</a:t>
              </a:r>
            </a:p>
          </p:txBody>
        </p:sp>
      </p:grpSp>
      <p:pic>
        <p:nvPicPr>
          <p:cNvPr id="306" name="Graphique 305" descr="Badge Tick1 avec un remplissage uni">
            <a:extLst>
              <a:ext uri="{FF2B5EF4-FFF2-40B4-BE49-F238E27FC236}">
                <a16:creationId xmlns:a16="http://schemas.microsoft.com/office/drawing/2014/main" id="{CD90BB1B-D468-0057-C9C4-B773EE2FF2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2680" y="4736015"/>
            <a:ext cx="170050" cy="170050"/>
          </a:xfrm>
          <a:prstGeom prst="rect">
            <a:avLst/>
          </a:prstGeom>
        </p:spPr>
      </p:pic>
      <p:sp>
        <p:nvSpPr>
          <p:cNvPr id="307" name="ZoneTexte 306">
            <a:extLst>
              <a:ext uri="{FF2B5EF4-FFF2-40B4-BE49-F238E27FC236}">
                <a16:creationId xmlns:a16="http://schemas.microsoft.com/office/drawing/2014/main" id="{FD3EE5EA-3A28-0C3C-A0E3-BB8CDB965232}"/>
              </a:ext>
            </a:extLst>
          </p:cNvPr>
          <p:cNvSpPr txBox="1"/>
          <p:nvPr/>
        </p:nvSpPr>
        <p:spPr>
          <a:xfrm rot="16200000">
            <a:off x="4027588" y="4813266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2</a:t>
            </a: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7FC87525-6785-D24C-071D-D73D857565F2}"/>
              </a:ext>
            </a:extLst>
          </p:cNvPr>
          <p:cNvSpPr txBox="1"/>
          <p:nvPr/>
        </p:nvSpPr>
        <p:spPr>
          <a:xfrm>
            <a:off x="3341982" y="5183576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3</a:t>
            </a:r>
          </a:p>
        </p:txBody>
      </p:sp>
      <p:pic>
        <p:nvPicPr>
          <p:cNvPr id="312" name="Graphique 311" descr="Badge croix avec un remplissage uni">
            <a:extLst>
              <a:ext uri="{FF2B5EF4-FFF2-40B4-BE49-F238E27FC236}">
                <a16:creationId xmlns:a16="http://schemas.microsoft.com/office/drawing/2014/main" id="{B6CE9ED7-4DFA-1D2D-54DE-1D804A7F33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27417" y="5043606"/>
            <a:ext cx="170050" cy="170050"/>
          </a:xfrm>
          <a:prstGeom prst="rect">
            <a:avLst/>
          </a:prstGeom>
        </p:spPr>
      </p:pic>
      <p:cxnSp>
        <p:nvCxnSpPr>
          <p:cNvPr id="313" name="Connecteur droit avec flèche 312">
            <a:extLst>
              <a:ext uri="{FF2B5EF4-FFF2-40B4-BE49-F238E27FC236}">
                <a16:creationId xmlns:a16="http://schemas.microsoft.com/office/drawing/2014/main" id="{8E254376-96F6-54AC-CF0A-CF6038BBDABC}"/>
              </a:ext>
            </a:extLst>
          </p:cNvPr>
          <p:cNvCxnSpPr>
            <a:cxnSpLocks/>
          </p:cNvCxnSpPr>
          <p:nvPr/>
        </p:nvCxnSpPr>
        <p:spPr>
          <a:xfrm>
            <a:off x="3595418" y="5044098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ZoneTexte 314">
            <a:extLst>
              <a:ext uri="{FF2B5EF4-FFF2-40B4-BE49-F238E27FC236}">
                <a16:creationId xmlns:a16="http://schemas.microsoft.com/office/drawing/2014/main" id="{4042953F-E299-A768-F580-03A1652492BB}"/>
              </a:ext>
            </a:extLst>
          </p:cNvPr>
          <p:cNvSpPr txBox="1"/>
          <p:nvPr/>
        </p:nvSpPr>
        <p:spPr>
          <a:xfrm>
            <a:off x="3222559" y="4401794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Memorized</a:t>
            </a:r>
          </a:p>
        </p:txBody>
      </p:sp>
      <p:cxnSp>
        <p:nvCxnSpPr>
          <p:cNvPr id="316" name="Connecteur droit avec flèche 315">
            <a:extLst>
              <a:ext uri="{FF2B5EF4-FFF2-40B4-BE49-F238E27FC236}">
                <a16:creationId xmlns:a16="http://schemas.microsoft.com/office/drawing/2014/main" id="{71CB6278-FFBD-67B5-C0E0-840181A8E65B}"/>
              </a:ext>
            </a:extLst>
          </p:cNvPr>
          <p:cNvCxnSpPr>
            <a:cxnSpLocks/>
          </p:cNvCxnSpPr>
          <p:nvPr/>
        </p:nvCxnSpPr>
        <p:spPr>
          <a:xfrm>
            <a:off x="3595418" y="4592507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avec flèche 316">
            <a:extLst>
              <a:ext uri="{FF2B5EF4-FFF2-40B4-BE49-F238E27FC236}">
                <a16:creationId xmlns:a16="http://schemas.microsoft.com/office/drawing/2014/main" id="{F101778E-07DC-15BC-FC62-1DC15FB11FC1}"/>
              </a:ext>
            </a:extLst>
          </p:cNvPr>
          <p:cNvCxnSpPr>
            <a:cxnSpLocks/>
          </p:cNvCxnSpPr>
          <p:nvPr/>
        </p:nvCxnSpPr>
        <p:spPr>
          <a:xfrm>
            <a:off x="3892784" y="4928682"/>
            <a:ext cx="247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e 341">
            <a:extLst>
              <a:ext uri="{FF2B5EF4-FFF2-40B4-BE49-F238E27FC236}">
                <a16:creationId xmlns:a16="http://schemas.microsoft.com/office/drawing/2014/main" id="{96621CEA-C6A4-0743-7060-8B7F0996F400}"/>
              </a:ext>
            </a:extLst>
          </p:cNvPr>
          <p:cNvGrpSpPr/>
          <p:nvPr/>
        </p:nvGrpSpPr>
        <p:grpSpPr>
          <a:xfrm>
            <a:off x="4918518" y="4783223"/>
            <a:ext cx="1188000" cy="282146"/>
            <a:chOff x="2477315" y="2727326"/>
            <a:chExt cx="1211886" cy="282146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C6E2DE5B-CF93-AB58-B470-1FFFA9548133}"/>
                </a:ext>
              </a:extLst>
            </p:cNvPr>
            <p:cNvSpPr/>
            <p:nvPr/>
          </p:nvSpPr>
          <p:spPr>
            <a:xfrm>
              <a:off x="2477317" y="2894306"/>
              <a:ext cx="1211884" cy="115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Quire Sans Light" panose="020F0302020204030204" pitchFamily="34" charset="0"/>
                <a:cs typeface="Quire Sans Light" panose="020F0302020204030204" pitchFamily="34" charset="0"/>
              </a:endParaRPr>
            </a:p>
          </p:txBody>
        </p:sp>
        <p:sp>
          <p:nvSpPr>
            <p:cNvPr id="344" name="Rectangle : avec coins arrondis en haut 343">
              <a:extLst>
                <a:ext uri="{FF2B5EF4-FFF2-40B4-BE49-F238E27FC236}">
                  <a16:creationId xmlns:a16="http://schemas.microsoft.com/office/drawing/2014/main" id="{7DF631B4-DB3C-D283-F6CB-1CF43EB722AD}"/>
                </a:ext>
              </a:extLst>
            </p:cNvPr>
            <p:cNvSpPr/>
            <p:nvPr/>
          </p:nvSpPr>
          <p:spPr>
            <a:xfrm>
              <a:off x="2477315" y="2727326"/>
              <a:ext cx="1211885" cy="16698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1F76B4">
                    <a:alpha val="75000"/>
                  </a:srgbClr>
                </a:gs>
                <a:gs pos="49000">
                  <a:srgbClr val="1F76B4">
                    <a:alpha val="75000"/>
                  </a:srgbClr>
                </a:gs>
                <a:gs pos="50000">
                  <a:srgbClr val="FF7F0E">
                    <a:alpha val="25000"/>
                  </a:srgbClr>
                </a:gs>
                <a:gs pos="100000">
                  <a:srgbClr val="FF7F0E">
                    <a:alpha val="25000"/>
                  </a:srgb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Quire Sans Light" panose="020F0302020204030204" pitchFamily="34" charset="0"/>
                </a:rPr>
                <a:t>Node 1 O</a:t>
              </a:r>
              <a:r>
                <a:rPr lang="en-US" sz="900" b="1" dirty="0">
                  <a:solidFill>
                    <a:schemeClr val="tx1"/>
                  </a:solidFill>
                  <a:latin typeface="Quire Sans Light" panose="020F0302020204030204" pitchFamily="34" charset="0"/>
                </a:rPr>
                <a:t>R Node 2</a:t>
              </a:r>
            </a:p>
          </p:txBody>
        </p:sp>
      </p:grpSp>
      <p:pic>
        <p:nvPicPr>
          <p:cNvPr id="365" name="Graphique 364" descr="Badge Tick1 avec un remplissage uni">
            <a:extLst>
              <a:ext uri="{FF2B5EF4-FFF2-40B4-BE49-F238E27FC236}">
                <a16:creationId xmlns:a16="http://schemas.microsoft.com/office/drawing/2014/main" id="{989C1B90-A1BB-CF3A-08AB-941437D44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1976" y="4757286"/>
            <a:ext cx="170050" cy="170050"/>
          </a:xfrm>
          <a:prstGeom prst="rect">
            <a:avLst/>
          </a:prstGeom>
        </p:spPr>
      </p:pic>
      <p:sp>
        <p:nvSpPr>
          <p:cNvPr id="366" name="ZoneTexte 365">
            <a:extLst>
              <a:ext uri="{FF2B5EF4-FFF2-40B4-BE49-F238E27FC236}">
                <a16:creationId xmlns:a16="http://schemas.microsoft.com/office/drawing/2014/main" id="{41F2653C-3364-DCC5-502D-AE53E41C358A}"/>
              </a:ext>
            </a:extLst>
          </p:cNvPr>
          <p:cNvSpPr txBox="1"/>
          <p:nvPr/>
        </p:nvSpPr>
        <p:spPr>
          <a:xfrm rot="16200000">
            <a:off x="6236884" y="483453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2</a:t>
            </a:r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F107C171-9750-7153-18DB-5E0962ED5649}"/>
              </a:ext>
            </a:extLst>
          </p:cNvPr>
          <p:cNvSpPr txBox="1"/>
          <p:nvPr/>
        </p:nvSpPr>
        <p:spPr>
          <a:xfrm>
            <a:off x="5277719" y="5184245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Class 3</a:t>
            </a:r>
          </a:p>
        </p:txBody>
      </p:sp>
      <p:pic>
        <p:nvPicPr>
          <p:cNvPr id="368" name="Graphique 367" descr="Badge croix avec un remplissage uni">
            <a:extLst>
              <a:ext uri="{FF2B5EF4-FFF2-40B4-BE49-F238E27FC236}">
                <a16:creationId xmlns:a16="http://schemas.microsoft.com/office/drawing/2014/main" id="{C9003EE2-A2EB-873E-AB43-A656D33D37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63154" y="5064877"/>
            <a:ext cx="170050" cy="170050"/>
          </a:xfrm>
          <a:prstGeom prst="rect">
            <a:avLst/>
          </a:prstGeom>
        </p:spPr>
      </p:pic>
      <p:cxnSp>
        <p:nvCxnSpPr>
          <p:cNvPr id="369" name="Connecteur droit avec flèche 368">
            <a:extLst>
              <a:ext uri="{FF2B5EF4-FFF2-40B4-BE49-F238E27FC236}">
                <a16:creationId xmlns:a16="http://schemas.microsoft.com/office/drawing/2014/main" id="{6301C681-2FCF-A6EF-E2F0-A7134E1658DD}"/>
              </a:ext>
            </a:extLst>
          </p:cNvPr>
          <p:cNvCxnSpPr>
            <a:cxnSpLocks/>
          </p:cNvCxnSpPr>
          <p:nvPr/>
        </p:nvCxnSpPr>
        <p:spPr>
          <a:xfrm>
            <a:off x="5531155" y="5065369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ZoneTexte 369">
            <a:extLst>
              <a:ext uri="{FF2B5EF4-FFF2-40B4-BE49-F238E27FC236}">
                <a16:creationId xmlns:a16="http://schemas.microsoft.com/office/drawing/2014/main" id="{70C29D72-0F5E-37D7-52BE-D6F8171796AF}"/>
              </a:ext>
            </a:extLst>
          </p:cNvPr>
          <p:cNvSpPr txBox="1"/>
          <p:nvPr/>
        </p:nvSpPr>
        <p:spPr>
          <a:xfrm>
            <a:off x="5158296" y="4396561"/>
            <a:ext cx="7457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Quire Sans" panose="020B0502040400020003" pitchFamily="34" charset="0"/>
                <a:cs typeface="Quire Sans" panose="020B0502040400020003" pitchFamily="34" charset="0"/>
              </a:rPr>
              <a:t>Memorized</a:t>
            </a:r>
          </a:p>
        </p:txBody>
      </p:sp>
      <p:cxnSp>
        <p:nvCxnSpPr>
          <p:cNvPr id="371" name="Connecteur droit avec flèche 370">
            <a:extLst>
              <a:ext uri="{FF2B5EF4-FFF2-40B4-BE49-F238E27FC236}">
                <a16:creationId xmlns:a16="http://schemas.microsoft.com/office/drawing/2014/main" id="{61FA851E-C07F-5471-5AFC-78AFFF890609}"/>
              </a:ext>
            </a:extLst>
          </p:cNvPr>
          <p:cNvCxnSpPr>
            <a:cxnSpLocks/>
          </p:cNvCxnSpPr>
          <p:nvPr/>
        </p:nvCxnSpPr>
        <p:spPr>
          <a:xfrm>
            <a:off x="5531155" y="4613778"/>
            <a:ext cx="0" cy="16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B230CC68-AF5E-BDB0-BCC5-4AC1DFB762EB}"/>
              </a:ext>
            </a:extLst>
          </p:cNvPr>
          <p:cNvCxnSpPr>
            <a:cxnSpLocks/>
          </p:cNvCxnSpPr>
          <p:nvPr/>
        </p:nvCxnSpPr>
        <p:spPr>
          <a:xfrm>
            <a:off x="6102080" y="4949953"/>
            <a:ext cx="247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43D4CB9A-C4E5-C56A-94CC-0683128825BC}"/>
              </a:ext>
            </a:extLst>
          </p:cNvPr>
          <p:cNvSpPr/>
          <p:nvPr/>
        </p:nvSpPr>
        <p:spPr>
          <a:xfrm>
            <a:off x="3123931" y="2933492"/>
            <a:ext cx="130629" cy="1416988"/>
          </a:xfrm>
          <a:prstGeom prst="leftBrace">
            <a:avLst>
              <a:gd name="adj1" fmla="val 91190"/>
              <a:gd name="adj2" fmla="val 50000"/>
            </a:avLst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780603-A5CA-2F6F-6E51-107F70B4FFAF}"/>
              </a:ext>
            </a:extLst>
          </p:cNvPr>
          <p:cNvSpPr txBox="1"/>
          <p:nvPr/>
        </p:nvSpPr>
        <p:spPr>
          <a:xfrm rot="16200000">
            <a:off x="2610326" y="350919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CA02C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Family 4.A</a:t>
            </a:r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0EFF0797-1F8E-DBF7-3332-5236BE58C6BF}"/>
              </a:ext>
            </a:extLst>
          </p:cNvPr>
          <p:cNvSpPr/>
          <p:nvPr/>
        </p:nvSpPr>
        <p:spPr>
          <a:xfrm>
            <a:off x="4718140" y="2933492"/>
            <a:ext cx="130629" cy="1416988"/>
          </a:xfrm>
          <a:prstGeom prst="leftBrace">
            <a:avLst>
              <a:gd name="adj1" fmla="val 91190"/>
              <a:gd name="adj2" fmla="val 50000"/>
            </a:avLst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A3133D-77B9-29CB-A167-D39B87F17060}"/>
              </a:ext>
            </a:extLst>
          </p:cNvPr>
          <p:cNvSpPr txBox="1"/>
          <p:nvPr/>
        </p:nvSpPr>
        <p:spPr>
          <a:xfrm rot="16200000">
            <a:off x="4144150" y="3509195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CA02C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Family 4.B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9D917290-B620-58E7-6590-A36717A1574F}"/>
              </a:ext>
            </a:extLst>
          </p:cNvPr>
          <p:cNvSpPr/>
          <p:nvPr/>
        </p:nvSpPr>
        <p:spPr>
          <a:xfrm>
            <a:off x="3123383" y="4419581"/>
            <a:ext cx="130629" cy="912211"/>
          </a:xfrm>
          <a:prstGeom prst="leftBrace">
            <a:avLst>
              <a:gd name="adj1" fmla="val 91190"/>
              <a:gd name="adj2" fmla="val 50000"/>
            </a:avLst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801747-DFBF-7798-2537-F2C1577A6E8E}"/>
              </a:ext>
            </a:extLst>
          </p:cNvPr>
          <p:cNvSpPr txBox="1"/>
          <p:nvPr/>
        </p:nvSpPr>
        <p:spPr>
          <a:xfrm rot="16200000">
            <a:off x="2613786" y="4753990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CA02C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Family 3.A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AB0A223F-8311-EA8E-F2AA-BA9CCE72A65E}"/>
              </a:ext>
            </a:extLst>
          </p:cNvPr>
          <p:cNvSpPr/>
          <p:nvPr/>
        </p:nvSpPr>
        <p:spPr>
          <a:xfrm>
            <a:off x="4714108" y="4419581"/>
            <a:ext cx="130629" cy="912211"/>
          </a:xfrm>
          <a:prstGeom prst="leftBrace">
            <a:avLst>
              <a:gd name="adj1" fmla="val 91190"/>
              <a:gd name="adj2" fmla="val 50000"/>
            </a:avLst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39D3F6E-4B52-0C5E-6A6D-8558381DAA20}"/>
              </a:ext>
            </a:extLst>
          </p:cNvPr>
          <p:cNvSpPr txBox="1"/>
          <p:nvPr/>
        </p:nvSpPr>
        <p:spPr>
          <a:xfrm rot="16200000">
            <a:off x="4144126" y="475399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CA02C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Family 3.B</a:t>
            </a:r>
          </a:p>
        </p:txBody>
      </p:sp>
    </p:spTree>
    <p:extLst>
      <p:ext uri="{BB962C8B-B14F-4D97-AF65-F5344CB8AC3E}">
        <p14:creationId xmlns:p14="http://schemas.microsoft.com/office/powerpoint/2010/main" val="2574130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496</Words>
  <Application>Microsoft Macintosh PowerPoint</Application>
  <PresentationFormat>Grand écran</PresentationFormat>
  <Paragraphs>85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Quire Sans</vt:lpstr>
      <vt:lpstr>Quire Sans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Jérémie Dentan  X2019</dc:creator>
  <cp:lastModifiedBy>Jérémie Dentan  X2019</cp:lastModifiedBy>
  <cp:revision>60</cp:revision>
  <dcterms:created xsi:type="dcterms:W3CDTF">2025-03-26T14:14:05Z</dcterms:created>
  <dcterms:modified xsi:type="dcterms:W3CDTF">2025-07-28T10:34:11Z</dcterms:modified>
</cp:coreProperties>
</file>