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4">
  <p:sldMasterIdLst>
    <p:sldMasterId id="2147483660" r:id="rId1"/>
    <p:sldMasterId id="2147483673" r:id="rId2"/>
    <p:sldMasterId id="2147483685" r:id="rId3"/>
  </p:sldMasterIdLst>
  <p:notesMasterIdLst>
    <p:notesMasterId r:id="rId44"/>
  </p:notesMasterIdLst>
  <p:handoutMasterIdLst>
    <p:handoutMasterId r:id="rId45"/>
  </p:handoutMasterIdLst>
  <p:sldIdLst>
    <p:sldId id="798" r:id="rId4"/>
    <p:sldId id="814" r:id="rId5"/>
    <p:sldId id="847" r:id="rId6"/>
    <p:sldId id="848" r:id="rId7"/>
    <p:sldId id="849" r:id="rId8"/>
    <p:sldId id="850" r:id="rId9"/>
    <p:sldId id="851" r:id="rId10"/>
    <p:sldId id="823" r:id="rId11"/>
    <p:sldId id="826" r:id="rId12"/>
    <p:sldId id="824" r:id="rId13"/>
    <p:sldId id="827" r:id="rId14"/>
    <p:sldId id="828" r:id="rId15"/>
    <p:sldId id="829" r:id="rId16"/>
    <p:sldId id="831" r:id="rId17"/>
    <p:sldId id="808" r:id="rId18"/>
    <p:sldId id="809" r:id="rId19"/>
    <p:sldId id="810" r:id="rId20"/>
    <p:sldId id="811" r:id="rId21"/>
    <p:sldId id="812" r:id="rId22"/>
    <p:sldId id="852" r:id="rId23"/>
    <p:sldId id="854" r:id="rId24"/>
    <p:sldId id="833" r:id="rId25"/>
    <p:sldId id="876" r:id="rId26"/>
    <p:sldId id="877" r:id="rId27"/>
    <p:sldId id="834" r:id="rId28"/>
    <p:sldId id="835" r:id="rId29"/>
    <p:sldId id="855" r:id="rId30"/>
    <p:sldId id="856" r:id="rId31"/>
    <p:sldId id="865" r:id="rId32"/>
    <p:sldId id="866" r:id="rId33"/>
    <p:sldId id="867" r:id="rId34"/>
    <p:sldId id="868" r:id="rId35"/>
    <p:sldId id="869" r:id="rId36"/>
    <p:sldId id="870" r:id="rId37"/>
    <p:sldId id="871" r:id="rId38"/>
    <p:sldId id="872" r:id="rId39"/>
    <p:sldId id="873" r:id="rId40"/>
    <p:sldId id="874" r:id="rId41"/>
    <p:sldId id="875" r:id="rId42"/>
    <p:sldId id="797" r:id="rId43"/>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4BF7"/>
    <a:srgbClr val="436FFB"/>
    <a:srgbClr val="93E3FF"/>
    <a:srgbClr val="FF33CC"/>
    <a:srgbClr val="000000"/>
    <a:srgbClr val="0430BC"/>
    <a:srgbClr val="FFFF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82677" autoAdjust="0"/>
  </p:normalViewPr>
  <p:slideViewPr>
    <p:cSldViewPr>
      <p:cViewPr>
        <p:scale>
          <a:sx n="70" d="100"/>
          <a:sy n="70" d="100"/>
        </p:scale>
        <p:origin x="-157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2"/>
    </p:cViewPr>
  </p:sorter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F1113F3D-9DCE-470E-803E-D7CB75A8C280}" type="datetimeFigureOut">
              <a:rPr lang="zh-CN" altLang="en-US"/>
              <a:pPr>
                <a:defRPr/>
              </a:pPr>
              <a:t>2018-1-20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9EDCA94D-1388-45B8-9389-1C8054B16E7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E537BD1-8694-4B7B-89EE-FAB0006168D4}" type="datetimeFigureOut">
              <a:rPr lang="zh-CN" altLang="en-US"/>
              <a:pPr>
                <a:defRPr/>
              </a:pPr>
              <a:t>2018-1-20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9BDE892-AD3B-4A49-850F-91B8C48A0EE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5" name="日期占位符 4"/>
          <p:cNvSpPr>
            <a:spLocks noGrp="1"/>
          </p:cNvSpPr>
          <p:nvPr>
            <p:ph type="dt" idx="11"/>
          </p:nvPr>
        </p:nvSpPr>
        <p:spPr/>
        <p:txBody>
          <a:bodyPr/>
          <a:lstStyle/>
          <a:p>
            <a:fld id="{727DCC0C-5F6E-4B28-8045-6C4133BCC691}" type="datetime1">
              <a:rPr lang="zh-CN" altLang="en-US" smtClean="0"/>
              <a:pPr/>
              <a:t>2018-1-20</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a:ln/>
        </p:spPr>
      </p:sp>
      <p:sp>
        <p:nvSpPr>
          <p:cNvPr id="77826" name="备注占位符 2"/>
          <p:cNvSpPr>
            <a:spLocks noGrp="1"/>
          </p:cNvSpPr>
          <p:nvPr>
            <p:ph type="body" idx="1"/>
          </p:nvPr>
        </p:nvSpPr>
        <p:spPr>
          <a:noFill/>
          <a:ln/>
        </p:spPr>
        <p:txBody>
          <a:bodyPr/>
          <a:lstStyle/>
          <a:p>
            <a:r>
              <a:rPr lang="zh-CN" altLang="en-US" dirty="0" smtClean="0"/>
              <a:t>水足迹</a:t>
            </a:r>
            <a:r>
              <a:rPr lang="en-US" altLang="zh-CN" dirty="0" smtClean="0"/>
              <a:t>——</a:t>
            </a:r>
            <a:r>
              <a:rPr lang="zh-CN" altLang="en-US" sz="1200" b="0" i="0" kern="1200" dirty="0" smtClean="0">
                <a:solidFill>
                  <a:schemeClr val="tx1"/>
                </a:solidFill>
                <a:latin typeface="+mn-lt"/>
                <a:ea typeface="+mn-ea"/>
                <a:cs typeface="+mn-cs"/>
              </a:rPr>
              <a:t>一个国家、一个地区或一个人，在一定时间内消费的所有产品和服务所需要的水资源数量，如一个</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克的苹果的“水足迹”为</a:t>
            </a:r>
            <a:r>
              <a:rPr lang="en-US" altLang="zh-CN" sz="1200" b="0" i="0" kern="1200" dirty="0" smtClean="0">
                <a:solidFill>
                  <a:schemeClr val="tx1"/>
                </a:solidFill>
                <a:latin typeface="+mn-lt"/>
                <a:ea typeface="+mn-ea"/>
                <a:cs typeface="+mn-cs"/>
              </a:rPr>
              <a:t>70</a:t>
            </a:r>
            <a:r>
              <a:rPr lang="zh-CN" altLang="en-US" sz="1200" b="0" i="0" kern="1200" dirty="0" smtClean="0">
                <a:solidFill>
                  <a:schemeClr val="tx1"/>
                </a:solidFill>
                <a:latin typeface="+mn-lt"/>
                <a:ea typeface="+mn-ea"/>
                <a:cs typeface="+mn-cs"/>
              </a:rPr>
              <a:t>升，一杯咖啡的“水足迹”为</a:t>
            </a:r>
            <a:r>
              <a:rPr lang="en-US" altLang="zh-CN" sz="1200" b="0" i="0" kern="1200" dirty="0" smtClean="0">
                <a:solidFill>
                  <a:schemeClr val="tx1"/>
                </a:solidFill>
                <a:latin typeface="+mn-lt"/>
                <a:ea typeface="+mn-ea"/>
                <a:cs typeface="+mn-cs"/>
              </a:rPr>
              <a:t>140</a:t>
            </a:r>
            <a:r>
              <a:rPr lang="zh-CN" altLang="en-US" sz="1200" b="0" i="0" kern="1200" dirty="0" smtClean="0">
                <a:solidFill>
                  <a:schemeClr val="tx1"/>
                </a:solidFill>
                <a:latin typeface="+mn-lt"/>
                <a:ea typeface="+mn-ea"/>
                <a:cs typeface="+mn-cs"/>
              </a:rPr>
              <a:t>升，而一个汉堡的“水足迹”是</a:t>
            </a:r>
            <a:r>
              <a:rPr lang="en-US" altLang="zh-CN" sz="1200" b="0" i="0" kern="1200" dirty="0" smtClean="0">
                <a:solidFill>
                  <a:schemeClr val="tx1"/>
                </a:solidFill>
                <a:latin typeface="+mn-lt"/>
                <a:ea typeface="+mn-ea"/>
                <a:cs typeface="+mn-cs"/>
              </a:rPr>
              <a:t>2400</a:t>
            </a:r>
            <a:r>
              <a:rPr lang="zh-CN" altLang="en-US" sz="1200" b="0" i="0" kern="1200" smtClean="0">
                <a:solidFill>
                  <a:schemeClr val="tx1"/>
                </a:solidFill>
                <a:latin typeface="+mn-lt"/>
                <a:ea typeface="+mn-ea"/>
                <a:cs typeface="+mn-cs"/>
              </a:rPr>
              <a:t>升。</a:t>
            </a:r>
            <a:endParaRPr lang="zh-CN" altLang="en-US" dirty="0" smtClean="0"/>
          </a:p>
        </p:txBody>
      </p:sp>
      <p:sp>
        <p:nvSpPr>
          <p:cNvPr id="77827" name="灯片编号占位符 6"/>
          <p:cNvSpPr>
            <a:spLocks noGrp="1"/>
          </p:cNvSpPr>
          <p:nvPr>
            <p:ph type="sldNum" sz="quarter" idx="5"/>
          </p:nvPr>
        </p:nvSpPr>
        <p:spPr>
          <a:noFill/>
        </p:spPr>
        <p:txBody>
          <a:bodyPr/>
          <a:lstStyle/>
          <a:p>
            <a:fld id="{24F27AA2-8FB5-4A55-91E3-0F3930137FB9}" type="slidenum">
              <a:rPr lang="ko-KR" altLang="en-US"/>
              <a:pPr/>
              <a:t>24</a:t>
            </a:fld>
            <a:endParaRPr lang="en-US"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a:ln/>
        </p:spPr>
      </p:sp>
      <p:sp>
        <p:nvSpPr>
          <p:cNvPr id="77826" name="备注占位符 2"/>
          <p:cNvSpPr>
            <a:spLocks noGrp="1"/>
          </p:cNvSpPr>
          <p:nvPr>
            <p:ph type="body" idx="1"/>
          </p:nvPr>
        </p:nvSpPr>
        <p:spPr>
          <a:noFill/>
          <a:ln/>
        </p:spPr>
        <p:txBody>
          <a:bodyPr/>
          <a:lstStyle/>
          <a:p>
            <a:endParaRPr lang="zh-CN" altLang="en-US" dirty="0" smtClean="0"/>
          </a:p>
        </p:txBody>
      </p:sp>
      <p:sp>
        <p:nvSpPr>
          <p:cNvPr id="77827" name="灯片编号占位符 6"/>
          <p:cNvSpPr>
            <a:spLocks noGrp="1"/>
          </p:cNvSpPr>
          <p:nvPr>
            <p:ph type="sldNum" sz="quarter" idx="5"/>
          </p:nvPr>
        </p:nvSpPr>
        <p:spPr>
          <a:noFill/>
        </p:spPr>
        <p:txBody>
          <a:bodyPr/>
          <a:lstStyle/>
          <a:p>
            <a:fld id="{24F27AA2-8FB5-4A55-91E3-0F3930137FB9}" type="slidenum">
              <a:rPr lang="ko-KR" altLang="en-US"/>
              <a:pPr/>
              <a:t>25</a:t>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9BDE892-AD3B-4A49-850F-91B8C48A0EE8}" type="slidenum">
              <a:rPr lang="zh-CN" altLang="en-US" smtClean="0"/>
              <a:pPr>
                <a:defRPr/>
              </a:pPr>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9BDE892-AD3B-4A49-850F-91B8C48A0EE8}" type="slidenum">
              <a:rPr lang="zh-CN" altLang="en-US" smtClean="0"/>
              <a:pPr>
                <a:defRPr/>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9BDE892-AD3B-4A49-850F-91B8C48A0EE8}" type="slidenum">
              <a:rPr lang="zh-CN" altLang="en-US" smtClean="0"/>
              <a:pPr>
                <a:defRPr/>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9BDE892-AD3B-4A49-850F-91B8C48A0EE8}" type="slidenum">
              <a:rPr lang="zh-CN" altLang="en-US" smtClean="0"/>
              <a:pPr>
                <a:defRPr/>
              </a:pPr>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9BDE892-AD3B-4A49-850F-91B8C48A0EE8}" type="slidenum">
              <a:rPr lang="zh-CN" altLang="en-US" smtClean="0"/>
              <a:pPr>
                <a:defRPr/>
              </a:pPr>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a:ln/>
        </p:spPr>
      </p:sp>
      <p:sp>
        <p:nvSpPr>
          <p:cNvPr id="77826" name="备注占位符 2"/>
          <p:cNvSpPr>
            <a:spLocks noGrp="1"/>
          </p:cNvSpPr>
          <p:nvPr>
            <p:ph type="body" idx="1"/>
          </p:nvPr>
        </p:nvSpPr>
        <p:spPr>
          <a:noFill/>
          <a:ln/>
        </p:spPr>
        <p:txBody>
          <a:bodyPr/>
          <a:lstStyle/>
          <a:p>
            <a:endParaRPr lang="zh-CN" altLang="en-US" dirty="0" smtClean="0"/>
          </a:p>
        </p:txBody>
      </p:sp>
      <p:sp>
        <p:nvSpPr>
          <p:cNvPr id="77827" name="灯片编号占位符 6"/>
          <p:cNvSpPr>
            <a:spLocks noGrp="1"/>
          </p:cNvSpPr>
          <p:nvPr>
            <p:ph type="sldNum" sz="quarter" idx="5"/>
          </p:nvPr>
        </p:nvSpPr>
        <p:spPr>
          <a:noFill/>
        </p:spPr>
        <p:txBody>
          <a:bodyPr/>
          <a:lstStyle/>
          <a:p>
            <a:fld id="{24F27AA2-8FB5-4A55-91E3-0F3930137FB9}" type="slidenum">
              <a:rPr lang="ko-KR" altLang="en-US"/>
              <a:pPr/>
              <a:t>21</a:t>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a:ln/>
        </p:spPr>
      </p:sp>
      <p:sp>
        <p:nvSpPr>
          <p:cNvPr id="77826" name="备注占位符 2"/>
          <p:cNvSpPr>
            <a:spLocks noGrp="1"/>
          </p:cNvSpPr>
          <p:nvPr>
            <p:ph type="body" idx="1"/>
          </p:nvPr>
        </p:nvSpPr>
        <p:spPr>
          <a:noFill/>
          <a:ln/>
        </p:spPr>
        <p:txBody>
          <a:bodyPr/>
          <a:lstStyle/>
          <a:p>
            <a:endParaRPr lang="zh-CN" altLang="en-US" dirty="0" smtClean="0"/>
          </a:p>
        </p:txBody>
      </p:sp>
      <p:sp>
        <p:nvSpPr>
          <p:cNvPr id="77827" name="灯片编号占位符 6"/>
          <p:cNvSpPr>
            <a:spLocks noGrp="1"/>
          </p:cNvSpPr>
          <p:nvPr>
            <p:ph type="sldNum" sz="quarter" idx="5"/>
          </p:nvPr>
        </p:nvSpPr>
        <p:spPr>
          <a:noFill/>
        </p:spPr>
        <p:txBody>
          <a:bodyPr/>
          <a:lstStyle/>
          <a:p>
            <a:fld id="{24F27AA2-8FB5-4A55-91E3-0F3930137FB9}" type="slidenum">
              <a:rPr lang="ko-KR" altLang="en-US"/>
              <a:pPr/>
              <a:t>22</a:t>
            </a:fld>
            <a:endParaRPr lang="en-US"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a:ln/>
        </p:spPr>
      </p:sp>
      <p:sp>
        <p:nvSpPr>
          <p:cNvPr id="77826" name="备注占位符 2"/>
          <p:cNvSpPr>
            <a:spLocks noGrp="1"/>
          </p:cNvSpPr>
          <p:nvPr>
            <p:ph type="body" idx="1"/>
          </p:nvPr>
        </p:nvSpPr>
        <p:spPr>
          <a:noFill/>
          <a:ln/>
        </p:spPr>
        <p:txBody>
          <a:bodyPr/>
          <a:lstStyle/>
          <a:p>
            <a:endParaRPr lang="zh-CN" altLang="en-US" dirty="0" smtClean="0"/>
          </a:p>
        </p:txBody>
      </p:sp>
      <p:sp>
        <p:nvSpPr>
          <p:cNvPr id="77827" name="灯片编号占位符 6"/>
          <p:cNvSpPr>
            <a:spLocks noGrp="1"/>
          </p:cNvSpPr>
          <p:nvPr>
            <p:ph type="sldNum" sz="quarter" idx="5"/>
          </p:nvPr>
        </p:nvSpPr>
        <p:spPr>
          <a:noFill/>
        </p:spPr>
        <p:txBody>
          <a:bodyPr/>
          <a:lstStyle/>
          <a:p>
            <a:fld id="{24F27AA2-8FB5-4A55-91E3-0F3930137FB9}" type="slidenum">
              <a:rPr lang="ko-KR" altLang="en-US"/>
              <a:pPr/>
              <a:t>23</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4" descr="img20071158413053289"/>
          <p:cNvPicPr>
            <a:picLocks noChangeAspect="1" noChangeArrowheads="1"/>
          </p:cNvPicPr>
          <p:nvPr/>
        </p:nvPicPr>
        <p:blipFill>
          <a:blip r:embed="rId2" cstate="print"/>
          <a:srcRect/>
          <a:stretch>
            <a:fillRect/>
          </a:stretch>
        </p:blipFill>
        <p:spPr bwMode="auto">
          <a:xfrm>
            <a:off x="0" y="2384425"/>
            <a:ext cx="9131300" cy="4476750"/>
          </a:xfrm>
          <a:prstGeom prst="rect">
            <a:avLst/>
          </a:prstGeom>
          <a:noFill/>
          <a:ln w="9525">
            <a:noFill/>
            <a:miter lim="800000"/>
            <a:headEnd/>
            <a:tailEnd/>
          </a:ln>
        </p:spPr>
      </p:pic>
      <p:sp>
        <p:nvSpPr>
          <p:cNvPr id="86018"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86019" name="Rectangle 3"/>
          <p:cNvSpPr>
            <a:spLocks noGrp="1" noChangeArrowheads="1"/>
          </p:cNvSpPr>
          <p:nvPr>
            <p:ph type="ctrTitle"/>
          </p:nvPr>
        </p:nvSpPr>
        <p:spPr>
          <a:xfrm>
            <a:off x="755650" y="1125538"/>
            <a:ext cx="7772400" cy="1470025"/>
          </a:xfrm>
        </p:spPr>
        <p:txBody>
          <a:bodyPr/>
          <a:lstStyle>
            <a:lvl1pPr>
              <a:defRPr/>
            </a:lvl1p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Line 19"/>
          <p:cNvSpPr>
            <a:spLocks noChangeShapeType="1"/>
          </p:cNvSpPr>
          <p:nvPr userDrawn="1"/>
        </p:nvSpPr>
        <p:spPr bwMode="auto">
          <a:xfrm>
            <a:off x="642938" y="785813"/>
            <a:ext cx="0" cy="5957887"/>
          </a:xfrm>
          <a:prstGeom prst="line">
            <a:avLst/>
          </a:prstGeom>
          <a:noFill/>
          <a:ln w="38100" cap="sq">
            <a:solidFill>
              <a:srgbClr val="FFFF00"/>
            </a:solidFill>
            <a:round/>
            <a:headEnd/>
            <a:tailEnd/>
          </a:ln>
          <a:effectLst/>
        </p:spPr>
        <p:txBody>
          <a:bodyPr wrap="none" anchor="ctr"/>
          <a:lstStyle/>
          <a:p>
            <a:pPr algn="l">
              <a:defRPr/>
            </a:pPr>
            <a:endParaRPr lang="zh-CN" altLang="en-US">
              <a:latin typeface="Arial" pitchFamily="34" charset="0"/>
            </a:endParaRPr>
          </a:p>
        </p:txBody>
      </p:sp>
      <p:sp>
        <p:nvSpPr>
          <p:cNvPr id="5" name="Text Box 20"/>
          <p:cNvSpPr txBox="1">
            <a:spLocks noChangeArrowheads="1"/>
          </p:cNvSpPr>
          <p:nvPr userDrawn="1"/>
        </p:nvSpPr>
        <p:spPr bwMode="auto">
          <a:xfrm>
            <a:off x="133350" y="809625"/>
            <a:ext cx="554038" cy="5891213"/>
          </a:xfrm>
          <a:prstGeom prst="rect">
            <a:avLst/>
          </a:prstGeom>
          <a:noFill/>
          <a:ln w="12700" cap="sq" algn="ctr">
            <a:noFill/>
            <a:miter lim="800000"/>
            <a:headEnd/>
            <a:tailEnd/>
          </a:ln>
          <a:effectLst/>
        </p:spPr>
        <p:txBody>
          <a:bodyPr vert="eaVert">
            <a:spAutoFit/>
          </a:bodyPr>
          <a:lstStyle/>
          <a:p>
            <a:pPr>
              <a:spcBef>
                <a:spcPct val="50000"/>
              </a:spcBef>
              <a:defRPr/>
            </a:pPr>
            <a:r>
              <a:rPr kumimoji="1" lang="en-US" altLang="zh-CN" sz="2400" b="1" dirty="0">
                <a:solidFill>
                  <a:srgbClr val="FF0000"/>
                </a:solidFill>
                <a:effectLst>
                  <a:outerShdw blurRad="38100" dist="38100" dir="2700000" algn="tl">
                    <a:srgbClr val="C0C0C0"/>
                  </a:outerShdw>
                </a:effectLst>
                <a:latin typeface="Times New Roman" pitchFamily="18" charset="0"/>
                <a:ea typeface="华文新魏" pitchFamily="2" charset="-122"/>
              </a:rPr>
              <a:t>“</a:t>
            </a:r>
            <a:r>
              <a:rPr kumimoji="1" lang="zh-CN" altLang="en-US" sz="2400" b="1" dirty="0">
                <a:solidFill>
                  <a:srgbClr val="FF0000"/>
                </a:solidFill>
                <a:effectLst>
                  <a:outerShdw blurRad="38100" dist="38100" dir="2700000" algn="tl">
                    <a:srgbClr val="C0C0C0"/>
                  </a:outerShdw>
                </a:effectLst>
                <a:latin typeface="Times New Roman" pitchFamily="18" charset="0"/>
                <a:ea typeface="华文新魏" pitchFamily="2" charset="-122"/>
              </a:rPr>
              <a:t>钱学森创新拓展班” </a:t>
            </a:r>
            <a:r>
              <a:rPr kumimoji="1" lang="en-US" altLang="zh-CN" sz="2400" b="1" dirty="0">
                <a:solidFill>
                  <a:srgbClr val="FF0000"/>
                </a:solidFill>
                <a:effectLst>
                  <a:outerShdw blurRad="38100" dist="38100" dir="2700000" algn="tl">
                    <a:srgbClr val="C0C0C0"/>
                  </a:outerShdw>
                </a:effectLst>
                <a:latin typeface="Times New Roman" pitchFamily="18" charset="0"/>
                <a:ea typeface="华文新魏" pitchFamily="2" charset="-122"/>
              </a:rPr>
              <a:t>–</a:t>
            </a:r>
            <a:r>
              <a:rPr kumimoji="1" lang="zh-CN" altLang="en-US" sz="2400" b="1" dirty="0">
                <a:solidFill>
                  <a:srgbClr val="FF0000"/>
                </a:solidFill>
                <a:effectLst>
                  <a:outerShdw blurRad="38100" dist="38100" dir="2700000" algn="tl">
                    <a:srgbClr val="C0C0C0"/>
                  </a:outerShdw>
                </a:effectLst>
                <a:latin typeface="Times New Roman" pitchFamily="18" charset="0"/>
                <a:ea typeface="华文新魏" pitchFamily="2" charset="-122"/>
              </a:rPr>
              <a:t>概率论与数理统计</a:t>
            </a:r>
          </a:p>
        </p:txBody>
      </p:sp>
      <p:sp>
        <p:nvSpPr>
          <p:cNvPr id="2" name="竖排标题 1"/>
          <p:cNvSpPr>
            <a:spLocks noGrp="1"/>
          </p:cNvSpPr>
          <p:nvPr>
            <p:ph type="title" orient="vert"/>
          </p:nvPr>
        </p:nvSpPr>
        <p:spPr>
          <a:xfrm>
            <a:off x="6677025" y="184150"/>
            <a:ext cx="2071688" cy="6124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4150"/>
            <a:ext cx="6067425" cy="6124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84151"/>
            <a:ext cx="8291513" cy="569312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98"/>
          <p:cNvSpPr>
            <a:spLocks noChangeArrowheads="1"/>
          </p:cNvSpPr>
          <p:nvPr userDrawn="1"/>
        </p:nvSpPr>
        <p:spPr bwMode="auto">
          <a:xfrm>
            <a:off x="8244408" y="6093296"/>
            <a:ext cx="749300" cy="304800"/>
          </a:xfrm>
          <a:prstGeom prst="rect">
            <a:avLst/>
          </a:prstGeom>
          <a:noFill/>
          <a:ln w="9525" algn="ctr">
            <a:noFill/>
            <a:miter lim="800000"/>
            <a:headEnd/>
            <a:tailEnd/>
          </a:ln>
          <a:effectLst/>
        </p:spPr>
        <p:txBody>
          <a:bodyPr>
            <a:spAutoFit/>
          </a:bodyPr>
          <a:lstStyle/>
          <a:p>
            <a:pPr algn="l">
              <a:spcBef>
                <a:spcPct val="50000"/>
              </a:spcBef>
              <a:defRPr/>
            </a:pPr>
            <a:fld id="{1A481147-3CD1-4861-BC1F-F44DF08D19B5}" type="slidenum">
              <a:rPr lang="en-US" altLang="zh-CN" sz="1400" b="1" smtClean="0">
                <a:solidFill>
                  <a:schemeClr val="folHlink"/>
                </a:solidFill>
                <a:latin typeface="Times New Roman" pitchFamily="18" charset="0"/>
                <a:ea typeface="黑体" pitchFamily="2" charset="-122"/>
                <a:cs typeface="Times New Roman" pitchFamily="18" charset="0"/>
              </a:rPr>
              <a:pPr algn="l">
                <a:spcBef>
                  <a:spcPct val="50000"/>
                </a:spcBef>
                <a:defRPr/>
              </a:pPr>
              <a:t>‹#›</a:t>
            </a:fld>
            <a:r>
              <a:rPr lang="en-US" altLang="zh-CN" sz="1400" b="1" dirty="0" smtClean="0">
                <a:solidFill>
                  <a:schemeClr val="folHlink"/>
                </a:solidFill>
                <a:latin typeface="Times New Roman" pitchFamily="18" charset="0"/>
                <a:ea typeface="黑体" pitchFamily="2" charset="-122"/>
                <a:cs typeface="Times New Roman" pitchFamily="18" charset="0"/>
              </a:rPr>
              <a:t>/46</a:t>
            </a:r>
            <a:endParaRPr lang="en-US" altLang="zh-CN" sz="1400" b="1" dirty="0">
              <a:solidFill>
                <a:schemeClr val="folHlink"/>
              </a:solidFill>
              <a:latin typeface="Times New Roman" pitchFamily="18" charset="0"/>
              <a:ea typeface="黑体" pitchFamily="2" charset="-122"/>
              <a:cs typeface="Times New Roman" pitchFamily="18"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4" descr="img20071158413053289"/>
          <p:cNvPicPr>
            <a:picLocks noChangeAspect="1" noChangeArrowheads="1"/>
          </p:cNvPicPr>
          <p:nvPr/>
        </p:nvPicPr>
        <p:blipFill>
          <a:blip r:embed="rId2" cstate="print"/>
          <a:srcRect/>
          <a:stretch>
            <a:fillRect/>
          </a:stretch>
        </p:blipFill>
        <p:spPr bwMode="auto">
          <a:xfrm>
            <a:off x="0" y="2384425"/>
            <a:ext cx="9131300" cy="4476750"/>
          </a:xfrm>
          <a:prstGeom prst="rect">
            <a:avLst/>
          </a:prstGeom>
          <a:noFill/>
          <a:ln w="9525">
            <a:noFill/>
            <a:miter lim="800000"/>
            <a:headEnd/>
            <a:tailEnd/>
          </a:ln>
        </p:spPr>
      </p:pic>
      <p:sp>
        <p:nvSpPr>
          <p:cNvPr id="95234"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95235" name="Rectangle 3"/>
          <p:cNvSpPr>
            <a:spLocks noGrp="1" noChangeArrowheads="1"/>
          </p:cNvSpPr>
          <p:nvPr>
            <p:ph type="ctrTitle"/>
          </p:nvPr>
        </p:nvSpPr>
        <p:spPr>
          <a:xfrm>
            <a:off x="755650" y="1125538"/>
            <a:ext cx="7772400" cy="1470025"/>
          </a:xfrm>
          <a:prstGeom prst="rect">
            <a:avLst/>
          </a:prstGeom>
        </p:spPr>
        <p:txBody>
          <a:bodyPr/>
          <a:lstStyle>
            <a:lvl1pPr>
              <a:defRPr/>
            </a:lvl1pPr>
          </a:lstStyle>
          <a:p>
            <a:r>
              <a:rPr lang="zh-CN" altLang="en-US" smtClean="0"/>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47888" y="184150"/>
            <a:ext cx="6408737" cy="105251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47888" y="184150"/>
            <a:ext cx="6408737" cy="105251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68763"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484313"/>
            <a:ext cx="407035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147888" y="184150"/>
            <a:ext cx="6408737" cy="105251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98"/>
          <p:cNvSpPr>
            <a:spLocks noChangeArrowheads="1"/>
          </p:cNvSpPr>
          <p:nvPr userDrawn="1"/>
        </p:nvSpPr>
        <p:spPr bwMode="auto">
          <a:xfrm>
            <a:off x="8244408" y="6093296"/>
            <a:ext cx="749300" cy="304800"/>
          </a:xfrm>
          <a:prstGeom prst="rect">
            <a:avLst/>
          </a:prstGeom>
          <a:noFill/>
          <a:ln w="9525" algn="ctr">
            <a:noFill/>
            <a:miter lim="800000"/>
            <a:headEnd/>
            <a:tailEnd/>
          </a:ln>
          <a:effectLst/>
        </p:spPr>
        <p:txBody>
          <a:bodyPr>
            <a:spAutoFit/>
          </a:bodyPr>
          <a:lstStyle/>
          <a:p>
            <a:pPr algn="l">
              <a:spcBef>
                <a:spcPct val="50000"/>
              </a:spcBef>
              <a:defRPr/>
            </a:pPr>
            <a:fld id="{1A481147-3CD1-4861-BC1F-F44DF08D19B5}" type="slidenum">
              <a:rPr lang="en-US" altLang="zh-CN" sz="1400" b="1" smtClean="0">
                <a:solidFill>
                  <a:schemeClr val="folHlink"/>
                </a:solidFill>
                <a:latin typeface="Times New Roman" pitchFamily="18" charset="0"/>
                <a:ea typeface="黑体" pitchFamily="2" charset="-122"/>
                <a:cs typeface="Times New Roman" pitchFamily="18" charset="0"/>
              </a:rPr>
              <a:pPr algn="l">
                <a:spcBef>
                  <a:spcPct val="50000"/>
                </a:spcBef>
                <a:defRPr/>
              </a:pPr>
              <a:t>‹#›</a:t>
            </a:fld>
            <a:r>
              <a:rPr lang="en-US" altLang="zh-CN" sz="1400" b="1" dirty="0" smtClean="0">
                <a:solidFill>
                  <a:schemeClr val="folHlink"/>
                </a:solidFill>
                <a:latin typeface="Times New Roman" pitchFamily="18" charset="0"/>
                <a:ea typeface="黑体" pitchFamily="2" charset="-122"/>
                <a:cs typeface="Times New Roman" pitchFamily="18" charset="0"/>
              </a:rPr>
              <a:t>/39</a:t>
            </a:r>
            <a:endParaRPr lang="en-US" altLang="zh-CN" sz="1400" b="1" dirty="0">
              <a:solidFill>
                <a:schemeClr val="folHlink"/>
              </a:solidFill>
              <a:latin typeface="Times New Roman" pitchFamily="18" charset="0"/>
              <a:ea typeface="黑体" pitchFamily="2" charset="-122"/>
              <a:cs typeface="Times New Roman" pitchFamily="18" charset="0"/>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84313"/>
            <a:ext cx="8291513" cy="432095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147888" y="184150"/>
            <a:ext cx="6408737" cy="105251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184150"/>
            <a:ext cx="2071688" cy="61245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4150"/>
            <a:ext cx="6067425" cy="6124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CB8BF85-8653-41C9-9BB2-325980E562FA}"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DD6A3B-5DC4-4EA5-8B19-9D7BDF89A060}"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6883B7-9B2F-477F-96CA-B849761E8D46}"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070D4D-E94B-40B6-9024-F90120499B49}" type="slidenum">
              <a:rPr lang="en-US" altLang="zh-CN"/>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24F474D-AFDC-4F78-97AF-49F2C906721E}" type="slidenum">
              <a:rPr lang="en-US" altLang="zh-CN"/>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818F034-29BF-4025-BA02-DC37B9F4C66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000508F-7FF3-4098-8CED-CE34D8A25A74}" type="slidenum">
              <a:rPr lang="en-US" altLang="zh-CN"/>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02E2E9-A823-4247-9DB5-975BA1D3921C}" type="slidenum">
              <a:rPr lang="en-US" altLang="zh-CN"/>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4B63B1-3CF0-40BC-8F03-1C3583EFC1E8}" type="slidenum">
              <a:rPr lang="en-US" altLang="zh-CN"/>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163DDD-34D7-4AB8-A11C-3BE75DDD3177}" type="slidenum">
              <a:rPr lang="en-US" altLang="zh-CN"/>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13BC83-D48D-48D7-82B3-D1B72E80A1D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68763"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484313"/>
            <a:ext cx="407035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84313"/>
            <a:ext cx="8291513"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3"/>
          <p:cNvSpPr>
            <a:spLocks noGrp="1" noChangeArrowheads="1"/>
          </p:cNvSpPr>
          <p:nvPr>
            <p:ph type="title"/>
          </p:nvPr>
        </p:nvSpPr>
        <p:spPr bwMode="auto">
          <a:xfrm>
            <a:off x="2147888" y="184150"/>
            <a:ext cx="6408737" cy="1052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4996" name="Rectangle 4"/>
          <p:cNvSpPr>
            <a:spLocks noChangeArrowheads="1"/>
          </p:cNvSpPr>
          <p:nvPr/>
        </p:nvSpPr>
        <p:spPr bwMode="auto">
          <a:xfrm>
            <a:off x="2354263" y="739775"/>
            <a:ext cx="6192837" cy="17463"/>
          </a:xfrm>
          <a:prstGeom prst="rect">
            <a:avLst/>
          </a:prstGeom>
          <a:gradFill rotWithShape="1">
            <a:gsLst>
              <a:gs pos="0">
                <a:srgbClr val="40608C">
                  <a:gamma/>
                  <a:shade val="46275"/>
                  <a:invGamma/>
                  <a:alpha val="0"/>
                </a:srgbClr>
              </a:gs>
              <a:gs pos="50000">
                <a:srgbClr val="40608C"/>
              </a:gs>
              <a:gs pos="100000">
                <a:srgbClr val="40608C">
                  <a:gamma/>
                  <a:shade val="46275"/>
                  <a:invGamma/>
                  <a:alpha val="0"/>
                </a:srgbClr>
              </a:gs>
            </a:gsLst>
            <a:lin ang="0" scaled="1"/>
          </a:gradFill>
          <a:ln w="9525">
            <a:noFill/>
            <a:miter lim="800000"/>
            <a:headEnd/>
            <a:tailEnd/>
          </a:ln>
          <a:effectLst/>
        </p:spPr>
        <p:txBody>
          <a:bodyPr wrap="none" anchor="ctr"/>
          <a:lstStyle/>
          <a:p>
            <a:pPr algn="l" fontAlgn="auto">
              <a:spcBef>
                <a:spcPts val="0"/>
              </a:spcBef>
              <a:spcAft>
                <a:spcPts val="0"/>
              </a:spcAft>
              <a:defRPr/>
            </a:pPr>
            <a:endParaRPr lang="zh-CN" altLang="en-US">
              <a:latin typeface="+mn-lt"/>
              <a:ea typeface="+mn-ea"/>
            </a:endParaRPr>
          </a:p>
        </p:txBody>
      </p:sp>
    </p:spTree>
  </p:cSld>
  <p:clrMap bg1="lt1" tx1="dk1" bg2="lt2" tx2="dk2" accent1="accent1" accent2="accent2" accent3="accent3" accent4="accent4" accent5="accent5" accent6="accent6" hlink="hlink" folHlink="folHlink"/>
  <p:sldLayoutIdLst>
    <p:sldLayoutId id="2147486482" r:id="rId1"/>
    <p:sldLayoutId id="2147486483" r:id="rId2"/>
    <p:sldLayoutId id="2147486453" r:id="rId3"/>
    <p:sldLayoutId id="2147486454" r:id="rId4"/>
    <p:sldLayoutId id="2147486455" r:id="rId5"/>
    <p:sldLayoutId id="2147486456" r:id="rId6"/>
    <p:sldLayoutId id="2147486457" r:id="rId7"/>
    <p:sldLayoutId id="2147486458" r:id="rId8"/>
    <p:sldLayoutId id="2147486459" r:id="rId9"/>
    <p:sldLayoutId id="2147486460" r:id="rId10"/>
    <p:sldLayoutId id="2147486484" r:id="rId11"/>
    <p:sldLayoutId id="2147486485" r:id="rId12"/>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FF0000"/>
          </a:solidFill>
          <a:latin typeface="+mj-lt"/>
          <a:ea typeface="+mj-ea"/>
          <a:cs typeface="+mj-cs"/>
        </a:defRPr>
      </a:lvl1pPr>
      <a:lvl2pPr algn="ctr" rtl="0" eaLnBrk="0" fontAlgn="base" hangingPunct="0">
        <a:spcBef>
          <a:spcPct val="0"/>
        </a:spcBef>
        <a:spcAft>
          <a:spcPct val="0"/>
        </a:spcAft>
        <a:defRPr sz="3600" b="1">
          <a:solidFill>
            <a:srgbClr val="FF0000"/>
          </a:solidFill>
          <a:latin typeface="Arial" charset="0"/>
          <a:ea typeface="黑体" pitchFamily="49" charset="-122"/>
        </a:defRPr>
      </a:lvl2pPr>
      <a:lvl3pPr algn="ctr" rtl="0" eaLnBrk="0" fontAlgn="base" hangingPunct="0">
        <a:spcBef>
          <a:spcPct val="0"/>
        </a:spcBef>
        <a:spcAft>
          <a:spcPct val="0"/>
        </a:spcAft>
        <a:defRPr sz="3600" b="1">
          <a:solidFill>
            <a:srgbClr val="FF0000"/>
          </a:solidFill>
          <a:latin typeface="Arial" charset="0"/>
          <a:ea typeface="黑体" pitchFamily="49" charset="-122"/>
        </a:defRPr>
      </a:lvl3pPr>
      <a:lvl4pPr algn="ctr" rtl="0" eaLnBrk="0" fontAlgn="base" hangingPunct="0">
        <a:spcBef>
          <a:spcPct val="0"/>
        </a:spcBef>
        <a:spcAft>
          <a:spcPct val="0"/>
        </a:spcAft>
        <a:defRPr sz="3600" b="1">
          <a:solidFill>
            <a:srgbClr val="FF0000"/>
          </a:solidFill>
          <a:latin typeface="Arial" charset="0"/>
          <a:ea typeface="黑体" pitchFamily="49" charset="-122"/>
        </a:defRPr>
      </a:lvl4pPr>
      <a:lvl5pPr algn="ctr" rtl="0" eaLnBrk="0" fontAlgn="base" hangingPunct="0">
        <a:spcBef>
          <a:spcPct val="0"/>
        </a:spcBef>
        <a:spcAft>
          <a:spcPct val="0"/>
        </a:spcAft>
        <a:defRPr sz="3600" b="1">
          <a:solidFill>
            <a:srgbClr val="FF0000"/>
          </a:solidFill>
          <a:latin typeface="Arial" charset="0"/>
          <a:ea typeface="黑体" pitchFamily="49" charset="-122"/>
        </a:defRPr>
      </a:lvl5pPr>
      <a:lvl6pPr marL="457200" algn="ctr" rtl="0" eaLnBrk="1" fontAlgn="base" hangingPunct="1">
        <a:spcBef>
          <a:spcPct val="0"/>
        </a:spcBef>
        <a:spcAft>
          <a:spcPct val="0"/>
        </a:spcAft>
        <a:defRPr sz="3600" b="1">
          <a:solidFill>
            <a:srgbClr val="FF0000"/>
          </a:solidFill>
          <a:latin typeface="Arial" charset="0"/>
          <a:ea typeface="黑体" pitchFamily="49" charset="-122"/>
        </a:defRPr>
      </a:lvl6pPr>
      <a:lvl7pPr marL="914400" algn="ctr" rtl="0" eaLnBrk="1" fontAlgn="base" hangingPunct="1">
        <a:spcBef>
          <a:spcPct val="0"/>
        </a:spcBef>
        <a:spcAft>
          <a:spcPct val="0"/>
        </a:spcAft>
        <a:defRPr sz="3600" b="1">
          <a:solidFill>
            <a:srgbClr val="FF0000"/>
          </a:solidFill>
          <a:latin typeface="Arial" charset="0"/>
          <a:ea typeface="黑体" pitchFamily="49" charset="-122"/>
        </a:defRPr>
      </a:lvl7pPr>
      <a:lvl8pPr marL="1371600" algn="ctr" rtl="0" eaLnBrk="1" fontAlgn="base" hangingPunct="1">
        <a:spcBef>
          <a:spcPct val="0"/>
        </a:spcBef>
        <a:spcAft>
          <a:spcPct val="0"/>
        </a:spcAft>
        <a:defRPr sz="3600" b="1">
          <a:solidFill>
            <a:srgbClr val="FF0000"/>
          </a:solidFill>
          <a:latin typeface="Arial" charset="0"/>
          <a:ea typeface="黑体" pitchFamily="49" charset="-122"/>
        </a:defRPr>
      </a:lvl8pPr>
      <a:lvl9pPr marL="1828800" algn="ctr" rtl="0" eaLnBrk="1" fontAlgn="base" hangingPunct="1">
        <a:spcBef>
          <a:spcPct val="0"/>
        </a:spcBef>
        <a:spcAft>
          <a:spcPct val="0"/>
        </a:spcAft>
        <a:defRPr sz="3600" b="1">
          <a:solidFill>
            <a:srgbClr val="FF0000"/>
          </a:solidFill>
          <a:latin typeface="Arial" charset="0"/>
          <a:ea typeface="黑体" pitchFamily="49" charset="-122"/>
        </a:defRPr>
      </a:lvl9pPr>
    </p:titleStyle>
    <p:bodyStyle>
      <a:lvl1pPr marL="342900" indent="-342900" algn="l" rtl="0" eaLnBrk="0" fontAlgn="base" hangingPunct="0">
        <a:spcBef>
          <a:spcPct val="20000"/>
        </a:spcBef>
        <a:spcAft>
          <a:spcPct val="0"/>
        </a:spcAft>
        <a:buBlip>
          <a:blip r:embed="rId15"/>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457200" y="1484313"/>
            <a:ext cx="8291513"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4212" name="Rectangle 4"/>
          <p:cNvSpPr>
            <a:spLocks noChangeArrowheads="1"/>
          </p:cNvSpPr>
          <p:nvPr/>
        </p:nvSpPr>
        <p:spPr bwMode="auto">
          <a:xfrm>
            <a:off x="1593872" y="785794"/>
            <a:ext cx="6912000" cy="17463"/>
          </a:xfrm>
          <a:prstGeom prst="rect">
            <a:avLst/>
          </a:prstGeom>
          <a:gradFill rotWithShape="1">
            <a:gsLst>
              <a:gs pos="0">
                <a:srgbClr val="40608C">
                  <a:gamma/>
                  <a:shade val="46275"/>
                  <a:invGamma/>
                  <a:alpha val="0"/>
                </a:srgbClr>
              </a:gs>
              <a:gs pos="50000">
                <a:srgbClr val="40608C"/>
              </a:gs>
              <a:gs pos="100000">
                <a:srgbClr val="40608C">
                  <a:gamma/>
                  <a:shade val="46275"/>
                  <a:invGamma/>
                  <a:alpha val="0"/>
                </a:srgbClr>
              </a:gs>
            </a:gsLst>
            <a:lin ang="0" scaled="1"/>
          </a:gradFill>
          <a:ln w="9525">
            <a:noFill/>
            <a:miter lim="800000"/>
            <a:headEnd/>
            <a:tailEnd/>
          </a:ln>
          <a:effectLst/>
        </p:spPr>
        <p:txBody>
          <a:bodyPr wrap="none" anchor="ctr"/>
          <a:lstStyle/>
          <a:p>
            <a:pPr algn="l" fontAlgn="auto">
              <a:spcBef>
                <a:spcPts val="0"/>
              </a:spcBef>
              <a:spcAft>
                <a:spcPts val="0"/>
              </a:spcAft>
              <a:defRPr/>
            </a:pPr>
            <a:endParaRPr lang="zh-CN" altLang="en-US">
              <a:latin typeface="+mn-lt"/>
              <a:ea typeface="+mn-ea"/>
            </a:endParaRPr>
          </a:p>
        </p:txBody>
      </p:sp>
      <p:sp>
        <p:nvSpPr>
          <p:cNvPr id="7" name="Line 19"/>
          <p:cNvSpPr>
            <a:spLocks noChangeShapeType="1"/>
          </p:cNvSpPr>
          <p:nvPr userDrawn="1"/>
        </p:nvSpPr>
        <p:spPr bwMode="auto">
          <a:xfrm>
            <a:off x="642938" y="785813"/>
            <a:ext cx="0" cy="5957887"/>
          </a:xfrm>
          <a:prstGeom prst="line">
            <a:avLst/>
          </a:prstGeom>
          <a:noFill/>
          <a:ln w="38100" cap="sq">
            <a:solidFill>
              <a:srgbClr val="FFFF00"/>
            </a:solidFill>
            <a:round/>
            <a:headEnd/>
            <a:tailEnd/>
          </a:ln>
          <a:effectLst/>
        </p:spPr>
        <p:txBody>
          <a:bodyPr wrap="none" anchor="ctr"/>
          <a:lstStyle/>
          <a:p>
            <a:pPr algn="l">
              <a:defRPr/>
            </a:pPr>
            <a:endParaRPr lang="zh-CN" altLang="en-US">
              <a:latin typeface="Arial" pitchFamily="34" charset="0"/>
            </a:endParaRPr>
          </a:p>
        </p:txBody>
      </p:sp>
      <p:sp>
        <p:nvSpPr>
          <p:cNvPr id="8" name="Text Box 20"/>
          <p:cNvSpPr txBox="1">
            <a:spLocks noChangeArrowheads="1"/>
          </p:cNvSpPr>
          <p:nvPr userDrawn="1"/>
        </p:nvSpPr>
        <p:spPr bwMode="auto">
          <a:xfrm>
            <a:off x="133350" y="809625"/>
            <a:ext cx="554038" cy="5891213"/>
          </a:xfrm>
          <a:prstGeom prst="rect">
            <a:avLst/>
          </a:prstGeom>
          <a:noFill/>
          <a:ln w="12700" cap="sq" algn="ctr">
            <a:noFill/>
            <a:miter lim="800000"/>
            <a:headEnd/>
            <a:tailEnd/>
          </a:ln>
          <a:effectLst/>
        </p:spPr>
        <p:txBody>
          <a:bodyPr vert="eaVert">
            <a:spAutoFit/>
          </a:bodyPr>
          <a:lstStyle/>
          <a:p>
            <a:pPr>
              <a:spcBef>
                <a:spcPct val="50000"/>
              </a:spcBef>
              <a:defRPr/>
            </a:pPr>
            <a:r>
              <a:rPr kumimoji="1" lang="en-US" altLang="zh-CN" sz="2400" b="1" dirty="0">
                <a:solidFill>
                  <a:srgbClr val="FF0000"/>
                </a:solidFill>
                <a:effectLst>
                  <a:outerShdw blurRad="38100" dist="38100" dir="2700000" algn="tl">
                    <a:srgbClr val="C0C0C0"/>
                  </a:outerShdw>
                </a:effectLst>
                <a:latin typeface="Times New Roman" pitchFamily="18" charset="0"/>
                <a:ea typeface="华文新魏" pitchFamily="2" charset="-122"/>
              </a:rPr>
              <a:t>“</a:t>
            </a:r>
            <a:r>
              <a:rPr kumimoji="1" lang="zh-CN" altLang="en-US" sz="2400" b="1" dirty="0">
                <a:solidFill>
                  <a:srgbClr val="FF0000"/>
                </a:solidFill>
                <a:effectLst>
                  <a:outerShdw blurRad="38100" dist="38100" dir="2700000" algn="tl">
                    <a:srgbClr val="C0C0C0"/>
                  </a:outerShdw>
                </a:effectLst>
                <a:latin typeface="Times New Roman" pitchFamily="18" charset="0"/>
                <a:ea typeface="华文新魏" pitchFamily="2" charset="-122"/>
              </a:rPr>
              <a:t>钱学森创新拓展班” </a:t>
            </a:r>
            <a:r>
              <a:rPr kumimoji="1" lang="en-US" altLang="zh-CN" sz="2400" b="1" dirty="0">
                <a:solidFill>
                  <a:srgbClr val="FF0000"/>
                </a:solidFill>
                <a:effectLst>
                  <a:outerShdw blurRad="38100" dist="38100" dir="2700000" algn="tl">
                    <a:srgbClr val="C0C0C0"/>
                  </a:outerShdw>
                </a:effectLst>
                <a:latin typeface="Times New Roman" pitchFamily="18" charset="0"/>
                <a:ea typeface="华文新魏" pitchFamily="2" charset="-122"/>
              </a:rPr>
              <a:t>–</a:t>
            </a:r>
            <a:r>
              <a:rPr kumimoji="1" lang="zh-CN" altLang="en-US" sz="2400" b="1" dirty="0">
                <a:solidFill>
                  <a:srgbClr val="FF0000"/>
                </a:solidFill>
                <a:effectLst>
                  <a:outerShdw blurRad="38100" dist="38100" dir="2700000" algn="tl">
                    <a:srgbClr val="C0C0C0"/>
                  </a:outerShdw>
                </a:effectLst>
                <a:latin typeface="Times New Roman" pitchFamily="18" charset="0"/>
                <a:ea typeface="华文新魏" pitchFamily="2" charset="-122"/>
              </a:rPr>
              <a:t>概率论与数理统计</a:t>
            </a:r>
          </a:p>
        </p:txBody>
      </p:sp>
    </p:spTree>
  </p:cSld>
  <p:clrMap bg1="lt1" tx1="dk1" bg2="lt2" tx2="dk2" accent1="accent1" accent2="accent2" accent3="accent3" accent4="accent4" accent5="accent5" accent6="accent6" hlink="hlink" folHlink="folHlink"/>
  <p:sldLayoutIdLst>
    <p:sldLayoutId id="2147486486" r:id="rId1"/>
    <p:sldLayoutId id="2147486461" r:id="rId2"/>
    <p:sldLayoutId id="2147486462" r:id="rId3"/>
    <p:sldLayoutId id="2147486463" r:id="rId4"/>
    <p:sldLayoutId id="2147486464" r:id="rId5"/>
    <p:sldLayoutId id="2147486465" r:id="rId6"/>
    <p:sldLayoutId id="2147486466" r:id="rId7"/>
    <p:sldLayoutId id="2147486467" r:id="rId8"/>
    <p:sldLayoutId id="2147486468" r:id="rId9"/>
    <p:sldLayoutId id="2147486469" r:id="rId10"/>
    <p:sldLayoutId id="2147486470"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FF0000"/>
          </a:solidFill>
          <a:latin typeface="+mj-lt"/>
          <a:ea typeface="+mj-ea"/>
          <a:cs typeface="+mj-cs"/>
        </a:defRPr>
      </a:lvl1pPr>
      <a:lvl2pPr algn="ctr" rtl="0" eaLnBrk="0" fontAlgn="base" hangingPunct="0">
        <a:spcBef>
          <a:spcPct val="0"/>
        </a:spcBef>
        <a:spcAft>
          <a:spcPct val="0"/>
        </a:spcAft>
        <a:defRPr sz="3600" b="1">
          <a:solidFill>
            <a:srgbClr val="FF0000"/>
          </a:solidFill>
          <a:latin typeface="Arial" charset="0"/>
          <a:ea typeface="宋体" pitchFamily="2" charset="-122"/>
        </a:defRPr>
      </a:lvl2pPr>
      <a:lvl3pPr algn="ctr" rtl="0" eaLnBrk="0" fontAlgn="base" hangingPunct="0">
        <a:spcBef>
          <a:spcPct val="0"/>
        </a:spcBef>
        <a:spcAft>
          <a:spcPct val="0"/>
        </a:spcAft>
        <a:defRPr sz="3600" b="1">
          <a:solidFill>
            <a:srgbClr val="FF0000"/>
          </a:solidFill>
          <a:latin typeface="Arial" charset="0"/>
          <a:ea typeface="宋体" pitchFamily="2" charset="-122"/>
        </a:defRPr>
      </a:lvl3pPr>
      <a:lvl4pPr algn="ctr" rtl="0" eaLnBrk="0" fontAlgn="base" hangingPunct="0">
        <a:spcBef>
          <a:spcPct val="0"/>
        </a:spcBef>
        <a:spcAft>
          <a:spcPct val="0"/>
        </a:spcAft>
        <a:defRPr sz="3600" b="1">
          <a:solidFill>
            <a:srgbClr val="FF0000"/>
          </a:solidFill>
          <a:latin typeface="Arial" charset="0"/>
          <a:ea typeface="宋体" pitchFamily="2" charset="-122"/>
        </a:defRPr>
      </a:lvl4pPr>
      <a:lvl5pPr algn="ctr" rtl="0" eaLnBrk="0" fontAlgn="base" hangingPunct="0">
        <a:spcBef>
          <a:spcPct val="0"/>
        </a:spcBef>
        <a:spcAft>
          <a:spcPct val="0"/>
        </a:spcAft>
        <a:defRPr sz="3600" b="1">
          <a:solidFill>
            <a:srgbClr val="FF0000"/>
          </a:solidFill>
          <a:latin typeface="Arial" charset="0"/>
          <a:ea typeface="宋体" pitchFamily="2" charset="-122"/>
        </a:defRPr>
      </a:lvl5pPr>
      <a:lvl6pPr marL="457200" algn="ctr" rtl="0" eaLnBrk="1" fontAlgn="base" hangingPunct="1">
        <a:spcBef>
          <a:spcPct val="0"/>
        </a:spcBef>
        <a:spcAft>
          <a:spcPct val="0"/>
        </a:spcAft>
        <a:defRPr sz="3600" b="1">
          <a:solidFill>
            <a:srgbClr val="FF0000"/>
          </a:solidFill>
          <a:latin typeface="Arial" charset="0"/>
          <a:ea typeface="宋体" pitchFamily="2" charset="-122"/>
        </a:defRPr>
      </a:lvl6pPr>
      <a:lvl7pPr marL="914400" algn="ctr" rtl="0" eaLnBrk="1" fontAlgn="base" hangingPunct="1">
        <a:spcBef>
          <a:spcPct val="0"/>
        </a:spcBef>
        <a:spcAft>
          <a:spcPct val="0"/>
        </a:spcAft>
        <a:defRPr sz="3600" b="1">
          <a:solidFill>
            <a:srgbClr val="FF0000"/>
          </a:solidFill>
          <a:latin typeface="Arial" charset="0"/>
          <a:ea typeface="宋体" pitchFamily="2" charset="-122"/>
        </a:defRPr>
      </a:lvl7pPr>
      <a:lvl8pPr marL="1371600" algn="ctr" rtl="0" eaLnBrk="1" fontAlgn="base" hangingPunct="1">
        <a:spcBef>
          <a:spcPct val="0"/>
        </a:spcBef>
        <a:spcAft>
          <a:spcPct val="0"/>
        </a:spcAft>
        <a:defRPr sz="3600" b="1">
          <a:solidFill>
            <a:srgbClr val="FF0000"/>
          </a:solidFill>
          <a:latin typeface="Arial" charset="0"/>
          <a:ea typeface="宋体" pitchFamily="2" charset="-122"/>
        </a:defRPr>
      </a:lvl8pPr>
      <a:lvl9pPr marL="1828800" algn="ctr" rtl="0" eaLnBrk="1" fontAlgn="base" hangingPunct="1">
        <a:spcBef>
          <a:spcPct val="0"/>
        </a:spcBef>
        <a:spcAft>
          <a:spcPct val="0"/>
        </a:spcAft>
        <a:defRPr sz="36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Blip>
          <a:blip r:embed="rId14"/>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1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kumimoji="1" sz="1400">
                <a:latin typeface="+mn-lt"/>
                <a:ea typeface="+mn-ea"/>
              </a:defRPr>
            </a:lvl1pPr>
          </a:lstStyle>
          <a:p>
            <a:pPr>
              <a:defRPr/>
            </a:pPr>
            <a:endParaRPr lang="en-US" altLang="zh-CN"/>
          </a:p>
        </p:txBody>
      </p:sp>
      <p:sp>
        <p:nvSpPr>
          <p:cNvPr id="1310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kumimoji="1" sz="1400">
                <a:latin typeface="+mn-lt"/>
                <a:ea typeface="+mn-ea"/>
              </a:defRPr>
            </a:lvl1pPr>
          </a:lstStyle>
          <a:p>
            <a:pPr>
              <a:defRPr/>
            </a:pPr>
            <a:endParaRPr lang="en-US" altLang="zh-CN"/>
          </a:p>
        </p:txBody>
      </p:sp>
      <p:sp>
        <p:nvSpPr>
          <p:cNvPr id="1310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kumimoji="1" sz="1400">
                <a:latin typeface="+mn-lt"/>
                <a:ea typeface="+mn-ea"/>
              </a:defRPr>
            </a:lvl1pPr>
          </a:lstStyle>
          <a:p>
            <a:pPr>
              <a:defRPr/>
            </a:pPr>
            <a:fld id="{575D078D-FF55-4925-A567-82908593D656}" type="slidenum">
              <a:rPr lang="en-US" altLang="zh-CN"/>
              <a:pPr>
                <a:defRPr/>
              </a:pPr>
              <a:t>‹#›</a:t>
            </a:fld>
            <a:endParaRPr lang="en-US" altLang="zh-CN"/>
          </a:p>
        </p:txBody>
      </p:sp>
      <p:sp>
        <p:nvSpPr>
          <p:cNvPr id="7" name="Line 19"/>
          <p:cNvSpPr>
            <a:spLocks noChangeShapeType="1"/>
          </p:cNvSpPr>
          <p:nvPr userDrawn="1"/>
        </p:nvSpPr>
        <p:spPr bwMode="auto">
          <a:xfrm>
            <a:off x="642938" y="785813"/>
            <a:ext cx="0" cy="5957887"/>
          </a:xfrm>
          <a:prstGeom prst="line">
            <a:avLst/>
          </a:prstGeom>
          <a:noFill/>
          <a:ln w="38100" cap="sq">
            <a:solidFill>
              <a:srgbClr val="FFFF00"/>
            </a:solidFill>
            <a:round/>
            <a:headEnd/>
            <a:tailEnd/>
          </a:ln>
          <a:effectLst/>
        </p:spPr>
        <p:txBody>
          <a:bodyPr wrap="none" anchor="ctr"/>
          <a:lstStyle/>
          <a:p>
            <a:pPr algn="l">
              <a:defRPr/>
            </a:pPr>
            <a:endParaRPr lang="zh-CN" altLang="en-US">
              <a:latin typeface="Arial" pitchFamily="34" charset="0"/>
            </a:endParaRPr>
          </a:p>
        </p:txBody>
      </p:sp>
      <p:sp>
        <p:nvSpPr>
          <p:cNvPr id="8" name="Text Box 20"/>
          <p:cNvSpPr txBox="1">
            <a:spLocks noChangeArrowheads="1"/>
          </p:cNvSpPr>
          <p:nvPr userDrawn="1"/>
        </p:nvSpPr>
        <p:spPr bwMode="auto">
          <a:xfrm>
            <a:off x="133350" y="809625"/>
            <a:ext cx="554038" cy="5891213"/>
          </a:xfrm>
          <a:prstGeom prst="rect">
            <a:avLst/>
          </a:prstGeom>
          <a:noFill/>
          <a:ln w="12700" cap="sq" algn="ctr">
            <a:noFill/>
            <a:miter lim="800000"/>
            <a:headEnd/>
            <a:tailEnd/>
          </a:ln>
          <a:effectLst/>
        </p:spPr>
        <p:txBody>
          <a:bodyPr vert="eaVert">
            <a:spAutoFit/>
          </a:bodyPr>
          <a:lstStyle/>
          <a:p>
            <a:pPr>
              <a:spcBef>
                <a:spcPct val="50000"/>
              </a:spcBef>
              <a:defRPr/>
            </a:pPr>
            <a:r>
              <a:rPr kumimoji="1" lang="en-US" altLang="zh-CN" sz="2400" b="1" dirty="0">
                <a:solidFill>
                  <a:srgbClr val="FF0000"/>
                </a:solidFill>
                <a:effectLst>
                  <a:outerShdw blurRad="38100" dist="38100" dir="2700000" algn="tl">
                    <a:srgbClr val="C0C0C0"/>
                  </a:outerShdw>
                </a:effectLst>
                <a:latin typeface="Times New Roman" pitchFamily="18" charset="0"/>
                <a:ea typeface="华文新魏" pitchFamily="2" charset="-122"/>
              </a:rPr>
              <a:t>“</a:t>
            </a:r>
            <a:r>
              <a:rPr kumimoji="1" lang="zh-CN" altLang="en-US" sz="2400" b="1" dirty="0">
                <a:solidFill>
                  <a:srgbClr val="FF0000"/>
                </a:solidFill>
                <a:effectLst>
                  <a:outerShdw blurRad="38100" dist="38100" dir="2700000" algn="tl">
                    <a:srgbClr val="C0C0C0"/>
                  </a:outerShdw>
                </a:effectLst>
                <a:latin typeface="Times New Roman" pitchFamily="18" charset="0"/>
                <a:ea typeface="华文新魏" pitchFamily="2" charset="-122"/>
              </a:rPr>
              <a:t>钱学森创新拓展班” </a:t>
            </a:r>
            <a:r>
              <a:rPr kumimoji="1" lang="en-US" altLang="zh-CN" sz="2400" b="1" dirty="0">
                <a:solidFill>
                  <a:srgbClr val="FF0000"/>
                </a:solidFill>
                <a:effectLst>
                  <a:outerShdw blurRad="38100" dist="38100" dir="2700000" algn="tl">
                    <a:srgbClr val="C0C0C0"/>
                  </a:outerShdw>
                </a:effectLst>
                <a:latin typeface="Times New Roman" pitchFamily="18" charset="0"/>
                <a:ea typeface="华文新魏" pitchFamily="2" charset="-122"/>
              </a:rPr>
              <a:t>–</a:t>
            </a:r>
            <a:r>
              <a:rPr kumimoji="1" lang="zh-CN" altLang="en-US" sz="2400" b="1" dirty="0">
                <a:solidFill>
                  <a:srgbClr val="FF0000"/>
                </a:solidFill>
                <a:effectLst>
                  <a:outerShdw blurRad="38100" dist="38100" dir="2700000" algn="tl">
                    <a:srgbClr val="C0C0C0"/>
                  </a:outerShdw>
                </a:effectLst>
                <a:latin typeface="Times New Roman" pitchFamily="18" charset="0"/>
                <a:ea typeface="华文新魏" pitchFamily="2" charset="-122"/>
              </a:rPr>
              <a:t>概率论与数理统计</a:t>
            </a:r>
          </a:p>
        </p:txBody>
      </p:sp>
    </p:spTree>
  </p:cSld>
  <p:clrMap bg1="lt1" tx1="dk1" bg2="lt2" tx2="dk2" accent1="accent1" accent2="accent2" accent3="accent3" accent4="accent4" accent5="accent5" accent6="accent6" hlink="hlink" folHlink="folHlink"/>
  <p:sldLayoutIdLst>
    <p:sldLayoutId id="2147486471" r:id="rId1"/>
    <p:sldLayoutId id="2147486472" r:id="rId2"/>
    <p:sldLayoutId id="2147486473" r:id="rId3"/>
    <p:sldLayoutId id="2147486474" r:id="rId4"/>
    <p:sldLayoutId id="2147486475" r:id="rId5"/>
    <p:sldLayoutId id="2147486476" r:id="rId6"/>
    <p:sldLayoutId id="2147486477" r:id="rId7"/>
    <p:sldLayoutId id="2147486478" r:id="rId8"/>
    <p:sldLayoutId id="2147486479" r:id="rId9"/>
    <p:sldLayoutId id="2147486480" r:id="rId10"/>
    <p:sldLayoutId id="214748648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hyperlink" Target="2017-Com-B.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56731-FG.pdf" TargetMode="External"/><Relationship Id="rId2" Type="http://schemas.openxmlformats.org/officeDocument/2006/relationships/hyperlink" Target="69427-Inform.pdf" TargetMode="External"/><Relationship Id="rId1" Type="http://schemas.openxmlformats.org/officeDocument/2006/relationships/slideLayout" Target="../slideLayouts/slideLayout2.xml"/><Relationship Id="rId5" Type="http://schemas.openxmlformats.org/officeDocument/2006/relationships/hyperlink" Target="70174-SIMA%20MAA.pdf" TargetMode="External"/><Relationship Id="rId4" Type="http://schemas.openxmlformats.org/officeDocument/2006/relationships/hyperlink" Target="68303.pd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683568" y="836712"/>
            <a:ext cx="7920880" cy="3477875"/>
          </a:xfrm>
          <a:prstGeom prst="rect">
            <a:avLst/>
          </a:prstGeom>
          <a:noFill/>
          <a:ln w="9525">
            <a:noFill/>
            <a:miter lim="800000"/>
            <a:headEnd/>
            <a:tailEnd/>
          </a:ln>
          <a:effectLst/>
        </p:spPr>
        <p:txBody>
          <a:bodyPr wrap="square">
            <a:spAutoFit/>
          </a:bodyPr>
          <a:lstStyle/>
          <a:p>
            <a:pPr algn="ctr" eaLnBrk="1" hangingPunct="1">
              <a:lnSpc>
                <a:spcPct val="150000"/>
              </a:lnSpc>
              <a:spcBef>
                <a:spcPct val="50000"/>
              </a:spcBef>
              <a:defRPr/>
            </a:pPr>
            <a:r>
              <a:rPr lang="zh-CN" altLang="en-US" sz="7200" b="1" dirty="0" smtClean="0">
                <a:solidFill>
                  <a:srgbClr val="C00000"/>
                </a:solidFill>
                <a:latin typeface="+mn-ea"/>
                <a:ea typeface="+mn-ea"/>
              </a:rPr>
              <a:t>谈 谈 美 赛</a:t>
            </a:r>
            <a:r>
              <a:rPr lang="en-US" altLang="zh-CN" sz="7200" b="1" dirty="0" smtClean="0">
                <a:solidFill>
                  <a:srgbClr val="C00000"/>
                </a:solidFill>
                <a:latin typeface="+mn-ea"/>
                <a:ea typeface="+mn-ea"/>
              </a:rPr>
              <a:t> </a:t>
            </a:r>
            <a:r>
              <a:rPr lang="en-US" altLang="zh-CN" sz="6600" b="1" dirty="0" smtClean="0">
                <a:solidFill>
                  <a:srgbClr val="C00000"/>
                </a:solidFill>
                <a:latin typeface="楷体_GB2312" pitchFamily="49" charset="-122"/>
                <a:ea typeface="楷体_GB2312" pitchFamily="49" charset="-122"/>
              </a:rPr>
              <a:t>                </a:t>
            </a:r>
          </a:p>
          <a:p>
            <a:pPr algn="ctr" eaLnBrk="1" hangingPunct="1">
              <a:lnSpc>
                <a:spcPct val="150000"/>
              </a:lnSpc>
              <a:spcBef>
                <a:spcPct val="50000"/>
              </a:spcBef>
              <a:defRPr/>
            </a:pPr>
            <a:r>
              <a:rPr lang="zh-CN" altLang="en-US" sz="3200" b="1" dirty="0" smtClean="0">
                <a:latin typeface="楷体_GB2312" pitchFamily="49" charset="-122"/>
                <a:ea typeface="楷体_GB2312" pitchFamily="49" charset="-122"/>
              </a:rPr>
              <a:t>吴孟达</a:t>
            </a:r>
            <a:endParaRPr lang="en-US" altLang="zh-CN" sz="3200" b="1" dirty="0" smtClean="0">
              <a:latin typeface="楷体_GB2312" pitchFamily="49" charset="-122"/>
              <a:ea typeface="楷体_GB2312" pitchFamily="49" charset="-122"/>
            </a:endParaRPr>
          </a:p>
          <a:p>
            <a:pPr algn="ctr" eaLnBrk="1" hangingPunct="1">
              <a:spcBef>
                <a:spcPct val="50000"/>
              </a:spcBef>
              <a:defRPr/>
            </a:pPr>
            <a:r>
              <a:rPr lang="en-US" altLang="zh-CN" sz="3200" b="1" dirty="0" smtClean="0">
                <a:latin typeface="楷体_GB2312" pitchFamily="49" charset="-122"/>
                <a:ea typeface="楷体_GB2312" pitchFamily="49" charset="-122"/>
              </a:rPr>
              <a:t>2018-1-22  </a:t>
            </a:r>
            <a:endParaRPr lang="zh-CN" sz="3200" dirty="0">
              <a:latin typeface="楷体_GB2312" pitchFamily="49" charset="-122"/>
              <a:ea typeface="楷体_GB2312" pitchFamily="49" charset="-122"/>
            </a:endParaRPr>
          </a:p>
        </p:txBody>
      </p:sp>
      <p:sp>
        <p:nvSpPr>
          <p:cNvPr id="3" name="TextBox 2"/>
          <p:cNvSpPr txBox="1"/>
          <p:nvPr/>
        </p:nvSpPr>
        <p:spPr>
          <a:xfrm>
            <a:off x="6869844" y="260648"/>
            <a:ext cx="2044149" cy="369332"/>
          </a:xfrm>
          <a:prstGeom prst="rect">
            <a:avLst/>
          </a:prstGeom>
          <a:noFill/>
        </p:spPr>
        <p:txBody>
          <a:bodyPr wrap="none" rtlCol="0">
            <a:spAutoFit/>
          </a:bodyPr>
          <a:lstStyle/>
          <a:p>
            <a:r>
              <a:rPr lang="zh-CN" altLang="en-US" b="1" dirty="0" smtClean="0">
                <a:solidFill>
                  <a:srgbClr val="474BF7"/>
                </a:solidFill>
              </a:rPr>
              <a:t>南京邮电大学讲座</a:t>
            </a:r>
            <a:endParaRPr lang="zh-CN" altLang="en-US" b="1" dirty="0">
              <a:solidFill>
                <a:srgbClr val="474BF7"/>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5"/>
            <a:ext cx="9036496" cy="4536503"/>
          </a:xfrm>
        </p:spPr>
        <p:txBody>
          <a:bodyPr/>
          <a:lstStyle/>
          <a:p>
            <a:pPr>
              <a:lnSpc>
                <a:spcPct val="150000"/>
              </a:lnSpc>
              <a:buFont typeface="Wingdings" pitchFamily="2" charset="2"/>
              <a:buChar char="l"/>
            </a:pPr>
            <a:r>
              <a:rPr lang="en-US" altLang="zh-CN" sz="2400" dirty="0" smtClean="0"/>
              <a:t>The vast majority of good papers represented a </a:t>
            </a:r>
            <a:r>
              <a:rPr lang="en-US" altLang="zh-CN" sz="2400" dirty="0" smtClean="0">
                <a:solidFill>
                  <a:srgbClr val="436FFB"/>
                </a:solidFill>
              </a:rPr>
              <a:t>team strategy</a:t>
            </a:r>
            <a:r>
              <a:rPr lang="en-US" altLang="zh-CN" sz="2400" dirty="0" smtClean="0"/>
              <a:t> that, when faced with a decision either to present complicated mathematical analysis on only a portion of the problem or else to attempt a complete modeling effort, chose the latter.  </a:t>
            </a:r>
            <a:r>
              <a:rPr lang="zh-CN" altLang="zh-CN" sz="2400" dirty="0" smtClean="0"/>
              <a:t> </a:t>
            </a:r>
            <a:r>
              <a:rPr lang="en-US" altLang="zh-CN" sz="2400" dirty="0" smtClean="0"/>
              <a:t> </a:t>
            </a:r>
            <a:r>
              <a:rPr lang="zh-CN" altLang="en-US" sz="2400" dirty="0" smtClean="0">
                <a:solidFill>
                  <a:srgbClr val="436FFB"/>
                </a:solidFill>
              </a:rPr>
              <a:t>建模方向的</a:t>
            </a:r>
            <a:r>
              <a:rPr lang="zh-CN" altLang="zh-CN" sz="2400" dirty="0" smtClean="0">
                <a:solidFill>
                  <a:srgbClr val="436FFB"/>
                </a:solidFill>
              </a:rPr>
              <a:t>宏观把握</a:t>
            </a:r>
            <a:r>
              <a:rPr lang="zh-CN" altLang="en-US" sz="2400" dirty="0" smtClean="0">
                <a:solidFill>
                  <a:srgbClr val="436FFB"/>
                </a:solidFill>
              </a:rPr>
              <a:t>（</a:t>
            </a:r>
            <a:r>
              <a:rPr lang="en-US" altLang="zh-CN" sz="2400" dirty="0" smtClean="0">
                <a:solidFill>
                  <a:srgbClr val="436FFB"/>
                </a:solidFill>
              </a:rPr>
              <a:t>99A</a:t>
            </a:r>
            <a:r>
              <a:rPr lang="zh-CN" altLang="en-US" sz="2400" dirty="0" smtClean="0">
                <a:solidFill>
                  <a:srgbClr val="436FFB"/>
                </a:solidFill>
              </a:rPr>
              <a:t>）</a:t>
            </a:r>
            <a:endParaRPr lang="en-US" altLang="zh-CN" sz="2400" dirty="0" smtClean="0">
              <a:solidFill>
                <a:srgbClr val="436FFB"/>
              </a:solidFill>
            </a:endParaRPr>
          </a:p>
          <a:p>
            <a:pPr>
              <a:lnSpc>
                <a:spcPct val="150000"/>
              </a:lnSpc>
              <a:buFont typeface="Wingdings" pitchFamily="2" charset="2"/>
              <a:buChar char="l"/>
            </a:pPr>
            <a:r>
              <a:rPr lang="en-US" altLang="zh-CN" sz="2400" dirty="0" smtClean="0"/>
              <a:t>it was extremely important to be able to choose assumptions that did not make the problem too simple but still relevant. </a:t>
            </a:r>
            <a:r>
              <a:rPr lang="zh-CN" altLang="en-US" sz="2400" dirty="0" smtClean="0">
                <a:solidFill>
                  <a:srgbClr val="436FFB"/>
                </a:solidFill>
              </a:rPr>
              <a:t>恰当假设（</a:t>
            </a:r>
            <a:r>
              <a:rPr lang="en-US" altLang="zh-CN" sz="2400" dirty="0" smtClean="0">
                <a:solidFill>
                  <a:srgbClr val="436FFB"/>
                </a:solidFill>
              </a:rPr>
              <a:t>01A</a:t>
            </a:r>
            <a:r>
              <a:rPr lang="zh-CN" altLang="en-US" sz="2400" dirty="0" smtClean="0">
                <a:solidFill>
                  <a:srgbClr val="436FFB"/>
                </a:solidFill>
              </a:rPr>
              <a:t>）</a:t>
            </a:r>
            <a:endParaRPr lang="en-US" altLang="zh-CN" sz="2400" dirty="0" smtClean="0">
              <a:solidFill>
                <a:srgbClr val="436FFB"/>
              </a:solidFill>
            </a:endParaRPr>
          </a:p>
        </p:txBody>
      </p:sp>
      <p:sp>
        <p:nvSpPr>
          <p:cNvPr id="5" name="内容占位符 2"/>
          <p:cNvSpPr txBox="1">
            <a:spLocks/>
          </p:cNvSpPr>
          <p:nvPr/>
        </p:nvSpPr>
        <p:spPr bwMode="auto">
          <a:xfrm>
            <a:off x="0" y="917105"/>
            <a:ext cx="8964488"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20000"/>
              </a:spcBef>
              <a:spcAft>
                <a:spcPct val="0"/>
              </a:spcAft>
              <a:buClrTx/>
              <a:buSzTx/>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
        <p:nvSpPr>
          <p:cNvPr id="6" name="矩形 5"/>
          <p:cNvSpPr/>
          <p:nvPr/>
        </p:nvSpPr>
        <p:spPr>
          <a:xfrm>
            <a:off x="179512" y="3789040"/>
            <a:ext cx="8712968" cy="1200329"/>
          </a:xfrm>
          <a:prstGeom prst="rect">
            <a:avLst/>
          </a:prstGeom>
          <a:solidFill>
            <a:srgbClr val="FFFF00"/>
          </a:solidFill>
        </p:spPr>
        <p:txBody>
          <a:bodyPr wrap="square">
            <a:spAutoFit/>
          </a:bodyPr>
          <a:lstStyle/>
          <a:p>
            <a:pPr algn="l"/>
            <a:r>
              <a:rPr lang="zh-CN" altLang="en-US" sz="2400" b="1" dirty="0" smtClean="0">
                <a:solidFill>
                  <a:srgbClr val="0000FF"/>
                </a:solidFill>
                <a:latin typeface="黑体" pitchFamily="2" charset="-122"/>
                <a:ea typeface="黑体" pitchFamily="2" charset="-122"/>
              </a:rPr>
              <a:t>    如果你面临两种抉择：一个精致的但得不出有价值的结论的模型，一个粗糙的却能够得到有价值的大体结论的模型，选择后者。</a:t>
            </a:r>
            <a:endParaRPr lang="zh-CN" altLang="en-US" sz="2400" b="1" dirty="0">
              <a:latin typeface="黑体" pitchFamily="2" charset="-122"/>
              <a:ea typeface="黑体" pitchFamily="2" charset="-122"/>
            </a:endParaRPr>
          </a:p>
        </p:txBody>
      </p:sp>
      <p:sp>
        <p:nvSpPr>
          <p:cNvPr id="7" name="TextBox 6"/>
          <p:cNvSpPr txBox="1"/>
          <p:nvPr/>
        </p:nvSpPr>
        <p:spPr>
          <a:xfrm>
            <a:off x="3626314"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二、评委评述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upRight)">
                                      <p:cBhvr>
                                        <p:cTn id="17" dur="500"/>
                                        <p:tgtEl>
                                          <p:spTgt spid="3">
                                            <p:txEl>
                                              <p:pRg st="1" end="1"/>
                                            </p:txEl>
                                          </p:spTgt>
                                        </p:tgtEl>
                                      </p:cBhvr>
                                    </p:animEffect>
                                  </p:childTnLst>
                                </p:cTn>
                              </p:par>
                              <p:par>
                                <p:cTn id="18" presetID="3" presetClass="exit" presetSubtype="10" fill="hold" grpId="1" nodeType="with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036496" cy="5688631"/>
          </a:xfrm>
        </p:spPr>
        <p:txBody>
          <a:bodyPr/>
          <a:lstStyle/>
          <a:p>
            <a:pPr>
              <a:lnSpc>
                <a:spcPct val="150000"/>
              </a:lnSpc>
              <a:buFont typeface="Wingdings" pitchFamily="2" charset="2"/>
              <a:buChar char="l"/>
            </a:pPr>
            <a:r>
              <a:rPr lang="en-US" altLang="zh-CN" sz="2400" dirty="0" smtClean="0"/>
              <a:t>Such papers showed creative and original thought, and they truly stood apart from the rest. Moreover, they showed </a:t>
            </a:r>
            <a:r>
              <a:rPr lang="en-US" altLang="zh-CN" sz="2400" dirty="0" smtClean="0">
                <a:solidFill>
                  <a:srgbClr val="436FFB"/>
                </a:solidFill>
              </a:rPr>
              <a:t>the deepest understanding </a:t>
            </a:r>
            <a:r>
              <a:rPr lang="en-US" altLang="zh-CN" sz="2400" dirty="0" smtClean="0"/>
              <a:t>of the task at hand</a:t>
            </a:r>
          </a:p>
          <a:p>
            <a:pPr>
              <a:lnSpc>
                <a:spcPct val="150000"/>
              </a:lnSpc>
              <a:buNone/>
            </a:pPr>
            <a:r>
              <a:rPr lang="en-US" altLang="zh-CN" sz="2400" dirty="0" smtClean="0">
                <a:solidFill>
                  <a:srgbClr val="436FFB"/>
                </a:solidFill>
              </a:rPr>
              <a:t>    </a:t>
            </a:r>
            <a:r>
              <a:rPr lang="zh-CN" altLang="en-US" sz="2400" dirty="0" smtClean="0">
                <a:solidFill>
                  <a:srgbClr val="436FFB"/>
                </a:solidFill>
              </a:rPr>
              <a:t>对问题本质的理解（</a:t>
            </a:r>
            <a:r>
              <a:rPr lang="en-US" altLang="zh-CN" sz="2400" dirty="0" smtClean="0">
                <a:solidFill>
                  <a:srgbClr val="436FFB"/>
                </a:solidFill>
              </a:rPr>
              <a:t>01A</a:t>
            </a:r>
            <a:r>
              <a:rPr lang="zh-CN" altLang="en-US" sz="2400" dirty="0" smtClean="0">
                <a:solidFill>
                  <a:srgbClr val="436FFB"/>
                </a:solidFill>
              </a:rPr>
              <a:t>）</a:t>
            </a:r>
            <a:r>
              <a:rPr lang="en-US" altLang="zh-CN" sz="2400" dirty="0" smtClean="0">
                <a:solidFill>
                  <a:srgbClr val="436FFB"/>
                </a:solidFill>
              </a:rPr>
              <a:t>.</a:t>
            </a:r>
          </a:p>
          <a:p>
            <a:pPr>
              <a:lnSpc>
                <a:spcPct val="150000"/>
              </a:lnSpc>
              <a:buFont typeface="Wingdings" pitchFamily="2" charset="2"/>
              <a:buChar char="l"/>
            </a:pPr>
            <a:r>
              <a:rPr lang="en-US" altLang="zh-CN" sz="2400" dirty="0" smtClean="0"/>
              <a:t>Whether derived or researched, it is imperative to </a:t>
            </a:r>
            <a:r>
              <a:rPr lang="en-US" altLang="zh-CN" sz="2400" dirty="0" smtClean="0">
                <a:solidFill>
                  <a:srgbClr val="436FFB"/>
                </a:solidFill>
              </a:rPr>
              <a:t>demonstrate an understanding of the model you are using</a:t>
            </a:r>
            <a:r>
              <a:rPr lang="en-US" altLang="zh-CN" sz="2400" u="sng" dirty="0" smtClean="0">
                <a:solidFill>
                  <a:srgbClr val="436FFB"/>
                </a:solidFill>
              </a:rPr>
              <a:t>.</a:t>
            </a:r>
            <a:r>
              <a:rPr lang="zh-CN" altLang="en-US" sz="2400" dirty="0" smtClean="0">
                <a:solidFill>
                  <a:srgbClr val="436FFB"/>
                </a:solidFill>
              </a:rPr>
              <a:t>对所用方法的理解（</a:t>
            </a:r>
            <a:r>
              <a:rPr lang="en-US" altLang="zh-CN" sz="2400" dirty="0" smtClean="0">
                <a:solidFill>
                  <a:srgbClr val="436FFB"/>
                </a:solidFill>
              </a:rPr>
              <a:t>01B</a:t>
            </a:r>
            <a:r>
              <a:rPr lang="zh-CN" altLang="en-US" sz="2400" dirty="0" smtClean="0">
                <a:solidFill>
                  <a:srgbClr val="436FFB"/>
                </a:solidFill>
              </a:rPr>
              <a:t>）</a:t>
            </a:r>
            <a:endParaRPr lang="en-US" altLang="zh-CN" sz="2400" dirty="0" smtClean="0">
              <a:solidFill>
                <a:srgbClr val="436FFB"/>
              </a:solidFill>
            </a:endParaRPr>
          </a:p>
          <a:p>
            <a:pPr>
              <a:lnSpc>
                <a:spcPct val="150000"/>
              </a:lnSpc>
              <a:buFont typeface="Wingdings" pitchFamily="2" charset="2"/>
              <a:buChar char="l"/>
            </a:pPr>
            <a:r>
              <a:rPr lang="en-US" altLang="zh-CN" sz="2400" dirty="0" smtClean="0"/>
              <a:t>The functions chosen for regression often had no rational basis for </a:t>
            </a:r>
            <a:r>
              <a:rPr lang="en-US" altLang="zh-CN" sz="2400" dirty="0" err="1" smtClean="0"/>
              <a:t>ﬁtting</a:t>
            </a:r>
            <a:r>
              <a:rPr lang="en-US" altLang="zh-CN" sz="2400" dirty="0" smtClean="0"/>
              <a:t> the data. As one judge pointed out, “sixth degree polynomials rarely occur in nature.”</a:t>
            </a:r>
            <a:r>
              <a:rPr lang="zh-CN" altLang="en-US" sz="2400" dirty="0" smtClean="0">
                <a:solidFill>
                  <a:srgbClr val="436FFB"/>
                </a:solidFill>
              </a:rPr>
              <a:t>（</a:t>
            </a:r>
            <a:r>
              <a:rPr lang="en-US" altLang="zh-CN" sz="2400" dirty="0" smtClean="0">
                <a:solidFill>
                  <a:srgbClr val="436FFB"/>
                </a:solidFill>
              </a:rPr>
              <a:t>08A</a:t>
            </a:r>
            <a:r>
              <a:rPr lang="zh-CN" altLang="en-US" sz="2400" dirty="0" smtClean="0">
                <a:solidFill>
                  <a:srgbClr val="436FFB"/>
                </a:solidFill>
              </a:rPr>
              <a:t>）</a:t>
            </a:r>
            <a:endParaRPr lang="zh-CN" altLang="zh-CN" sz="2400" dirty="0" smtClean="0">
              <a:solidFill>
                <a:srgbClr val="436FFB"/>
              </a:solidFill>
            </a:endParaRPr>
          </a:p>
          <a:p>
            <a:pPr>
              <a:lnSpc>
                <a:spcPct val="150000"/>
              </a:lnSpc>
              <a:buFont typeface="Wingdings" pitchFamily="2" charset="2"/>
              <a:buChar char="l"/>
            </a:pPr>
            <a:endParaRPr lang="zh-CN" altLang="zh-CN" sz="2400" dirty="0" smtClean="0">
              <a:solidFill>
                <a:srgbClr val="436FFB"/>
              </a:solidFill>
            </a:endParaRPr>
          </a:p>
        </p:txBody>
      </p:sp>
      <p:sp>
        <p:nvSpPr>
          <p:cNvPr id="5" name="内容占位符 2"/>
          <p:cNvSpPr txBox="1">
            <a:spLocks/>
          </p:cNvSpPr>
          <p:nvPr/>
        </p:nvSpPr>
        <p:spPr bwMode="auto">
          <a:xfrm>
            <a:off x="0" y="917105"/>
            <a:ext cx="8964488"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20000"/>
              </a:spcBef>
              <a:spcAft>
                <a:spcPct val="0"/>
              </a:spcAft>
              <a:buClrTx/>
              <a:buSzTx/>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
        <p:nvSpPr>
          <p:cNvPr id="6" name="TextBox 5"/>
          <p:cNvSpPr txBox="1"/>
          <p:nvPr/>
        </p:nvSpPr>
        <p:spPr>
          <a:xfrm>
            <a:off x="3626314"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二、评委评述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par>
                                <p:cTn id="8" presetID="18" presetClass="entr" presetSubtype="3"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upRigh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upRigh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trips(upRight)">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036496" cy="5688631"/>
          </a:xfrm>
        </p:spPr>
        <p:txBody>
          <a:bodyPr/>
          <a:lstStyle/>
          <a:p>
            <a:pPr>
              <a:lnSpc>
                <a:spcPct val="150000"/>
              </a:lnSpc>
              <a:buFont typeface="Wingdings" pitchFamily="2" charset="2"/>
              <a:buChar char="l"/>
            </a:pPr>
            <a:r>
              <a:rPr lang="en-US" altLang="zh-CN" sz="2400" dirty="0" smtClean="0"/>
              <a:t>Another way in which teams </a:t>
            </a:r>
            <a:r>
              <a:rPr lang="en-US" altLang="zh-CN" sz="2400" dirty="0" smtClean="0">
                <a:solidFill>
                  <a:srgbClr val="436FFB"/>
                </a:solidFill>
              </a:rPr>
              <a:t>distinguished themselves </a:t>
            </a:r>
            <a:r>
              <a:rPr lang="en-US" altLang="zh-CN" sz="2400" dirty="0" smtClean="0"/>
              <a:t>in this area was by exploring the tradeoffs between metrics and their limitations.  For example, one team noted that although the lifespan of the population was an important metric, various interventions to improve the population’s health would take a long time to impact the overall lifespan of the population. </a:t>
            </a:r>
            <a:r>
              <a:rPr lang="zh-CN" altLang="zh-CN" sz="2400" dirty="0" smtClean="0"/>
              <a:t> </a:t>
            </a:r>
            <a:r>
              <a:rPr lang="en-US" altLang="zh-CN" sz="2400" dirty="0" smtClean="0"/>
              <a:t> </a:t>
            </a:r>
            <a:r>
              <a:rPr lang="zh-CN" altLang="zh-CN" sz="2400" dirty="0" smtClean="0">
                <a:solidFill>
                  <a:srgbClr val="436FFB"/>
                </a:solidFill>
              </a:rPr>
              <a:t>况且</a:t>
            </a:r>
            <a:r>
              <a:rPr lang="zh-CN" altLang="en-US" sz="2400" dirty="0" smtClean="0">
                <a:solidFill>
                  <a:srgbClr val="436FFB"/>
                </a:solidFill>
              </a:rPr>
              <a:t>寿命长短</a:t>
            </a:r>
            <a:r>
              <a:rPr lang="zh-CN" altLang="zh-CN" sz="2400" dirty="0" smtClean="0">
                <a:solidFill>
                  <a:srgbClr val="436FFB"/>
                </a:solidFill>
              </a:rPr>
              <a:t>还不仅取决于医疗保障系统，还与文化背景、生活习惯有关。</a:t>
            </a:r>
            <a:r>
              <a:rPr lang="zh-CN" altLang="en-US" sz="2400" dirty="0" smtClean="0">
                <a:solidFill>
                  <a:srgbClr val="436FFB"/>
                </a:solidFill>
              </a:rPr>
              <a:t>（</a:t>
            </a:r>
            <a:r>
              <a:rPr lang="en-US" altLang="zh-CN" sz="2400" dirty="0" smtClean="0">
                <a:solidFill>
                  <a:srgbClr val="436FFB"/>
                </a:solidFill>
              </a:rPr>
              <a:t>08C</a:t>
            </a:r>
            <a:r>
              <a:rPr lang="zh-CN" altLang="en-US" sz="2400" dirty="0" smtClean="0">
                <a:solidFill>
                  <a:srgbClr val="436FFB"/>
                </a:solidFill>
              </a:rPr>
              <a:t>）</a:t>
            </a:r>
            <a:endParaRPr lang="zh-CN" altLang="zh-CN" sz="2400" dirty="0" smtClean="0">
              <a:solidFill>
                <a:srgbClr val="436FFB"/>
              </a:solidFill>
            </a:endParaRPr>
          </a:p>
        </p:txBody>
      </p:sp>
      <p:sp>
        <p:nvSpPr>
          <p:cNvPr id="5" name="内容占位符 2"/>
          <p:cNvSpPr txBox="1">
            <a:spLocks/>
          </p:cNvSpPr>
          <p:nvPr/>
        </p:nvSpPr>
        <p:spPr bwMode="auto">
          <a:xfrm>
            <a:off x="0" y="917105"/>
            <a:ext cx="8964488"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20000"/>
              </a:spcBef>
              <a:spcAft>
                <a:spcPct val="0"/>
              </a:spcAft>
              <a:buClrTx/>
              <a:buSzTx/>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
        <p:nvSpPr>
          <p:cNvPr id="6" name="TextBox 5"/>
          <p:cNvSpPr txBox="1"/>
          <p:nvPr/>
        </p:nvSpPr>
        <p:spPr>
          <a:xfrm>
            <a:off x="3626314"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二、评委评述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628800"/>
            <a:ext cx="9036496" cy="4824535"/>
          </a:xfrm>
        </p:spPr>
        <p:txBody>
          <a:bodyPr/>
          <a:lstStyle/>
          <a:p>
            <a:pPr>
              <a:lnSpc>
                <a:spcPct val="150000"/>
              </a:lnSpc>
              <a:buFont typeface="Wingdings" pitchFamily="2" charset="2"/>
              <a:buChar char="l"/>
            </a:pPr>
            <a:r>
              <a:rPr lang="en-US" altLang="zh-CN" sz="2400" dirty="0" smtClean="0"/>
              <a:t>The ability to use the model to make conclusions and recommendations about healthcare systems distinguished the Outstanding papers regardless of model choice. </a:t>
            </a:r>
            <a:r>
              <a:rPr lang="zh-CN" altLang="en-US" sz="2400" dirty="0" smtClean="0">
                <a:solidFill>
                  <a:srgbClr val="436FFB"/>
                </a:solidFill>
              </a:rPr>
              <a:t>能力体现重于模型选择（</a:t>
            </a:r>
            <a:r>
              <a:rPr lang="en-US" altLang="zh-CN" sz="2400" dirty="0" smtClean="0">
                <a:solidFill>
                  <a:srgbClr val="436FFB"/>
                </a:solidFill>
              </a:rPr>
              <a:t>08C</a:t>
            </a:r>
            <a:r>
              <a:rPr lang="zh-CN" altLang="en-US" sz="2400" dirty="0" smtClean="0">
                <a:solidFill>
                  <a:srgbClr val="436FFB"/>
                </a:solidFill>
              </a:rPr>
              <a:t>）</a:t>
            </a:r>
            <a:endParaRPr lang="en-US" altLang="zh-CN" sz="2400" dirty="0" smtClean="0">
              <a:solidFill>
                <a:srgbClr val="436FFB"/>
              </a:solidFill>
            </a:endParaRPr>
          </a:p>
          <a:p>
            <a:pPr>
              <a:lnSpc>
                <a:spcPct val="150000"/>
              </a:lnSpc>
              <a:buFont typeface="Wingdings" pitchFamily="2" charset="2"/>
              <a:buChar char="l"/>
            </a:pPr>
            <a:endParaRPr lang="zh-CN" altLang="zh-CN" sz="2400" dirty="0" smtClean="0">
              <a:solidFill>
                <a:srgbClr val="436FFB"/>
              </a:solidFill>
            </a:endParaRPr>
          </a:p>
        </p:txBody>
      </p:sp>
      <p:sp>
        <p:nvSpPr>
          <p:cNvPr id="5" name="内容占位符 2"/>
          <p:cNvSpPr txBox="1">
            <a:spLocks/>
          </p:cNvSpPr>
          <p:nvPr/>
        </p:nvSpPr>
        <p:spPr bwMode="auto">
          <a:xfrm>
            <a:off x="0" y="917105"/>
            <a:ext cx="8964488"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20000"/>
              </a:spcBef>
              <a:spcAft>
                <a:spcPct val="0"/>
              </a:spcAft>
              <a:buClrTx/>
              <a:buSzTx/>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
        <p:nvSpPr>
          <p:cNvPr id="6" name="TextBox 5"/>
          <p:cNvSpPr txBox="1"/>
          <p:nvPr/>
        </p:nvSpPr>
        <p:spPr>
          <a:xfrm>
            <a:off x="3626314"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二、评委评述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036496" cy="6336704"/>
          </a:xfrm>
        </p:spPr>
        <p:txBody>
          <a:bodyPr/>
          <a:lstStyle/>
          <a:p>
            <a:pPr>
              <a:lnSpc>
                <a:spcPct val="150000"/>
              </a:lnSpc>
              <a:buFont typeface="Wingdings" pitchFamily="2" charset="2"/>
              <a:buChar char="l"/>
            </a:pPr>
            <a:r>
              <a:rPr lang="en-US" altLang="zh-CN" sz="2400" dirty="0" smtClean="0"/>
              <a:t>The judging criteria focused on </a:t>
            </a:r>
            <a:r>
              <a:rPr lang="en-US" altLang="zh-CN" sz="2400" dirty="0" smtClean="0">
                <a:solidFill>
                  <a:srgbClr val="436FFB"/>
                </a:solidFill>
              </a:rPr>
              <a:t>how well each step was carried out </a:t>
            </a:r>
            <a:r>
              <a:rPr lang="en-US" altLang="zh-CN" sz="2400" dirty="0" smtClean="0"/>
              <a:t>as well as </a:t>
            </a:r>
            <a:r>
              <a:rPr lang="en-US" altLang="zh-CN" sz="2400" dirty="0" smtClean="0">
                <a:solidFill>
                  <a:srgbClr val="436FFB"/>
                </a:solidFill>
              </a:rPr>
              <a:t>on the overall organization</a:t>
            </a:r>
            <a:r>
              <a:rPr lang="en-US" altLang="zh-CN" sz="2400" dirty="0" smtClean="0"/>
              <a:t>.</a:t>
            </a:r>
          </a:p>
          <a:p>
            <a:pPr>
              <a:lnSpc>
                <a:spcPct val="150000"/>
              </a:lnSpc>
              <a:buNone/>
            </a:pPr>
            <a:r>
              <a:rPr lang="en-US" altLang="zh-CN" sz="2400" dirty="0" smtClean="0"/>
              <a:t>    </a:t>
            </a:r>
            <a:r>
              <a:rPr lang="zh-CN" altLang="en-US" sz="2400" dirty="0" smtClean="0">
                <a:solidFill>
                  <a:srgbClr val="436FFB"/>
                </a:solidFill>
              </a:rPr>
              <a:t>细节呈现与整体结构均衡</a:t>
            </a:r>
            <a:endParaRPr lang="en-US" altLang="zh-CN" sz="2400" dirty="0" smtClean="0">
              <a:solidFill>
                <a:srgbClr val="436FFB"/>
              </a:solidFill>
            </a:endParaRPr>
          </a:p>
          <a:p>
            <a:pPr>
              <a:lnSpc>
                <a:spcPct val="150000"/>
              </a:lnSpc>
              <a:buFont typeface="Wingdings" pitchFamily="2" charset="2"/>
              <a:buChar char="l"/>
            </a:pPr>
            <a:r>
              <a:rPr lang="en-US" altLang="zh-CN" sz="2400" dirty="0" smtClean="0"/>
              <a:t>The selection of an appropriate modeling approach is critical, </a:t>
            </a:r>
            <a:r>
              <a:rPr lang="en-US" altLang="zh-CN" sz="2400" dirty="0" smtClean="0">
                <a:solidFill>
                  <a:srgbClr val="474BF7"/>
                </a:solidFill>
              </a:rPr>
              <a:t>but using the model to analyze the problem and present recommendations is often more important than the model itself. </a:t>
            </a:r>
            <a:r>
              <a:rPr lang="zh-CN" altLang="en-US" sz="2400" dirty="0" smtClean="0">
                <a:solidFill>
                  <a:srgbClr val="436FFB"/>
                </a:solidFill>
              </a:rPr>
              <a:t>模型与问题之间的联系比模型本身更重要</a:t>
            </a:r>
            <a:endParaRPr lang="en-US" altLang="zh-CN" sz="2400" dirty="0" smtClean="0">
              <a:solidFill>
                <a:srgbClr val="436FFB"/>
              </a:solidFill>
            </a:endParaRPr>
          </a:p>
          <a:p>
            <a:pPr>
              <a:lnSpc>
                <a:spcPct val="150000"/>
              </a:lnSpc>
              <a:buFont typeface="Wingdings" pitchFamily="2" charset="2"/>
              <a:buChar char="l"/>
            </a:pPr>
            <a:r>
              <a:rPr lang="en-US" altLang="zh-CN" sz="2400" dirty="0" smtClean="0"/>
              <a:t>The recommendations that you make to decision-makers should stem from your model. </a:t>
            </a:r>
            <a:r>
              <a:rPr lang="zh-CN" altLang="en-US" sz="2400" dirty="0" smtClean="0">
                <a:solidFill>
                  <a:srgbClr val="436FFB"/>
                </a:solidFill>
              </a:rPr>
              <a:t>模型与结果的一致性</a:t>
            </a:r>
            <a:endParaRPr lang="en-US" altLang="zh-CN" sz="2400" dirty="0" smtClean="0">
              <a:solidFill>
                <a:srgbClr val="436FFB"/>
              </a:solidFill>
            </a:endParaRPr>
          </a:p>
          <a:p>
            <a:pPr>
              <a:lnSpc>
                <a:spcPct val="150000"/>
              </a:lnSpc>
              <a:buFont typeface="Wingdings" pitchFamily="2" charset="2"/>
              <a:buChar char="l"/>
            </a:pPr>
            <a:endParaRPr lang="zh-CN" altLang="zh-CN" sz="2400" dirty="0" smtClean="0">
              <a:solidFill>
                <a:srgbClr val="436FFB"/>
              </a:solidFill>
            </a:endParaRPr>
          </a:p>
        </p:txBody>
      </p:sp>
      <p:sp>
        <p:nvSpPr>
          <p:cNvPr id="5" name="内容占位符 2"/>
          <p:cNvSpPr txBox="1">
            <a:spLocks/>
          </p:cNvSpPr>
          <p:nvPr/>
        </p:nvSpPr>
        <p:spPr bwMode="auto">
          <a:xfrm>
            <a:off x="0" y="917105"/>
            <a:ext cx="8964488"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20000"/>
              </a:spcBef>
              <a:spcAft>
                <a:spcPct val="0"/>
              </a:spcAft>
              <a:buClrTx/>
              <a:buSzTx/>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
        <p:nvSpPr>
          <p:cNvPr id="6" name="TextBox 5"/>
          <p:cNvSpPr txBox="1"/>
          <p:nvPr/>
        </p:nvSpPr>
        <p:spPr>
          <a:xfrm>
            <a:off x="3626314"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二、评委评述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par>
                                <p:cTn id="8" presetID="18" presetClass="entr" presetSubtype="3"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upRigh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upRigh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trips(upRight)">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4968551"/>
          </a:xfrm>
        </p:spPr>
        <p:txBody>
          <a:bodyPr/>
          <a:lstStyle/>
          <a:p>
            <a:pPr>
              <a:lnSpc>
                <a:spcPct val="150000"/>
              </a:lnSpc>
              <a:buNone/>
            </a:pPr>
            <a:r>
              <a:rPr lang="en-US" altLang="zh-CN" sz="2400" dirty="0" smtClean="0"/>
              <a:t>        </a:t>
            </a:r>
            <a:r>
              <a:rPr lang="zh-CN" altLang="zh-CN" sz="2400" dirty="0" smtClean="0">
                <a:latin typeface="楷体_GB2312" pitchFamily="49" charset="-122"/>
                <a:ea typeface="楷体_GB2312" pitchFamily="49" charset="-122"/>
              </a:rPr>
              <a:t>与国赛相比较，美赛评阅过程有以下特点：</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zh-CN" sz="2400" dirty="0" smtClean="0">
                <a:latin typeface="楷体_GB2312" pitchFamily="49" charset="-122"/>
                <a:ea typeface="楷体_GB2312" pitchFamily="49" charset="-122"/>
              </a:rPr>
              <a:t>遵循一个原则：获奖等级越高的论文被评阅次数越多。国赛也有类似的做法，但评阅次数差异要小一些。</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zh-CN" sz="2400" dirty="0" smtClean="0">
                <a:latin typeface="楷体_GB2312" pitchFamily="49" charset="-122"/>
                <a:ea typeface="楷体_GB2312" pitchFamily="49" charset="-122"/>
              </a:rPr>
              <a:t>对结果的宽容度较大，例如</a:t>
            </a:r>
            <a:r>
              <a:rPr lang="en-US" altLang="zh-CN" sz="2400" dirty="0" smtClean="0">
                <a:latin typeface="楷体_GB2312" pitchFamily="49" charset="-122"/>
                <a:ea typeface="楷体_GB2312" pitchFamily="49" charset="-122"/>
              </a:rPr>
              <a:t>99</a:t>
            </a:r>
            <a:r>
              <a:rPr lang="zh-CN" altLang="zh-CN" sz="2400" dirty="0" smtClean="0">
                <a:latin typeface="楷体_GB2312" pitchFamily="49" charset="-122"/>
                <a:ea typeface="楷体_GB2312" pitchFamily="49" charset="-122"/>
              </a:rPr>
              <a:t>年“大碰撞”。评阅中对结果重要性的淡化对评委的评阅水平提出了更高的要求。</a:t>
            </a:r>
            <a:endParaRPr lang="en-US" altLang="zh-CN" sz="2400" dirty="0" smtClean="0">
              <a:latin typeface="楷体_GB2312" pitchFamily="49" charset="-122"/>
              <a:ea typeface="楷体_GB2312" pitchFamily="49" charset="-122"/>
            </a:endParaRPr>
          </a:p>
          <a:p>
            <a:pPr>
              <a:lnSpc>
                <a:spcPct val="150000"/>
              </a:lnSpc>
              <a:buNone/>
            </a:pPr>
            <a:endParaRPr lang="en-US" altLang="zh-CN" sz="2400" dirty="0" smtClean="0">
              <a:latin typeface="楷体_GB2312" pitchFamily="49" charset="-122"/>
              <a:ea typeface="楷体_GB2312" pitchFamily="49" charset="-122"/>
            </a:endParaRPr>
          </a:p>
          <a:p>
            <a:pPr>
              <a:buNone/>
            </a:pPr>
            <a:r>
              <a:rPr lang="en-US" altLang="zh-CN" sz="2400" dirty="0" smtClean="0"/>
              <a:t> </a:t>
            </a:r>
            <a:endParaRPr lang="en-US" altLang="zh-CN" sz="2400" dirty="0" smtClean="0">
              <a:latin typeface="楷体_GB2312" pitchFamily="49" charset="-122"/>
              <a:ea typeface="楷体_GB2312" pitchFamily="49" charset="-122"/>
            </a:endParaRPr>
          </a:p>
        </p:txBody>
      </p:sp>
      <p:sp>
        <p:nvSpPr>
          <p:cNvPr id="4" name="TextBox 3"/>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三、评阅特点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144000" cy="5688631"/>
          </a:xfrm>
        </p:spPr>
        <p:txBody>
          <a:bodyPr/>
          <a:lstStyle/>
          <a:p>
            <a:pPr>
              <a:lnSpc>
                <a:spcPct val="150000"/>
              </a:lnSpc>
              <a:buFont typeface="Wingdings" pitchFamily="2" charset="2"/>
              <a:buChar char="l"/>
            </a:pPr>
            <a:r>
              <a:rPr lang="zh-CN" altLang="zh-CN" sz="2400" dirty="0" smtClean="0">
                <a:latin typeface="楷体_GB2312" pitchFamily="49" charset="-122"/>
                <a:ea typeface="楷体_GB2312" pitchFamily="49" charset="-122"/>
              </a:rPr>
              <a:t>在“评委评论”中，常常有评委强调考察参赛论文的“两个理解”，即对问题的理解与对所用方法的理解</a:t>
            </a:r>
            <a:r>
              <a:rPr lang="zh-CN" altLang="en-US" sz="2400" dirty="0" smtClean="0">
                <a:latin typeface="楷体_GB2312" pitchFamily="49" charset="-122"/>
                <a:ea typeface="楷体_GB2312" pitchFamily="49" charset="-122"/>
              </a:rPr>
              <a:t>，</a:t>
            </a:r>
            <a:r>
              <a:rPr lang="zh-CN" altLang="zh-CN" sz="2400" dirty="0" smtClean="0">
                <a:latin typeface="楷体_GB2312" pitchFamily="49" charset="-122"/>
                <a:ea typeface="楷体_GB2312" pitchFamily="49" charset="-122"/>
              </a:rPr>
              <a:t>一个理想的模型无非是“两个理解”的完美结合</a:t>
            </a:r>
            <a:r>
              <a:rPr lang="zh-CN" altLang="en-US" sz="2400" dirty="0" smtClean="0">
                <a:latin typeface="楷体_GB2312" pitchFamily="49" charset="-122"/>
                <a:ea typeface="楷体_GB2312" pitchFamily="49" charset="-122"/>
              </a:rPr>
              <a:t>，</a:t>
            </a:r>
            <a:r>
              <a:rPr lang="zh-CN" altLang="zh-CN" sz="2400" dirty="0" smtClean="0">
                <a:latin typeface="楷体_GB2312" pitchFamily="49" charset="-122"/>
                <a:ea typeface="楷体_GB2312" pitchFamily="49" charset="-122"/>
              </a:rPr>
              <a:t>“两个理解”在很大程度上体现了参赛者的建模能力。</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en-US" altLang="zh-CN" sz="2400" dirty="0" smtClean="0">
                <a:latin typeface="Times New Roman" pitchFamily="18" charset="0"/>
                <a:ea typeface="楷体_GB2312" pitchFamily="49" charset="-122"/>
                <a:cs typeface="Times New Roman" pitchFamily="18" charset="0"/>
              </a:rPr>
              <a:t>Modelers can frequently gain creditability by demonstrating that they understand the problem in its context.</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en-US" altLang="zh-CN" sz="2400" dirty="0" smtClean="0">
                <a:latin typeface="Times New Roman" pitchFamily="18" charset="0"/>
                <a:ea typeface="楷体_GB2312" pitchFamily="49" charset="-122"/>
                <a:cs typeface="Times New Roman" pitchFamily="18" charset="0"/>
              </a:rPr>
              <a:t>One key to successful model building is to adapt existing theory or models properly to the problem at hand, whether derived or researched, it is imperative to demonstrate an understanding of the model you are.</a:t>
            </a:r>
            <a:endParaRPr lang="en-US" altLang="zh-CN" sz="2400" dirty="0" smtClean="0">
              <a:latin typeface="楷体_GB2312" pitchFamily="49" charset="-122"/>
              <a:ea typeface="楷体_GB2312" pitchFamily="49" charset="-122"/>
            </a:endParaRPr>
          </a:p>
          <a:p>
            <a:pPr>
              <a:buNone/>
            </a:pPr>
            <a:r>
              <a:rPr lang="en-US" altLang="zh-CN" sz="2400" dirty="0" smtClean="0"/>
              <a:t> </a:t>
            </a:r>
            <a:endParaRPr lang="en-US" altLang="zh-CN" sz="2400" dirty="0" smtClean="0">
              <a:latin typeface="楷体_GB2312" pitchFamily="49" charset="-122"/>
              <a:ea typeface="楷体_GB2312" pitchFamily="49" charset="-122"/>
            </a:endParaRPr>
          </a:p>
        </p:txBody>
      </p:sp>
      <p:sp>
        <p:nvSpPr>
          <p:cNvPr id="5" name="TextBox 4"/>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三、评阅特点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par>
                                <p:cTn id="18" presetID="18" presetClass="entr" presetSubtype="3"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trips(upRight)">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68761"/>
            <a:ext cx="9144000" cy="4104456"/>
          </a:xfrm>
        </p:spPr>
        <p:txBody>
          <a:bodyPr/>
          <a:lstStyle/>
          <a:p>
            <a:pPr>
              <a:lnSpc>
                <a:spcPct val="150000"/>
              </a:lnSpc>
              <a:buFont typeface="Wingdings" pitchFamily="2" charset="2"/>
              <a:buChar char="l"/>
            </a:pPr>
            <a:r>
              <a:rPr lang="zh-CN" altLang="zh-CN" sz="2400" dirty="0" smtClean="0">
                <a:latin typeface="楷体_GB2312" pitchFamily="49" charset="-122"/>
                <a:ea typeface="楷体_GB2312" pitchFamily="49" charset="-122"/>
              </a:rPr>
              <a:t>与国赛不同的是，美赛论文常常需要提交一份</a:t>
            </a:r>
            <a:r>
              <a:rPr lang="en-US" altLang="zh-CN" sz="2400" dirty="0" smtClean="0">
                <a:latin typeface="楷体_GB2312" pitchFamily="49" charset="-122"/>
                <a:ea typeface="楷体_GB2312" pitchFamily="49" charset="-122"/>
              </a:rPr>
              <a:t>2</a:t>
            </a:r>
            <a:r>
              <a:rPr lang="zh-CN" altLang="zh-CN" sz="2400" dirty="0" smtClean="0">
                <a:latin typeface="楷体_GB2312" pitchFamily="49" charset="-122"/>
                <a:ea typeface="楷体_GB2312" pitchFamily="49" charset="-122"/>
              </a:rPr>
              <a:t>页以内的执行摘要，其阅读对象假定为论文成果的应用方，以成果特点介绍及可操作内容为主，不需要技术细节。这些内容在实际应用课题研究中往往也是课题成果应用方所关心的。此环节的设立也体现了美赛对可执行结论的重视。美赛优秀论文通常也有单独一节“</a:t>
            </a:r>
            <a:r>
              <a:rPr lang="en-US" altLang="zh-CN" sz="2400" dirty="0" smtClean="0">
                <a:latin typeface="Times New Roman" pitchFamily="18" charset="0"/>
                <a:ea typeface="楷体_GB2312" pitchFamily="49" charset="-122"/>
                <a:cs typeface="Times New Roman" pitchFamily="18" charset="0"/>
              </a:rPr>
              <a:t>The  conclusion</a:t>
            </a:r>
            <a:r>
              <a:rPr lang="en-US" altLang="zh-CN" sz="2400" dirty="0" smtClean="0">
                <a:latin typeface="楷体_GB2312" pitchFamily="49" charset="-122"/>
                <a:ea typeface="楷体_GB2312" pitchFamily="49" charset="-122"/>
              </a:rPr>
              <a:t>s</a:t>
            </a:r>
            <a:r>
              <a:rPr lang="zh-CN" altLang="zh-CN"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 </a:t>
            </a:r>
          </a:p>
          <a:p>
            <a:pPr>
              <a:lnSpc>
                <a:spcPct val="150000"/>
              </a:lnSpc>
              <a:buNone/>
            </a:pPr>
            <a:endParaRPr lang="en-US" altLang="zh-CN" sz="2400" dirty="0" smtClean="0">
              <a:latin typeface="楷体_GB2312" pitchFamily="49" charset="-122"/>
              <a:ea typeface="楷体_GB2312" pitchFamily="49" charset="-122"/>
            </a:endParaRPr>
          </a:p>
        </p:txBody>
      </p:sp>
      <p:sp>
        <p:nvSpPr>
          <p:cNvPr id="5" name="TextBox 4"/>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三、评阅特点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84784"/>
            <a:ext cx="9144000" cy="3888433"/>
          </a:xfrm>
        </p:spPr>
        <p:txBody>
          <a:bodyPr/>
          <a:lstStyle/>
          <a:p>
            <a:pPr>
              <a:lnSpc>
                <a:spcPct val="150000"/>
              </a:lnSpc>
              <a:buFont typeface="Wingdings" pitchFamily="2" charset="2"/>
              <a:buChar char="l"/>
            </a:pPr>
            <a:r>
              <a:rPr lang="zh-CN" altLang="zh-CN" sz="2400" dirty="0" smtClean="0">
                <a:latin typeface="楷体_GB2312" pitchFamily="49" charset="-122"/>
                <a:ea typeface="楷体_GB2312" pitchFamily="49" charset="-122"/>
              </a:rPr>
              <a:t>美赛的评阅过程，其重心在最后的</a:t>
            </a:r>
            <a:r>
              <a:rPr lang="en-US" altLang="zh-CN" sz="2400" dirty="0" smtClean="0">
                <a:latin typeface="Times New Roman" pitchFamily="18" charset="0"/>
                <a:ea typeface="楷体_GB2312" pitchFamily="49" charset="-122"/>
                <a:cs typeface="Times New Roman" pitchFamily="18" charset="0"/>
              </a:rPr>
              <a:t>outstanding</a:t>
            </a:r>
            <a:r>
              <a:rPr lang="zh-CN" altLang="zh-CN" sz="2400" dirty="0" smtClean="0">
                <a:latin typeface="楷体_GB2312" pitchFamily="49" charset="-122"/>
                <a:ea typeface="楷体_GB2312" pitchFamily="49" charset="-122"/>
              </a:rPr>
              <a:t>论文的评选，而对于较低等级的奖项（一、二等奖）的评选，与国赛相比较要粗糙一些，评委的关注程度也要低一些。</a:t>
            </a:r>
            <a:r>
              <a:rPr lang="en-US" altLang="zh-CN" sz="2400" dirty="0" smtClean="0">
                <a:latin typeface="楷体_GB2312" pitchFamily="49" charset="-122"/>
                <a:ea typeface="楷体_GB2312" pitchFamily="49" charset="-122"/>
              </a:rPr>
              <a:t>1996</a:t>
            </a:r>
            <a:r>
              <a:rPr lang="zh-CN" altLang="zh-CN" sz="2400" dirty="0" smtClean="0">
                <a:latin typeface="楷体_GB2312" pitchFamily="49" charset="-122"/>
                <a:ea typeface="楷体_GB2312" pitchFamily="49" charset="-122"/>
              </a:rPr>
              <a:t>年的美赛竞赛题目“竞赛评阅问题（</a:t>
            </a:r>
            <a:r>
              <a:rPr lang="en-US" altLang="zh-CN" sz="2400" dirty="0" smtClean="0">
                <a:latin typeface="Times New Roman" pitchFamily="18" charset="0"/>
                <a:ea typeface="楷体_GB2312" pitchFamily="49" charset="-122"/>
                <a:cs typeface="Times New Roman" pitchFamily="18" charset="0"/>
              </a:rPr>
              <a:t>The Contest Judging Problem</a:t>
            </a:r>
            <a:r>
              <a:rPr lang="zh-CN" altLang="zh-CN" sz="2400" dirty="0" smtClean="0">
                <a:latin typeface="楷体_GB2312" pitchFamily="49" charset="-122"/>
                <a:ea typeface="楷体_GB2312" pitchFamily="49" charset="-122"/>
              </a:rPr>
              <a:t>）”，其设置的优化目标即为：如何保证最终选出的</a:t>
            </a:r>
            <a:r>
              <a:rPr lang="en-US" altLang="zh-CN" sz="2400" dirty="0" smtClean="0">
                <a:latin typeface="Times New Roman" pitchFamily="18" charset="0"/>
                <a:ea typeface="楷体_GB2312" pitchFamily="49" charset="-122"/>
                <a:cs typeface="Times New Roman" pitchFamily="18" charset="0"/>
              </a:rPr>
              <a:t>W</a:t>
            </a:r>
            <a:r>
              <a:rPr lang="zh-CN" altLang="zh-CN" sz="2400" dirty="0" smtClean="0">
                <a:latin typeface="楷体_GB2312" pitchFamily="49" charset="-122"/>
                <a:ea typeface="楷体_GB2312" pitchFamily="49" charset="-122"/>
              </a:rPr>
              <a:t>篇优秀论文在</a:t>
            </a:r>
            <a:r>
              <a:rPr lang="en-US" altLang="zh-CN" sz="2400" dirty="0" smtClean="0">
                <a:latin typeface="楷体_GB2312" pitchFamily="49" charset="-122"/>
                <a:ea typeface="楷体_GB2312" pitchFamily="49" charset="-122"/>
              </a:rPr>
              <a:t>2</a:t>
            </a:r>
            <a:r>
              <a:rPr lang="en-US" altLang="zh-CN" sz="2400" dirty="0" smtClean="0">
                <a:latin typeface="Times New Roman" pitchFamily="18" charset="0"/>
                <a:ea typeface="楷体_GB2312" pitchFamily="49" charset="-122"/>
                <a:cs typeface="Times New Roman" pitchFamily="18" charset="0"/>
              </a:rPr>
              <a:t>W</a:t>
            </a:r>
            <a:r>
              <a:rPr lang="zh-CN" altLang="zh-CN" sz="2400" dirty="0" smtClean="0">
                <a:latin typeface="楷体_GB2312" pitchFamily="49" charset="-122"/>
                <a:ea typeface="楷体_GB2312" pitchFamily="49" charset="-122"/>
              </a:rPr>
              <a:t>篇“最好的论文”中。由此可见一斑。</a:t>
            </a:r>
            <a:endParaRPr lang="en-US" altLang="zh-CN" sz="2400" dirty="0" smtClean="0">
              <a:latin typeface="楷体_GB2312" pitchFamily="49" charset="-122"/>
              <a:ea typeface="楷体_GB2312" pitchFamily="49" charset="-122"/>
            </a:endParaRPr>
          </a:p>
        </p:txBody>
      </p:sp>
      <p:sp>
        <p:nvSpPr>
          <p:cNvPr id="5" name="TextBox 4"/>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三、评阅特点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9144000" cy="4392489"/>
          </a:xfrm>
        </p:spPr>
        <p:txBody>
          <a:bodyPr/>
          <a:lstStyle/>
          <a:p>
            <a:pPr>
              <a:lnSpc>
                <a:spcPct val="150000"/>
              </a:lnSpc>
              <a:buFont typeface="Wingdings" pitchFamily="2" charset="2"/>
              <a:buChar char="l"/>
            </a:pPr>
            <a:r>
              <a:rPr lang="zh-CN" altLang="zh-CN" sz="2400" dirty="0" smtClean="0">
                <a:latin typeface="楷体_GB2312" pitchFamily="49" charset="-122"/>
                <a:ea typeface="楷体_GB2312" pitchFamily="49" charset="-122"/>
              </a:rPr>
              <a:t>由于一般来说美赛题目离实际更近一些，所以对问题的主要方向的把握常常有更多的选择，因此对参赛学生而言把握</a:t>
            </a:r>
            <a:r>
              <a:rPr lang="zh-CN" altLang="en-US" sz="2400" dirty="0" smtClean="0">
                <a:latin typeface="楷体_GB2312" pitchFamily="49" charset="-122"/>
                <a:ea typeface="楷体_GB2312" pitchFamily="49" charset="-122"/>
              </a:rPr>
              <a:t>建模</a:t>
            </a:r>
            <a:r>
              <a:rPr lang="zh-CN" altLang="zh-CN" sz="2400" dirty="0" smtClean="0">
                <a:latin typeface="楷体_GB2312" pitchFamily="49" charset="-122"/>
                <a:ea typeface="楷体_GB2312" pitchFamily="49" charset="-122"/>
              </a:rPr>
              <a:t>方向的难度要大一些。</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en-US" sz="2400" dirty="0" smtClean="0">
                <a:latin typeface="楷体_GB2312" pitchFamily="49" charset="-122"/>
                <a:ea typeface="楷体_GB2312" pitchFamily="49" charset="-122"/>
              </a:rPr>
              <a:t>美赛评委更关注参赛者能力的体现。</a:t>
            </a:r>
            <a:endParaRPr lang="en-US" altLang="zh-CN" sz="2400" dirty="0" smtClean="0">
              <a:latin typeface="楷体_GB2312" pitchFamily="49" charset="-122"/>
              <a:ea typeface="楷体_GB2312" pitchFamily="49" charset="-122"/>
            </a:endParaRPr>
          </a:p>
        </p:txBody>
      </p:sp>
      <p:sp>
        <p:nvSpPr>
          <p:cNvPr id="5" name="TextBox 4"/>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三、评阅特点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3"/>
            <a:ext cx="8291513" cy="4320480"/>
          </a:xfrm>
        </p:spPr>
        <p:txBody>
          <a:bodyPr/>
          <a:lstStyle/>
          <a:p>
            <a:pPr>
              <a:lnSpc>
                <a:spcPct val="150000"/>
              </a:lnSpc>
              <a:buFont typeface="Wingdings" pitchFamily="2" charset="2"/>
              <a:buChar char="l"/>
            </a:pPr>
            <a:r>
              <a:rPr lang="en-US" altLang="zh-CN" dirty="0" smtClean="0"/>
              <a:t> </a:t>
            </a:r>
            <a:r>
              <a:rPr lang="zh-CN" altLang="en-US" dirty="0" smtClean="0"/>
              <a:t>评阅过程</a:t>
            </a:r>
            <a:endParaRPr lang="en-US" altLang="zh-CN" dirty="0" smtClean="0"/>
          </a:p>
          <a:p>
            <a:pPr>
              <a:lnSpc>
                <a:spcPct val="150000"/>
              </a:lnSpc>
              <a:buFont typeface="Wingdings" pitchFamily="2" charset="2"/>
              <a:buChar char="l"/>
            </a:pPr>
            <a:r>
              <a:rPr lang="en-US" altLang="zh-CN" dirty="0" smtClean="0"/>
              <a:t> </a:t>
            </a:r>
            <a:r>
              <a:rPr lang="zh-CN" altLang="en-US" dirty="0" smtClean="0"/>
              <a:t>评委评述</a:t>
            </a:r>
            <a:endParaRPr lang="en-US" altLang="zh-CN" dirty="0" smtClean="0"/>
          </a:p>
          <a:p>
            <a:pPr>
              <a:lnSpc>
                <a:spcPct val="150000"/>
              </a:lnSpc>
              <a:buFont typeface="Wingdings" pitchFamily="2" charset="2"/>
              <a:buChar char="l"/>
            </a:pPr>
            <a:r>
              <a:rPr lang="en-US" altLang="zh-CN" dirty="0" smtClean="0"/>
              <a:t> </a:t>
            </a:r>
            <a:r>
              <a:rPr lang="zh-CN" altLang="en-US" dirty="0" smtClean="0"/>
              <a:t>评阅特点</a:t>
            </a:r>
            <a:endParaRPr lang="en-US" altLang="zh-CN" dirty="0" smtClean="0"/>
          </a:p>
          <a:p>
            <a:pPr>
              <a:lnSpc>
                <a:spcPct val="150000"/>
              </a:lnSpc>
              <a:buFont typeface="Wingdings" pitchFamily="2" charset="2"/>
              <a:buChar char="l"/>
            </a:pPr>
            <a:r>
              <a:rPr lang="zh-CN" altLang="en-US" dirty="0" smtClean="0"/>
              <a:t> 经验之谈</a:t>
            </a:r>
            <a:endParaRPr lang="en-US" altLang="zh-CN" dirty="0" smtClean="0"/>
          </a:p>
          <a:p>
            <a:pPr>
              <a:lnSpc>
                <a:spcPct val="150000"/>
              </a:lnSpc>
              <a:buFont typeface="Wingdings" pitchFamily="2" charset="2"/>
              <a:buChar char="l"/>
            </a:pPr>
            <a:r>
              <a:rPr lang="zh-CN" altLang="en-US" dirty="0" smtClean="0"/>
              <a:t> 建模案例</a:t>
            </a:r>
            <a:endParaRPr lang="en-US" altLang="zh-CN" dirty="0" smtClean="0"/>
          </a:p>
          <a:p>
            <a:pPr>
              <a:lnSpc>
                <a:spcPct val="150000"/>
              </a:lnSpc>
              <a:buNone/>
            </a:pPr>
            <a:endParaRPr lang="zh-CN" altLang="en-US" dirty="0"/>
          </a:p>
        </p:txBody>
      </p:sp>
      <p:sp>
        <p:nvSpPr>
          <p:cNvPr id="4" name="TextBox 3"/>
          <p:cNvSpPr txBox="1"/>
          <p:nvPr/>
        </p:nvSpPr>
        <p:spPr>
          <a:xfrm>
            <a:off x="4139952" y="0"/>
            <a:ext cx="1499128" cy="707886"/>
          </a:xfrm>
          <a:prstGeom prst="rect">
            <a:avLst/>
          </a:prstGeom>
          <a:noFill/>
        </p:spPr>
        <p:txBody>
          <a:bodyPr wrap="none" rtlCol="0">
            <a:spAutoFit/>
          </a:bodyPr>
          <a:lstStyle/>
          <a:p>
            <a:r>
              <a:rPr lang="zh-CN" altLang="en-US" sz="4000" b="1" dirty="0" smtClean="0">
                <a:solidFill>
                  <a:srgbClr val="C00000"/>
                </a:solidFill>
              </a:rPr>
              <a:t>目  录</a:t>
            </a:r>
            <a:endParaRPr lang="zh-CN" altLang="en-US" sz="4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par>
                                <p:cTn id="8" presetID="18" presetClass="entr" presetSubtype="3"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upRight)">
                                      <p:cBhvr>
                                        <p:cTn id="10" dur="500"/>
                                        <p:tgtEl>
                                          <p:spTgt spid="3">
                                            <p:txEl>
                                              <p:pRg st="1" end="1"/>
                                            </p:txEl>
                                          </p:spTgt>
                                        </p:tgtEl>
                                      </p:cBhvr>
                                    </p:animEffect>
                                  </p:childTnLst>
                                </p:cTn>
                              </p:par>
                              <p:par>
                                <p:cTn id="11" presetID="18" presetClass="entr" presetSubtype="3"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upRight)">
                                      <p:cBhvr>
                                        <p:cTn id="13" dur="500"/>
                                        <p:tgtEl>
                                          <p:spTgt spid="3">
                                            <p:txEl>
                                              <p:pRg st="2" end="2"/>
                                            </p:txEl>
                                          </p:spTgt>
                                        </p:tgtEl>
                                      </p:cBhvr>
                                    </p:animEffect>
                                  </p:childTnLst>
                                </p:cTn>
                              </p:par>
                              <p:par>
                                <p:cTn id="14" presetID="18" presetClass="entr" presetSubtype="3"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upRight)">
                                      <p:cBhvr>
                                        <p:cTn id="16" dur="500"/>
                                        <p:tgtEl>
                                          <p:spTgt spid="3">
                                            <p:txEl>
                                              <p:pRg st="3" end="3"/>
                                            </p:txEl>
                                          </p:spTgt>
                                        </p:tgtEl>
                                      </p:cBhvr>
                                    </p:animEffect>
                                  </p:childTnLst>
                                </p:cTn>
                              </p:par>
                              <p:par>
                                <p:cTn id="17" presetID="18" presetClass="entr" presetSubtype="3"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upRigh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9144000" cy="5472608"/>
          </a:xfrm>
        </p:spPr>
        <p:txBody>
          <a:bodyPr/>
          <a:lstStyle/>
          <a:p>
            <a:pPr>
              <a:lnSpc>
                <a:spcPct val="150000"/>
              </a:lnSpc>
              <a:buFont typeface="Wingdings" pitchFamily="2" charset="2"/>
              <a:buChar char="l"/>
            </a:pPr>
            <a:r>
              <a:rPr lang="zh-CN" altLang="en-US" sz="2400" dirty="0" smtClean="0">
                <a:latin typeface="楷体_GB2312" pitchFamily="49" charset="-122"/>
                <a:ea typeface="楷体_GB2312" pitchFamily="49" charset="-122"/>
              </a:rPr>
              <a:t>关键假设应有简单说明。</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en-US" sz="2400" dirty="0" smtClean="0">
                <a:latin typeface="楷体_GB2312" pitchFamily="49" charset="-122"/>
                <a:ea typeface="楷体_GB2312" pitchFamily="49" charset="-122"/>
              </a:rPr>
              <a:t>在准确理解问题本质的前提下，把握好建模方向。</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en-US" sz="2400" dirty="0" smtClean="0">
                <a:latin typeface="楷体_GB2312" pitchFamily="49" charset="-122"/>
                <a:ea typeface="楷体_GB2312" pitchFamily="49" charset="-122"/>
              </a:rPr>
              <a:t>从较简单的模型入手，</a:t>
            </a:r>
            <a:r>
              <a:rPr lang="zh-CN" altLang="zh-CN" sz="2400" dirty="0" smtClean="0">
                <a:latin typeface="楷体_GB2312" pitchFamily="49" charset="-122"/>
                <a:ea typeface="楷体_GB2312" pitchFamily="49" charset="-122"/>
              </a:rPr>
              <a:t>通过对模型的逐步完善</a:t>
            </a:r>
            <a:r>
              <a:rPr lang="en-US" altLang="zh-CN" sz="2400" dirty="0" smtClean="0">
                <a:latin typeface="楷体_GB2312" pitchFamily="49" charset="-122"/>
                <a:ea typeface="楷体_GB2312" pitchFamily="49" charset="-122"/>
              </a:rPr>
              <a:t>,</a:t>
            </a:r>
            <a:r>
              <a:rPr lang="zh-CN" altLang="zh-CN" sz="2400" dirty="0" smtClean="0">
                <a:latin typeface="楷体_GB2312" pitchFamily="49" charset="-122"/>
                <a:ea typeface="楷体_GB2312" pitchFamily="49" charset="-122"/>
              </a:rPr>
              <a:t>向评委展示整个模型逐渐完美的过程</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更便于读者理解你的模型。</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zh-CN" sz="2400" dirty="0" smtClean="0">
                <a:latin typeface="楷体_GB2312" pitchFamily="49" charset="-122"/>
                <a:ea typeface="楷体_GB2312" pitchFamily="49" charset="-122"/>
              </a:rPr>
              <a:t>有时候一个生动的举例或图表比详细的描述更能说明问题，一张图能让复杂的思想更容易</a:t>
            </a:r>
            <a:r>
              <a:rPr lang="zh-CN" altLang="en-US" sz="2400" dirty="0" smtClean="0">
                <a:latin typeface="楷体_GB2312" pitchFamily="49" charset="-122"/>
                <a:ea typeface="楷体_GB2312" pitchFamily="49" charset="-122"/>
              </a:rPr>
              <a:t>被别人</a:t>
            </a:r>
            <a:r>
              <a:rPr lang="zh-CN" altLang="zh-CN" sz="2400" dirty="0" smtClean="0">
                <a:latin typeface="楷体_GB2312" pitchFamily="49" charset="-122"/>
                <a:ea typeface="楷体_GB2312" pitchFamily="49" charset="-122"/>
              </a:rPr>
              <a:t>理解</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a:lnSpc>
                <a:spcPct val="150000"/>
              </a:lnSpc>
              <a:buNone/>
            </a:pPr>
            <a:endParaRPr lang="en-US" altLang="zh-CN" sz="2400" dirty="0" smtClean="0"/>
          </a:p>
          <a:p>
            <a:pPr>
              <a:lnSpc>
                <a:spcPct val="150000"/>
              </a:lnSpc>
              <a:buFont typeface="Wingdings" pitchFamily="2" charset="2"/>
              <a:buChar char="l"/>
            </a:pPr>
            <a:endParaRPr lang="zh-CN" altLang="zh-CN" sz="2400" dirty="0" smtClean="0"/>
          </a:p>
          <a:p>
            <a:pPr>
              <a:lnSpc>
                <a:spcPct val="150000"/>
              </a:lnSpc>
              <a:buFont typeface="Wingdings" pitchFamily="2" charset="2"/>
              <a:buChar char="l"/>
            </a:pPr>
            <a:endParaRPr lang="en-US" altLang="zh-CN" sz="2400" dirty="0" smtClean="0"/>
          </a:p>
        </p:txBody>
      </p:sp>
      <p:sp>
        <p:nvSpPr>
          <p:cNvPr id="4" name="TextBox 3"/>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四、经验之谈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upRigh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68760"/>
            <a:ext cx="9144000" cy="4968552"/>
          </a:xfrm>
        </p:spPr>
        <p:txBody>
          <a:bodyPr/>
          <a:lstStyle/>
          <a:p>
            <a:pPr>
              <a:lnSpc>
                <a:spcPct val="150000"/>
              </a:lnSpc>
              <a:buFont typeface="Wingdings" pitchFamily="2" charset="2"/>
              <a:buChar char="l"/>
            </a:pPr>
            <a:r>
              <a:rPr lang="zh-CN" altLang="en-US" sz="2400" dirty="0" smtClean="0">
                <a:latin typeface="楷体_GB2312" pitchFamily="49" charset="-122"/>
                <a:ea typeface="楷体_GB2312" pitchFamily="49" charset="-122"/>
              </a:rPr>
              <a:t>模型与结果，以及它们的一致性，是评委判断论文高低的最主要因素。</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zh-CN" sz="2400" dirty="0" smtClean="0">
                <a:latin typeface="楷体_GB2312" pitchFamily="49" charset="-122"/>
                <a:ea typeface="楷体_GB2312" pitchFamily="49" charset="-122"/>
              </a:rPr>
              <a:t>对结果</a:t>
            </a:r>
            <a:r>
              <a:rPr lang="zh-CN" altLang="en-US" sz="2400" dirty="0" smtClean="0">
                <a:latin typeface="楷体_GB2312" pitchFamily="49" charset="-122"/>
                <a:ea typeface="楷体_GB2312" pitchFamily="49" charset="-122"/>
              </a:rPr>
              <a:t>的</a:t>
            </a:r>
            <a:r>
              <a:rPr lang="zh-CN" altLang="zh-CN" sz="2400" dirty="0" smtClean="0">
                <a:latin typeface="楷体_GB2312" pitchFamily="49" charset="-122"/>
                <a:ea typeface="楷体_GB2312" pitchFamily="49" charset="-122"/>
              </a:rPr>
              <a:t>分析和验证</a:t>
            </a:r>
            <a:r>
              <a:rPr lang="zh-CN" altLang="en-US" sz="2400" dirty="0" smtClean="0">
                <a:latin typeface="楷体_GB2312" pitchFamily="49" charset="-122"/>
                <a:ea typeface="楷体_GB2312" pitchFamily="49" charset="-122"/>
              </a:rPr>
              <a:t>很有必要。</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en-US" sz="2400" dirty="0" smtClean="0">
                <a:latin typeface="楷体_GB2312" pitchFamily="49" charset="-122"/>
                <a:ea typeface="楷体_GB2312" pitchFamily="49" charset="-122"/>
              </a:rPr>
              <a:t>好论文：主题突出，层次分明，细节丰富，结论明确。</a:t>
            </a:r>
            <a:endParaRPr lang="en-US" altLang="zh-CN" sz="2400" dirty="0" smtClean="0">
              <a:latin typeface="楷体_GB2312" pitchFamily="49" charset="-122"/>
              <a:ea typeface="楷体_GB2312" pitchFamily="49" charset="-122"/>
            </a:endParaRPr>
          </a:p>
          <a:p>
            <a:pPr>
              <a:lnSpc>
                <a:spcPct val="150000"/>
              </a:lnSpc>
              <a:buNone/>
            </a:pPr>
            <a:endParaRPr lang="en-US" altLang="zh-CN" sz="2400" dirty="0" smtClean="0"/>
          </a:p>
          <a:p>
            <a:pPr>
              <a:lnSpc>
                <a:spcPct val="150000"/>
              </a:lnSpc>
              <a:buFont typeface="Wingdings" pitchFamily="2" charset="2"/>
              <a:buChar char="l"/>
            </a:pPr>
            <a:endParaRPr lang="en-US" altLang="zh-CN" sz="2400" dirty="0" smtClean="0"/>
          </a:p>
        </p:txBody>
      </p:sp>
      <p:sp>
        <p:nvSpPr>
          <p:cNvPr id="5" name="TextBox 4"/>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四、经验之谈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0" y="836712"/>
            <a:ext cx="9144000" cy="792088"/>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buFont typeface="Wingdings" pitchFamily="2" charset="2"/>
              <a:buNone/>
            </a:pPr>
            <a:r>
              <a:rPr lang="en-US" altLang="zh-CN" b="1" dirty="0" smtClean="0">
                <a:latin typeface="华文楷体"/>
                <a:ea typeface="华文楷体"/>
                <a:cs typeface="华文楷体"/>
              </a:rPr>
              <a:t>         </a:t>
            </a:r>
            <a:r>
              <a:rPr lang="zh-CN" altLang="en-US" dirty="0" smtClean="0">
                <a:solidFill>
                  <a:srgbClr val="4D3FFF"/>
                </a:solidFill>
                <a:latin typeface="华文楷体"/>
                <a:ea typeface="华文楷体"/>
                <a:cs typeface="华文楷体"/>
              </a:rPr>
              <a:t>案例</a:t>
            </a:r>
            <a:r>
              <a:rPr lang="en-US" altLang="zh-CN" dirty="0" smtClean="0">
                <a:solidFill>
                  <a:srgbClr val="4D3FFF"/>
                </a:solidFill>
                <a:latin typeface="华文楷体"/>
                <a:ea typeface="华文楷体"/>
                <a:cs typeface="华文楷体"/>
              </a:rPr>
              <a:t>1</a:t>
            </a:r>
            <a:r>
              <a:rPr lang="zh-CN" altLang="en-US" sz="2400" dirty="0" smtClean="0">
                <a:solidFill>
                  <a:srgbClr val="4D3FFF"/>
                </a:solidFill>
                <a:latin typeface="华文楷体"/>
                <a:ea typeface="华文楷体"/>
                <a:cs typeface="华文楷体"/>
              </a:rPr>
              <a:t>：</a:t>
            </a:r>
            <a:r>
              <a:rPr lang="en-US" altLang="zh-CN" sz="2400" dirty="0" smtClean="0"/>
              <a:t> </a:t>
            </a:r>
            <a:r>
              <a:rPr lang="en-US" altLang="zh-CN" sz="2400" dirty="0" smtClean="0">
                <a:solidFill>
                  <a:srgbClr val="4D3FFF"/>
                </a:solidFill>
              </a:rPr>
              <a:t>College Coaching Legends</a:t>
            </a:r>
            <a:r>
              <a:rPr lang="en-US" altLang="zh-CN" sz="2400" dirty="0" smtClean="0"/>
              <a:t/>
            </a:r>
            <a:br>
              <a:rPr lang="en-US" altLang="zh-CN" sz="2400" dirty="0" smtClean="0"/>
            </a:br>
            <a:r>
              <a:rPr lang="en-US" altLang="zh-CN" dirty="0" smtClean="0">
                <a:solidFill>
                  <a:srgbClr val="4D3FFF"/>
                </a:solidFill>
              </a:rPr>
              <a:t/>
            </a:r>
            <a:br>
              <a:rPr lang="en-US" altLang="zh-CN" dirty="0" smtClean="0">
                <a:solidFill>
                  <a:srgbClr val="4D3FFF"/>
                </a:solidFill>
              </a:rPr>
            </a:br>
            <a:r>
              <a:rPr lang="en-US" altLang="zh-CN" dirty="0" smtClean="0">
                <a:solidFill>
                  <a:srgbClr val="4D3FFF"/>
                </a:solidFill>
              </a:rPr>
              <a:t>  </a:t>
            </a:r>
            <a:endParaRPr lang="en-US" altLang="zh-CN" b="1" dirty="0" smtClean="0">
              <a:solidFill>
                <a:srgbClr val="4D3FFF"/>
              </a:solidFill>
              <a:latin typeface="华文楷体"/>
              <a:ea typeface="华文楷体"/>
              <a:cs typeface="华文楷体"/>
            </a:endParaRPr>
          </a:p>
          <a:p>
            <a:pPr>
              <a:lnSpc>
                <a:spcPct val="150000"/>
              </a:lnSpc>
              <a:buFont typeface="Wingdings" pitchFamily="2" charset="2"/>
              <a:buNone/>
            </a:pPr>
            <a:r>
              <a:rPr lang="en-US" altLang="zh-CN" b="1" dirty="0" smtClean="0">
                <a:latin typeface="华文楷体"/>
                <a:ea typeface="华文楷体"/>
                <a:cs typeface="华文楷体"/>
              </a:rPr>
              <a:t>        </a:t>
            </a:r>
            <a:endParaRPr lang="zh-CN" altLang="en-US" b="1" dirty="0" smtClean="0">
              <a:solidFill>
                <a:srgbClr val="0000FF"/>
              </a:solidFill>
              <a:latin typeface="华文楷体"/>
              <a:ea typeface="华文楷体"/>
              <a:cs typeface="华文楷体"/>
            </a:endParaRPr>
          </a:p>
        </p:txBody>
      </p:sp>
      <p:sp>
        <p:nvSpPr>
          <p:cNvPr id="27655" name="流程图: 文档 5"/>
          <p:cNvSpPr>
            <a:spLocks noChangeArrowheads="1"/>
          </p:cNvSpPr>
          <p:nvPr/>
        </p:nvSpPr>
        <p:spPr bwMode="auto">
          <a:xfrm>
            <a:off x="827088" y="4724400"/>
            <a:ext cx="914400" cy="612775"/>
          </a:xfrm>
          <a:prstGeom prst="flowChartDocument">
            <a:avLst/>
          </a:prstGeom>
          <a:noFill/>
          <a:ln w="9525" algn="ctr">
            <a:noFill/>
            <a:round/>
            <a:headEnd/>
            <a:tailEnd/>
          </a:ln>
        </p:spPr>
        <p:txBody>
          <a:bodyPr wrap="none">
            <a:spAutoFit/>
          </a:bodyPr>
          <a:lstStyle/>
          <a:p>
            <a:pPr indent="276225">
              <a:lnSpc>
                <a:spcPct val="110000"/>
              </a:lnSpc>
            </a:pPr>
            <a:endParaRPr lang="zh-CN" altLang="en-US">
              <a:ea typeface="黑体" pitchFamily="49" charset="-122"/>
            </a:endParaRPr>
          </a:p>
        </p:txBody>
      </p:sp>
      <p:graphicFrame>
        <p:nvGraphicFramePr>
          <p:cNvPr id="10" name="表格 9"/>
          <p:cNvGraphicFramePr>
            <a:graphicFrameLocks noGrp="1"/>
          </p:cNvGraphicFramePr>
          <p:nvPr/>
        </p:nvGraphicFramePr>
        <p:xfrm>
          <a:off x="611560" y="1628800"/>
          <a:ext cx="7992888" cy="3491208"/>
        </p:xfrm>
        <a:graphic>
          <a:graphicData uri="http://schemas.openxmlformats.org/drawingml/2006/table">
            <a:tbl>
              <a:tblPr firstRow="1" bandRow="1">
                <a:tableStyleId>{5C22544A-7EE6-4342-B048-85BDC9FD1C3A}</a:tableStyleId>
              </a:tblPr>
              <a:tblGrid>
                <a:gridCol w="1414670"/>
                <a:gridCol w="6578218"/>
              </a:tblGrid>
              <a:tr h="498744">
                <a:tc>
                  <a:txBody>
                    <a:bodyPr/>
                    <a:lstStyle/>
                    <a:p>
                      <a:pPr algn="ctr"/>
                      <a:r>
                        <a:rPr lang="en-US" altLang="zh-CN" sz="2000" b="1" dirty="0" smtClean="0">
                          <a:solidFill>
                            <a:srgbClr val="C00000"/>
                          </a:solidFill>
                        </a:rPr>
                        <a:t>O</a:t>
                      </a:r>
                      <a:r>
                        <a:rPr lang="zh-CN" altLang="en-US" sz="2000" b="1" dirty="0" smtClean="0">
                          <a:solidFill>
                            <a:srgbClr val="C00000"/>
                          </a:solidFill>
                        </a:rPr>
                        <a:t>奖</a:t>
                      </a:r>
                      <a:endParaRPr lang="zh-CN" altLang="en-US" sz="2000" b="1" dirty="0">
                        <a:solidFill>
                          <a:srgbClr val="C00000"/>
                        </a:solidFill>
                      </a:endParaRPr>
                    </a:p>
                  </a:txBody>
                  <a:tcPr/>
                </a:tc>
                <a:tc>
                  <a:txBody>
                    <a:bodyPr/>
                    <a:lstStyle/>
                    <a:p>
                      <a:pPr algn="ctr"/>
                      <a:r>
                        <a:rPr lang="zh-CN" altLang="en-US" sz="2000" b="1" dirty="0" smtClean="0">
                          <a:solidFill>
                            <a:srgbClr val="C00000"/>
                          </a:solidFill>
                        </a:rPr>
                        <a:t>主要方法</a:t>
                      </a:r>
                      <a:endParaRPr lang="zh-CN" altLang="en-US" sz="2000" b="1" dirty="0">
                        <a:solidFill>
                          <a:srgbClr val="C00000"/>
                        </a:solidFill>
                      </a:endParaRPr>
                    </a:p>
                  </a:txBody>
                  <a:tcPr/>
                </a:tc>
              </a:tr>
              <a:tr h="498744">
                <a:tc>
                  <a:txBody>
                    <a:bodyPr/>
                    <a:lstStyle/>
                    <a:p>
                      <a:pPr algn="ctr"/>
                      <a:r>
                        <a:rPr lang="zh-CN" altLang="en-US" sz="1800" b="1" dirty="0" smtClean="0">
                          <a:solidFill>
                            <a:srgbClr val="4D3FFF"/>
                          </a:solidFill>
                        </a:rPr>
                        <a:t>国内</a:t>
                      </a:r>
                      <a:r>
                        <a:rPr lang="en-US" altLang="zh-CN" sz="1800" b="1" dirty="0" smtClean="0">
                          <a:solidFill>
                            <a:srgbClr val="4D3FFF"/>
                          </a:solidFill>
                        </a:rPr>
                        <a:t>1</a:t>
                      </a:r>
                      <a:endParaRPr lang="zh-CN" altLang="en-US" sz="1800" b="1" dirty="0">
                        <a:solidFill>
                          <a:srgbClr val="4D3FFF"/>
                        </a:solidFill>
                      </a:endParaRPr>
                    </a:p>
                  </a:txBody>
                  <a:tcPr/>
                </a:tc>
                <a:tc>
                  <a:txBody>
                    <a:bodyPr/>
                    <a:lstStyle/>
                    <a:p>
                      <a:r>
                        <a:rPr lang="zh-CN" altLang="en-US" sz="1800" b="1" dirty="0" smtClean="0">
                          <a:solidFill>
                            <a:srgbClr val="4D3FFF"/>
                          </a:solidFill>
                        </a:rPr>
                        <a:t>灰色相关分析，模糊评价，</a:t>
                      </a:r>
                      <a:r>
                        <a:rPr lang="en-US" altLang="zh-CN" sz="1800" b="1" dirty="0" smtClean="0">
                          <a:solidFill>
                            <a:srgbClr val="4D3FFF"/>
                          </a:solidFill>
                        </a:rPr>
                        <a:t>AHP</a:t>
                      </a:r>
                      <a:endParaRPr lang="zh-CN" altLang="en-US" sz="1800" b="1" dirty="0">
                        <a:solidFill>
                          <a:srgbClr val="4D3FFF"/>
                        </a:solidFill>
                      </a:endParaRPr>
                    </a:p>
                  </a:txBody>
                  <a:tcPr/>
                </a:tc>
              </a:tr>
              <a:tr h="498744">
                <a:tc>
                  <a:txBody>
                    <a:bodyPr/>
                    <a:lstStyle/>
                    <a:p>
                      <a:pPr algn="ctr"/>
                      <a:r>
                        <a:rPr lang="zh-CN" altLang="en-US" sz="1800" b="1" dirty="0" smtClean="0">
                          <a:solidFill>
                            <a:srgbClr val="4D3FFF"/>
                          </a:solidFill>
                        </a:rPr>
                        <a:t>国内</a:t>
                      </a:r>
                      <a:r>
                        <a:rPr lang="en-US" altLang="zh-CN" sz="1800" b="1" dirty="0" smtClean="0">
                          <a:solidFill>
                            <a:srgbClr val="4D3FFF"/>
                          </a:solidFill>
                        </a:rPr>
                        <a:t>2</a:t>
                      </a:r>
                      <a:endParaRPr lang="zh-CN" altLang="en-US" sz="1800" b="1" dirty="0">
                        <a:solidFill>
                          <a:srgbClr val="4D3FFF"/>
                        </a:solidFill>
                      </a:endParaRPr>
                    </a:p>
                  </a:txBody>
                  <a:tcPr/>
                </a:tc>
                <a:tc>
                  <a:txBody>
                    <a:bodyPr/>
                    <a:lstStyle/>
                    <a:p>
                      <a:r>
                        <a:rPr lang="zh-CN" altLang="en-US" sz="1800" b="1" dirty="0" smtClean="0">
                          <a:solidFill>
                            <a:srgbClr val="4D3FFF"/>
                          </a:solidFill>
                        </a:rPr>
                        <a:t>灰色相关分析，模糊评价，滑动平均，</a:t>
                      </a:r>
                      <a:r>
                        <a:rPr lang="en-US" altLang="zh-CN" sz="1800" b="1" dirty="0" smtClean="0">
                          <a:solidFill>
                            <a:srgbClr val="4D3FFF"/>
                          </a:solidFill>
                        </a:rPr>
                        <a:t>Shannon</a:t>
                      </a:r>
                      <a:r>
                        <a:rPr lang="zh-CN" altLang="en-US" sz="1800" b="1" dirty="0" smtClean="0">
                          <a:solidFill>
                            <a:srgbClr val="4D3FFF"/>
                          </a:solidFill>
                        </a:rPr>
                        <a:t>熵</a:t>
                      </a:r>
                      <a:endParaRPr lang="zh-CN" altLang="en-US" sz="1800" b="1" dirty="0">
                        <a:solidFill>
                          <a:srgbClr val="4D3FFF"/>
                        </a:solidFill>
                      </a:endParaRPr>
                    </a:p>
                  </a:txBody>
                  <a:tcPr/>
                </a:tc>
              </a:tr>
              <a:tr h="498744">
                <a:tc>
                  <a:txBody>
                    <a:bodyPr/>
                    <a:lstStyle/>
                    <a:p>
                      <a:pPr algn="ctr"/>
                      <a:r>
                        <a:rPr lang="zh-CN" altLang="en-US" sz="1800" b="1" dirty="0" smtClean="0">
                          <a:solidFill>
                            <a:srgbClr val="4D3FFF"/>
                          </a:solidFill>
                        </a:rPr>
                        <a:t>国内</a:t>
                      </a:r>
                      <a:r>
                        <a:rPr lang="en-US" altLang="zh-CN" sz="1800" b="1" dirty="0" smtClean="0">
                          <a:solidFill>
                            <a:srgbClr val="4D3FFF"/>
                          </a:solidFill>
                        </a:rPr>
                        <a:t>3</a:t>
                      </a:r>
                      <a:endParaRPr lang="zh-CN" altLang="en-US" sz="1800" b="1" dirty="0">
                        <a:solidFill>
                          <a:srgbClr val="4D3FFF"/>
                        </a:solidFill>
                      </a:endParaRPr>
                    </a:p>
                  </a:txBody>
                  <a:tcPr/>
                </a:tc>
                <a:tc>
                  <a:txBody>
                    <a:bodyPr/>
                    <a:lstStyle/>
                    <a:p>
                      <a:r>
                        <a:rPr lang="zh-CN" altLang="zh-CN" sz="1800" b="1" kern="1200" dirty="0" smtClean="0">
                          <a:solidFill>
                            <a:srgbClr val="4D3FFF"/>
                          </a:solidFill>
                          <a:latin typeface="+mn-lt"/>
                          <a:ea typeface="+mn-ea"/>
                          <a:cs typeface="+mn-cs"/>
                        </a:rPr>
                        <a:t>谷歌趋势统计，线性拟合，</a:t>
                      </a:r>
                      <a:r>
                        <a:rPr lang="en-US" altLang="zh-CN" sz="1800" b="1" kern="1200" dirty="0" smtClean="0">
                          <a:solidFill>
                            <a:srgbClr val="4D3FFF"/>
                          </a:solidFill>
                          <a:latin typeface="+mn-lt"/>
                          <a:ea typeface="+mn-ea"/>
                          <a:cs typeface="+mn-cs"/>
                        </a:rPr>
                        <a:t>AHP+</a:t>
                      </a:r>
                      <a:r>
                        <a:rPr lang="zh-CN" altLang="zh-CN" sz="1800" b="1" kern="1200" dirty="0" smtClean="0">
                          <a:solidFill>
                            <a:srgbClr val="4D3FFF"/>
                          </a:solidFill>
                          <a:latin typeface="+mn-lt"/>
                          <a:ea typeface="+mn-ea"/>
                          <a:cs typeface="+mn-cs"/>
                        </a:rPr>
                        <a:t>最大熵模型，灰色相关分析</a:t>
                      </a:r>
                      <a:endParaRPr lang="zh-CN" altLang="en-US" sz="2000" b="1" dirty="0">
                        <a:solidFill>
                          <a:srgbClr val="4D3FFF"/>
                        </a:solidFill>
                      </a:endParaRPr>
                    </a:p>
                  </a:txBody>
                  <a:tcPr/>
                </a:tc>
              </a:tr>
              <a:tr h="498744">
                <a:tc>
                  <a:txBody>
                    <a:bodyPr/>
                    <a:lstStyle/>
                    <a:p>
                      <a:pPr algn="ctr"/>
                      <a:r>
                        <a:rPr lang="zh-CN" altLang="en-US" sz="1800" b="1" dirty="0" smtClean="0">
                          <a:solidFill>
                            <a:srgbClr val="4D3FFF"/>
                          </a:solidFill>
                        </a:rPr>
                        <a:t>国内</a:t>
                      </a:r>
                      <a:r>
                        <a:rPr lang="en-US" altLang="zh-CN" sz="1800" b="1" dirty="0" smtClean="0">
                          <a:solidFill>
                            <a:srgbClr val="4D3FFF"/>
                          </a:solidFill>
                        </a:rPr>
                        <a:t>4</a:t>
                      </a:r>
                      <a:endParaRPr lang="zh-CN" altLang="en-US" sz="1800" b="1" dirty="0">
                        <a:solidFill>
                          <a:srgbClr val="4D3FFF"/>
                        </a:solidFill>
                      </a:endParaRPr>
                    </a:p>
                  </a:txBody>
                  <a:tcPr/>
                </a:tc>
                <a:tc>
                  <a:txBody>
                    <a:bodyPr/>
                    <a:lstStyle/>
                    <a:p>
                      <a:r>
                        <a:rPr lang="en-US" altLang="zh-CN" sz="1800" b="1" kern="1200" dirty="0" smtClean="0">
                          <a:solidFill>
                            <a:srgbClr val="4D3FFF"/>
                          </a:solidFill>
                          <a:latin typeface="+mn-lt"/>
                          <a:ea typeface="+mn-ea"/>
                          <a:cs typeface="+mn-cs"/>
                        </a:rPr>
                        <a:t>AHP</a:t>
                      </a:r>
                      <a:r>
                        <a:rPr lang="zh-CN" altLang="zh-CN" sz="1800" b="1" kern="1200" dirty="0" smtClean="0">
                          <a:solidFill>
                            <a:srgbClr val="4D3FFF"/>
                          </a:solidFill>
                          <a:latin typeface="+mn-lt"/>
                          <a:ea typeface="+mn-ea"/>
                          <a:cs typeface="+mn-cs"/>
                        </a:rPr>
                        <a:t>，模糊综合评价</a:t>
                      </a:r>
                      <a:r>
                        <a:rPr lang="zh-CN" altLang="en-US" sz="1800" b="1" kern="1200" dirty="0" smtClean="0">
                          <a:solidFill>
                            <a:srgbClr val="4D3FFF"/>
                          </a:solidFill>
                          <a:latin typeface="+mn-lt"/>
                          <a:ea typeface="+mn-ea"/>
                          <a:cs typeface="+mn-cs"/>
                        </a:rPr>
                        <a:t>，</a:t>
                      </a:r>
                      <a:r>
                        <a:rPr lang="zh-CN" altLang="zh-CN" sz="1800" b="1" kern="1200" dirty="0" smtClean="0">
                          <a:solidFill>
                            <a:srgbClr val="4D3FFF"/>
                          </a:solidFill>
                          <a:latin typeface="+mn-lt"/>
                          <a:ea typeface="+mn-ea"/>
                          <a:cs typeface="+mn-cs"/>
                        </a:rPr>
                        <a:t>熵方法</a:t>
                      </a:r>
                      <a:r>
                        <a:rPr lang="zh-CN" altLang="en-US" sz="1800" b="1" kern="1200" dirty="0" smtClean="0">
                          <a:solidFill>
                            <a:srgbClr val="4D3FFF"/>
                          </a:solidFill>
                          <a:latin typeface="+mn-lt"/>
                          <a:ea typeface="+mn-ea"/>
                          <a:cs typeface="+mn-cs"/>
                        </a:rPr>
                        <a:t>，</a:t>
                      </a:r>
                      <a:r>
                        <a:rPr lang="zh-CN" altLang="zh-CN" sz="1800" b="1" kern="1200" dirty="0" smtClean="0">
                          <a:solidFill>
                            <a:srgbClr val="4D3FFF"/>
                          </a:solidFill>
                          <a:latin typeface="+mn-lt"/>
                          <a:ea typeface="+mn-ea"/>
                          <a:cs typeface="+mn-cs"/>
                        </a:rPr>
                        <a:t>线性加权模型</a:t>
                      </a:r>
                      <a:r>
                        <a:rPr lang="zh-CN" altLang="en-US" sz="1800" b="1" kern="1200" dirty="0" smtClean="0">
                          <a:solidFill>
                            <a:srgbClr val="4D3FFF"/>
                          </a:solidFill>
                          <a:latin typeface="+mn-lt"/>
                          <a:ea typeface="+mn-ea"/>
                          <a:cs typeface="+mn-cs"/>
                        </a:rPr>
                        <a:t>，</a:t>
                      </a:r>
                      <a:r>
                        <a:rPr lang="zh-CN" altLang="zh-CN" sz="1800" b="1" kern="1200" dirty="0" smtClean="0">
                          <a:solidFill>
                            <a:srgbClr val="4D3FFF"/>
                          </a:solidFill>
                          <a:latin typeface="+mn-lt"/>
                          <a:ea typeface="+mn-ea"/>
                          <a:cs typeface="+mn-cs"/>
                        </a:rPr>
                        <a:t>聚合模型</a:t>
                      </a:r>
                      <a:endParaRPr lang="zh-CN" altLang="en-US" sz="2000" b="1" dirty="0">
                        <a:solidFill>
                          <a:srgbClr val="4D3FFF"/>
                        </a:solidFill>
                      </a:endParaRPr>
                    </a:p>
                  </a:txBody>
                  <a:tcPr/>
                </a:tc>
              </a:tr>
              <a:tr h="498744">
                <a:tc>
                  <a:txBody>
                    <a:bodyPr/>
                    <a:lstStyle/>
                    <a:p>
                      <a:pPr algn="ctr"/>
                      <a:r>
                        <a:rPr lang="zh-CN" altLang="en-US" sz="1800" b="1" dirty="0" smtClean="0">
                          <a:solidFill>
                            <a:srgbClr val="4D3FFF"/>
                          </a:solidFill>
                        </a:rPr>
                        <a:t>国内</a:t>
                      </a:r>
                      <a:r>
                        <a:rPr lang="en-US" altLang="zh-CN" sz="1800" b="1" dirty="0" smtClean="0">
                          <a:solidFill>
                            <a:srgbClr val="4D3FFF"/>
                          </a:solidFill>
                        </a:rPr>
                        <a:t>5</a:t>
                      </a:r>
                      <a:endParaRPr lang="zh-CN" altLang="en-US" sz="1800" b="1" dirty="0">
                        <a:solidFill>
                          <a:srgbClr val="4D3FFF"/>
                        </a:solidFill>
                      </a:endParaRPr>
                    </a:p>
                  </a:txBody>
                  <a:tcPr/>
                </a:tc>
                <a:tc>
                  <a:txBody>
                    <a:bodyPr/>
                    <a:lstStyle/>
                    <a:p>
                      <a:r>
                        <a:rPr lang="zh-CN" altLang="zh-CN" sz="1800" b="1" kern="1200" dirty="0" smtClean="0">
                          <a:solidFill>
                            <a:srgbClr val="4D3FFF"/>
                          </a:solidFill>
                          <a:latin typeface="+mn-lt"/>
                          <a:ea typeface="+mn-ea"/>
                          <a:cs typeface="+mn-cs"/>
                        </a:rPr>
                        <a:t>双层评价设计，简单模型</a:t>
                      </a:r>
                      <a:r>
                        <a:rPr lang="en-US" altLang="zh-CN" sz="1800" b="1" kern="1200" dirty="0" smtClean="0">
                          <a:solidFill>
                            <a:srgbClr val="4D3FFF"/>
                          </a:solidFill>
                          <a:latin typeface="+mn-lt"/>
                          <a:ea typeface="+mn-ea"/>
                          <a:cs typeface="+mn-cs"/>
                        </a:rPr>
                        <a:t>+AHP-</a:t>
                      </a:r>
                      <a:r>
                        <a:rPr lang="zh-CN" altLang="en-US" sz="1800" b="1" kern="1200" dirty="0" smtClean="0">
                          <a:solidFill>
                            <a:srgbClr val="4D3FFF"/>
                          </a:solidFill>
                          <a:latin typeface="+mn-lt"/>
                          <a:ea typeface="+mn-ea"/>
                          <a:cs typeface="+mn-cs"/>
                        </a:rPr>
                        <a:t>模糊综合评价</a:t>
                      </a:r>
                      <a:r>
                        <a:rPr lang="zh-CN" altLang="zh-CN" sz="1800" b="1" kern="1200" dirty="0" smtClean="0">
                          <a:solidFill>
                            <a:srgbClr val="4D3FFF"/>
                          </a:solidFill>
                          <a:latin typeface="+mn-lt"/>
                          <a:ea typeface="+mn-ea"/>
                          <a:cs typeface="+mn-cs"/>
                        </a:rPr>
                        <a:t>模型</a:t>
                      </a:r>
                      <a:endParaRPr lang="zh-CN" altLang="en-US" sz="2000" b="1" dirty="0">
                        <a:solidFill>
                          <a:srgbClr val="4D3FFF"/>
                        </a:solidFill>
                      </a:endParaRPr>
                    </a:p>
                  </a:txBody>
                  <a:tcPr/>
                </a:tc>
              </a:tr>
              <a:tr h="498744">
                <a:tc>
                  <a:txBody>
                    <a:bodyPr/>
                    <a:lstStyle/>
                    <a:p>
                      <a:pPr algn="ctr"/>
                      <a:r>
                        <a:rPr lang="zh-CN" altLang="en-US" sz="1800" b="1" dirty="0" smtClean="0">
                          <a:solidFill>
                            <a:srgbClr val="4D3FFF"/>
                          </a:solidFill>
                        </a:rPr>
                        <a:t>国内</a:t>
                      </a:r>
                      <a:r>
                        <a:rPr lang="en-US" altLang="zh-CN" sz="1800" b="1" dirty="0" smtClean="0">
                          <a:solidFill>
                            <a:srgbClr val="4D3FFF"/>
                          </a:solidFill>
                        </a:rPr>
                        <a:t>6</a:t>
                      </a:r>
                      <a:endParaRPr lang="zh-CN" altLang="en-US" sz="1800" b="1" dirty="0">
                        <a:solidFill>
                          <a:srgbClr val="4D3FFF"/>
                        </a:solidFill>
                      </a:endParaRPr>
                    </a:p>
                  </a:txBody>
                  <a:tcPr/>
                </a:tc>
                <a:tc>
                  <a:txBody>
                    <a:bodyPr/>
                    <a:lstStyle/>
                    <a:p>
                      <a:r>
                        <a:rPr lang="en-US" altLang="zh-CN" sz="1800" b="1" kern="1200" dirty="0" smtClean="0">
                          <a:solidFill>
                            <a:srgbClr val="4D3FFF"/>
                          </a:solidFill>
                          <a:latin typeface="+mn-lt"/>
                          <a:ea typeface="+mn-ea"/>
                          <a:cs typeface="+mn-cs"/>
                        </a:rPr>
                        <a:t>PCA</a:t>
                      </a:r>
                      <a:r>
                        <a:rPr lang="zh-CN" altLang="en-US" sz="1800" b="1" kern="1200" dirty="0" smtClean="0">
                          <a:solidFill>
                            <a:srgbClr val="4D3FFF"/>
                          </a:solidFill>
                          <a:latin typeface="+mn-lt"/>
                          <a:ea typeface="+mn-ea"/>
                          <a:cs typeface="+mn-cs"/>
                        </a:rPr>
                        <a:t>，</a:t>
                      </a:r>
                      <a:r>
                        <a:rPr lang="zh-CN" altLang="zh-CN" sz="1800" b="1" kern="1200" dirty="0" smtClean="0">
                          <a:solidFill>
                            <a:srgbClr val="4D3FFF"/>
                          </a:solidFill>
                          <a:latin typeface="+mn-lt"/>
                          <a:ea typeface="+mn-ea"/>
                          <a:cs typeface="+mn-cs"/>
                        </a:rPr>
                        <a:t>聚类分析，相似性评价模型</a:t>
                      </a:r>
                      <a:endParaRPr lang="zh-CN" altLang="en-US" sz="2000" b="1" dirty="0">
                        <a:solidFill>
                          <a:srgbClr val="4D3FFF"/>
                        </a:solidFill>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xmlns="" val="3704671495"/>
              </p:ext>
            </p:extLst>
          </p:nvPr>
        </p:nvGraphicFramePr>
        <p:xfrm>
          <a:off x="611560" y="5085184"/>
          <a:ext cx="7992888" cy="1189312"/>
        </p:xfrm>
        <a:graphic>
          <a:graphicData uri="http://schemas.openxmlformats.org/drawingml/2006/table">
            <a:tbl>
              <a:tblPr firstRow="1" bandRow="1">
                <a:tableStyleId>{5C22544A-7EE6-4342-B048-85BDC9FD1C3A}</a:tableStyleId>
              </a:tblPr>
              <a:tblGrid>
                <a:gridCol w="1414670"/>
                <a:gridCol w="6578218"/>
              </a:tblGrid>
              <a:tr h="1189312">
                <a:tc>
                  <a:txBody>
                    <a:bodyPr/>
                    <a:lstStyle/>
                    <a:p>
                      <a:pPr algn="ctr"/>
                      <a:r>
                        <a:rPr lang="en-US" altLang="zh-CN" sz="1800" b="1" dirty="0" smtClean="0">
                          <a:solidFill>
                            <a:srgbClr val="C00000"/>
                          </a:solidFill>
                        </a:rPr>
                        <a:t>30680</a:t>
                      </a:r>
                      <a:endParaRPr lang="zh-CN" altLang="en-US" sz="1800" b="1" dirty="0">
                        <a:solidFill>
                          <a:srgbClr val="C00000"/>
                        </a:solidFill>
                      </a:endParaRPr>
                    </a:p>
                  </a:txBody>
                  <a:tcPr/>
                </a:tc>
                <a:tc>
                  <a:txBody>
                    <a:bodyPr/>
                    <a:lstStyle/>
                    <a:p>
                      <a:r>
                        <a:rPr lang="en-US" altLang="zh-CN" sz="2000" b="1" dirty="0" smtClean="0">
                          <a:solidFill>
                            <a:srgbClr val="C00000"/>
                          </a:solidFill>
                        </a:rPr>
                        <a:t>1.</a:t>
                      </a:r>
                      <a:r>
                        <a:rPr lang="zh-CN" altLang="zh-CN" sz="1800" b="1" kern="1200" dirty="0" smtClean="0">
                          <a:solidFill>
                            <a:srgbClr val="C00000"/>
                          </a:solidFill>
                          <a:latin typeface="+mn-lt"/>
                          <a:ea typeface="+mn-ea"/>
                          <a:cs typeface="+mn-cs"/>
                        </a:rPr>
                        <a:t>考虑对手权重的队伍能力计算（借鉴</a:t>
                      </a:r>
                      <a:r>
                        <a:rPr lang="en-US" altLang="zh-CN" sz="1800" b="1" kern="1200" dirty="0" smtClean="0">
                          <a:solidFill>
                            <a:srgbClr val="C00000"/>
                          </a:solidFill>
                          <a:latin typeface="+mn-lt"/>
                          <a:ea typeface="+mn-ea"/>
                          <a:cs typeface="+mn-cs"/>
                        </a:rPr>
                        <a:t>PR</a:t>
                      </a:r>
                      <a:r>
                        <a:rPr lang="zh-CN" altLang="zh-CN" sz="1800" b="1" kern="1200" dirty="0" smtClean="0">
                          <a:solidFill>
                            <a:srgbClr val="C00000"/>
                          </a:solidFill>
                          <a:latin typeface="+mn-lt"/>
                          <a:ea typeface="+mn-ea"/>
                          <a:cs typeface="+mn-cs"/>
                        </a:rPr>
                        <a:t>）</a:t>
                      </a:r>
                      <a:r>
                        <a:rPr lang="zh-CN" altLang="en-US" sz="1800" b="1" kern="1200" dirty="0" smtClean="0">
                          <a:solidFill>
                            <a:srgbClr val="C00000"/>
                          </a:solidFill>
                          <a:latin typeface="+mn-lt"/>
                          <a:ea typeface="+mn-ea"/>
                          <a:cs typeface="+mn-cs"/>
                        </a:rPr>
                        <a:t>；</a:t>
                      </a:r>
                      <a:endParaRPr lang="en-US" altLang="zh-CN" sz="1800" b="1" kern="1200" dirty="0" smtClean="0">
                        <a:solidFill>
                          <a:srgbClr val="C00000"/>
                        </a:solidFill>
                        <a:latin typeface="+mn-lt"/>
                        <a:ea typeface="+mn-ea"/>
                        <a:cs typeface="+mn-cs"/>
                      </a:endParaRPr>
                    </a:p>
                    <a:p>
                      <a:r>
                        <a:rPr lang="en-US" altLang="zh-CN" sz="1800" b="1" kern="1200" dirty="0" smtClean="0">
                          <a:solidFill>
                            <a:srgbClr val="C00000"/>
                          </a:solidFill>
                          <a:latin typeface="+mn-lt"/>
                          <a:ea typeface="+mn-ea"/>
                          <a:cs typeface="+mn-cs"/>
                        </a:rPr>
                        <a:t>2. </a:t>
                      </a:r>
                      <a:r>
                        <a:rPr lang="zh-CN" altLang="zh-CN" sz="1800" b="1" kern="1200" dirty="0" smtClean="0">
                          <a:solidFill>
                            <a:srgbClr val="C00000"/>
                          </a:solidFill>
                          <a:latin typeface="+mn-lt"/>
                          <a:ea typeface="+mn-ea"/>
                          <a:cs typeface="+mn-cs"/>
                        </a:rPr>
                        <a:t>队伍能力</a:t>
                      </a:r>
                      <a:r>
                        <a:rPr lang="en-US" altLang="zh-CN" sz="1800" b="1" kern="1200" dirty="0" smtClean="0">
                          <a:solidFill>
                            <a:srgbClr val="C00000"/>
                          </a:solidFill>
                          <a:latin typeface="+mn-lt"/>
                          <a:ea typeface="+mn-ea"/>
                          <a:cs typeface="+mn-cs"/>
                        </a:rPr>
                        <a:t> = </a:t>
                      </a:r>
                      <a:r>
                        <a:rPr lang="zh-CN" altLang="zh-CN" sz="1800" b="1" kern="1200" dirty="0" smtClean="0">
                          <a:solidFill>
                            <a:srgbClr val="C00000"/>
                          </a:solidFill>
                          <a:latin typeface="+mn-lt"/>
                          <a:ea typeface="+mn-ea"/>
                          <a:cs typeface="+mn-cs"/>
                        </a:rPr>
                        <a:t>队员能力</a:t>
                      </a:r>
                      <a:r>
                        <a:rPr lang="en-US" altLang="zh-CN" sz="1600" b="1" kern="1200" dirty="0" smtClean="0">
                          <a:solidFill>
                            <a:srgbClr val="C00000"/>
                          </a:solidFill>
                          <a:latin typeface="+mn-lt"/>
                          <a:ea typeface="+mn-ea"/>
                          <a:cs typeface="+mn-cs"/>
                        </a:rPr>
                        <a:t>×</a:t>
                      </a:r>
                      <a:r>
                        <a:rPr lang="zh-CN" altLang="zh-CN" sz="1800" b="1" kern="1200" dirty="0" smtClean="0">
                          <a:solidFill>
                            <a:srgbClr val="C00000"/>
                          </a:solidFill>
                          <a:latin typeface="+mn-lt"/>
                          <a:ea typeface="+mn-ea"/>
                          <a:cs typeface="+mn-cs"/>
                        </a:rPr>
                        <a:t>教练能力（</a:t>
                      </a:r>
                      <a:r>
                        <a:rPr lang="zh-CN" altLang="en-US" sz="1800" b="1" kern="1200" dirty="0" smtClean="0">
                          <a:solidFill>
                            <a:srgbClr val="C00000"/>
                          </a:solidFill>
                          <a:latin typeface="+mn-lt"/>
                          <a:ea typeface="+mn-ea"/>
                          <a:cs typeface="+mn-cs"/>
                        </a:rPr>
                        <a:t>深入</a:t>
                      </a:r>
                      <a:r>
                        <a:rPr lang="zh-CN" altLang="zh-CN" sz="1800" b="1" kern="1200" dirty="0" smtClean="0">
                          <a:solidFill>
                            <a:srgbClr val="C00000"/>
                          </a:solidFill>
                          <a:latin typeface="+mn-lt"/>
                          <a:ea typeface="+mn-ea"/>
                          <a:cs typeface="+mn-cs"/>
                        </a:rPr>
                        <a:t>）</a:t>
                      </a:r>
                      <a:r>
                        <a:rPr lang="zh-CN" altLang="en-US" sz="1800" b="1" kern="1200" dirty="0" smtClean="0">
                          <a:solidFill>
                            <a:srgbClr val="C00000"/>
                          </a:solidFill>
                          <a:latin typeface="+mn-lt"/>
                          <a:ea typeface="+mn-ea"/>
                          <a:cs typeface="+mn-cs"/>
                        </a:rPr>
                        <a:t>；</a:t>
                      </a:r>
                      <a:endParaRPr lang="en-US" altLang="zh-CN" sz="1800" b="1" kern="1200" dirty="0" smtClean="0">
                        <a:solidFill>
                          <a:srgbClr val="C00000"/>
                        </a:solidFill>
                        <a:latin typeface="+mn-lt"/>
                        <a:ea typeface="+mn-ea"/>
                        <a:cs typeface="+mn-cs"/>
                      </a:endParaRPr>
                    </a:p>
                    <a:p>
                      <a:r>
                        <a:rPr lang="en-US" altLang="zh-CN" sz="1800" b="1" kern="1200" dirty="0" smtClean="0">
                          <a:solidFill>
                            <a:srgbClr val="C00000"/>
                          </a:solidFill>
                          <a:latin typeface="+mn-lt"/>
                          <a:ea typeface="+mn-ea"/>
                          <a:cs typeface="+mn-cs"/>
                        </a:rPr>
                        <a:t>3. </a:t>
                      </a:r>
                      <a:r>
                        <a:rPr lang="zh-CN" altLang="zh-CN" sz="1800" b="1" kern="1200" dirty="0" smtClean="0">
                          <a:solidFill>
                            <a:srgbClr val="C00000"/>
                          </a:solidFill>
                          <a:latin typeface="+mn-lt"/>
                          <a:ea typeface="+mn-ea"/>
                          <a:cs typeface="+mn-cs"/>
                        </a:rPr>
                        <a:t>比分出现概率</a:t>
                      </a:r>
                      <a:r>
                        <a:rPr lang="zh-CN" altLang="en-US" sz="1800" b="1" kern="1200" dirty="0" smtClean="0">
                          <a:solidFill>
                            <a:srgbClr val="C00000"/>
                          </a:solidFill>
                          <a:latin typeface="+mn-lt"/>
                          <a:ea typeface="+mn-ea"/>
                          <a:cs typeface="+mn-cs"/>
                        </a:rPr>
                        <a:t>：</a:t>
                      </a:r>
                      <a:r>
                        <a:rPr lang="zh-CN" altLang="zh-CN" sz="1800" b="1" kern="1200" dirty="0" smtClean="0">
                          <a:solidFill>
                            <a:srgbClr val="C00000"/>
                          </a:solidFill>
                          <a:latin typeface="+mn-lt"/>
                          <a:ea typeface="+mn-ea"/>
                          <a:cs typeface="+mn-cs"/>
                        </a:rPr>
                        <a:t>极大似然法思想应用</a:t>
                      </a:r>
                      <a:r>
                        <a:rPr lang="zh-CN" altLang="en-US" sz="1800" b="1" kern="1200" dirty="0" smtClean="0">
                          <a:solidFill>
                            <a:srgbClr val="C00000"/>
                          </a:solidFill>
                          <a:latin typeface="+mn-lt"/>
                          <a:ea typeface="+mn-ea"/>
                          <a:cs typeface="+mn-cs"/>
                        </a:rPr>
                        <a:t>（得当）</a:t>
                      </a:r>
                      <a:endParaRPr lang="zh-CN" altLang="en-US" sz="2000" b="1" dirty="0">
                        <a:solidFill>
                          <a:srgbClr val="C00000"/>
                        </a:solidFill>
                      </a:endParaRPr>
                    </a:p>
                  </a:txBody>
                  <a:tcPr/>
                </a:tc>
              </a:tr>
            </a:tbl>
          </a:graphicData>
        </a:graphic>
      </p:graphicFrame>
      <p:sp>
        <p:nvSpPr>
          <p:cNvPr id="9" name="TextBox 8"/>
          <p:cNvSpPr txBox="1"/>
          <p:nvPr/>
        </p:nvSpPr>
        <p:spPr>
          <a:xfrm>
            <a:off x="2483768" y="188640"/>
            <a:ext cx="6660232" cy="461665"/>
          </a:xfrm>
          <a:prstGeom prst="rect">
            <a:avLst/>
          </a:prstGeom>
          <a:noFill/>
        </p:spPr>
        <p:txBody>
          <a:bodyPr wrap="square" rtlCol="0">
            <a:spAutoFit/>
          </a:bodyPr>
          <a:lstStyle/>
          <a:p>
            <a:r>
              <a:rPr lang="zh-CN" altLang="en-US" sz="2400" b="1" dirty="0" smtClean="0">
                <a:solidFill>
                  <a:srgbClr val="C00000"/>
                </a:solidFill>
                <a:latin typeface="黑体" pitchFamily="2" charset="-122"/>
                <a:ea typeface="黑体" pitchFamily="2" charset="-122"/>
              </a:rPr>
              <a:t>建模案例</a:t>
            </a:r>
            <a:r>
              <a:rPr lang="en-US" altLang="zh-CN" sz="2400" b="1" dirty="0" smtClean="0">
                <a:solidFill>
                  <a:srgbClr val="C00000"/>
                </a:solidFill>
                <a:latin typeface="+mj-lt"/>
                <a:ea typeface="黑体" pitchFamily="2" charset="-122"/>
              </a:rPr>
              <a:t>1—</a:t>
            </a:r>
            <a:r>
              <a:rPr lang="en-US" altLang="zh-CN" sz="2400" b="1" dirty="0" smtClean="0">
                <a:solidFill>
                  <a:srgbClr val="C00000"/>
                </a:solidFill>
                <a:latin typeface="+mj-lt"/>
              </a:rPr>
              <a:t>College Coaching Legends</a:t>
            </a:r>
            <a:endParaRPr lang="zh-CN" altLang="en-US" sz="2400" b="1" dirty="0">
              <a:solidFill>
                <a:srgbClr val="C00000"/>
              </a:solidFill>
              <a:latin typeface="+mj-lt"/>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up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up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流程图: 文档 5"/>
          <p:cNvSpPr>
            <a:spLocks noChangeArrowheads="1"/>
          </p:cNvSpPr>
          <p:nvPr/>
        </p:nvSpPr>
        <p:spPr bwMode="auto">
          <a:xfrm>
            <a:off x="827088" y="4724400"/>
            <a:ext cx="914400" cy="612775"/>
          </a:xfrm>
          <a:prstGeom prst="flowChartDocument">
            <a:avLst/>
          </a:prstGeom>
          <a:noFill/>
          <a:ln w="9525" algn="ctr">
            <a:noFill/>
            <a:round/>
            <a:headEnd/>
            <a:tailEnd/>
          </a:ln>
        </p:spPr>
        <p:txBody>
          <a:bodyPr wrap="none">
            <a:spAutoFit/>
          </a:bodyPr>
          <a:lstStyle/>
          <a:p>
            <a:pPr indent="276225">
              <a:lnSpc>
                <a:spcPct val="110000"/>
              </a:lnSpc>
            </a:pPr>
            <a:endParaRPr lang="zh-CN" altLang="en-US">
              <a:ea typeface="黑体" pitchFamily="49" charset="-122"/>
            </a:endParaRPr>
          </a:p>
        </p:txBody>
      </p:sp>
      <p:sp>
        <p:nvSpPr>
          <p:cNvPr id="13" name="TextBox 12"/>
          <p:cNvSpPr txBox="1"/>
          <p:nvPr/>
        </p:nvSpPr>
        <p:spPr>
          <a:xfrm>
            <a:off x="1907704" y="3789040"/>
            <a:ext cx="1880643" cy="1107996"/>
          </a:xfrm>
          <a:prstGeom prst="rect">
            <a:avLst/>
          </a:prstGeom>
          <a:noFill/>
        </p:spPr>
        <p:txBody>
          <a:bodyPr wrap="none" rtlCol="0">
            <a:spAutoFit/>
          </a:bodyPr>
          <a:lstStyle/>
          <a:p>
            <a:r>
              <a:rPr lang="zh-CN" altLang="en-US" sz="6600" b="1" dirty="0" smtClean="0">
                <a:solidFill>
                  <a:srgbClr val="C00000"/>
                </a:solidFill>
                <a:latin typeface="华文彩云" pitchFamily="2" charset="-122"/>
                <a:ea typeface="华文彩云" pitchFamily="2" charset="-122"/>
              </a:rPr>
              <a:t>问题</a:t>
            </a:r>
            <a:endParaRPr lang="zh-CN" altLang="en-US" sz="6600" b="1" dirty="0">
              <a:solidFill>
                <a:srgbClr val="C00000"/>
              </a:solidFill>
              <a:latin typeface="华文彩云" pitchFamily="2" charset="-122"/>
              <a:ea typeface="华文彩云" pitchFamily="2" charset="-122"/>
            </a:endParaRPr>
          </a:p>
        </p:txBody>
      </p:sp>
      <p:sp>
        <p:nvSpPr>
          <p:cNvPr id="14" name="TextBox 13"/>
          <p:cNvSpPr txBox="1"/>
          <p:nvPr/>
        </p:nvSpPr>
        <p:spPr>
          <a:xfrm>
            <a:off x="5220072" y="3789040"/>
            <a:ext cx="1880643" cy="1107996"/>
          </a:xfrm>
          <a:prstGeom prst="rect">
            <a:avLst/>
          </a:prstGeom>
          <a:noFill/>
        </p:spPr>
        <p:txBody>
          <a:bodyPr wrap="none" rtlCol="0">
            <a:spAutoFit/>
          </a:bodyPr>
          <a:lstStyle/>
          <a:p>
            <a:r>
              <a:rPr lang="zh-CN" altLang="en-US" sz="6600" b="1" dirty="0" smtClean="0">
                <a:solidFill>
                  <a:srgbClr val="4D3FFF"/>
                </a:solidFill>
                <a:latin typeface="华文彩云" pitchFamily="2" charset="-122"/>
                <a:ea typeface="华文彩云" pitchFamily="2" charset="-122"/>
              </a:rPr>
              <a:t>方法</a:t>
            </a:r>
            <a:endParaRPr lang="zh-CN" altLang="en-US" sz="6600" b="1" dirty="0">
              <a:solidFill>
                <a:srgbClr val="4D3FFF"/>
              </a:solidFill>
              <a:latin typeface="华文彩云" pitchFamily="2" charset="-122"/>
              <a:ea typeface="华文彩云" pitchFamily="2" charset="-122"/>
            </a:endParaRPr>
          </a:p>
        </p:txBody>
      </p:sp>
      <p:grpSp>
        <p:nvGrpSpPr>
          <p:cNvPr id="2" name="组合 11"/>
          <p:cNvGrpSpPr/>
          <p:nvPr/>
        </p:nvGrpSpPr>
        <p:grpSpPr>
          <a:xfrm>
            <a:off x="4716016" y="2132856"/>
            <a:ext cx="4032448" cy="894845"/>
            <a:chOff x="4139952" y="3068960"/>
            <a:chExt cx="4032448" cy="894845"/>
          </a:xfrm>
        </p:grpSpPr>
        <p:sp>
          <p:nvSpPr>
            <p:cNvPr id="10" name="云形标注 9"/>
            <p:cNvSpPr/>
            <p:nvPr/>
          </p:nvSpPr>
          <p:spPr bwMode="auto">
            <a:xfrm>
              <a:off x="4139952" y="3068960"/>
              <a:ext cx="4032448" cy="894845"/>
            </a:xfrm>
            <a:prstGeom prst="cloudCallout">
              <a:avLst/>
            </a:prstGeom>
            <a:noFill/>
            <a:ln w="38100" cmpd="dbl">
              <a:solidFill>
                <a:schemeClr val="tx2"/>
              </a:solidFill>
              <a:round/>
              <a:headEnd/>
              <a:tailEnd/>
            </a:ln>
            <a:effectLst/>
          </p:spPr>
          <p:txBody>
            <a:bodyPr wrap="square" rtlCol="0" anchor="ctr">
              <a:spAutoFit/>
            </a:bodyPr>
            <a:lstStyle/>
            <a:p>
              <a:pPr algn="ctr"/>
              <a:endParaRPr lang="zh-CN" altLang="en-US" sz="3200" b="1" dirty="0">
                <a:latin typeface="Times New Roman" pitchFamily="18" charset="0"/>
                <a:ea typeface="+mn-ea"/>
                <a:cs typeface="Times New Roman" pitchFamily="18" charset="0"/>
              </a:endParaRPr>
            </a:p>
          </p:txBody>
        </p:sp>
        <p:sp>
          <p:nvSpPr>
            <p:cNvPr id="11" name="TextBox 10"/>
            <p:cNvSpPr txBox="1"/>
            <p:nvPr/>
          </p:nvSpPr>
          <p:spPr>
            <a:xfrm>
              <a:off x="5190488" y="3212976"/>
              <a:ext cx="1829784" cy="584775"/>
            </a:xfrm>
            <a:prstGeom prst="rect">
              <a:avLst/>
            </a:prstGeom>
            <a:noFill/>
          </p:spPr>
          <p:txBody>
            <a:bodyPr wrap="square" rtlCol="0">
              <a:spAutoFit/>
            </a:bodyPr>
            <a:lstStyle/>
            <a:p>
              <a:r>
                <a:rPr lang="zh-CN" altLang="en-US" sz="3200" b="1" dirty="0" smtClean="0">
                  <a:solidFill>
                    <a:srgbClr val="4D3FFF"/>
                  </a:solidFill>
                  <a:latin typeface="华文琥珀" pitchFamily="2" charset="-122"/>
                  <a:ea typeface="华文琥珀" pitchFamily="2" charset="-122"/>
                </a:rPr>
                <a:t>中国学生</a:t>
              </a:r>
              <a:endParaRPr lang="zh-CN" altLang="en-US" sz="3200" b="1" dirty="0">
                <a:solidFill>
                  <a:srgbClr val="4D3FFF"/>
                </a:solidFill>
                <a:latin typeface="华文琥珀" pitchFamily="2" charset="-122"/>
                <a:ea typeface="华文琥珀" pitchFamily="2" charset="-122"/>
              </a:endParaRPr>
            </a:p>
          </p:txBody>
        </p:sp>
      </p:grpSp>
      <p:grpSp>
        <p:nvGrpSpPr>
          <p:cNvPr id="3" name="组合 15"/>
          <p:cNvGrpSpPr/>
          <p:nvPr/>
        </p:nvGrpSpPr>
        <p:grpSpPr>
          <a:xfrm>
            <a:off x="1403648" y="2132856"/>
            <a:ext cx="4032448" cy="936104"/>
            <a:chOff x="4139952" y="3068960"/>
            <a:chExt cx="4032448" cy="894845"/>
          </a:xfrm>
        </p:grpSpPr>
        <p:sp>
          <p:nvSpPr>
            <p:cNvPr id="17" name="云形标注 16"/>
            <p:cNvSpPr/>
            <p:nvPr/>
          </p:nvSpPr>
          <p:spPr bwMode="auto">
            <a:xfrm>
              <a:off x="4139952" y="3068960"/>
              <a:ext cx="4032448" cy="894845"/>
            </a:xfrm>
            <a:prstGeom prst="cloudCallout">
              <a:avLst/>
            </a:prstGeom>
            <a:noFill/>
            <a:ln w="38100" cmpd="dbl">
              <a:solidFill>
                <a:schemeClr val="tx2"/>
              </a:solidFill>
              <a:round/>
              <a:headEnd/>
              <a:tailEnd/>
            </a:ln>
            <a:effectLst/>
          </p:spPr>
          <p:txBody>
            <a:bodyPr wrap="square" rtlCol="0" anchor="ctr">
              <a:spAutoFit/>
            </a:bodyPr>
            <a:lstStyle/>
            <a:p>
              <a:pPr algn="ctr"/>
              <a:endParaRPr lang="zh-CN" altLang="en-US" sz="3200" b="1" dirty="0">
                <a:latin typeface="Times New Roman" pitchFamily="18" charset="0"/>
                <a:ea typeface="+mn-ea"/>
                <a:cs typeface="Times New Roman" pitchFamily="18" charset="0"/>
              </a:endParaRPr>
            </a:p>
          </p:txBody>
        </p:sp>
        <p:sp>
          <p:nvSpPr>
            <p:cNvPr id="18" name="TextBox 17"/>
            <p:cNvSpPr txBox="1"/>
            <p:nvPr/>
          </p:nvSpPr>
          <p:spPr>
            <a:xfrm>
              <a:off x="5190488" y="3212976"/>
              <a:ext cx="1829784" cy="584775"/>
            </a:xfrm>
            <a:prstGeom prst="rect">
              <a:avLst/>
            </a:prstGeom>
            <a:noFill/>
          </p:spPr>
          <p:txBody>
            <a:bodyPr wrap="square" rtlCol="0">
              <a:spAutoFit/>
            </a:bodyPr>
            <a:lstStyle/>
            <a:p>
              <a:r>
                <a:rPr lang="zh-CN" altLang="en-US" sz="3200" b="1" dirty="0" smtClean="0">
                  <a:solidFill>
                    <a:srgbClr val="C00000"/>
                  </a:solidFill>
                  <a:latin typeface="华文琥珀" pitchFamily="2" charset="-122"/>
                  <a:ea typeface="华文琥珀" pitchFamily="2" charset="-122"/>
                </a:rPr>
                <a:t>美国学生</a:t>
              </a:r>
              <a:endParaRPr lang="zh-CN" altLang="en-US" sz="3200" b="1" dirty="0">
                <a:solidFill>
                  <a:srgbClr val="C00000"/>
                </a:solidFill>
                <a:latin typeface="华文琥珀" pitchFamily="2" charset="-122"/>
                <a:ea typeface="华文琥珀" pitchFamily="2" charset="-122"/>
              </a:endParaRPr>
            </a:p>
          </p:txBody>
        </p:sp>
      </p:grpSp>
      <p:sp>
        <p:nvSpPr>
          <p:cNvPr id="15" name="TextBox 14"/>
          <p:cNvSpPr txBox="1"/>
          <p:nvPr/>
        </p:nvSpPr>
        <p:spPr>
          <a:xfrm>
            <a:off x="2483768" y="188640"/>
            <a:ext cx="6660232" cy="461665"/>
          </a:xfrm>
          <a:prstGeom prst="rect">
            <a:avLst/>
          </a:prstGeom>
          <a:noFill/>
        </p:spPr>
        <p:txBody>
          <a:bodyPr wrap="square" rtlCol="0">
            <a:spAutoFit/>
          </a:bodyPr>
          <a:lstStyle/>
          <a:p>
            <a:r>
              <a:rPr lang="zh-CN" altLang="en-US" sz="2400" b="1" dirty="0" smtClean="0">
                <a:solidFill>
                  <a:srgbClr val="C00000"/>
                </a:solidFill>
                <a:latin typeface="黑体" pitchFamily="2" charset="-122"/>
                <a:ea typeface="黑体" pitchFamily="2" charset="-122"/>
              </a:rPr>
              <a:t>建模案例</a:t>
            </a:r>
            <a:r>
              <a:rPr lang="en-US" altLang="zh-CN" sz="2400" b="1" dirty="0" smtClean="0">
                <a:solidFill>
                  <a:srgbClr val="C00000"/>
                </a:solidFill>
                <a:latin typeface="+mj-lt"/>
                <a:ea typeface="黑体" pitchFamily="2" charset="-122"/>
              </a:rPr>
              <a:t>1—</a:t>
            </a:r>
            <a:r>
              <a:rPr lang="en-US" altLang="zh-CN" sz="2400" b="1" dirty="0" smtClean="0">
                <a:solidFill>
                  <a:srgbClr val="C00000"/>
                </a:solidFill>
                <a:latin typeface="+mj-lt"/>
              </a:rPr>
              <a:t>College Coaching Legends</a:t>
            </a:r>
            <a:endParaRPr lang="zh-CN" altLang="en-US" sz="2400" b="1" dirty="0">
              <a:solidFill>
                <a:srgbClr val="C00000"/>
              </a:solidFill>
              <a:latin typeface="+mj-lt"/>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4*#ppt_w"/>
                                          </p:val>
                                        </p:tav>
                                        <p:tav tm="100000">
                                          <p:val>
                                            <p:strVal val="#ppt_w"/>
                                          </p:val>
                                        </p:tav>
                                      </p:tavLst>
                                    </p:anim>
                                    <p:anim calcmode="lin" valueType="num">
                                      <p:cBhvr>
                                        <p:cTn id="14"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1+#ppt_w/2"/>
                                          </p:val>
                                        </p:tav>
                                        <p:tav tm="100000">
                                          <p:val>
                                            <p:strVal val="#ppt_x"/>
                                          </p:val>
                                        </p:tav>
                                      </p:tavLst>
                                    </p:anim>
                                    <p:anim calcmode="lin" valueType="num">
                                      <p:cBhvr additive="base">
                                        <p:cTn id="20" dur="1000" fill="hold"/>
                                        <p:tgtEl>
                                          <p:spTgt spid="2"/>
                                        </p:tgtEl>
                                        <p:attrNameLst>
                                          <p:attrName>ppt_y</p:attrName>
                                        </p:attrNameLst>
                                      </p:cBhvr>
                                      <p:tavLst>
                                        <p:tav tm="0">
                                          <p:val>
                                            <p:strVal val="#ppt_y"/>
                                          </p:val>
                                        </p:tav>
                                        <p:tav tm="100000">
                                          <p:val>
                                            <p:strVal val="#ppt_y"/>
                                          </p:val>
                                        </p:tav>
                                      </p:tavLst>
                                    </p:anim>
                                  </p:childTnLst>
                                </p:cTn>
                              </p:par>
                              <p:par>
                                <p:cTn id="21" presetID="6" presetClass="emph" presetSubtype="0" fill="hold" grpId="1" nodeType="withEffect">
                                  <p:stCondLst>
                                    <p:cond delay="0"/>
                                  </p:stCondLst>
                                  <p:childTnLst>
                                    <p:animScale>
                                      <p:cBhvr>
                                        <p:cTn id="22" dur="500" fill="hold"/>
                                        <p:tgtEl>
                                          <p:spTgt spid="13"/>
                                        </p:tgtEl>
                                      </p:cBhvr>
                                      <p:by x="50000" y="50000"/>
                                    </p:animScale>
                                  </p:childTnLst>
                                </p:cTn>
                              </p:par>
                              <p:par>
                                <p:cTn id="23" presetID="6" presetClass="emph" presetSubtype="0" fill="hold" grpId="1" nodeType="withEffect">
                                  <p:stCondLst>
                                    <p:cond delay="0"/>
                                  </p:stCondLst>
                                  <p:childTnLst>
                                    <p:animScale>
                                      <p:cBhvr>
                                        <p:cTn id="24" dur="500" fill="hold"/>
                                        <p:tgtEl>
                                          <p:spTgt spid="14"/>
                                        </p:tgtEl>
                                      </p:cBhvr>
                                      <p:by x="200000" y="200000"/>
                                    </p:animScale>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nodeType="clickEffect">
                                  <p:stCondLst>
                                    <p:cond delay="0"/>
                                  </p:stCondLst>
                                  <p:childTnLst>
                                    <p:anim calcmode="lin" valueType="num">
                                      <p:cBhvr additive="base">
                                        <p:cTn id="28" dur="1000"/>
                                        <p:tgtEl>
                                          <p:spTgt spid="2"/>
                                        </p:tgtEl>
                                        <p:attrNameLst>
                                          <p:attrName>ppt_x</p:attrName>
                                        </p:attrNameLst>
                                      </p:cBhvr>
                                      <p:tavLst>
                                        <p:tav tm="0">
                                          <p:val>
                                            <p:strVal val="ppt_x"/>
                                          </p:val>
                                        </p:tav>
                                        <p:tav tm="100000">
                                          <p:val>
                                            <p:strVal val="1+ppt_w/2"/>
                                          </p:val>
                                        </p:tav>
                                      </p:tavLst>
                                    </p:anim>
                                    <p:anim calcmode="lin" valueType="num">
                                      <p:cBhvr additive="base">
                                        <p:cTn id="29" dur="1000"/>
                                        <p:tgtEl>
                                          <p:spTgt spid="2"/>
                                        </p:tgtEl>
                                        <p:attrNameLst>
                                          <p:attrName>ppt_y</p:attrName>
                                        </p:attrNameLst>
                                      </p:cBhvr>
                                      <p:tavLst>
                                        <p:tav tm="0">
                                          <p:val>
                                            <p:strVal val="ppt_y"/>
                                          </p:val>
                                        </p:tav>
                                        <p:tav tm="100000">
                                          <p:val>
                                            <p:strVal val="ppt_y"/>
                                          </p:val>
                                        </p:tav>
                                      </p:tavLst>
                                    </p:anim>
                                    <p:set>
                                      <p:cBhvr>
                                        <p:cTn id="30" dur="1" fill="hold">
                                          <p:stCondLst>
                                            <p:cond delay="999"/>
                                          </p:stCondLst>
                                        </p:cTn>
                                        <p:tgtEl>
                                          <p:spTgt spid="2"/>
                                        </p:tgtEl>
                                        <p:attrNameLst>
                                          <p:attrName>style.visibility</p:attrName>
                                        </p:attrNameLst>
                                      </p:cBhvr>
                                      <p:to>
                                        <p:strVal val="hidden"/>
                                      </p:to>
                                    </p:set>
                                  </p:childTnLst>
                                </p:cTn>
                              </p:par>
                              <p:par>
                                <p:cTn id="31" presetID="2" presetClass="entr" presetSubtype="8"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1000" fill="hold"/>
                                        <p:tgtEl>
                                          <p:spTgt spid="3"/>
                                        </p:tgtEl>
                                        <p:attrNameLst>
                                          <p:attrName>ppt_x</p:attrName>
                                        </p:attrNameLst>
                                      </p:cBhvr>
                                      <p:tavLst>
                                        <p:tav tm="0">
                                          <p:val>
                                            <p:strVal val="0-#ppt_w/2"/>
                                          </p:val>
                                        </p:tav>
                                        <p:tav tm="100000">
                                          <p:val>
                                            <p:strVal val="#ppt_x"/>
                                          </p:val>
                                        </p:tav>
                                      </p:tavLst>
                                    </p:anim>
                                    <p:anim calcmode="lin" valueType="num">
                                      <p:cBhvr additive="base">
                                        <p:cTn id="34" dur="1000" fill="hold"/>
                                        <p:tgtEl>
                                          <p:spTgt spid="3"/>
                                        </p:tgtEl>
                                        <p:attrNameLst>
                                          <p:attrName>ppt_y</p:attrName>
                                        </p:attrNameLst>
                                      </p:cBhvr>
                                      <p:tavLst>
                                        <p:tav tm="0">
                                          <p:val>
                                            <p:strVal val="#ppt_y"/>
                                          </p:val>
                                        </p:tav>
                                        <p:tav tm="100000">
                                          <p:val>
                                            <p:strVal val="#ppt_y"/>
                                          </p:val>
                                        </p:tav>
                                      </p:tavLst>
                                    </p:anim>
                                  </p:childTnLst>
                                </p:cTn>
                              </p:par>
                              <p:par>
                                <p:cTn id="35" presetID="6" presetClass="emph" presetSubtype="0" fill="hold" grpId="2" nodeType="withEffect">
                                  <p:stCondLst>
                                    <p:cond delay="0"/>
                                  </p:stCondLst>
                                  <p:childTnLst>
                                    <p:animScale>
                                      <p:cBhvr>
                                        <p:cTn id="36" dur="500" fill="hold"/>
                                        <p:tgtEl>
                                          <p:spTgt spid="13"/>
                                        </p:tgtEl>
                                      </p:cBhvr>
                                      <p:by x="400000" y="400000"/>
                                    </p:animScale>
                                  </p:childTnLst>
                                </p:cTn>
                              </p:par>
                              <p:par>
                                <p:cTn id="37" presetID="6" presetClass="emph" presetSubtype="0" fill="hold" grpId="2" nodeType="withEffect">
                                  <p:stCondLst>
                                    <p:cond delay="0"/>
                                  </p:stCondLst>
                                  <p:childTnLst>
                                    <p:animScale>
                                      <p:cBhvr>
                                        <p:cTn id="38" dur="500" fill="hold"/>
                                        <p:tgtEl>
                                          <p:spTgt spid="14"/>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3" grpId="2"/>
      <p:bldP spid="14" grpId="0"/>
      <p:bldP spid="14" grpId="1"/>
      <p:bldP spid="14"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323528" y="980728"/>
            <a:ext cx="8496944" cy="4536504"/>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buNone/>
            </a:pPr>
            <a:r>
              <a:rPr lang="zh-CN" altLang="en-US" sz="3600" dirty="0" smtClean="0">
                <a:solidFill>
                  <a:srgbClr val="C00000"/>
                </a:solidFill>
                <a:latin typeface="华文楷体"/>
                <a:ea typeface="华文楷体"/>
                <a:cs typeface="华文楷体"/>
              </a:rPr>
              <a:t>  </a:t>
            </a:r>
            <a:r>
              <a:rPr lang="zh-CN" altLang="en-US" sz="3200" dirty="0" smtClean="0">
                <a:solidFill>
                  <a:srgbClr val="C00000"/>
                </a:solidFill>
                <a:latin typeface="华文楷体"/>
                <a:ea typeface="华文楷体"/>
                <a:cs typeface="华文楷体"/>
              </a:rPr>
              <a:t>结论：</a:t>
            </a:r>
            <a:endParaRPr lang="en-US" altLang="zh-CN" sz="3200" dirty="0" smtClean="0">
              <a:solidFill>
                <a:srgbClr val="C00000"/>
              </a:solidFill>
              <a:latin typeface="华文楷体"/>
              <a:ea typeface="华文楷体"/>
              <a:cs typeface="华文楷体"/>
            </a:endParaRPr>
          </a:p>
          <a:p>
            <a:pPr>
              <a:lnSpc>
                <a:spcPct val="150000"/>
              </a:lnSpc>
              <a:buFont typeface="Wingdings" pitchFamily="2" charset="2"/>
              <a:buChar char="l"/>
            </a:pPr>
            <a:r>
              <a:rPr lang="zh-CN" altLang="en-US" sz="3200" dirty="0" smtClean="0">
                <a:solidFill>
                  <a:srgbClr val="4D3FFF"/>
                </a:solidFill>
                <a:latin typeface="华文楷体"/>
                <a:ea typeface="华文楷体"/>
                <a:cs typeface="华文楷体"/>
              </a:rPr>
              <a:t> </a:t>
            </a:r>
            <a:r>
              <a:rPr lang="zh-CN" altLang="en-US" dirty="0" smtClean="0">
                <a:solidFill>
                  <a:srgbClr val="4D3FFF"/>
                </a:solidFill>
                <a:latin typeface="华文楷体"/>
                <a:ea typeface="华文楷体"/>
                <a:cs typeface="华文楷体"/>
              </a:rPr>
              <a:t>“方法至上”的观念已然</a:t>
            </a:r>
            <a:r>
              <a:rPr lang="zh-CN" altLang="en-US" dirty="0" smtClean="0">
                <a:solidFill>
                  <a:srgbClr val="4D3FFF"/>
                </a:solidFill>
                <a:latin typeface="华文楷体"/>
                <a:ea typeface="华文楷体"/>
                <a:cs typeface="华文楷体"/>
              </a:rPr>
              <a:t>成为国内数学</a:t>
            </a:r>
            <a:r>
              <a:rPr lang="zh-CN" altLang="en-US" dirty="0" smtClean="0">
                <a:solidFill>
                  <a:srgbClr val="4D3FFF"/>
                </a:solidFill>
                <a:latin typeface="华文楷体"/>
                <a:ea typeface="华文楷体"/>
                <a:cs typeface="华文楷体"/>
              </a:rPr>
              <a:t>建模竞赛参与者的主流意识，“套路化模式”违背了开展该项活动的初衷。</a:t>
            </a:r>
            <a:endParaRPr lang="en-US" altLang="zh-CN" dirty="0" smtClean="0">
              <a:solidFill>
                <a:srgbClr val="4D3FFF"/>
              </a:solidFill>
              <a:latin typeface="华文楷体"/>
              <a:ea typeface="华文楷体"/>
              <a:cs typeface="华文楷体"/>
            </a:endParaRPr>
          </a:p>
          <a:p>
            <a:pPr>
              <a:lnSpc>
                <a:spcPct val="150000"/>
              </a:lnSpc>
              <a:buFont typeface="Wingdings" pitchFamily="2" charset="2"/>
              <a:buChar char="l"/>
            </a:pPr>
            <a:r>
              <a:rPr lang="zh-CN" altLang="en-US" dirty="0" smtClean="0">
                <a:solidFill>
                  <a:srgbClr val="4D3FFF"/>
                </a:solidFill>
                <a:latin typeface="华文楷体"/>
                <a:ea typeface="华文楷体"/>
                <a:cs typeface="华文楷体"/>
              </a:rPr>
              <a:t>充分发掘问题深层次内涵，寻求最适合的模型，此种训练有利于创新思维模式的发展形成。</a:t>
            </a:r>
            <a:endParaRPr lang="en-US" altLang="zh-CN" dirty="0" smtClean="0">
              <a:latin typeface="华文楷体"/>
              <a:ea typeface="华文楷体"/>
              <a:cs typeface="华文楷体"/>
            </a:endParaRPr>
          </a:p>
          <a:p>
            <a:pPr>
              <a:lnSpc>
                <a:spcPct val="150000"/>
              </a:lnSpc>
              <a:buFont typeface="Wingdings" pitchFamily="2" charset="2"/>
              <a:buNone/>
            </a:pPr>
            <a:endParaRPr lang="en-US" altLang="zh-CN" b="1" dirty="0" smtClean="0">
              <a:latin typeface="华文楷体"/>
              <a:ea typeface="华文楷体"/>
              <a:cs typeface="华文楷体"/>
            </a:endParaRPr>
          </a:p>
          <a:p>
            <a:pPr>
              <a:lnSpc>
                <a:spcPct val="150000"/>
              </a:lnSpc>
              <a:buFont typeface="Wingdings" pitchFamily="2" charset="2"/>
              <a:buNone/>
            </a:pPr>
            <a:r>
              <a:rPr lang="en-US" altLang="zh-CN" b="1" dirty="0" smtClean="0">
                <a:latin typeface="华文楷体"/>
                <a:ea typeface="华文楷体"/>
                <a:cs typeface="华文楷体"/>
              </a:rPr>
              <a:t>        </a:t>
            </a:r>
            <a:endParaRPr lang="zh-CN" altLang="en-US" b="1" dirty="0" smtClean="0">
              <a:solidFill>
                <a:srgbClr val="0000FF"/>
              </a:solidFill>
              <a:latin typeface="华文楷体"/>
              <a:ea typeface="华文楷体"/>
              <a:cs typeface="华文楷体"/>
            </a:endParaRPr>
          </a:p>
        </p:txBody>
      </p:sp>
      <p:sp>
        <p:nvSpPr>
          <p:cNvPr id="27655" name="流程图: 文档 5"/>
          <p:cNvSpPr>
            <a:spLocks noChangeArrowheads="1"/>
          </p:cNvSpPr>
          <p:nvPr/>
        </p:nvSpPr>
        <p:spPr bwMode="auto">
          <a:xfrm>
            <a:off x="827088" y="4724400"/>
            <a:ext cx="914400" cy="612775"/>
          </a:xfrm>
          <a:prstGeom prst="flowChartDocument">
            <a:avLst/>
          </a:prstGeom>
          <a:noFill/>
          <a:ln w="9525" algn="ctr">
            <a:noFill/>
            <a:round/>
            <a:headEnd/>
            <a:tailEnd/>
          </a:ln>
        </p:spPr>
        <p:txBody>
          <a:bodyPr wrap="none">
            <a:spAutoFit/>
          </a:bodyPr>
          <a:lstStyle/>
          <a:p>
            <a:pPr indent="276225">
              <a:lnSpc>
                <a:spcPct val="110000"/>
              </a:lnSpc>
            </a:pPr>
            <a:endParaRPr lang="zh-CN" altLang="en-US">
              <a:ea typeface="黑体" pitchFamily="49" charset="-122"/>
            </a:endParaRPr>
          </a:p>
        </p:txBody>
      </p:sp>
      <p:sp>
        <p:nvSpPr>
          <p:cNvPr id="5" name="TextBox 4"/>
          <p:cNvSpPr txBox="1"/>
          <p:nvPr/>
        </p:nvSpPr>
        <p:spPr>
          <a:xfrm>
            <a:off x="2483768" y="188640"/>
            <a:ext cx="6660232" cy="461665"/>
          </a:xfrm>
          <a:prstGeom prst="rect">
            <a:avLst/>
          </a:prstGeom>
          <a:noFill/>
        </p:spPr>
        <p:txBody>
          <a:bodyPr wrap="square" rtlCol="0">
            <a:spAutoFit/>
          </a:bodyPr>
          <a:lstStyle/>
          <a:p>
            <a:r>
              <a:rPr lang="zh-CN" altLang="en-US" sz="2400" b="1" dirty="0" smtClean="0">
                <a:solidFill>
                  <a:srgbClr val="C00000"/>
                </a:solidFill>
                <a:latin typeface="黑体" pitchFamily="2" charset="-122"/>
                <a:ea typeface="黑体" pitchFamily="2" charset="-122"/>
              </a:rPr>
              <a:t>建模案例</a:t>
            </a:r>
            <a:r>
              <a:rPr lang="en-US" altLang="zh-CN" sz="2400" b="1" dirty="0" smtClean="0">
                <a:solidFill>
                  <a:srgbClr val="C00000"/>
                </a:solidFill>
                <a:latin typeface="+mj-lt"/>
                <a:ea typeface="黑体" pitchFamily="2" charset="-122"/>
              </a:rPr>
              <a:t>1—</a:t>
            </a:r>
            <a:r>
              <a:rPr lang="en-US" altLang="zh-CN" sz="2400" b="1" dirty="0" smtClean="0">
                <a:solidFill>
                  <a:srgbClr val="C00000"/>
                </a:solidFill>
                <a:latin typeface="+mj-lt"/>
              </a:rPr>
              <a:t>College Coaching Legends</a:t>
            </a:r>
            <a:endParaRPr lang="zh-CN" altLang="en-US" sz="2400" b="1" dirty="0">
              <a:solidFill>
                <a:srgbClr val="C00000"/>
              </a:solidFill>
              <a:latin typeface="+mj-lt"/>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0" y="980729"/>
            <a:ext cx="9144000" cy="792088"/>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buFont typeface="Wingdings" pitchFamily="2" charset="2"/>
              <a:buNone/>
            </a:pPr>
            <a:r>
              <a:rPr lang="en-US" altLang="zh-CN" b="1" dirty="0" smtClean="0">
                <a:latin typeface="华文楷体"/>
                <a:ea typeface="华文楷体"/>
                <a:cs typeface="华文楷体"/>
              </a:rPr>
              <a:t>         </a:t>
            </a:r>
            <a:r>
              <a:rPr lang="zh-CN" altLang="en-US" dirty="0" smtClean="0">
                <a:solidFill>
                  <a:srgbClr val="4D3FFF"/>
                </a:solidFill>
                <a:latin typeface="华文楷体"/>
                <a:ea typeface="华文楷体"/>
                <a:cs typeface="华文楷体"/>
              </a:rPr>
              <a:t>案例</a:t>
            </a:r>
            <a:r>
              <a:rPr lang="en-US" altLang="zh-CN" dirty="0" smtClean="0">
                <a:solidFill>
                  <a:srgbClr val="4D3FFF"/>
                </a:solidFill>
                <a:latin typeface="华文楷体"/>
                <a:ea typeface="华文楷体"/>
                <a:cs typeface="华文楷体"/>
              </a:rPr>
              <a:t>2</a:t>
            </a:r>
            <a:r>
              <a:rPr lang="zh-CN" altLang="en-US" sz="2400" dirty="0" smtClean="0">
                <a:solidFill>
                  <a:srgbClr val="4D3FFF"/>
                </a:solidFill>
                <a:latin typeface="华文楷体"/>
                <a:ea typeface="华文楷体"/>
                <a:cs typeface="华文楷体"/>
              </a:rPr>
              <a:t>：</a:t>
            </a:r>
            <a:r>
              <a:rPr lang="en-US" altLang="zh-CN" sz="2400" dirty="0" smtClean="0"/>
              <a:t> </a:t>
            </a:r>
            <a:r>
              <a:rPr lang="en-US" altLang="zh-CN" sz="2400" dirty="0" smtClean="0">
                <a:solidFill>
                  <a:srgbClr val="4D3FFF"/>
                </a:solidFill>
              </a:rPr>
              <a:t>Are we heading towards a thirsty planet?</a:t>
            </a:r>
            <a:r>
              <a:rPr lang="en-US" altLang="zh-CN" dirty="0" smtClean="0">
                <a:solidFill>
                  <a:srgbClr val="4D3FFF"/>
                </a:solidFill>
              </a:rPr>
              <a:t/>
            </a:r>
            <a:br>
              <a:rPr lang="en-US" altLang="zh-CN" dirty="0" smtClean="0">
                <a:solidFill>
                  <a:srgbClr val="4D3FFF"/>
                </a:solidFill>
              </a:rPr>
            </a:br>
            <a:r>
              <a:rPr lang="en-US" altLang="zh-CN" dirty="0" smtClean="0">
                <a:solidFill>
                  <a:srgbClr val="4D3FFF"/>
                </a:solidFill>
              </a:rPr>
              <a:t>  </a:t>
            </a:r>
            <a:endParaRPr lang="en-US" altLang="zh-CN" b="1" dirty="0" smtClean="0">
              <a:solidFill>
                <a:srgbClr val="4D3FFF"/>
              </a:solidFill>
              <a:latin typeface="华文楷体"/>
              <a:ea typeface="华文楷体"/>
              <a:cs typeface="华文楷体"/>
            </a:endParaRPr>
          </a:p>
          <a:p>
            <a:pPr>
              <a:lnSpc>
                <a:spcPct val="150000"/>
              </a:lnSpc>
              <a:buFont typeface="Wingdings" pitchFamily="2" charset="2"/>
              <a:buNone/>
            </a:pPr>
            <a:r>
              <a:rPr lang="en-US" altLang="zh-CN" b="1" dirty="0" smtClean="0">
                <a:latin typeface="华文楷体"/>
                <a:ea typeface="华文楷体"/>
                <a:cs typeface="华文楷体"/>
              </a:rPr>
              <a:t>        </a:t>
            </a:r>
            <a:endParaRPr lang="zh-CN" altLang="en-US" b="1" dirty="0" smtClean="0">
              <a:solidFill>
                <a:srgbClr val="0000FF"/>
              </a:solidFill>
              <a:latin typeface="华文楷体"/>
              <a:ea typeface="华文楷体"/>
              <a:cs typeface="华文楷体"/>
            </a:endParaRPr>
          </a:p>
        </p:txBody>
      </p:sp>
      <p:sp>
        <p:nvSpPr>
          <p:cNvPr id="27655" name="流程图: 文档 5"/>
          <p:cNvSpPr>
            <a:spLocks noChangeArrowheads="1"/>
          </p:cNvSpPr>
          <p:nvPr/>
        </p:nvSpPr>
        <p:spPr bwMode="auto">
          <a:xfrm>
            <a:off x="827088" y="4724400"/>
            <a:ext cx="914400" cy="612775"/>
          </a:xfrm>
          <a:prstGeom prst="flowChartDocument">
            <a:avLst/>
          </a:prstGeom>
          <a:noFill/>
          <a:ln w="9525" algn="ctr">
            <a:noFill/>
            <a:round/>
            <a:headEnd/>
            <a:tailEnd/>
          </a:ln>
        </p:spPr>
        <p:txBody>
          <a:bodyPr wrap="none">
            <a:spAutoFit/>
          </a:bodyPr>
          <a:lstStyle/>
          <a:p>
            <a:pPr indent="276225">
              <a:lnSpc>
                <a:spcPct val="110000"/>
              </a:lnSpc>
            </a:pPr>
            <a:endParaRPr lang="zh-CN" altLang="en-US">
              <a:ea typeface="黑体" pitchFamily="49" charset="-122"/>
            </a:endParaRPr>
          </a:p>
        </p:txBody>
      </p:sp>
      <p:graphicFrame>
        <p:nvGraphicFramePr>
          <p:cNvPr id="7" name="表格 6"/>
          <p:cNvGraphicFramePr>
            <a:graphicFrameLocks noGrp="1"/>
          </p:cNvGraphicFramePr>
          <p:nvPr/>
        </p:nvGraphicFramePr>
        <p:xfrm>
          <a:off x="683568" y="1916832"/>
          <a:ext cx="7632846" cy="1699384"/>
        </p:xfrm>
        <a:graphic>
          <a:graphicData uri="http://schemas.openxmlformats.org/drawingml/2006/table">
            <a:tbl>
              <a:tblPr bandRow="1">
                <a:tableStyleId>{00A15C55-8517-42AA-B614-E9B94910E393}</a:tableStyleId>
              </a:tblPr>
              <a:tblGrid>
                <a:gridCol w="1272141"/>
                <a:gridCol w="1197309"/>
                <a:gridCol w="1421805"/>
                <a:gridCol w="1197309"/>
                <a:gridCol w="1346973"/>
                <a:gridCol w="1197309"/>
              </a:tblGrid>
              <a:tr h="424846">
                <a:tc>
                  <a:txBody>
                    <a:bodyPr/>
                    <a:lstStyle/>
                    <a:p>
                      <a:pPr algn="ctr"/>
                      <a:r>
                        <a:rPr lang="en-US" altLang="zh-CN" sz="1800" b="1" kern="1200" dirty="0" smtClean="0">
                          <a:solidFill>
                            <a:srgbClr val="4D3FFF"/>
                          </a:solidFill>
                          <a:latin typeface="+mn-lt"/>
                          <a:ea typeface="+mn-ea"/>
                          <a:cs typeface="+mn-cs"/>
                        </a:rPr>
                        <a:t>Gray</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47%</a:t>
                      </a:r>
                      <a:endParaRPr lang="zh-CN" altLang="en-US" b="1" dirty="0">
                        <a:solidFill>
                          <a:schemeClr val="tx1"/>
                        </a:solidFill>
                      </a:endParaRPr>
                    </a:p>
                  </a:txBody>
                  <a:tcPr/>
                </a:tc>
                <a:tc>
                  <a:txBody>
                    <a:bodyPr/>
                    <a:lstStyle/>
                    <a:p>
                      <a:pPr algn="ctr"/>
                      <a:r>
                        <a:rPr lang="en-US" altLang="zh-CN" sz="1800" b="1" kern="1200" dirty="0" smtClean="0">
                          <a:solidFill>
                            <a:srgbClr val="4D3FFF"/>
                          </a:solidFill>
                          <a:latin typeface="+mn-lt"/>
                          <a:ea typeface="+mn-ea"/>
                          <a:cs typeface="+mn-cs"/>
                        </a:rPr>
                        <a:t>AHP</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30%</a:t>
                      </a:r>
                      <a:endParaRPr lang="zh-CN" altLang="en-US" b="1" dirty="0">
                        <a:solidFill>
                          <a:schemeClr val="tx1"/>
                        </a:solidFill>
                      </a:endParaRPr>
                    </a:p>
                  </a:txBody>
                  <a:tcPr/>
                </a:tc>
                <a:tc>
                  <a:txBody>
                    <a:bodyPr/>
                    <a:lstStyle/>
                    <a:p>
                      <a:pPr algn="ctr"/>
                      <a:r>
                        <a:rPr lang="en-US" altLang="zh-CN" sz="1800" b="1" kern="1200" dirty="0" smtClean="0">
                          <a:solidFill>
                            <a:srgbClr val="4D3FFF"/>
                          </a:solidFill>
                          <a:latin typeface="+mn-lt"/>
                          <a:ea typeface="+mn-ea"/>
                          <a:cs typeface="+mn-cs"/>
                        </a:rPr>
                        <a:t>MLR</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16%</a:t>
                      </a:r>
                      <a:endParaRPr lang="zh-CN" altLang="en-US" b="1" dirty="0">
                        <a:solidFill>
                          <a:schemeClr val="tx1"/>
                        </a:solidFill>
                      </a:endParaRPr>
                    </a:p>
                  </a:txBody>
                  <a:tcPr/>
                </a:tc>
              </a:tr>
              <a:tr h="424846">
                <a:tc>
                  <a:txBody>
                    <a:bodyPr/>
                    <a:lstStyle/>
                    <a:p>
                      <a:pPr algn="ctr"/>
                      <a:r>
                        <a:rPr lang="en-US" altLang="zh-CN" sz="1800" b="1" kern="1200" dirty="0" smtClean="0">
                          <a:solidFill>
                            <a:srgbClr val="4D3FFF"/>
                          </a:solidFill>
                          <a:latin typeface="+mn-lt"/>
                          <a:ea typeface="+mn-ea"/>
                          <a:cs typeface="+mn-cs"/>
                        </a:rPr>
                        <a:t>PCA</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16%</a:t>
                      </a:r>
                      <a:endParaRPr lang="zh-CN" altLang="en-US" b="1" dirty="0">
                        <a:solidFill>
                          <a:schemeClr val="tx1"/>
                        </a:solidFill>
                      </a:endParaRPr>
                    </a:p>
                  </a:txBody>
                  <a:tcPr/>
                </a:tc>
                <a:tc>
                  <a:txBody>
                    <a:bodyPr/>
                    <a:lstStyle/>
                    <a:p>
                      <a:pPr algn="ctr"/>
                      <a:r>
                        <a:rPr lang="en-US" altLang="zh-CN" sz="1800" b="1" kern="1200" dirty="0" smtClean="0">
                          <a:solidFill>
                            <a:srgbClr val="4D3FFF"/>
                          </a:solidFill>
                          <a:latin typeface="+mn-lt"/>
                          <a:ea typeface="+mn-ea"/>
                          <a:cs typeface="+mn-cs"/>
                        </a:rPr>
                        <a:t>Fuzzy</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13%</a:t>
                      </a:r>
                      <a:endParaRPr lang="zh-CN" altLang="en-US" b="1" dirty="0">
                        <a:solidFill>
                          <a:schemeClr val="tx1"/>
                        </a:solidFill>
                      </a:endParaRPr>
                    </a:p>
                  </a:txBody>
                  <a:tcPr/>
                </a:tc>
                <a:tc>
                  <a:txBody>
                    <a:bodyPr/>
                    <a:lstStyle/>
                    <a:p>
                      <a:pPr algn="ctr"/>
                      <a:r>
                        <a:rPr lang="en-US" altLang="zh-CN" sz="1800" b="1" kern="1200" dirty="0" err="1" smtClean="0">
                          <a:solidFill>
                            <a:srgbClr val="4D3FFF"/>
                          </a:solidFill>
                          <a:latin typeface="+mn-lt"/>
                          <a:ea typeface="+mn-ea"/>
                          <a:cs typeface="+mn-cs"/>
                        </a:rPr>
                        <a:t>Verhulst</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9%</a:t>
                      </a:r>
                      <a:endParaRPr lang="zh-CN" altLang="en-US" b="1" dirty="0">
                        <a:solidFill>
                          <a:schemeClr val="tx1"/>
                        </a:solidFill>
                      </a:endParaRPr>
                    </a:p>
                  </a:txBody>
                  <a:tcPr/>
                </a:tc>
              </a:tr>
              <a:tr h="424846">
                <a:tc>
                  <a:txBody>
                    <a:bodyPr/>
                    <a:lstStyle/>
                    <a:p>
                      <a:pPr algn="ctr"/>
                      <a:r>
                        <a:rPr lang="en-US" altLang="zh-CN" sz="1800" b="1" kern="1200" dirty="0" smtClean="0">
                          <a:solidFill>
                            <a:srgbClr val="4D3FFF"/>
                          </a:solidFill>
                          <a:latin typeface="+mn-lt"/>
                          <a:ea typeface="+mn-ea"/>
                          <a:cs typeface="+mn-cs"/>
                        </a:rPr>
                        <a:t>BP</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8.5%</a:t>
                      </a:r>
                      <a:endParaRPr lang="zh-CN" altLang="en-US" b="1" dirty="0">
                        <a:solidFill>
                          <a:schemeClr val="tx1"/>
                        </a:solidFill>
                      </a:endParaRPr>
                    </a:p>
                  </a:txBody>
                  <a:tcPr/>
                </a:tc>
                <a:tc>
                  <a:txBody>
                    <a:bodyPr/>
                    <a:lstStyle/>
                    <a:p>
                      <a:pPr algn="ctr"/>
                      <a:r>
                        <a:rPr lang="en-US" altLang="zh-CN" sz="1800" b="1" kern="1200" dirty="0" smtClean="0">
                          <a:solidFill>
                            <a:srgbClr val="4D3FFF"/>
                          </a:solidFill>
                          <a:latin typeface="+mn-lt"/>
                          <a:ea typeface="+mn-ea"/>
                          <a:cs typeface="+mn-cs"/>
                        </a:rPr>
                        <a:t>Entropy</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7%</a:t>
                      </a:r>
                      <a:endParaRPr lang="zh-CN" altLang="en-US" b="1" dirty="0">
                        <a:solidFill>
                          <a:schemeClr val="tx1"/>
                        </a:solidFill>
                      </a:endParaRPr>
                    </a:p>
                  </a:txBody>
                  <a:tcPr/>
                </a:tc>
                <a:tc>
                  <a:txBody>
                    <a:bodyPr/>
                    <a:lstStyle/>
                    <a:p>
                      <a:pPr algn="ctr"/>
                      <a:r>
                        <a:rPr lang="en-US" altLang="zh-CN" sz="1800" b="1" kern="1200" dirty="0" smtClean="0">
                          <a:solidFill>
                            <a:srgbClr val="4D3FFF"/>
                          </a:solidFill>
                          <a:latin typeface="+mn-lt"/>
                          <a:ea typeface="+mn-ea"/>
                          <a:cs typeface="+mn-cs"/>
                        </a:rPr>
                        <a:t>ARIMA</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7%</a:t>
                      </a:r>
                      <a:endParaRPr lang="zh-CN" altLang="en-US" b="1" dirty="0">
                        <a:solidFill>
                          <a:schemeClr val="tx1"/>
                        </a:solidFill>
                      </a:endParaRPr>
                    </a:p>
                  </a:txBody>
                  <a:tcPr/>
                </a:tc>
              </a:tr>
              <a:tr h="424846">
                <a:tc>
                  <a:txBody>
                    <a:bodyPr/>
                    <a:lstStyle/>
                    <a:p>
                      <a:pPr algn="ctr"/>
                      <a:r>
                        <a:rPr lang="en-US" altLang="zh-CN" sz="1800" b="1" kern="1200" dirty="0" smtClean="0">
                          <a:solidFill>
                            <a:srgbClr val="4D3FFF"/>
                          </a:solidFill>
                          <a:latin typeface="+mn-lt"/>
                          <a:ea typeface="+mn-ea"/>
                          <a:cs typeface="+mn-cs"/>
                        </a:rPr>
                        <a:t>Markov</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3%</a:t>
                      </a:r>
                      <a:endParaRPr lang="zh-CN" altLang="en-US" b="1" dirty="0">
                        <a:solidFill>
                          <a:schemeClr val="tx1"/>
                        </a:solidFill>
                      </a:endParaRPr>
                    </a:p>
                  </a:txBody>
                  <a:tcPr/>
                </a:tc>
                <a:tc>
                  <a:txBody>
                    <a:bodyPr/>
                    <a:lstStyle/>
                    <a:p>
                      <a:pPr algn="ctr"/>
                      <a:r>
                        <a:rPr lang="en-US" altLang="zh-CN" sz="1800" b="1" kern="1200" dirty="0" smtClean="0">
                          <a:solidFill>
                            <a:srgbClr val="4D3FFF"/>
                          </a:solidFill>
                          <a:latin typeface="+mn-lt"/>
                          <a:ea typeface="+mn-ea"/>
                          <a:cs typeface="+mn-cs"/>
                        </a:rPr>
                        <a:t>GA or SA</a:t>
                      </a:r>
                      <a:endParaRPr lang="zh-CN" altLang="en-US" b="1" dirty="0">
                        <a:solidFill>
                          <a:srgbClr val="4D3FFF"/>
                        </a:solidFill>
                      </a:endParaRPr>
                    </a:p>
                  </a:txBody>
                  <a:tcPr/>
                </a:tc>
                <a:tc>
                  <a:txBody>
                    <a:bodyPr/>
                    <a:lstStyle/>
                    <a:p>
                      <a:pPr algn="ctr"/>
                      <a:r>
                        <a:rPr lang="en-US" altLang="zh-CN" sz="1800" b="1" kern="1200" dirty="0" smtClean="0">
                          <a:solidFill>
                            <a:schemeClr val="tx1"/>
                          </a:solidFill>
                          <a:latin typeface="+mn-lt"/>
                          <a:ea typeface="+mn-ea"/>
                          <a:cs typeface="+mn-cs"/>
                        </a:rPr>
                        <a:t>3%</a:t>
                      </a:r>
                      <a:endParaRPr lang="zh-CN" altLang="en-US" b="1" dirty="0">
                        <a:solidFill>
                          <a:schemeClr val="tx1"/>
                        </a:solidFill>
                      </a:endParaRPr>
                    </a:p>
                  </a:txBody>
                  <a:tcPr/>
                </a:tc>
                <a:tc>
                  <a:txBody>
                    <a:bodyPr/>
                    <a:lstStyle/>
                    <a:p>
                      <a:pPr algn="ctr"/>
                      <a:endParaRPr lang="zh-CN" altLang="en-US" b="1" dirty="0">
                        <a:solidFill>
                          <a:srgbClr val="4D3FFF"/>
                        </a:solidFill>
                      </a:endParaRPr>
                    </a:p>
                  </a:txBody>
                  <a:tcPr/>
                </a:tc>
                <a:tc>
                  <a:txBody>
                    <a:bodyPr/>
                    <a:lstStyle/>
                    <a:p>
                      <a:pPr algn="ctr"/>
                      <a:endParaRPr lang="zh-CN" altLang="en-US" b="1" dirty="0">
                        <a:solidFill>
                          <a:srgbClr val="4D3FFF"/>
                        </a:solidFill>
                      </a:endParaRPr>
                    </a:p>
                  </a:txBody>
                  <a:tcPr/>
                </a:tc>
              </a:tr>
            </a:tbl>
          </a:graphicData>
        </a:graphic>
      </p:graphicFrame>
      <p:sp>
        <p:nvSpPr>
          <p:cNvPr id="8" name="TextBox 7"/>
          <p:cNvSpPr txBox="1"/>
          <p:nvPr/>
        </p:nvSpPr>
        <p:spPr>
          <a:xfrm>
            <a:off x="179512" y="3933056"/>
            <a:ext cx="8640960" cy="2677656"/>
          </a:xfrm>
          <a:prstGeom prst="rect">
            <a:avLst/>
          </a:prstGeom>
          <a:noFill/>
        </p:spPr>
        <p:txBody>
          <a:bodyPr wrap="square" rtlCol="0">
            <a:spAutoFit/>
          </a:bodyPr>
          <a:lstStyle/>
          <a:p>
            <a:pPr algn="l"/>
            <a:r>
              <a:rPr lang="zh-CN" altLang="en-US" dirty="0" smtClean="0"/>
              <a:t>       </a:t>
            </a:r>
            <a:r>
              <a:rPr lang="zh-CN" altLang="en-US" sz="2800" b="1" dirty="0" smtClean="0">
                <a:latin typeface="华文楷体" pitchFamily="2" charset="-122"/>
                <a:ea typeface="华文楷体" pitchFamily="2" charset="-122"/>
              </a:rPr>
              <a:t>美国优秀论文方法统计：</a:t>
            </a:r>
            <a:endParaRPr lang="en-US" altLang="zh-CN" sz="2800" b="1" dirty="0" smtClean="0">
              <a:latin typeface="华文楷体" pitchFamily="2" charset="-122"/>
              <a:ea typeface="华文楷体" pitchFamily="2" charset="-122"/>
            </a:endParaRPr>
          </a:p>
          <a:p>
            <a:pPr algn="l"/>
            <a:r>
              <a:rPr lang="en-US" altLang="zh-CN" sz="2800" b="1" dirty="0" smtClean="0">
                <a:latin typeface="华文楷体" pitchFamily="2" charset="-122"/>
                <a:ea typeface="华文楷体" pitchFamily="2" charset="-122"/>
              </a:rPr>
              <a:t>     52831</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MLR       </a:t>
            </a:r>
          </a:p>
          <a:p>
            <a:pPr algn="l"/>
            <a:r>
              <a:rPr lang="en-US" altLang="zh-CN" sz="2800" b="1" dirty="0" smtClean="0">
                <a:latin typeface="华文楷体" pitchFamily="2" charset="-122"/>
                <a:ea typeface="华文楷体" pitchFamily="2" charset="-122"/>
              </a:rPr>
              <a:t>     52849</a:t>
            </a:r>
            <a:r>
              <a:rPr lang="zh-CN" altLang="en-US" sz="2800" b="1" dirty="0" smtClean="0">
                <a:latin typeface="华文楷体" pitchFamily="2" charset="-122"/>
                <a:ea typeface="华文楷体" pitchFamily="2" charset="-122"/>
              </a:rPr>
              <a:t>：微分方程组</a:t>
            </a:r>
            <a:endParaRPr lang="en-US" altLang="zh-CN" sz="2800" b="1" dirty="0" smtClean="0">
              <a:latin typeface="华文楷体" pitchFamily="2" charset="-122"/>
              <a:ea typeface="华文楷体" pitchFamily="2" charset="-122"/>
            </a:endParaRPr>
          </a:p>
          <a:p>
            <a:pPr algn="l"/>
            <a:r>
              <a:rPr lang="en-US" altLang="zh-CN" sz="2800" b="1" dirty="0" smtClean="0">
                <a:latin typeface="华文楷体" pitchFamily="2" charset="-122"/>
                <a:ea typeface="华文楷体" pitchFamily="2" charset="-122"/>
              </a:rPr>
              <a:t>     52494</a:t>
            </a:r>
            <a:r>
              <a:rPr lang="zh-CN"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Logistic</a:t>
            </a:r>
          </a:p>
          <a:p>
            <a:pPr algn="l"/>
            <a:r>
              <a:rPr lang="en-US" altLang="zh-CN" sz="2800" b="1" dirty="0" smtClean="0">
                <a:latin typeface="华文楷体" pitchFamily="2" charset="-122"/>
                <a:ea typeface="华文楷体" pitchFamily="2" charset="-122"/>
              </a:rPr>
              <a:t>     43443</a:t>
            </a:r>
            <a:r>
              <a:rPr lang="zh-CN" altLang="en-US" sz="2800" b="1" dirty="0" smtClean="0">
                <a:latin typeface="华文楷体" pitchFamily="2" charset="-122"/>
                <a:ea typeface="华文楷体" pitchFamily="2" charset="-122"/>
              </a:rPr>
              <a:t>：水足迹 ，</a:t>
            </a:r>
            <a:r>
              <a:rPr lang="zh-CN" altLang="en-US" sz="2800" b="1" dirty="0" smtClean="0">
                <a:solidFill>
                  <a:srgbClr val="4D3FFF"/>
                </a:solidFill>
                <a:latin typeface="华文楷体" pitchFamily="2" charset="-122"/>
                <a:ea typeface="华文楷体" pitchFamily="2" charset="-122"/>
              </a:rPr>
              <a:t>常规预测</a:t>
            </a:r>
            <a:r>
              <a:rPr lang="zh-CN" altLang="en-US" sz="2800" b="1" dirty="0" smtClean="0">
                <a:latin typeface="华文楷体" pitchFamily="2" charset="-122"/>
                <a:ea typeface="华文楷体" pitchFamily="2" charset="-122"/>
              </a:rPr>
              <a:t>，印度，农作物</a:t>
            </a:r>
            <a:endParaRPr lang="en-US" altLang="zh-CN" sz="2800" b="1" dirty="0" smtClean="0">
              <a:latin typeface="华文楷体" pitchFamily="2" charset="-122"/>
              <a:ea typeface="华文楷体" pitchFamily="2" charset="-122"/>
            </a:endParaRPr>
          </a:p>
          <a:p>
            <a:pPr algn="l"/>
            <a:endParaRPr lang="zh-CN" altLang="en-US" sz="2800" b="1" dirty="0">
              <a:latin typeface="华文楷体" pitchFamily="2" charset="-122"/>
              <a:ea typeface="华文楷体" pitchFamily="2" charset="-122"/>
            </a:endParaRPr>
          </a:p>
        </p:txBody>
      </p:sp>
      <p:sp>
        <p:nvSpPr>
          <p:cNvPr id="10" name="TextBox 9"/>
          <p:cNvSpPr txBox="1"/>
          <p:nvPr/>
        </p:nvSpPr>
        <p:spPr>
          <a:xfrm>
            <a:off x="2483768" y="188640"/>
            <a:ext cx="6660232"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2—</a:t>
            </a:r>
            <a:r>
              <a:rPr lang="zh-CN" altLang="en-US" sz="2800" b="1" dirty="0" smtClean="0">
                <a:solidFill>
                  <a:srgbClr val="C00000"/>
                </a:solidFill>
                <a:latin typeface="黑体" pitchFamily="2" charset="-122"/>
                <a:ea typeface="黑体" pitchFamily="2" charset="-122"/>
              </a:rPr>
              <a:t>水资源 </a:t>
            </a:r>
            <a:endParaRPr lang="zh-CN" altLang="en-US" sz="2800" b="1" dirty="0">
              <a:solidFill>
                <a:srgbClr val="C0000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strips(upRight)">
                                      <p:cBhvr>
                                        <p:cTn id="17" dur="500"/>
                                        <p:tgtEl>
                                          <p:spTgt spid="8">
                                            <p:txEl>
                                              <p:pRg st="0" end="0"/>
                                            </p:txEl>
                                          </p:spTgt>
                                        </p:tgtEl>
                                      </p:cBhvr>
                                    </p:animEffect>
                                  </p:childTnLst>
                                </p:cTn>
                              </p:par>
                              <p:par>
                                <p:cTn id="18" presetID="18" presetClass="entr" presetSubtype="3"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strips(upRight)">
                                      <p:cBhvr>
                                        <p:cTn id="20" dur="500"/>
                                        <p:tgtEl>
                                          <p:spTgt spid="8">
                                            <p:txEl>
                                              <p:pRg st="1" end="1"/>
                                            </p:txEl>
                                          </p:spTgt>
                                        </p:tgtEl>
                                      </p:cBhvr>
                                    </p:animEffect>
                                  </p:childTnLst>
                                </p:cTn>
                              </p:par>
                              <p:par>
                                <p:cTn id="21" presetID="18" presetClass="entr" presetSubtype="3"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strips(upRight)">
                                      <p:cBhvr>
                                        <p:cTn id="23" dur="500"/>
                                        <p:tgtEl>
                                          <p:spTgt spid="8">
                                            <p:txEl>
                                              <p:pRg st="2" end="2"/>
                                            </p:txEl>
                                          </p:spTgt>
                                        </p:tgtEl>
                                      </p:cBhvr>
                                    </p:animEffect>
                                  </p:childTnLst>
                                </p:cTn>
                              </p:par>
                              <p:par>
                                <p:cTn id="24" presetID="18" presetClass="entr" presetSubtype="3"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strips(upRight)">
                                      <p:cBhvr>
                                        <p:cTn id="26" dur="500"/>
                                        <p:tgtEl>
                                          <p:spTgt spid="8">
                                            <p:txEl>
                                              <p:pRg st="3" end="3"/>
                                            </p:txEl>
                                          </p:spTgt>
                                        </p:tgtEl>
                                      </p:cBhvr>
                                    </p:animEffect>
                                  </p:childTnLst>
                                </p:cTn>
                              </p:par>
                              <p:par>
                                <p:cTn id="27" presetID="18" presetClass="entr" presetSubtype="3"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strips(upRight)">
                                      <p:cBhvr>
                                        <p:cTn id="2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流程图: 文档 5"/>
          <p:cNvSpPr>
            <a:spLocks noChangeArrowheads="1"/>
          </p:cNvSpPr>
          <p:nvPr/>
        </p:nvSpPr>
        <p:spPr bwMode="auto">
          <a:xfrm>
            <a:off x="827088" y="4724400"/>
            <a:ext cx="914400" cy="612775"/>
          </a:xfrm>
          <a:prstGeom prst="flowChartDocument">
            <a:avLst/>
          </a:prstGeom>
          <a:noFill/>
          <a:ln w="9525" algn="ctr">
            <a:noFill/>
            <a:round/>
            <a:headEnd/>
            <a:tailEnd/>
          </a:ln>
        </p:spPr>
        <p:txBody>
          <a:bodyPr wrap="none">
            <a:spAutoFit/>
          </a:bodyPr>
          <a:lstStyle/>
          <a:p>
            <a:pPr indent="276225">
              <a:lnSpc>
                <a:spcPct val="110000"/>
              </a:lnSpc>
            </a:pPr>
            <a:endParaRPr lang="zh-CN" altLang="en-US">
              <a:ea typeface="黑体" pitchFamily="49" charset="-122"/>
            </a:endParaRPr>
          </a:p>
        </p:txBody>
      </p:sp>
      <p:sp>
        <p:nvSpPr>
          <p:cNvPr id="8" name="TextBox 7"/>
          <p:cNvSpPr txBox="1"/>
          <p:nvPr/>
        </p:nvSpPr>
        <p:spPr>
          <a:xfrm>
            <a:off x="179512" y="980729"/>
            <a:ext cx="8640960" cy="954107"/>
          </a:xfrm>
          <a:prstGeom prst="rect">
            <a:avLst/>
          </a:prstGeom>
          <a:noFill/>
        </p:spPr>
        <p:txBody>
          <a:bodyPr wrap="square" rtlCol="0">
            <a:spAutoFit/>
          </a:bodyPr>
          <a:lstStyle/>
          <a:p>
            <a:pPr algn="l"/>
            <a:r>
              <a:rPr lang="en-US" altLang="zh-CN" sz="2800" b="1" dirty="0" smtClean="0">
                <a:latin typeface="华文楷体" pitchFamily="2" charset="-122"/>
                <a:ea typeface="华文楷体" pitchFamily="2" charset="-122"/>
              </a:rPr>
              <a:t>43443</a:t>
            </a:r>
            <a:r>
              <a:rPr lang="zh-CN" altLang="en-US" sz="2800" b="1" dirty="0" smtClean="0">
                <a:latin typeface="华文楷体" pitchFamily="2" charset="-122"/>
                <a:ea typeface="华文楷体" pitchFamily="2" charset="-122"/>
              </a:rPr>
              <a:t>：</a:t>
            </a:r>
            <a:r>
              <a:rPr lang="zh-CN" altLang="en-US" sz="2800" b="1" dirty="0" smtClean="0">
                <a:solidFill>
                  <a:srgbClr val="4D3FFF"/>
                </a:solidFill>
                <a:latin typeface="华文楷体" pitchFamily="2" charset="-122"/>
                <a:ea typeface="华文楷体" pitchFamily="2" charset="-122"/>
              </a:rPr>
              <a:t>常规预测</a:t>
            </a:r>
            <a:endParaRPr lang="en-US" altLang="zh-CN" sz="2800" b="1" dirty="0" smtClean="0">
              <a:solidFill>
                <a:srgbClr val="4D3FFF"/>
              </a:solidFill>
              <a:latin typeface="华文楷体" pitchFamily="2" charset="-122"/>
              <a:ea typeface="华文楷体" pitchFamily="2" charset="-122"/>
            </a:endParaRPr>
          </a:p>
          <a:p>
            <a:pPr algn="l"/>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工业、农业、生活用水预测</a:t>
            </a:r>
            <a:endParaRPr lang="en-US" altLang="zh-CN" sz="2800" b="1" dirty="0" smtClean="0">
              <a:latin typeface="华文楷体" pitchFamily="2" charset="-122"/>
              <a:ea typeface="华文楷体" pitchFamily="2" charset="-122"/>
            </a:endParaRPr>
          </a:p>
        </p:txBody>
      </p:sp>
      <p:pic>
        <p:nvPicPr>
          <p:cNvPr id="202754" name="Picture 2"/>
          <p:cNvPicPr>
            <a:picLocks noChangeAspect="1" noChangeArrowheads="1"/>
          </p:cNvPicPr>
          <p:nvPr/>
        </p:nvPicPr>
        <p:blipFill>
          <a:blip r:embed="rId3" cstate="print"/>
          <a:srcRect/>
          <a:stretch>
            <a:fillRect/>
          </a:stretch>
        </p:blipFill>
        <p:spPr bwMode="auto">
          <a:xfrm>
            <a:off x="72008" y="3429000"/>
            <a:ext cx="8820472" cy="942777"/>
          </a:xfrm>
          <a:prstGeom prst="rect">
            <a:avLst/>
          </a:prstGeom>
          <a:noFill/>
          <a:ln w="9525">
            <a:noFill/>
            <a:miter lim="800000"/>
            <a:headEnd/>
            <a:tailEnd/>
          </a:ln>
        </p:spPr>
      </p:pic>
      <p:pic>
        <p:nvPicPr>
          <p:cNvPr id="202755" name="Picture 3"/>
          <p:cNvPicPr>
            <a:picLocks noChangeAspect="1" noChangeArrowheads="1"/>
          </p:cNvPicPr>
          <p:nvPr/>
        </p:nvPicPr>
        <p:blipFill>
          <a:blip r:embed="rId4" cstate="print"/>
          <a:srcRect/>
          <a:stretch>
            <a:fillRect/>
          </a:stretch>
        </p:blipFill>
        <p:spPr bwMode="auto">
          <a:xfrm>
            <a:off x="2627784" y="4581128"/>
            <a:ext cx="3080084" cy="432048"/>
          </a:xfrm>
          <a:prstGeom prst="rect">
            <a:avLst/>
          </a:prstGeom>
          <a:noFill/>
          <a:ln w="9525">
            <a:noFill/>
            <a:miter lim="800000"/>
            <a:headEnd/>
            <a:tailEnd/>
          </a:ln>
        </p:spPr>
      </p:pic>
      <p:pic>
        <p:nvPicPr>
          <p:cNvPr id="202756" name="Picture 4"/>
          <p:cNvPicPr>
            <a:picLocks noChangeAspect="1" noChangeArrowheads="1"/>
          </p:cNvPicPr>
          <p:nvPr/>
        </p:nvPicPr>
        <p:blipFill>
          <a:blip r:embed="rId5" cstate="print"/>
          <a:srcRect/>
          <a:stretch>
            <a:fillRect/>
          </a:stretch>
        </p:blipFill>
        <p:spPr bwMode="auto">
          <a:xfrm>
            <a:off x="179512" y="1988840"/>
            <a:ext cx="8964488" cy="1440160"/>
          </a:xfrm>
          <a:prstGeom prst="rect">
            <a:avLst/>
          </a:prstGeom>
          <a:noFill/>
          <a:ln w="9525">
            <a:noFill/>
            <a:miter lim="800000"/>
            <a:headEnd/>
            <a:tailEnd/>
          </a:ln>
        </p:spPr>
      </p:pic>
      <p:pic>
        <p:nvPicPr>
          <p:cNvPr id="202758" name="Picture 6"/>
          <p:cNvPicPr>
            <a:picLocks noChangeAspect="1" noChangeArrowheads="1"/>
          </p:cNvPicPr>
          <p:nvPr/>
        </p:nvPicPr>
        <p:blipFill>
          <a:blip r:embed="rId6" cstate="print"/>
          <a:srcRect/>
          <a:stretch>
            <a:fillRect/>
          </a:stretch>
        </p:blipFill>
        <p:spPr bwMode="auto">
          <a:xfrm>
            <a:off x="0" y="5229200"/>
            <a:ext cx="9144000" cy="1080120"/>
          </a:xfrm>
          <a:prstGeom prst="rect">
            <a:avLst/>
          </a:prstGeom>
          <a:noFill/>
          <a:ln w="9525">
            <a:noFill/>
            <a:miter lim="800000"/>
            <a:headEnd/>
            <a:tailEnd/>
          </a:ln>
        </p:spPr>
      </p:pic>
      <p:sp>
        <p:nvSpPr>
          <p:cNvPr id="11" name="TextBox 10"/>
          <p:cNvSpPr txBox="1"/>
          <p:nvPr/>
        </p:nvSpPr>
        <p:spPr>
          <a:xfrm>
            <a:off x="2483768" y="188640"/>
            <a:ext cx="6660232"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2—</a:t>
            </a:r>
            <a:r>
              <a:rPr lang="zh-CN" altLang="en-US" sz="2800" b="1" dirty="0" smtClean="0">
                <a:solidFill>
                  <a:srgbClr val="C00000"/>
                </a:solidFill>
                <a:latin typeface="黑体" pitchFamily="2" charset="-122"/>
                <a:ea typeface="黑体" pitchFamily="2" charset="-122"/>
              </a:rPr>
              <a:t>水资源 </a:t>
            </a:r>
            <a:endParaRPr lang="zh-CN" altLang="en-US" sz="2800" b="1" dirty="0">
              <a:solidFill>
                <a:srgbClr val="C0000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strips(upRight)">
                                      <p:cBhvr>
                                        <p:cTn id="7" dur="500"/>
                                        <p:tgtEl>
                                          <p:spTgt spid="20275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02754"/>
                                        </p:tgtEl>
                                        <p:attrNameLst>
                                          <p:attrName>style.visibility</p:attrName>
                                        </p:attrNameLst>
                                      </p:cBhvr>
                                      <p:to>
                                        <p:strVal val="visible"/>
                                      </p:to>
                                    </p:set>
                                    <p:animEffect transition="in" filter="strips(upRight)">
                                      <p:cBhvr>
                                        <p:cTn id="12" dur="500"/>
                                        <p:tgtEl>
                                          <p:spTgt spid="20275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02755"/>
                                        </p:tgtEl>
                                        <p:attrNameLst>
                                          <p:attrName>style.visibility</p:attrName>
                                        </p:attrNameLst>
                                      </p:cBhvr>
                                      <p:to>
                                        <p:strVal val="visible"/>
                                      </p:to>
                                    </p:set>
                                    <p:animEffect transition="in" filter="strips(upRight)">
                                      <p:cBhvr>
                                        <p:cTn id="17" dur="500"/>
                                        <p:tgtEl>
                                          <p:spTgt spid="20275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202758"/>
                                        </p:tgtEl>
                                        <p:attrNameLst>
                                          <p:attrName>style.visibility</p:attrName>
                                        </p:attrNameLst>
                                      </p:cBhvr>
                                      <p:to>
                                        <p:strVal val="visible"/>
                                      </p:to>
                                    </p:set>
                                    <p:animEffect transition="in" filter="strips(upRight)">
                                      <p:cBhvr>
                                        <p:cTn id="22" dur="500"/>
                                        <p:tgtEl>
                                          <p:spTgt spid="20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6712"/>
            <a:ext cx="9144000" cy="5400600"/>
          </a:xfrm>
        </p:spPr>
        <p:txBody>
          <a:bodyPr/>
          <a:lstStyle/>
          <a:p>
            <a:pPr>
              <a:lnSpc>
                <a:spcPct val="150000"/>
              </a:lnSpc>
              <a:buNone/>
            </a:pPr>
            <a:r>
              <a:rPr lang="zh-CN" altLang="en-US" dirty="0" smtClean="0">
                <a:solidFill>
                  <a:srgbClr val="474BF7"/>
                </a:solidFill>
              </a:rPr>
              <a:t>题目理解</a:t>
            </a:r>
            <a:endParaRPr lang="en-US" altLang="zh-CN" dirty="0" smtClean="0"/>
          </a:p>
          <a:p>
            <a:pPr>
              <a:lnSpc>
                <a:spcPct val="150000"/>
              </a:lnSpc>
              <a:buFont typeface="Wingdings" pitchFamily="2" charset="2"/>
              <a:buChar char="l"/>
            </a:pPr>
            <a:r>
              <a:rPr lang="zh-CN" altLang="en-US" sz="2400" dirty="0" smtClean="0"/>
              <a:t>与</a:t>
            </a:r>
            <a:r>
              <a:rPr lang="en-US" altLang="zh-CN" sz="2400" dirty="0" smtClean="0"/>
              <a:t>05</a:t>
            </a:r>
            <a:r>
              <a:rPr lang="zh-CN" altLang="en-US" sz="2400" dirty="0" smtClean="0"/>
              <a:t>年题目要求不同；</a:t>
            </a:r>
            <a:endParaRPr lang="en-US" altLang="zh-CN" sz="2400" dirty="0" smtClean="0"/>
          </a:p>
          <a:p>
            <a:pPr>
              <a:lnSpc>
                <a:spcPct val="150000"/>
              </a:lnSpc>
              <a:buFont typeface="Wingdings" pitchFamily="2" charset="2"/>
              <a:buChar char="l"/>
            </a:pPr>
            <a:r>
              <a:rPr lang="zh-CN" altLang="zh-CN" sz="2400" dirty="0" smtClean="0"/>
              <a:t>三个要素：形状、尺寸、模式（路径）</a:t>
            </a:r>
            <a:r>
              <a:rPr lang="zh-CN" altLang="en-US" sz="2400" dirty="0" smtClean="0"/>
              <a:t>；</a:t>
            </a:r>
            <a:endParaRPr lang="en-US" altLang="zh-CN" sz="2400" dirty="0" smtClean="0"/>
          </a:p>
          <a:p>
            <a:pPr>
              <a:lnSpc>
                <a:spcPct val="150000"/>
              </a:lnSpc>
              <a:buFont typeface="Wingdings" pitchFamily="2" charset="2"/>
              <a:buChar char="l"/>
            </a:pPr>
            <a:r>
              <a:rPr lang="zh-CN" altLang="zh-CN" sz="2400" dirty="0" smtClean="0"/>
              <a:t>三个目标：通过率、安全性、经济成本（或尺寸）；</a:t>
            </a:r>
            <a:endParaRPr lang="en-US" altLang="zh-CN" sz="2400" dirty="0" smtClean="0"/>
          </a:p>
          <a:p>
            <a:pPr>
              <a:lnSpc>
                <a:spcPct val="150000"/>
              </a:lnSpc>
              <a:buFont typeface="Wingdings" pitchFamily="2" charset="2"/>
              <a:buChar char="l"/>
            </a:pPr>
            <a:r>
              <a:rPr lang="zh-CN" altLang="zh-CN" sz="2400" dirty="0" smtClean="0"/>
              <a:t>进一步讨论：收费模式</a:t>
            </a:r>
            <a:r>
              <a:rPr lang="zh-CN" altLang="en-US" sz="2400" dirty="0" smtClean="0"/>
              <a:t>、交通流量、驾驶模式</a:t>
            </a:r>
            <a:r>
              <a:rPr lang="zh-CN" altLang="zh-CN" sz="2400" dirty="0" smtClean="0"/>
              <a:t>的影响</a:t>
            </a:r>
            <a:r>
              <a:rPr lang="zh-CN" altLang="en-US" sz="2400" dirty="0" smtClean="0"/>
              <a:t>。</a:t>
            </a:r>
            <a:endParaRPr lang="en-US" altLang="zh-CN" sz="2400" dirty="0" smtClean="0"/>
          </a:p>
          <a:p>
            <a:pPr>
              <a:lnSpc>
                <a:spcPct val="150000"/>
              </a:lnSpc>
              <a:buNone/>
            </a:pPr>
            <a:endParaRPr lang="en-US" altLang="zh-CN" dirty="0" smtClean="0">
              <a:solidFill>
                <a:srgbClr val="474BF7"/>
              </a:solidFill>
            </a:endParaRPr>
          </a:p>
          <a:p>
            <a:pPr>
              <a:lnSpc>
                <a:spcPct val="150000"/>
              </a:lnSpc>
              <a:buNone/>
            </a:pPr>
            <a:r>
              <a:rPr lang="zh-CN" altLang="en-US" dirty="0" smtClean="0">
                <a:solidFill>
                  <a:srgbClr val="474BF7"/>
                </a:solidFill>
              </a:rPr>
              <a:t>评委评论</a:t>
            </a:r>
            <a:endParaRPr lang="en-US" altLang="zh-CN" dirty="0" smtClean="0">
              <a:solidFill>
                <a:srgbClr val="474BF7"/>
              </a:solidFill>
            </a:endParaRPr>
          </a:p>
          <a:p>
            <a:pPr>
              <a:lnSpc>
                <a:spcPct val="150000"/>
              </a:lnSpc>
              <a:buNone/>
            </a:pPr>
            <a:r>
              <a:rPr lang="en-US" altLang="zh-CN" dirty="0" smtClean="0">
                <a:solidFill>
                  <a:srgbClr val="474BF7"/>
                </a:solidFill>
                <a:hlinkClick r:id="rId2" action="ppaction://hlinkfile"/>
              </a:rPr>
              <a:t>2017-Com-B.pdf</a:t>
            </a:r>
            <a:endParaRPr lang="en-US" altLang="zh-CN" dirty="0" smtClean="0">
              <a:solidFill>
                <a:srgbClr val="474BF7"/>
              </a:solidFill>
            </a:endParaRPr>
          </a:p>
          <a:p>
            <a:pPr>
              <a:lnSpc>
                <a:spcPct val="150000"/>
              </a:lnSpc>
              <a:buNone/>
            </a:pPr>
            <a:endParaRPr lang="en-US" altLang="zh-CN" sz="2400" dirty="0" smtClean="0"/>
          </a:p>
          <a:p>
            <a:pPr>
              <a:lnSpc>
                <a:spcPct val="150000"/>
              </a:lnSpc>
              <a:buNone/>
            </a:pPr>
            <a:endParaRPr lang="en-US" altLang="zh-CN" sz="2400" dirty="0" smtClean="0"/>
          </a:p>
        </p:txBody>
      </p:sp>
      <p:sp>
        <p:nvSpPr>
          <p:cNvPr id="4" name="TextBox 3"/>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up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upRigh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strips(upRigh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strips(upRigh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6712"/>
            <a:ext cx="9144000" cy="5400600"/>
          </a:xfrm>
        </p:spPr>
        <p:txBody>
          <a:bodyPr/>
          <a:lstStyle/>
          <a:p>
            <a:pPr>
              <a:lnSpc>
                <a:spcPct val="150000"/>
              </a:lnSpc>
              <a:buNone/>
            </a:pPr>
            <a:r>
              <a:rPr lang="zh-CN" altLang="en-US" dirty="0" smtClean="0">
                <a:solidFill>
                  <a:srgbClr val="474BF7"/>
                </a:solidFill>
              </a:rPr>
              <a:t>解答思路</a:t>
            </a:r>
            <a:endParaRPr lang="en-US" altLang="zh-CN" sz="2400" dirty="0" smtClean="0"/>
          </a:p>
          <a:p>
            <a:pPr>
              <a:lnSpc>
                <a:spcPct val="150000"/>
              </a:lnSpc>
              <a:buNone/>
            </a:pPr>
            <a:r>
              <a:rPr lang="en-US" altLang="zh-CN" sz="2400" dirty="0" smtClean="0">
                <a:hlinkClick r:id="rId2" action="ppaction://hlinkfile"/>
              </a:rPr>
              <a:t>69427-Inform.pdf</a:t>
            </a:r>
            <a:endParaRPr lang="en-US" altLang="zh-CN" sz="2400" dirty="0" smtClean="0"/>
          </a:p>
          <a:p>
            <a:pPr>
              <a:lnSpc>
                <a:spcPct val="150000"/>
              </a:lnSpc>
              <a:buNone/>
            </a:pPr>
            <a:r>
              <a:rPr lang="en-US" altLang="zh-CN" sz="2400" dirty="0" smtClean="0">
                <a:hlinkClick r:id="rId3" action="ppaction://hlinkfile"/>
              </a:rPr>
              <a:t>56731-FG.pdf</a:t>
            </a:r>
            <a:endParaRPr lang="en-US" altLang="zh-CN" sz="2400" dirty="0" smtClean="0"/>
          </a:p>
          <a:p>
            <a:pPr>
              <a:lnSpc>
                <a:spcPct val="150000"/>
              </a:lnSpc>
              <a:buNone/>
            </a:pPr>
            <a:r>
              <a:rPr lang="en-US" altLang="zh-CN" sz="2400" dirty="0" smtClean="0">
                <a:hlinkClick r:id="rId4" action="ppaction://hlinkfile"/>
              </a:rPr>
              <a:t>68303.pdf</a:t>
            </a:r>
            <a:endParaRPr lang="en-US" altLang="zh-CN" sz="2400" dirty="0" smtClean="0"/>
          </a:p>
          <a:p>
            <a:pPr>
              <a:lnSpc>
                <a:spcPct val="150000"/>
              </a:lnSpc>
              <a:buNone/>
            </a:pPr>
            <a:r>
              <a:rPr lang="en-US" altLang="zh-CN" sz="2400" dirty="0" smtClean="0">
                <a:hlinkClick r:id="rId5" action="ppaction://hlinkfile"/>
              </a:rPr>
              <a:t>70174-SIMA MAA.pdf</a:t>
            </a:r>
            <a:endParaRPr lang="en-US" altLang="zh-CN" sz="2400" dirty="0" smtClean="0"/>
          </a:p>
          <a:p>
            <a:pPr>
              <a:lnSpc>
                <a:spcPct val="150000"/>
              </a:lnSpc>
              <a:buNone/>
            </a:pPr>
            <a:endParaRPr lang="en-US" altLang="zh-CN" sz="2400" dirty="0" smtClean="0"/>
          </a:p>
          <a:p>
            <a:pPr>
              <a:lnSpc>
                <a:spcPct val="150000"/>
              </a:lnSpc>
              <a:buNone/>
            </a:pPr>
            <a:endParaRPr lang="en-US" altLang="zh-CN" sz="2400" dirty="0" smtClean="0"/>
          </a:p>
          <a:p>
            <a:pPr>
              <a:lnSpc>
                <a:spcPct val="150000"/>
              </a:lnSpc>
              <a:buNone/>
            </a:pPr>
            <a:endParaRPr lang="en-US" altLang="zh-CN" sz="2400" dirty="0" smtClean="0"/>
          </a:p>
        </p:txBody>
      </p:sp>
      <p:sp>
        <p:nvSpPr>
          <p:cNvPr id="5" name="TextBox 4"/>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up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upRigh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24744"/>
            <a:ext cx="9144000" cy="936104"/>
          </a:xfrm>
        </p:spPr>
        <p:txBody>
          <a:bodyPr/>
          <a:lstStyle/>
          <a:p>
            <a:pPr>
              <a:lnSpc>
                <a:spcPct val="150000"/>
              </a:lnSpc>
              <a:buNone/>
            </a:pPr>
            <a:r>
              <a:rPr lang="zh-CN" altLang="zh-CN" dirty="0" smtClean="0">
                <a:solidFill>
                  <a:srgbClr val="C00000"/>
                </a:solidFill>
              </a:rPr>
              <a:t>错位分布才是提高土地使用效率的关键！</a:t>
            </a:r>
            <a:endParaRPr lang="en-US" altLang="zh-CN" dirty="0" smtClean="0">
              <a:solidFill>
                <a:srgbClr val="C00000"/>
              </a:solidFill>
            </a:endParaRPr>
          </a:p>
          <a:p>
            <a:pPr>
              <a:lnSpc>
                <a:spcPct val="150000"/>
              </a:lnSpc>
              <a:buNone/>
            </a:pPr>
            <a:endParaRPr lang="en-US" altLang="zh-CN" sz="2400" dirty="0" smtClean="0"/>
          </a:p>
        </p:txBody>
      </p:sp>
      <p:pic>
        <p:nvPicPr>
          <p:cNvPr id="5" name="图片 4"/>
          <p:cNvPicPr/>
          <p:nvPr/>
        </p:nvPicPr>
        <p:blipFill>
          <a:blip r:embed="rId2" cstate="print"/>
          <a:srcRect/>
          <a:stretch>
            <a:fillRect/>
          </a:stretch>
        </p:blipFill>
        <p:spPr bwMode="auto">
          <a:xfrm>
            <a:off x="2411760" y="2420888"/>
            <a:ext cx="4428481" cy="2817565"/>
          </a:xfrm>
          <a:prstGeom prst="rect">
            <a:avLst/>
          </a:prstGeom>
          <a:noFill/>
          <a:ln w="9525">
            <a:noFill/>
            <a:miter lim="800000"/>
            <a:headEnd/>
            <a:tailEnd/>
          </a:ln>
        </p:spPr>
      </p:pic>
      <p:sp>
        <p:nvSpPr>
          <p:cNvPr id="7" name="TextBox 6"/>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ou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5"/>
            <a:ext cx="9036496" cy="5040560"/>
          </a:xfrm>
        </p:spPr>
        <p:txBody>
          <a:bodyPr/>
          <a:lstStyle/>
          <a:p>
            <a:pPr>
              <a:lnSpc>
                <a:spcPct val="150000"/>
              </a:lnSpc>
              <a:buNone/>
            </a:pPr>
            <a:r>
              <a:rPr lang="en-US" altLang="zh-CN" sz="2400" dirty="0" smtClean="0">
                <a:latin typeface="楷体_GB2312" pitchFamily="49" charset="-122"/>
                <a:ea typeface="楷体_GB2312" pitchFamily="49" charset="-122"/>
              </a:rPr>
              <a:t>      </a:t>
            </a:r>
            <a:r>
              <a:rPr lang="zh-CN" altLang="zh-CN" sz="2400" dirty="0" smtClean="0">
                <a:latin typeface="楷体_GB2312" pitchFamily="49" charset="-122"/>
                <a:ea typeface="楷体_GB2312" pitchFamily="49" charset="-122"/>
              </a:rPr>
              <a:t>美赛评阅过程</a:t>
            </a:r>
            <a:r>
              <a:rPr lang="zh-CN" altLang="en-US" sz="2400" dirty="0" smtClean="0">
                <a:latin typeface="楷体_GB2312" pitchFamily="49" charset="-122"/>
                <a:ea typeface="楷体_GB2312" pitchFamily="49" charset="-122"/>
              </a:rPr>
              <a:t>大致可以</a:t>
            </a:r>
            <a:r>
              <a:rPr lang="zh-CN" altLang="zh-CN" sz="2400" dirty="0" smtClean="0">
                <a:latin typeface="楷体_GB2312" pitchFamily="49" charset="-122"/>
                <a:ea typeface="楷体_GB2312" pitchFamily="49" charset="-122"/>
              </a:rPr>
              <a:t>分为</a:t>
            </a:r>
            <a:r>
              <a:rPr lang="zh-CN" altLang="en-US" sz="2400" dirty="0" smtClean="0">
                <a:latin typeface="楷体_GB2312" pitchFamily="49" charset="-122"/>
                <a:ea typeface="楷体_GB2312" pitchFamily="49" charset="-122"/>
              </a:rPr>
              <a:t>两</a:t>
            </a:r>
            <a:r>
              <a:rPr lang="zh-CN" altLang="zh-CN" sz="2400" dirty="0" smtClean="0">
                <a:latin typeface="楷体_GB2312" pitchFamily="49" charset="-122"/>
                <a:ea typeface="楷体_GB2312" pitchFamily="49" charset="-122"/>
              </a:rPr>
              <a:t>轮。</a:t>
            </a:r>
          </a:p>
          <a:p>
            <a:pPr>
              <a:lnSpc>
                <a:spcPct val="150000"/>
              </a:lnSpc>
              <a:buNone/>
            </a:pPr>
            <a:r>
              <a:rPr lang="en-US" altLang="zh-CN" sz="2400" dirty="0" smtClean="0">
                <a:latin typeface="楷体_GB2312" pitchFamily="49" charset="-122"/>
                <a:ea typeface="楷体_GB2312" pitchFamily="49" charset="-122"/>
              </a:rPr>
              <a:t>      </a:t>
            </a:r>
            <a:r>
              <a:rPr lang="zh-CN" altLang="zh-CN" sz="2400" dirty="0" smtClean="0">
                <a:latin typeface="楷体_GB2312" pitchFamily="49" charset="-122"/>
                <a:ea typeface="楷体_GB2312" pitchFamily="49" charset="-122"/>
              </a:rPr>
              <a:t>第一轮可以称为“淘汰轮（</a:t>
            </a:r>
            <a:r>
              <a:rPr lang="en-US" altLang="zh-CN" sz="2400" dirty="0" smtClean="0">
                <a:latin typeface="楷体_GB2312" pitchFamily="49" charset="-122"/>
                <a:ea typeface="楷体_GB2312" pitchFamily="49" charset="-122"/>
              </a:rPr>
              <a:t>the triage round</a:t>
            </a:r>
            <a:r>
              <a:rPr lang="zh-CN" altLang="zh-CN" sz="2400" dirty="0" smtClean="0">
                <a:latin typeface="楷体_GB2312" pitchFamily="49" charset="-122"/>
                <a:ea typeface="楷体_GB2312" pitchFamily="49" charset="-122"/>
              </a:rPr>
              <a:t>）”。此轮评阅主要以</a:t>
            </a:r>
            <a:r>
              <a:rPr lang="zh-CN" altLang="en-US" sz="2400" dirty="0" smtClean="0">
                <a:latin typeface="楷体_GB2312" pitchFamily="49" charset="-122"/>
                <a:ea typeface="楷体_GB2312" pitchFamily="49" charset="-122"/>
              </a:rPr>
              <a:t>论文的完整性、清晰性、技术含量、结果合理性</a:t>
            </a:r>
            <a:r>
              <a:rPr lang="zh-CN" altLang="zh-CN" sz="2400" dirty="0" smtClean="0">
                <a:latin typeface="楷体_GB2312" pitchFamily="49" charset="-122"/>
                <a:ea typeface="楷体_GB2312" pitchFamily="49" charset="-122"/>
              </a:rPr>
              <a:t>为评判依据，时间大约是</a:t>
            </a:r>
            <a:r>
              <a:rPr lang="en-US" altLang="zh-CN" sz="2400" dirty="0" smtClean="0">
                <a:latin typeface="楷体_GB2312" pitchFamily="49" charset="-122"/>
                <a:ea typeface="楷体_GB2312" pitchFamily="49" charset="-122"/>
              </a:rPr>
              <a:t>10-20</a:t>
            </a:r>
            <a:r>
              <a:rPr lang="zh-CN" altLang="zh-CN" sz="2400" dirty="0" smtClean="0">
                <a:latin typeface="楷体_GB2312" pitchFamily="49" charset="-122"/>
                <a:ea typeface="楷体_GB2312" pitchFamily="49" charset="-122"/>
              </a:rPr>
              <a:t>分钟。每个评委以“</a:t>
            </a:r>
            <a:r>
              <a:rPr lang="en-US" altLang="zh-CN" sz="2400" dirty="0" smtClean="0">
                <a:latin typeface="楷体_GB2312" pitchFamily="49" charset="-122"/>
                <a:ea typeface="楷体_GB2312" pitchFamily="49" charset="-122"/>
              </a:rPr>
              <a:t>7</a:t>
            </a:r>
            <a:r>
              <a:rPr lang="zh-CN" altLang="en-US" sz="2400" dirty="0" smtClean="0">
                <a:latin typeface="楷体_GB2312" pitchFamily="49" charset="-122"/>
                <a:ea typeface="楷体_GB2312" pitchFamily="49" charset="-122"/>
              </a:rPr>
              <a:t>分制</a:t>
            </a:r>
            <a:r>
              <a:rPr lang="zh-CN" altLang="zh-CN" sz="2400" dirty="0" smtClean="0">
                <a:latin typeface="楷体_GB2312" pitchFamily="49" charset="-122"/>
                <a:ea typeface="楷体_GB2312" pitchFamily="49" charset="-122"/>
              </a:rPr>
              <a:t>”计分。当两位评委</a:t>
            </a:r>
            <a:r>
              <a:rPr lang="zh-CN" altLang="en-US" sz="2400" dirty="0" smtClean="0">
                <a:latin typeface="楷体_GB2312" pitchFamily="49" charset="-122"/>
                <a:ea typeface="楷体_GB2312" pitchFamily="49" charset="-122"/>
              </a:rPr>
              <a:t>评分差距较大</a:t>
            </a:r>
            <a:r>
              <a:rPr lang="zh-CN" altLang="zh-CN" sz="2400" dirty="0" smtClean="0">
                <a:latin typeface="楷体_GB2312" pitchFamily="49" charset="-122"/>
                <a:ea typeface="楷体_GB2312" pitchFamily="49" charset="-122"/>
              </a:rPr>
              <a:t>时可以协商达成一致意见，如果仍不能达成一致意见，则请第三位评委评阅。然后将所有论文按总分由高到低排序，按既定比例依顺序确定一、二等奖。</a:t>
            </a:r>
          </a:p>
          <a:p>
            <a:pPr>
              <a:lnSpc>
                <a:spcPct val="150000"/>
              </a:lnSpc>
              <a:buNone/>
            </a:pPr>
            <a:endParaRPr lang="zh-CN" altLang="en-US" sz="2400" dirty="0"/>
          </a:p>
        </p:txBody>
      </p:sp>
      <p:sp>
        <p:nvSpPr>
          <p:cNvPr id="4" name="TextBox 3"/>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一、评阅过程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2" cstate="print"/>
          <a:srcRect/>
          <a:stretch>
            <a:fillRect/>
          </a:stretch>
        </p:blipFill>
        <p:spPr bwMode="auto">
          <a:xfrm>
            <a:off x="467544" y="1196752"/>
            <a:ext cx="8280920" cy="4320480"/>
          </a:xfrm>
          <a:prstGeom prst="rect">
            <a:avLst/>
          </a:prstGeom>
          <a:noFill/>
          <a:ln w="9525">
            <a:noFill/>
            <a:miter lim="800000"/>
            <a:headEnd/>
            <a:tailEnd/>
          </a:ln>
        </p:spPr>
      </p:pic>
      <p:sp>
        <p:nvSpPr>
          <p:cNvPr id="4" name="TextBox 3"/>
          <p:cNvSpPr txBox="1"/>
          <p:nvPr/>
        </p:nvSpPr>
        <p:spPr>
          <a:xfrm>
            <a:off x="1500248" y="5373216"/>
            <a:ext cx="1346843" cy="369332"/>
          </a:xfrm>
          <a:prstGeom prst="rect">
            <a:avLst/>
          </a:prstGeom>
          <a:noFill/>
        </p:spPr>
        <p:txBody>
          <a:bodyPr wrap="none" rtlCol="0">
            <a:spAutoFit/>
          </a:bodyPr>
          <a:lstStyle/>
          <a:p>
            <a:r>
              <a:rPr lang="zh-CN" altLang="en-US" b="1" dirty="0" smtClean="0">
                <a:solidFill>
                  <a:srgbClr val="FF0000"/>
                </a:solidFill>
              </a:rPr>
              <a:t>左道行驶？</a:t>
            </a:r>
            <a:endParaRPr lang="zh-CN" altLang="en-US" b="1" dirty="0">
              <a:solidFill>
                <a:srgbClr val="FF0000"/>
              </a:solidFill>
            </a:endParaRPr>
          </a:p>
        </p:txBody>
      </p:sp>
      <p:sp>
        <p:nvSpPr>
          <p:cNvPr id="5" name="TextBox 4"/>
          <p:cNvSpPr txBox="1"/>
          <p:nvPr/>
        </p:nvSpPr>
        <p:spPr>
          <a:xfrm>
            <a:off x="6300192" y="5373216"/>
            <a:ext cx="1338829" cy="369332"/>
          </a:xfrm>
          <a:prstGeom prst="rect">
            <a:avLst/>
          </a:prstGeom>
          <a:noFill/>
        </p:spPr>
        <p:txBody>
          <a:bodyPr wrap="none" rtlCol="0">
            <a:spAutoFit/>
          </a:bodyPr>
          <a:lstStyle/>
          <a:p>
            <a:r>
              <a:rPr lang="zh-CN" altLang="en-US" b="1" dirty="0" smtClean="0">
                <a:solidFill>
                  <a:srgbClr val="FF0000"/>
                </a:solidFill>
              </a:rPr>
              <a:t>形状反了？</a:t>
            </a:r>
            <a:endParaRPr lang="zh-CN" altLang="en-US" b="1" dirty="0">
              <a:solidFill>
                <a:srgbClr val="FF0000"/>
              </a:solidFill>
            </a:endParaRPr>
          </a:p>
        </p:txBody>
      </p:sp>
      <p:sp>
        <p:nvSpPr>
          <p:cNvPr id="7" name="TextBox 6"/>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2" cstate="print"/>
          <a:srcRect/>
          <a:stretch>
            <a:fillRect/>
          </a:stretch>
        </p:blipFill>
        <p:spPr bwMode="auto">
          <a:xfrm>
            <a:off x="467544" y="1196752"/>
            <a:ext cx="7920880" cy="4536504"/>
          </a:xfrm>
          <a:prstGeom prst="rect">
            <a:avLst/>
          </a:prstGeom>
          <a:noFill/>
          <a:ln w="9525">
            <a:noFill/>
            <a:miter lim="800000"/>
            <a:headEnd/>
            <a:tailEnd/>
          </a:ln>
        </p:spPr>
      </p:pic>
      <p:sp>
        <p:nvSpPr>
          <p:cNvPr id="5" name="TextBox 4"/>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2" cstate="print"/>
          <a:srcRect/>
          <a:stretch>
            <a:fillRect/>
          </a:stretch>
        </p:blipFill>
        <p:spPr bwMode="auto">
          <a:xfrm>
            <a:off x="611560" y="1700808"/>
            <a:ext cx="7992888" cy="4032448"/>
          </a:xfrm>
          <a:prstGeom prst="rect">
            <a:avLst/>
          </a:prstGeom>
          <a:noFill/>
          <a:ln w="9525">
            <a:noFill/>
            <a:miter lim="800000"/>
            <a:headEnd/>
            <a:tailEnd/>
          </a:ln>
        </p:spPr>
      </p:pic>
      <p:sp>
        <p:nvSpPr>
          <p:cNvPr id="5" name="TextBox 4"/>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340768"/>
            <a:ext cx="9153525" cy="3674145"/>
          </a:xfrm>
          <a:prstGeom prst="rect">
            <a:avLst/>
          </a:prstGeom>
          <a:noFill/>
          <a:ln w="9525">
            <a:noFill/>
            <a:miter lim="800000"/>
            <a:headEnd/>
            <a:tailEnd/>
          </a:ln>
        </p:spPr>
      </p:pic>
      <p:sp>
        <p:nvSpPr>
          <p:cNvPr id="5" name="TextBox 4"/>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1268760"/>
            <a:ext cx="9153525" cy="4320480"/>
          </a:xfrm>
          <a:prstGeom prst="rect">
            <a:avLst/>
          </a:prstGeom>
          <a:noFill/>
          <a:ln w="9525">
            <a:noFill/>
            <a:miter lim="800000"/>
            <a:headEnd/>
            <a:tailEnd/>
          </a:ln>
        </p:spPr>
      </p:pic>
      <p:sp>
        <p:nvSpPr>
          <p:cNvPr id="5" name="TextBox 4"/>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1412776"/>
            <a:ext cx="9182100" cy="4176464"/>
          </a:xfrm>
          <a:prstGeom prst="rect">
            <a:avLst/>
          </a:prstGeom>
          <a:noFill/>
          <a:ln w="9525">
            <a:noFill/>
            <a:miter lim="800000"/>
            <a:headEnd/>
            <a:tailEnd/>
          </a:ln>
        </p:spPr>
      </p:pic>
      <p:sp>
        <p:nvSpPr>
          <p:cNvPr id="5" name="TextBox 4"/>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7150" y="1340768"/>
            <a:ext cx="9029700" cy="4176464"/>
          </a:xfrm>
          <a:prstGeom prst="rect">
            <a:avLst/>
          </a:prstGeom>
          <a:noFill/>
          <a:ln w="9525">
            <a:noFill/>
            <a:miter lim="800000"/>
            <a:headEnd/>
            <a:tailEnd/>
          </a:ln>
        </p:spPr>
      </p:pic>
      <p:sp>
        <p:nvSpPr>
          <p:cNvPr id="5" name="TextBox 4"/>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691680" y="1556792"/>
            <a:ext cx="6359698" cy="3027216"/>
          </a:xfrm>
          <a:prstGeom prst="rect">
            <a:avLst/>
          </a:prstGeom>
          <a:noFill/>
          <a:ln w="9525">
            <a:noFill/>
            <a:miter lim="800000"/>
            <a:headEnd/>
            <a:tailEnd/>
          </a:ln>
        </p:spPr>
      </p:pic>
      <p:sp>
        <p:nvSpPr>
          <p:cNvPr id="5" name="TextBox 4"/>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cstate="print"/>
          <a:srcRect/>
          <a:stretch>
            <a:fillRect/>
          </a:stretch>
        </p:blipFill>
        <p:spPr bwMode="auto">
          <a:xfrm>
            <a:off x="2051720" y="908720"/>
            <a:ext cx="5256584" cy="5248189"/>
          </a:xfrm>
          <a:prstGeom prst="rect">
            <a:avLst/>
          </a:prstGeom>
          <a:noFill/>
          <a:ln w="9525">
            <a:noFill/>
            <a:miter lim="800000"/>
            <a:headEnd/>
            <a:tailEnd/>
          </a:ln>
        </p:spPr>
      </p:pic>
      <p:sp>
        <p:nvSpPr>
          <p:cNvPr id="6" name="TextBox 5"/>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ou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08720"/>
            <a:ext cx="9144000" cy="5760640"/>
          </a:xfrm>
        </p:spPr>
        <p:txBody>
          <a:bodyPr/>
          <a:lstStyle/>
          <a:p>
            <a:pPr>
              <a:lnSpc>
                <a:spcPct val="150000"/>
              </a:lnSpc>
              <a:buNone/>
            </a:pPr>
            <a:r>
              <a:rPr lang="zh-CN" altLang="en-US" dirty="0" smtClean="0">
                <a:solidFill>
                  <a:srgbClr val="474BF7"/>
                </a:solidFill>
              </a:rPr>
              <a:t>几点启示</a:t>
            </a:r>
            <a:endParaRPr lang="en-US" altLang="zh-CN" dirty="0" smtClean="0">
              <a:solidFill>
                <a:srgbClr val="474BF7"/>
              </a:solidFill>
            </a:endParaRPr>
          </a:p>
          <a:p>
            <a:pPr>
              <a:lnSpc>
                <a:spcPct val="150000"/>
              </a:lnSpc>
              <a:buFont typeface="Wingdings" pitchFamily="2" charset="2"/>
              <a:buChar char="l"/>
            </a:pPr>
            <a:r>
              <a:rPr lang="zh-CN" altLang="zh-CN" sz="2400" dirty="0" smtClean="0"/>
              <a:t>如何发现关键因素？</a:t>
            </a:r>
            <a:endParaRPr lang="en-US" altLang="zh-CN" sz="2400" dirty="0" smtClean="0"/>
          </a:p>
          <a:p>
            <a:pPr>
              <a:lnSpc>
                <a:spcPct val="150000"/>
              </a:lnSpc>
              <a:buNone/>
            </a:pPr>
            <a:r>
              <a:rPr lang="en-US" altLang="zh-CN" sz="2400" dirty="0" smtClean="0"/>
              <a:t>    Who  moved my cheese</a:t>
            </a:r>
            <a:r>
              <a:rPr lang="zh-CN" altLang="zh-CN" sz="2400" dirty="0" smtClean="0"/>
              <a:t>？</a:t>
            </a:r>
          </a:p>
          <a:p>
            <a:pPr>
              <a:lnSpc>
                <a:spcPct val="150000"/>
              </a:lnSpc>
              <a:buFont typeface="Wingdings" pitchFamily="2" charset="2"/>
              <a:buChar char="l"/>
            </a:pPr>
            <a:r>
              <a:rPr lang="zh-CN" altLang="zh-CN" sz="2400" dirty="0" smtClean="0"/>
              <a:t>题目类型：常识引领方向，技术确定细节</a:t>
            </a:r>
            <a:r>
              <a:rPr lang="zh-CN" altLang="en-US" sz="2400" dirty="0" smtClean="0"/>
              <a:t>，方向重于细节。</a:t>
            </a:r>
            <a:endParaRPr lang="zh-CN" altLang="zh-CN" sz="2400" dirty="0" smtClean="0"/>
          </a:p>
          <a:p>
            <a:pPr>
              <a:lnSpc>
                <a:spcPct val="150000"/>
              </a:lnSpc>
              <a:buFont typeface="Wingdings" pitchFamily="2" charset="2"/>
              <a:buChar char="l"/>
            </a:pPr>
            <a:r>
              <a:rPr lang="zh-CN" altLang="zh-CN" sz="2400" dirty="0" smtClean="0"/>
              <a:t>美国评委的审美意</a:t>
            </a:r>
            <a:r>
              <a:rPr lang="zh-CN" altLang="en-US" sz="2400" dirty="0" smtClean="0"/>
              <a:t>向</a:t>
            </a:r>
            <a:r>
              <a:rPr lang="zh-CN" altLang="zh-CN" sz="2400" dirty="0" smtClean="0"/>
              <a:t>值得研究。</a:t>
            </a:r>
          </a:p>
          <a:p>
            <a:pPr>
              <a:lnSpc>
                <a:spcPct val="150000"/>
              </a:lnSpc>
              <a:buFont typeface="Wingdings" pitchFamily="2" charset="2"/>
              <a:buChar char="l"/>
            </a:pPr>
            <a:r>
              <a:rPr lang="zh-CN" altLang="zh-CN" sz="2400" dirty="0" smtClean="0"/>
              <a:t>详尽的敏感性分析是成败重要因素。</a:t>
            </a:r>
          </a:p>
          <a:p>
            <a:pPr>
              <a:lnSpc>
                <a:spcPct val="150000"/>
              </a:lnSpc>
              <a:buFont typeface="Wingdings" pitchFamily="2" charset="2"/>
              <a:buChar char="l"/>
            </a:pPr>
            <a:r>
              <a:rPr lang="zh-CN" altLang="zh-CN" sz="2400" dirty="0" smtClean="0"/>
              <a:t>反映问题本质的模型</a:t>
            </a:r>
            <a:r>
              <a:rPr lang="en-US" altLang="zh-CN" sz="2400" dirty="0" smtClean="0"/>
              <a:t>+</a:t>
            </a:r>
            <a:r>
              <a:rPr lang="zh-CN" altLang="zh-CN" sz="2400" dirty="0" smtClean="0"/>
              <a:t>令人信服的结论</a:t>
            </a:r>
          </a:p>
          <a:p>
            <a:pPr>
              <a:lnSpc>
                <a:spcPct val="150000"/>
              </a:lnSpc>
              <a:buNone/>
            </a:pPr>
            <a:endParaRPr lang="en-US" altLang="zh-CN" sz="2400" dirty="0" smtClean="0">
              <a:solidFill>
                <a:srgbClr val="474BF7"/>
              </a:solidFill>
            </a:endParaRPr>
          </a:p>
          <a:p>
            <a:pPr>
              <a:lnSpc>
                <a:spcPct val="150000"/>
              </a:lnSpc>
              <a:buNone/>
            </a:pPr>
            <a:endParaRPr lang="en-US" altLang="zh-CN" sz="2400" dirty="0" smtClean="0"/>
          </a:p>
        </p:txBody>
      </p:sp>
      <p:sp>
        <p:nvSpPr>
          <p:cNvPr id="4" name="TextBox 3"/>
          <p:cNvSpPr txBox="1"/>
          <p:nvPr/>
        </p:nvSpPr>
        <p:spPr>
          <a:xfrm>
            <a:off x="3131840" y="188640"/>
            <a:ext cx="5184576" cy="523220"/>
          </a:xfrm>
          <a:prstGeom prst="rect">
            <a:avLst/>
          </a:prstGeom>
          <a:noFill/>
        </p:spPr>
        <p:txBody>
          <a:bodyPr wrap="square" rtlCol="0">
            <a:spAutoFit/>
          </a:bodyPr>
          <a:lstStyle/>
          <a:p>
            <a:r>
              <a:rPr lang="zh-CN" altLang="en-US" sz="2800" b="1" dirty="0" smtClean="0">
                <a:solidFill>
                  <a:srgbClr val="C00000"/>
                </a:solidFill>
                <a:latin typeface="黑体" pitchFamily="2" charset="-122"/>
                <a:ea typeface="黑体" pitchFamily="2" charset="-122"/>
              </a:rPr>
              <a:t>建模案例</a:t>
            </a:r>
            <a:r>
              <a:rPr lang="en-US" altLang="zh-CN" sz="2800" b="1" dirty="0" smtClean="0">
                <a:solidFill>
                  <a:srgbClr val="C00000"/>
                </a:solidFill>
                <a:latin typeface="黑体" pitchFamily="2" charset="-122"/>
                <a:ea typeface="黑体" pitchFamily="2" charset="-122"/>
              </a:rPr>
              <a:t>3-</a:t>
            </a:r>
            <a:r>
              <a:rPr lang="en-US" altLang="zh-CN" sz="2800" dirty="0" smtClean="0">
                <a:solidFill>
                  <a:srgbClr val="474BF7"/>
                </a:solidFill>
              </a:rPr>
              <a:t> </a:t>
            </a:r>
            <a:r>
              <a:rPr lang="en-US" altLang="zh-CN" sz="2800" b="1" dirty="0" smtClean="0">
                <a:solidFill>
                  <a:srgbClr val="C00000"/>
                </a:solidFill>
              </a:rPr>
              <a:t>Merge After Toll</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up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upRigh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upRigh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upRigh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036496" cy="6237311"/>
          </a:xfrm>
        </p:spPr>
        <p:txBody>
          <a:bodyPr/>
          <a:lstStyle/>
          <a:p>
            <a:pPr>
              <a:lnSpc>
                <a:spcPct val="150000"/>
              </a:lnSpc>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在此</a:t>
            </a:r>
            <a:r>
              <a:rPr lang="zh-CN" altLang="zh-CN" sz="2400" dirty="0" smtClean="0">
                <a:latin typeface="楷体_GB2312" pitchFamily="49" charset="-122"/>
                <a:ea typeface="楷体_GB2312" pitchFamily="49" charset="-122"/>
              </a:rPr>
              <a:t>轮评审</a:t>
            </a:r>
            <a:r>
              <a:rPr lang="zh-CN" altLang="en-US" sz="2400" dirty="0" smtClean="0">
                <a:latin typeface="楷体_GB2312" pitchFamily="49" charset="-122"/>
                <a:ea typeface="楷体_GB2312" pitchFamily="49" charset="-122"/>
              </a:rPr>
              <a:t>中</a:t>
            </a:r>
            <a:r>
              <a:rPr lang="zh-CN" altLang="zh-CN" sz="2400" dirty="0" smtClean="0">
                <a:latin typeface="楷体_GB2312" pitchFamily="49" charset="-122"/>
                <a:ea typeface="楷体_GB2312" pitchFamily="49" charset="-122"/>
              </a:rPr>
              <a:t>，评委</a:t>
            </a:r>
            <a:r>
              <a:rPr lang="zh-CN" altLang="en-US" sz="2400" dirty="0" smtClean="0">
                <a:latin typeface="楷体_GB2312" pitchFamily="49" charset="-122"/>
                <a:ea typeface="楷体_GB2312" pitchFamily="49" charset="-122"/>
              </a:rPr>
              <a:t>最关心的问题</a:t>
            </a:r>
            <a:r>
              <a:rPr lang="zh-CN" altLang="zh-CN" sz="2400" dirty="0" smtClean="0">
                <a:latin typeface="楷体_GB2312" pitchFamily="49" charset="-122"/>
                <a:ea typeface="楷体_GB2312" pitchFamily="49" charset="-122"/>
              </a:rPr>
              <a:t>是：</a:t>
            </a:r>
          </a:p>
          <a:p>
            <a:pPr>
              <a:lnSpc>
                <a:spcPct val="150000"/>
              </a:lnSpc>
              <a:buFont typeface="Wingdings" pitchFamily="2" charset="2"/>
              <a:buChar char="l"/>
            </a:pPr>
            <a:r>
              <a:rPr lang="zh-CN" altLang="zh-CN" sz="2400" dirty="0" smtClean="0">
                <a:latin typeface="楷体_GB2312" pitchFamily="49" charset="-122"/>
                <a:ea typeface="楷体_GB2312" pitchFamily="49" charset="-122"/>
              </a:rPr>
              <a:t>摘要</a:t>
            </a:r>
            <a:r>
              <a:rPr lang="zh-CN" altLang="en-US" sz="2400" dirty="0" smtClean="0">
                <a:latin typeface="楷体_GB2312" pitchFamily="49" charset="-122"/>
                <a:ea typeface="楷体_GB2312" pitchFamily="49" charset="-122"/>
              </a:rPr>
              <a:t>是否</a:t>
            </a:r>
            <a:r>
              <a:rPr lang="zh-CN" altLang="zh-CN" sz="2400" dirty="0" smtClean="0">
                <a:latin typeface="楷体_GB2312" pitchFamily="49" charset="-122"/>
                <a:ea typeface="楷体_GB2312" pitchFamily="49" charset="-122"/>
              </a:rPr>
              <a:t>清晰且信息量充分，过于冗长的技术性描述将阻碍评委对你的结果的关注。</a:t>
            </a:r>
          </a:p>
          <a:p>
            <a:pPr>
              <a:lnSpc>
                <a:spcPct val="150000"/>
              </a:lnSpc>
              <a:buFont typeface="Wingdings" pitchFamily="2" charset="2"/>
              <a:buChar char="l"/>
            </a:pPr>
            <a:r>
              <a:rPr lang="zh-CN" altLang="zh-CN" sz="2400" dirty="0" smtClean="0">
                <a:latin typeface="楷体_GB2312" pitchFamily="49" charset="-122"/>
                <a:ea typeface="楷体_GB2312" pitchFamily="49" charset="-122"/>
              </a:rPr>
              <a:t>你的论文</a:t>
            </a:r>
            <a:r>
              <a:rPr lang="zh-CN" altLang="en-US" sz="2400" dirty="0" smtClean="0">
                <a:latin typeface="楷体_GB2312" pitchFamily="49" charset="-122"/>
                <a:ea typeface="楷体_GB2312" pitchFamily="49" charset="-122"/>
              </a:rPr>
              <a:t>是否</a:t>
            </a:r>
            <a:r>
              <a:rPr lang="zh-CN" altLang="zh-CN" sz="2400" dirty="0" smtClean="0">
                <a:latin typeface="楷体_GB2312" pitchFamily="49" charset="-122"/>
                <a:ea typeface="楷体_GB2312" pitchFamily="49" charset="-122"/>
              </a:rPr>
              <a:t>有良好的组织架构，使得评委能够在</a:t>
            </a:r>
            <a:r>
              <a:rPr lang="en-US" altLang="zh-CN" sz="2400" dirty="0" smtClean="0">
                <a:latin typeface="楷体_GB2312" pitchFamily="49" charset="-122"/>
                <a:ea typeface="楷体_GB2312" pitchFamily="49" charset="-122"/>
              </a:rPr>
              <a:t>5-8</a:t>
            </a:r>
            <a:r>
              <a:rPr lang="zh-CN" altLang="zh-CN" sz="2400" dirty="0" smtClean="0">
                <a:latin typeface="楷体_GB2312" pitchFamily="49" charset="-122"/>
                <a:ea typeface="楷体_GB2312" pitchFamily="49" charset="-122"/>
              </a:rPr>
              <a:t>分钟内理解你的论文的关键信息。</a:t>
            </a:r>
            <a:endParaRPr lang="en-US" altLang="zh-CN" sz="2400" dirty="0" smtClean="0">
              <a:latin typeface="楷体_GB2312" pitchFamily="49" charset="-122"/>
              <a:ea typeface="楷体_GB2312" pitchFamily="49" charset="-122"/>
            </a:endParaRPr>
          </a:p>
          <a:p>
            <a:pPr lvl="0">
              <a:lnSpc>
                <a:spcPct val="150000"/>
              </a:lnSpc>
              <a:buFont typeface="Wingdings" pitchFamily="2" charset="2"/>
              <a:buChar char="l"/>
            </a:pPr>
            <a:r>
              <a:rPr lang="zh-CN" altLang="zh-CN" sz="2400" dirty="0" smtClean="0">
                <a:latin typeface="楷体_GB2312" pitchFamily="49" charset="-122"/>
                <a:ea typeface="楷体_GB2312" pitchFamily="49" charset="-122"/>
              </a:rPr>
              <a:t>参赛者对问题意义及重心的理解是否准确与到位；</a:t>
            </a:r>
          </a:p>
          <a:p>
            <a:pPr lvl="0">
              <a:lnSpc>
                <a:spcPct val="150000"/>
              </a:lnSpc>
              <a:buFont typeface="Wingdings" pitchFamily="2" charset="2"/>
              <a:buChar char="l"/>
            </a:pPr>
            <a:r>
              <a:rPr lang="zh-CN" altLang="zh-CN" sz="2400" dirty="0" smtClean="0">
                <a:latin typeface="楷体_GB2312" pitchFamily="49" charset="-122"/>
                <a:ea typeface="楷体_GB2312" pitchFamily="49" charset="-122"/>
              </a:rPr>
              <a:t>是否题目中所有问题都得到了回答；</a:t>
            </a:r>
          </a:p>
          <a:p>
            <a:pPr lvl="0">
              <a:lnSpc>
                <a:spcPct val="150000"/>
              </a:lnSpc>
              <a:buFont typeface="Wingdings" pitchFamily="2" charset="2"/>
              <a:buChar char="l"/>
            </a:pPr>
            <a:r>
              <a:rPr lang="zh-CN" altLang="zh-CN" sz="2400" dirty="0" smtClean="0">
                <a:latin typeface="楷体_GB2312" pitchFamily="49" charset="-122"/>
                <a:ea typeface="楷体_GB2312" pitchFamily="49" charset="-122"/>
              </a:rPr>
              <a:t>模型与建模过程的一致性如何，表述是否清晰；</a:t>
            </a:r>
          </a:p>
          <a:p>
            <a:pPr lvl="0">
              <a:lnSpc>
                <a:spcPct val="150000"/>
              </a:lnSpc>
              <a:buFont typeface="Wingdings" pitchFamily="2" charset="2"/>
              <a:buChar char="l"/>
            </a:pPr>
            <a:r>
              <a:rPr lang="zh-CN" altLang="zh-CN" sz="2400" dirty="0" smtClean="0">
                <a:latin typeface="楷体_GB2312" pitchFamily="49" charset="-122"/>
                <a:ea typeface="楷体_GB2312" pitchFamily="49" charset="-122"/>
              </a:rPr>
              <a:t>模型的技术含量如何；</a:t>
            </a:r>
          </a:p>
          <a:p>
            <a:pPr>
              <a:lnSpc>
                <a:spcPct val="150000"/>
              </a:lnSpc>
              <a:buFont typeface="Wingdings" pitchFamily="2" charset="2"/>
              <a:buChar char="l"/>
            </a:pPr>
            <a:r>
              <a:rPr lang="zh-CN" altLang="zh-CN" sz="2400" dirty="0" smtClean="0">
                <a:latin typeface="楷体_GB2312" pitchFamily="49" charset="-122"/>
                <a:ea typeface="楷体_GB2312" pitchFamily="49" charset="-122"/>
              </a:rPr>
              <a:t>由模型得到的结果是否合理，有无合理性及可靠性检验。</a:t>
            </a:r>
            <a:endParaRPr lang="zh-CN" altLang="en-US" sz="2400" dirty="0">
              <a:latin typeface="楷体_GB2312" pitchFamily="49" charset="-122"/>
              <a:ea typeface="楷体_GB2312" pitchFamily="49" charset="-122"/>
            </a:endParaRPr>
          </a:p>
        </p:txBody>
      </p:sp>
      <p:sp>
        <p:nvSpPr>
          <p:cNvPr id="5" name="TextBox 4"/>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一、评阅过程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up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upRigh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upRigh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upRigh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trips(upRigh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492896"/>
            <a:ext cx="8291513" cy="1656184"/>
          </a:xfrm>
        </p:spPr>
        <p:txBody>
          <a:bodyPr/>
          <a:lstStyle/>
          <a:p>
            <a:pPr algn="ctr">
              <a:buNone/>
            </a:pPr>
            <a:r>
              <a:rPr lang="zh-CN" altLang="en-US" sz="9600" i="1" dirty="0" smtClean="0">
                <a:solidFill>
                  <a:srgbClr val="C00000"/>
                </a:solidFill>
              </a:rPr>
              <a:t>谢 谢！</a:t>
            </a:r>
            <a:endParaRPr lang="zh-CN" altLang="en-US" sz="9600" i="1"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144000" cy="5688631"/>
          </a:xfrm>
        </p:spPr>
        <p:txBody>
          <a:bodyPr/>
          <a:lstStyle/>
          <a:p>
            <a:pPr>
              <a:lnSpc>
                <a:spcPct val="150000"/>
              </a:lnSpc>
              <a:buNone/>
            </a:pPr>
            <a:r>
              <a:rPr lang="en-US" altLang="zh-CN" sz="2400" dirty="0" smtClean="0">
                <a:latin typeface="楷体_GB2312" pitchFamily="49" charset="-122"/>
                <a:ea typeface="楷体_GB2312" pitchFamily="49" charset="-122"/>
              </a:rPr>
              <a:t>      </a:t>
            </a:r>
            <a:r>
              <a:rPr lang="zh-CN" altLang="zh-CN" sz="2400" dirty="0" smtClean="0">
                <a:latin typeface="楷体_GB2312" pitchFamily="49" charset="-122"/>
                <a:ea typeface="楷体_GB2312" pitchFamily="49" charset="-122"/>
              </a:rPr>
              <a:t>第二轮可以称为“</a:t>
            </a:r>
            <a:r>
              <a:rPr lang="zh-CN" altLang="en-US" sz="2400" dirty="0" smtClean="0">
                <a:latin typeface="楷体_GB2312" pitchFamily="49" charset="-122"/>
                <a:ea typeface="楷体_GB2312" pitchFamily="49" charset="-122"/>
              </a:rPr>
              <a:t>终审</a:t>
            </a:r>
            <a:r>
              <a:rPr lang="zh-CN" altLang="zh-CN" sz="2400" dirty="0" smtClean="0">
                <a:latin typeface="楷体_GB2312" pitchFamily="49" charset="-122"/>
                <a:ea typeface="楷体_GB2312" pitchFamily="49" charset="-122"/>
              </a:rPr>
              <a:t>轮（</a:t>
            </a:r>
            <a:r>
              <a:rPr lang="en-US" altLang="zh-CN" sz="2400" dirty="0" smtClean="0">
                <a:latin typeface="Times New Roman" pitchFamily="18" charset="0"/>
                <a:cs typeface="Times New Roman" pitchFamily="18" charset="0"/>
              </a:rPr>
              <a:t>The Final Judging</a:t>
            </a:r>
            <a:r>
              <a:rPr lang="zh-CN" altLang="zh-CN" sz="2400" dirty="0" smtClean="0">
                <a:latin typeface="楷体_GB2312" pitchFamily="49" charset="-122"/>
                <a:ea typeface="楷体_GB2312" pitchFamily="49" charset="-122"/>
              </a:rPr>
              <a:t>）”。每篇论文由若干评委评阅，以</a:t>
            </a:r>
            <a:r>
              <a:rPr lang="en-US" altLang="zh-CN" sz="2400" dirty="0" smtClean="0">
                <a:latin typeface="楷体_GB2312" pitchFamily="49" charset="-122"/>
                <a:ea typeface="楷体_GB2312" pitchFamily="49" charset="-122"/>
              </a:rPr>
              <a:t>100</a:t>
            </a:r>
            <a:r>
              <a:rPr lang="zh-CN" altLang="zh-CN" sz="2400" dirty="0" smtClean="0">
                <a:latin typeface="楷体_GB2312" pitchFamily="49" charset="-122"/>
                <a:ea typeface="楷体_GB2312" pitchFamily="49" charset="-122"/>
              </a:rPr>
              <a:t>分制计分，每位评委评阅每篇论文的时间大约在</a:t>
            </a:r>
            <a:r>
              <a:rPr lang="en-US" altLang="zh-CN" sz="2400" dirty="0" smtClean="0">
                <a:latin typeface="楷体_GB2312" pitchFamily="49" charset="-122"/>
                <a:ea typeface="楷体_GB2312" pitchFamily="49" charset="-122"/>
              </a:rPr>
              <a:t>20-60</a:t>
            </a:r>
            <a:r>
              <a:rPr lang="zh-CN" altLang="zh-CN" sz="2400" dirty="0" smtClean="0">
                <a:latin typeface="楷体_GB2312" pitchFamily="49" charset="-122"/>
                <a:ea typeface="楷体_GB2312" pitchFamily="49" charset="-122"/>
              </a:rPr>
              <a:t>分钟之间。每道题目在第二轮中</a:t>
            </a:r>
            <a:r>
              <a:rPr lang="zh-CN" altLang="en-US" sz="2400" dirty="0" smtClean="0">
                <a:latin typeface="楷体_GB2312" pitchFamily="49" charset="-122"/>
                <a:ea typeface="楷体_GB2312" pitchFamily="49" charset="-122"/>
              </a:rPr>
              <a:t>大约</a:t>
            </a:r>
            <a:r>
              <a:rPr lang="zh-CN" altLang="zh-CN" sz="2400" dirty="0" smtClean="0">
                <a:latin typeface="楷体_GB2312" pitchFamily="49" charset="-122"/>
                <a:ea typeface="楷体_GB2312" pitchFamily="49" charset="-122"/>
              </a:rPr>
              <a:t>排名</a:t>
            </a:r>
            <a:r>
              <a:rPr lang="zh-CN" altLang="en-US" sz="2400" dirty="0" smtClean="0">
                <a:latin typeface="楷体_GB2312" pitchFamily="49" charset="-122"/>
                <a:ea typeface="楷体_GB2312" pitchFamily="49" charset="-122"/>
              </a:rPr>
              <a:t>前</a:t>
            </a:r>
            <a:r>
              <a:rPr lang="en-US" altLang="zh-CN" sz="2400" dirty="0" smtClean="0">
                <a:latin typeface="楷体_GB2312" pitchFamily="49" charset="-122"/>
                <a:ea typeface="楷体_GB2312" pitchFamily="49" charset="-122"/>
              </a:rPr>
              <a:t>8%</a:t>
            </a:r>
            <a:r>
              <a:rPr lang="zh-CN" altLang="zh-CN" sz="2400" dirty="0" smtClean="0">
                <a:latin typeface="楷体_GB2312" pitchFamily="49" charset="-122"/>
                <a:ea typeface="楷体_GB2312" pitchFamily="49" charset="-122"/>
              </a:rPr>
              <a:t>的论文将进入此轮评审。此轮评审大约有</a:t>
            </a:r>
            <a:r>
              <a:rPr lang="en-US" altLang="zh-CN" sz="2400" dirty="0" smtClean="0">
                <a:latin typeface="楷体_GB2312" pitchFamily="49" charset="-122"/>
                <a:ea typeface="楷体_GB2312" pitchFamily="49" charset="-122"/>
              </a:rPr>
              <a:t>6-12</a:t>
            </a:r>
            <a:r>
              <a:rPr lang="zh-CN" altLang="zh-CN" sz="2400" dirty="0" smtClean="0">
                <a:latin typeface="楷体_GB2312" pitchFamily="49" charset="-122"/>
                <a:ea typeface="楷体_GB2312" pitchFamily="49" charset="-122"/>
              </a:rPr>
              <a:t>位评委， 最终获得特等奖的论文必须经过所有评委的评审。</a:t>
            </a:r>
            <a:endParaRPr lang="en-US" altLang="zh-CN" sz="2400" dirty="0" smtClean="0">
              <a:latin typeface="楷体_GB2312" pitchFamily="49" charset="-122"/>
              <a:ea typeface="楷体_GB2312" pitchFamily="49" charset="-122"/>
            </a:endParaRPr>
          </a:p>
          <a:p>
            <a:pPr>
              <a:lnSpc>
                <a:spcPct val="150000"/>
              </a:lnSpc>
              <a:buNone/>
            </a:pPr>
            <a:r>
              <a:rPr lang="en-US" altLang="zh-CN" sz="2400" dirty="0" smtClean="0">
                <a:latin typeface="楷体_GB2312" pitchFamily="49" charset="-122"/>
                <a:ea typeface="楷体_GB2312" pitchFamily="49" charset="-122"/>
              </a:rPr>
              <a:t>      </a:t>
            </a:r>
            <a:r>
              <a:rPr lang="zh-CN" altLang="zh-CN" sz="2400" dirty="0" smtClean="0">
                <a:latin typeface="楷体_GB2312" pitchFamily="49" charset="-122"/>
                <a:ea typeface="楷体_GB2312" pitchFamily="49" charset="-122"/>
              </a:rPr>
              <a:t>在此轮中，评委会仔细考量论文的</a:t>
            </a:r>
            <a:r>
              <a:rPr lang="zh-CN" altLang="en-US" sz="2400" dirty="0" smtClean="0">
                <a:latin typeface="楷体_GB2312" pitchFamily="49" charset="-122"/>
                <a:ea typeface="楷体_GB2312" pitchFamily="49" charset="-122"/>
              </a:rPr>
              <a:t>结构、</a:t>
            </a:r>
            <a:r>
              <a:rPr lang="zh-CN" altLang="zh-CN" sz="2400" dirty="0" smtClean="0">
                <a:latin typeface="楷体_GB2312" pitchFamily="49" charset="-122"/>
                <a:ea typeface="楷体_GB2312" pitchFamily="49" charset="-122"/>
              </a:rPr>
              <a:t>模型与结果，评委对一篇特等奖论文的期望是：</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zh-CN" sz="2400" dirty="0" smtClean="0">
                <a:latin typeface="楷体_GB2312" pitchFamily="49" charset="-122"/>
                <a:ea typeface="楷体_GB2312" pitchFamily="49" charset="-122"/>
              </a:rPr>
              <a:t>一篇信息量充分的摘要；</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zh-CN" sz="2400" dirty="0" smtClean="0">
                <a:latin typeface="楷体_GB2312" pitchFamily="49" charset="-122"/>
                <a:ea typeface="楷体_GB2312" pitchFamily="49" charset="-122"/>
              </a:rPr>
              <a:t>对问题本质的洞察能力（</a:t>
            </a:r>
            <a:r>
              <a:rPr lang="en-US" altLang="zh-CN" sz="2400" dirty="0" smtClean="0">
                <a:latin typeface="Times New Roman" pitchFamily="18" charset="0"/>
                <a:ea typeface="楷体_GB2312" pitchFamily="49" charset="-122"/>
                <a:cs typeface="Times New Roman" pitchFamily="18" charset="0"/>
              </a:rPr>
              <a:t>very good insight into the proble</a:t>
            </a:r>
            <a:r>
              <a:rPr lang="en-US" altLang="zh-CN" sz="2400" dirty="0" smtClean="0">
                <a:latin typeface="楷体_GB2312" pitchFamily="49" charset="-122"/>
                <a:ea typeface="楷体_GB2312" pitchFamily="49" charset="-122"/>
              </a:rPr>
              <a:t>m</a:t>
            </a:r>
            <a:r>
              <a:rPr lang="zh-CN" altLang="zh-CN" sz="2400" dirty="0" smtClean="0">
                <a:latin typeface="楷体_GB2312" pitchFamily="49" charset="-122"/>
                <a:ea typeface="楷体_GB2312" pitchFamily="49" charset="-122"/>
              </a:rPr>
              <a:t>）；</a:t>
            </a:r>
          </a:p>
          <a:p>
            <a:pPr>
              <a:lnSpc>
                <a:spcPct val="150000"/>
              </a:lnSpc>
              <a:buNone/>
            </a:pPr>
            <a:endParaRPr lang="zh-CN" altLang="en-US" sz="2400" dirty="0">
              <a:latin typeface="楷体_GB2312" pitchFamily="49" charset="-122"/>
              <a:ea typeface="楷体_GB2312" pitchFamily="49" charset="-122"/>
            </a:endParaRPr>
          </a:p>
        </p:txBody>
      </p:sp>
      <p:sp>
        <p:nvSpPr>
          <p:cNvPr id="5" name="TextBox 4"/>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一、评阅过程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upRigh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144000" cy="5688631"/>
          </a:xfrm>
        </p:spPr>
        <p:txBody>
          <a:bodyPr/>
          <a:lstStyle/>
          <a:p>
            <a:pPr>
              <a:lnSpc>
                <a:spcPct val="150000"/>
              </a:lnSpc>
              <a:buFont typeface="Wingdings" pitchFamily="2" charset="2"/>
              <a:buChar char="l"/>
            </a:pPr>
            <a:r>
              <a:rPr lang="zh-CN" altLang="zh-CN" sz="2400" dirty="0" smtClean="0">
                <a:latin typeface="楷体_GB2312" pitchFamily="49" charset="-122"/>
                <a:ea typeface="楷体_GB2312" pitchFamily="49" charset="-122"/>
              </a:rPr>
              <a:t>文章思路清晰且</a:t>
            </a:r>
            <a:r>
              <a:rPr lang="zh-CN" altLang="en-US" sz="2400" dirty="0" smtClean="0">
                <a:latin typeface="楷体_GB2312" pitchFamily="49" charset="-122"/>
                <a:ea typeface="楷体_GB2312" pitchFamily="49" charset="-122"/>
              </a:rPr>
              <a:t>简洁明了</a:t>
            </a:r>
            <a:r>
              <a:rPr lang="zh-CN" altLang="zh-CN"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a:lnSpc>
                <a:spcPct val="150000"/>
              </a:lnSpc>
              <a:buFont typeface="Wingdings" pitchFamily="2" charset="2"/>
              <a:buChar char="l"/>
            </a:pPr>
            <a:r>
              <a:rPr lang="zh-CN" altLang="zh-CN" sz="2400" dirty="0" smtClean="0">
                <a:latin typeface="楷体_GB2312" pitchFamily="49" charset="-122"/>
                <a:ea typeface="楷体_GB2312" pitchFamily="49" charset="-122"/>
              </a:rPr>
              <a:t>一个完整而且高质量的模型，包括假设、建模过程以及技术含量（</a:t>
            </a:r>
            <a:r>
              <a:rPr lang="en-US" altLang="zh-CN" sz="2400" dirty="0" smtClean="0">
                <a:latin typeface="Times New Roman" pitchFamily="18" charset="0"/>
                <a:ea typeface="楷体_GB2312" pitchFamily="49" charset="-122"/>
                <a:cs typeface="Times New Roman" pitchFamily="18" charset="0"/>
              </a:rPr>
              <a:t>it presented a high-quality application of the complete modeling process</a:t>
            </a:r>
            <a:r>
              <a:rPr lang="zh-CN" altLang="zh-CN"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0">
              <a:buFont typeface="Wingdings" pitchFamily="2" charset="2"/>
              <a:buChar char="l"/>
            </a:pPr>
            <a:r>
              <a:rPr lang="zh-CN" altLang="zh-CN" sz="2400" dirty="0" smtClean="0">
                <a:latin typeface="楷体_GB2312" pitchFamily="49" charset="-122"/>
                <a:ea typeface="楷体_GB2312" pitchFamily="49" charset="-122"/>
              </a:rPr>
              <a:t>关于模型的有说服力的检验以及精到的优缺点分析；</a:t>
            </a:r>
          </a:p>
          <a:p>
            <a:pPr>
              <a:buNone/>
            </a:pPr>
            <a:r>
              <a:rPr lang="en-US" altLang="zh-CN" sz="2400" dirty="0" smtClean="0">
                <a:latin typeface="楷体_GB2312" pitchFamily="49" charset="-122"/>
                <a:ea typeface="楷体_GB2312" pitchFamily="49" charset="-122"/>
              </a:rPr>
              <a:t>   </a:t>
            </a:r>
            <a:r>
              <a:rPr lang="en-US" altLang="zh-CN" sz="2400" dirty="0" smtClean="0">
                <a:latin typeface="Times New Roman" pitchFamily="18" charset="0"/>
                <a:ea typeface="楷体_GB2312" pitchFamily="49" charset="-122"/>
                <a:cs typeface="Times New Roman" pitchFamily="18" charset="0"/>
              </a:rPr>
              <a:t>Why do you think your model is good? Against what baseline can you compare/validate it?</a:t>
            </a:r>
            <a:endParaRPr lang="zh-CN" altLang="zh-CN" sz="2400" dirty="0" smtClean="0">
              <a:latin typeface="Times New Roman" pitchFamily="18" charset="0"/>
              <a:ea typeface="楷体_GB2312" pitchFamily="49" charset="-122"/>
              <a:cs typeface="Times New Roman" pitchFamily="18" charset="0"/>
            </a:endParaRPr>
          </a:p>
          <a:p>
            <a:pPr>
              <a:buNone/>
            </a:pPr>
            <a:r>
              <a:rPr lang="en-US" altLang="zh-CN" sz="2400" dirty="0" smtClean="0">
                <a:latin typeface="Times New Roman" pitchFamily="18" charset="0"/>
                <a:ea typeface="楷体_GB2312" pitchFamily="49" charset="-122"/>
                <a:cs typeface="Times New Roman" pitchFamily="18" charset="0"/>
              </a:rPr>
              <a:t>     How sensitive is your model to slight changes in the parameters you have chosen? (sensitivity analysis)</a:t>
            </a:r>
            <a:endParaRPr lang="zh-CN" altLang="zh-CN" sz="2400" dirty="0" smtClean="0">
              <a:latin typeface="Times New Roman" pitchFamily="18" charset="0"/>
              <a:ea typeface="楷体_GB2312" pitchFamily="49" charset="-122"/>
              <a:cs typeface="Times New Roman" pitchFamily="18" charset="0"/>
            </a:endParaRPr>
          </a:p>
          <a:p>
            <a:pPr>
              <a:buNone/>
            </a:pPr>
            <a:r>
              <a:rPr lang="en-US" altLang="zh-CN" sz="2400" dirty="0" smtClean="0">
                <a:latin typeface="Times New Roman" pitchFamily="18" charset="0"/>
                <a:ea typeface="楷体_GB2312" pitchFamily="49" charset="-122"/>
                <a:cs typeface="Times New Roman" pitchFamily="18" charset="0"/>
              </a:rPr>
              <a:t>    Complete the analysis circle: Are your recommendations practical in the problem context? </a:t>
            </a:r>
          </a:p>
        </p:txBody>
      </p:sp>
      <p:sp>
        <p:nvSpPr>
          <p:cNvPr id="5" name="TextBox 4"/>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一、评阅过程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up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up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upRigh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upRigh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56792"/>
            <a:ext cx="9144000" cy="4896543"/>
          </a:xfrm>
        </p:spPr>
        <p:txBody>
          <a:bodyPr/>
          <a:lstStyle/>
          <a:p>
            <a:pPr>
              <a:lnSpc>
                <a:spcPct val="150000"/>
              </a:lnSpc>
              <a:buFont typeface="Wingdings" pitchFamily="2" charset="2"/>
              <a:buChar char="l"/>
            </a:pPr>
            <a:r>
              <a:rPr lang="zh-CN" altLang="zh-CN" sz="2400" dirty="0" smtClean="0">
                <a:latin typeface="楷体_GB2312" pitchFamily="49" charset="-122"/>
                <a:ea typeface="楷体_GB2312" pitchFamily="49" charset="-122"/>
              </a:rPr>
              <a:t>由模型得到的关于问题的有实际意义的结论</a:t>
            </a:r>
            <a:r>
              <a:rPr lang="zh-CN" altLang="zh-CN" sz="2400" dirty="0" smtClean="0"/>
              <a:t>；</a:t>
            </a:r>
            <a:endParaRPr lang="en-US" altLang="zh-CN" sz="2400" dirty="0" smtClean="0"/>
          </a:p>
          <a:p>
            <a:pPr>
              <a:lnSpc>
                <a:spcPct val="150000"/>
              </a:lnSpc>
              <a:buFont typeface="Wingdings" pitchFamily="2" charset="2"/>
              <a:buChar char="l"/>
            </a:pPr>
            <a:r>
              <a:rPr lang="zh-CN" altLang="zh-CN" sz="2400" dirty="0" smtClean="0">
                <a:latin typeface="楷体_GB2312" pitchFamily="49" charset="-122"/>
                <a:ea typeface="楷体_GB2312" pitchFamily="49" charset="-122"/>
              </a:rPr>
              <a:t>某个方面的突出亮点（</a:t>
            </a:r>
            <a:r>
              <a:rPr lang="en-US" altLang="zh-CN" sz="2400" dirty="0" smtClean="0">
                <a:latin typeface="Times New Roman" pitchFamily="18" charset="0"/>
                <a:ea typeface="楷体_GB2312" pitchFamily="49" charset="-122"/>
                <a:cs typeface="Times New Roman" pitchFamily="18" charset="0"/>
              </a:rPr>
              <a:t>it demonstrated noteworthy originality and creativity in your modeling </a:t>
            </a:r>
            <a:r>
              <a:rPr lang="en-US" altLang="zh-CN" sz="2400" dirty="0" err="1" smtClean="0">
                <a:latin typeface="Times New Roman" pitchFamily="18" charset="0"/>
                <a:ea typeface="楷体_GB2312" pitchFamily="49" charset="-122"/>
                <a:cs typeface="Times New Roman" pitchFamily="18" charset="0"/>
              </a:rPr>
              <a:t>effor</a:t>
            </a:r>
            <a:r>
              <a:rPr lang="zh-CN" altLang="zh-CN"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a:lnSpc>
                <a:spcPct val="150000"/>
              </a:lnSpc>
              <a:buNone/>
            </a:pPr>
            <a:endParaRPr lang="en-US" altLang="zh-CN" sz="2400" dirty="0" smtClean="0">
              <a:latin typeface="楷体_GB2312" pitchFamily="49" charset="-122"/>
              <a:ea typeface="楷体_GB2312" pitchFamily="49" charset="-122"/>
            </a:endParaRPr>
          </a:p>
          <a:p>
            <a:pPr>
              <a:buNone/>
            </a:pPr>
            <a:r>
              <a:rPr lang="en-US" altLang="zh-CN" sz="2400" dirty="0" smtClean="0"/>
              <a:t> </a:t>
            </a:r>
            <a:endParaRPr lang="en-US" altLang="zh-CN" sz="2400" dirty="0" smtClean="0">
              <a:latin typeface="楷体_GB2312" pitchFamily="49" charset="-122"/>
              <a:ea typeface="楷体_GB2312" pitchFamily="49" charset="-122"/>
            </a:endParaRPr>
          </a:p>
        </p:txBody>
      </p:sp>
      <p:sp>
        <p:nvSpPr>
          <p:cNvPr id="5" name="TextBox 4"/>
          <p:cNvSpPr txBox="1"/>
          <p:nvPr/>
        </p:nvSpPr>
        <p:spPr>
          <a:xfrm>
            <a:off x="3626315"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一、评阅过程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036496" cy="5688631"/>
          </a:xfrm>
        </p:spPr>
        <p:txBody>
          <a:bodyPr/>
          <a:lstStyle/>
          <a:p>
            <a:pPr>
              <a:lnSpc>
                <a:spcPct val="150000"/>
              </a:lnSpc>
              <a:buFont typeface="Wingdings" pitchFamily="2" charset="2"/>
              <a:buChar char="l"/>
            </a:pPr>
            <a:r>
              <a:rPr lang="en-US" altLang="zh-CN" sz="2400" dirty="0" smtClean="0"/>
              <a:t>Unfortunately, as evidenced in many papers, teams extracting information from these sites </a:t>
            </a:r>
            <a:r>
              <a:rPr lang="en-US" altLang="zh-CN" sz="2400" dirty="0" smtClean="0">
                <a:solidFill>
                  <a:srgbClr val="436FFB"/>
                </a:solidFill>
              </a:rPr>
              <a:t>without</a:t>
            </a:r>
            <a:r>
              <a:rPr lang="en-US" altLang="zh-CN" sz="2400" dirty="0" smtClean="0"/>
              <a:t> </a:t>
            </a:r>
            <a:r>
              <a:rPr lang="en-US" altLang="zh-CN" sz="2400" dirty="0" smtClean="0">
                <a:solidFill>
                  <a:srgbClr val="436FFB"/>
                </a:solidFill>
              </a:rPr>
              <a:t>first thinking</a:t>
            </a:r>
            <a:r>
              <a:rPr lang="en-US" altLang="zh-CN" sz="2400" dirty="0" smtClean="0"/>
              <a:t> about and discussing the problem soon found themselves under the spell of the siren, lulled into a mathematical approach that they were not able to bring to successful closure in the time allotted for the competition. </a:t>
            </a:r>
            <a:r>
              <a:rPr lang="zh-CN" altLang="zh-CN" sz="2400" dirty="0" smtClean="0"/>
              <a:t> </a:t>
            </a:r>
            <a:r>
              <a:rPr lang="en-US" altLang="zh-CN" sz="2400" dirty="0" smtClean="0"/>
              <a:t> </a:t>
            </a:r>
            <a:r>
              <a:rPr lang="zh-CN" altLang="zh-CN" sz="2400" dirty="0" smtClean="0">
                <a:solidFill>
                  <a:srgbClr val="436FFB"/>
                </a:solidFill>
              </a:rPr>
              <a:t>在信息的海洋中迷失了自我</a:t>
            </a:r>
            <a:r>
              <a:rPr lang="zh-CN" altLang="en-US" sz="2400" dirty="0" smtClean="0"/>
              <a:t>（</a:t>
            </a:r>
            <a:r>
              <a:rPr lang="en-US" altLang="zh-CN" sz="2400" dirty="0" smtClean="0"/>
              <a:t>99A</a:t>
            </a:r>
            <a:r>
              <a:rPr lang="zh-CN" altLang="en-US" sz="2400" dirty="0" smtClean="0"/>
              <a:t>）</a:t>
            </a:r>
            <a:endParaRPr lang="zh-CN" altLang="zh-CN" sz="2400" dirty="0" smtClean="0"/>
          </a:p>
          <a:p>
            <a:pPr>
              <a:lnSpc>
                <a:spcPct val="150000"/>
              </a:lnSpc>
              <a:buFont typeface="Wingdings" pitchFamily="2" charset="2"/>
              <a:buChar char="l"/>
            </a:pPr>
            <a:endParaRPr lang="zh-CN" altLang="en-US" sz="2400" dirty="0"/>
          </a:p>
        </p:txBody>
      </p:sp>
      <p:sp>
        <p:nvSpPr>
          <p:cNvPr id="4" name="TextBox 3"/>
          <p:cNvSpPr txBox="1"/>
          <p:nvPr/>
        </p:nvSpPr>
        <p:spPr>
          <a:xfrm>
            <a:off x="3626314"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二、评委评述 </a:t>
            </a:r>
            <a:endParaRPr lang="zh-CN" altLang="en-US" sz="2800" b="1" dirty="0">
              <a:solidFill>
                <a:srgbClr val="C00000"/>
              </a:solidFill>
              <a:latin typeface="黑体" pitchFamily="2" charset="-122"/>
              <a:ea typeface="黑体" pitchFamily="2" charset="-122"/>
            </a:endParaRPr>
          </a:p>
        </p:txBody>
      </p:sp>
      <p:sp>
        <p:nvSpPr>
          <p:cNvPr id="5" name="内容占位符 2"/>
          <p:cNvSpPr txBox="1">
            <a:spLocks/>
          </p:cNvSpPr>
          <p:nvPr/>
        </p:nvSpPr>
        <p:spPr bwMode="auto">
          <a:xfrm>
            <a:off x="0" y="917105"/>
            <a:ext cx="8964488"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20000"/>
              </a:spcBef>
              <a:spcAft>
                <a:spcPct val="0"/>
              </a:spcAft>
              <a:buClrTx/>
              <a:buSzTx/>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4704"/>
            <a:ext cx="9036496" cy="5688631"/>
          </a:xfrm>
        </p:spPr>
        <p:txBody>
          <a:bodyPr/>
          <a:lstStyle/>
          <a:p>
            <a:pPr>
              <a:lnSpc>
                <a:spcPct val="150000"/>
              </a:lnSpc>
              <a:buFont typeface="Wingdings" pitchFamily="2" charset="2"/>
              <a:buChar char="l"/>
            </a:pPr>
            <a:r>
              <a:rPr lang="en-US" altLang="zh-CN" sz="2400" dirty="0" smtClean="0"/>
              <a:t>The exceptional papers provided conclusive evidence that their teams had dedicated a substantial amount of time thinking about the problem prior to starting their quest for supporting information. The choice seemingly enabled them to </a:t>
            </a:r>
            <a:r>
              <a:rPr lang="en-US" altLang="zh-CN" sz="2400" dirty="0" smtClean="0">
                <a:solidFill>
                  <a:srgbClr val="436FFB"/>
                </a:solidFill>
              </a:rPr>
              <a:t>weigh the cost and benefit </a:t>
            </a:r>
            <a:r>
              <a:rPr lang="en-US" altLang="zh-CN" sz="2400" dirty="0" smtClean="0"/>
              <a:t>of identifying exact modeling parameters versus making reasonable assumptions and working with approximate, in-range values</a:t>
            </a:r>
            <a:r>
              <a:rPr lang="en-US" altLang="zh-CN" sz="2400" dirty="0" smtClean="0">
                <a:solidFill>
                  <a:srgbClr val="436FFB"/>
                </a:solidFill>
              </a:rPr>
              <a:t>. </a:t>
            </a:r>
            <a:r>
              <a:rPr lang="zh-CN" altLang="en-US" sz="2400" dirty="0" smtClean="0">
                <a:solidFill>
                  <a:srgbClr val="436FFB"/>
                </a:solidFill>
              </a:rPr>
              <a:t>权衡利弊，学会选择（</a:t>
            </a:r>
            <a:r>
              <a:rPr lang="en-US" altLang="zh-CN" sz="2400" dirty="0" smtClean="0">
                <a:solidFill>
                  <a:srgbClr val="436FFB"/>
                </a:solidFill>
              </a:rPr>
              <a:t>99A</a:t>
            </a:r>
            <a:r>
              <a:rPr lang="zh-CN" altLang="en-US" sz="2400" dirty="0" smtClean="0">
                <a:solidFill>
                  <a:srgbClr val="436FFB"/>
                </a:solidFill>
              </a:rPr>
              <a:t>）</a:t>
            </a:r>
            <a:endParaRPr lang="zh-CN" altLang="zh-CN" sz="2400" dirty="0" smtClean="0">
              <a:solidFill>
                <a:srgbClr val="436FFB"/>
              </a:solidFill>
            </a:endParaRPr>
          </a:p>
          <a:p>
            <a:pPr>
              <a:lnSpc>
                <a:spcPct val="150000"/>
              </a:lnSpc>
              <a:buFont typeface="Wingdings" pitchFamily="2" charset="2"/>
              <a:buChar char="l"/>
            </a:pPr>
            <a:endParaRPr lang="zh-CN" altLang="zh-CN" sz="2400" dirty="0" smtClean="0">
              <a:solidFill>
                <a:srgbClr val="436FFB"/>
              </a:solidFill>
            </a:endParaRPr>
          </a:p>
          <a:p>
            <a:pPr>
              <a:lnSpc>
                <a:spcPct val="150000"/>
              </a:lnSpc>
              <a:buFont typeface="Wingdings" pitchFamily="2" charset="2"/>
              <a:buChar char="l"/>
            </a:pPr>
            <a:endParaRPr lang="zh-CN" altLang="en-US" sz="2400" dirty="0"/>
          </a:p>
        </p:txBody>
      </p:sp>
      <p:sp>
        <p:nvSpPr>
          <p:cNvPr id="5" name="内容占位符 2"/>
          <p:cNvSpPr txBox="1">
            <a:spLocks/>
          </p:cNvSpPr>
          <p:nvPr/>
        </p:nvSpPr>
        <p:spPr bwMode="auto">
          <a:xfrm>
            <a:off x="0" y="917105"/>
            <a:ext cx="8964488"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20000"/>
              </a:spcBef>
              <a:spcAft>
                <a:spcPct val="0"/>
              </a:spcAft>
              <a:buClrTx/>
              <a:buSzTx/>
              <a:buFontTx/>
              <a:buNone/>
              <a:tabLst/>
              <a:defRPr/>
            </a:pPr>
            <a:endParaRPr kumimoji="0" lang="en-US" altLang="zh-CN" sz="24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sp>
        <p:nvSpPr>
          <p:cNvPr id="6" name="TextBox 5"/>
          <p:cNvSpPr txBox="1"/>
          <p:nvPr/>
        </p:nvSpPr>
        <p:spPr>
          <a:xfrm>
            <a:off x="3626314" y="188640"/>
            <a:ext cx="2529860" cy="523220"/>
          </a:xfrm>
          <a:prstGeom prst="rect">
            <a:avLst/>
          </a:prstGeom>
          <a:noFill/>
        </p:spPr>
        <p:txBody>
          <a:bodyPr wrap="none" rtlCol="0">
            <a:spAutoFit/>
          </a:bodyPr>
          <a:lstStyle/>
          <a:p>
            <a:r>
              <a:rPr lang="zh-CN" altLang="en-US" sz="2800" b="1" dirty="0" smtClean="0">
                <a:solidFill>
                  <a:srgbClr val="C00000"/>
                </a:solidFill>
                <a:latin typeface="黑体" pitchFamily="2" charset="-122"/>
                <a:ea typeface="黑体" pitchFamily="2" charset="-122"/>
              </a:rPr>
              <a:t>二、评委评述 </a:t>
            </a:r>
            <a:endParaRPr lang="zh-CN" altLang="en-US" sz="2800" b="1" dirty="0">
              <a:solidFill>
                <a:srgbClr val="C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1">
  <a:themeElements>
    <a:clrScheme name="功能材料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功能材料">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mpd="dbl">
          <a:solidFill>
            <a:schemeClr val="tx2"/>
          </a:solidFill>
          <a:round/>
          <a:headEnd/>
          <a:tailEnd/>
        </a:ln>
        <a:effectLst/>
      </a:spPr>
      <a:bodyPr wrap="square">
        <a:spAutoFit/>
      </a:bodyPr>
      <a:lstStyle>
        <a:defPPr>
          <a:defRPr sz="3200" b="1">
            <a:latin typeface="Times New Roman" pitchFamily="18" charset="0"/>
            <a:ea typeface="+mn-ea"/>
            <a:cs typeface="Times New Roman" pitchFamily="18" charset="0"/>
          </a:defRPr>
        </a:defPPr>
      </a:lstStyle>
    </a:spDef>
  </a:objectDefaults>
  <a:extraClrSchemeLst>
    <a:extraClrScheme>
      <a:clrScheme name="功能材料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功能材料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功能材料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功能材料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功能材料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功能材料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功能材料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功能材料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功能材料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功能材料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功能材料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功能材料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功能材料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功能材料">
  <a:themeElements>
    <a:clrScheme name="1_功能材料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功能材料">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功能材料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功能材料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功能材料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功能材料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功能材料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功能材料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功能材料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功能材料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功能材料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功能材料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功能材料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功能材料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功能材料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8639</TotalTime>
  <Words>2205</Words>
  <Application>Microsoft Office PowerPoint</Application>
  <PresentationFormat>全屏显示(4:3)</PresentationFormat>
  <Paragraphs>204</Paragraphs>
  <Slides>40</Slides>
  <Notes>11</Notes>
  <HiddenSlides>0</HiddenSlides>
  <MMClips>0</MMClips>
  <ScaleCrop>false</ScaleCrop>
  <HeadingPairs>
    <vt:vector size="4" baseType="variant">
      <vt:variant>
        <vt:lpstr>主题</vt:lpstr>
      </vt:variant>
      <vt:variant>
        <vt:i4>3</vt:i4>
      </vt:variant>
      <vt:variant>
        <vt:lpstr>幻灯片标题</vt:lpstr>
      </vt:variant>
      <vt:variant>
        <vt:i4>40</vt:i4>
      </vt:variant>
    </vt:vector>
  </HeadingPairs>
  <TitlesOfParts>
    <vt:vector size="43" baseType="lpstr">
      <vt:lpstr>主题1</vt:lpstr>
      <vt:lpstr>1_功能材料</vt:lpstr>
      <vt:lpstr>默认设计模板</vt:lpstr>
      <vt:lpstr>幻灯片 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2011数学实验-概率论与数理统计</dc:title>
  <dc:creator>ywq</dc:creator>
  <cp:lastModifiedBy>微软用户</cp:lastModifiedBy>
  <cp:revision>1106</cp:revision>
  <dcterms:created xsi:type="dcterms:W3CDTF">2011-05-12T07:23:44Z</dcterms:created>
  <dcterms:modified xsi:type="dcterms:W3CDTF">2018-01-20T08:26:12Z</dcterms:modified>
</cp:coreProperties>
</file>