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81" r:id="rId5"/>
    <p:sldId id="289" r:id="rId6"/>
    <p:sldId id="262" r:id="rId7"/>
    <p:sldId id="270" r:id="rId8"/>
    <p:sldId id="263" r:id="rId9"/>
    <p:sldId id="285"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1" d="100"/>
          <a:sy n="121" d="100"/>
        </p:scale>
        <p:origin x="131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268760"/>
            <a:ext cx="7772400" cy="1470025"/>
          </a:xfrm>
        </p:spPr>
        <p:txBody>
          <a:bodyPr/>
          <a:lstStyle/>
          <a:p>
            <a:r>
              <a:rPr lang="en-US" altLang="zh-CN" dirty="0" smtClean="0"/>
              <a:t>2018</a:t>
            </a:r>
            <a:r>
              <a:rPr lang="zh-CN" altLang="en-US" dirty="0" smtClean="0"/>
              <a:t>美国大学生数学建模竞赛培训</a:t>
            </a:r>
            <a:endParaRPr lang="zh-CN" altLang="en-US" dirty="0"/>
          </a:p>
        </p:txBody>
      </p:sp>
      <p:sp>
        <p:nvSpPr>
          <p:cNvPr id="3" name="副标题 2"/>
          <p:cNvSpPr>
            <a:spLocks noGrp="1"/>
          </p:cNvSpPr>
          <p:nvPr>
            <p:ph type="subTitle" idx="1"/>
          </p:nvPr>
        </p:nvSpPr>
        <p:spPr>
          <a:xfrm>
            <a:off x="1403648" y="2924944"/>
            <a:ext cx="6400800" cy="2376264"/>
          </a:xfrm>
        </p:spPr>
        <p:txBody>
          <a:bodyPr>
            <a:normAutofit/>
          </a:bodyPr>
          <a:lstStyle/>
          <a:p>
            <a:r>
              <a:rPr lang="en-US" altLang="zh-CN" dirty="0" smtClean="0"/>
              <a:t>——</a:t>
            </a:r>
            <a:r>
              <a:rPr lang="zh-CN" altLang="en-US" dirty="0" smtClean="0"/>
              <a:t>美赛建模介绍</a:t>
            </a:r>
            <a:endParaRPr lang="en-US" altLang="zh-CN" dirty="0" smtClean="0"/>
          </a:p>
          <a:p>
            <a:endParaRPr lang="en-US" altLang="zh-CN" dirty="0"/>
          </a:p>
        </p:txBody>
      </p:sp>
    </p:spTree>
    <p:extLst>
      <p:ext uri="{BB962C8B-B14F-4D97-AF65-F5344CB8AC3E}">
        <p14:creationId xmlns:p14="http://schemas.microsoft.com/office/powerpoint/2010/main" val="171657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bwMode="auto">
          <a:xfrm>
            <a:off x="457200" y="274638"/>
            <a:ext cx="82296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ea typeface="楷体_GB2312" pitchFamily="49" charset="-122"/>
              </a:rPr>
              <a:t>数学建模常用方法</a:t>
            </a:r>
          </a:p>
        </p:txBody>
      </p:sp>
      <p:sp>
        <p:nvSpPr>
          <p:cNvPr id="40963" name="Rectangle 3"/>
          <p:cNvSpPr>
            <a:spLocks noGrp="1" noChangeArrowheads="1"/>
          </p:cNvSpPr>
          <p:nvPr>
            <p:ph type="body" idx="4294967295"/>
          </p:nvPr>
        </p:nvSpPr>
        <p:spPr>
          <a:xfrm>
            <a:off x="457200" y="1219200"/>
            <a:ext cx="8229600" cy="4906963"/>
          </a:xfrm>
        </p:spPr>
        <p:txBody>
          <a:bodyPr/>
          <a:lstStyle/>
          <a:p>
            <a:pPr eaLnBrk="1" hangingPunct="1"/>
            <a:r>
              <a:rPr lang="zh-CN" altLang="zh-CN" sz="4000"/>
              <a:t>数据处理方法</a:t>
            </a:r>
          </a:p>
          <a:p>
            <a:pPr eaLnBrk="1" hangingPunct="1"/>
            <a:r>
              <a:rPr lang="zh-CN" altLang="zh-CN" sz="4000"/>
              <a:t>优化方法</a:t>
            </a:r>
          </a:p>
          <a:p>
            <a:pPr eaLnBrk="1" hangingPunct="1"/>
            <a:r>
              <a:rPr lang="zh-CN" altLang="zh-CN" sz="4000"/>
              <a:t>图论方法</a:t>
            </a:r>
          </a:p>
          <a:p>
            <a:pPr eaLnBrk="1" hangingPunct="1"/>
            <a:r>
              <a:rPr lang="zh-CN" altLang="zh-CN" sz="4000"/>
              <a:t>预测方法</a:t>
            </a:r>
          </a:p>
          <a:p>
            <a:pPr eaLnBrk="1" hangingPunct="1"/>
            <a:r>
              <a:rPr lang="zh-CN" altLang="zh-CN" sz="4000"/>
              <a:t>决策方法</a:t>
            </a:r>
          </a:p>
          <a:p>
            <a:pPr eaLnBrk="1" hangingPunct="1"/>
            <a:r>
              <a:rPr lang="zh-CN" altLang="zh-CN" sz="4000"/>
              <a:t>随机统计方法</a:t>
            </a:r>
          </a:p>
        </p:txBody>
      </p:sp>
    </p:spTree>
    <p:extLst>
      <p:ext uri="{BB962C8B-B14F-4D97-AF65-F5344CB8AC3E}">
        <p14:creationId xmlns:p14="http://schemas.microsoft.com/office/powerpoint/2010/main" val="876838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bwMode="auto">
          <a:xfrm>
            <a:off x="457200" y="381000"/>
            <a:ext cx="82296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ea typeface="楷体_GB2312" pitchFamily="49" charset="-122"/>
              </a:rPr>
              <a:t>数据处理方法</a:t>
            </a:r>
          </a:p>
        </p:txBody>
      </p:sp>
      <p:sp>
        <p:nvSpPr>
          <p:cNvPr id="41987" name="Rectangle 3"/>
          <p:cNvSpPr>
            <a:spLocks noGrp="1" noChangeArrowheads="1"/>
          </p:cNvSpPr>
          <p:nvPr>
            <p:ph type="body" idx="4294967295"/>
          </p:nvPr>
        </p:nvSpPr>
        <p:spPr>
          <a:xfrm>
            <a:off x="457200" y="1295400"/>
            <a:ext cx="8229600" cy="5181600"/>
          </a:xfrm>
        </p:spPr>
        <p:txBody>
          <a:bodyPr/>
          <a:lstStyle/>
          <a:p>
            <a:pPr eaLnBrk="1" hangingPunct="1"/>
            <a:r>
              <a:rPr lang="zh-CN" altLang="en-US" sz="2800"/>
              <a:t>数据拟合方法</a:t>
            </a:r>
          </a:p>
          <a:p>
            <a:pPr eaLnBrk="1" hangingPunct="1">
              <a:buFontTx/>
              <a:buNone/>
            </a:pPr>
            <a:r>
              <a:rPr lang="zh-CN" altLang="en-US" sz="2800"/>
              <a:t>    给出一系列的点，要求得到反映点列变化规律的函数，不要求曲线或曲面通过所有数据点，而是要求它反映对象的整体变化趋势。注意在进行数据拟合时，难点在反映数据规律的大致函数类型，拟合只是对函数类型中含有的参数利用最小二乘法在误差最小的条件下进行优化。在进行拟合时，如有固定规律函数，必须使用该函数，如果没有，则以常用函数如多项式函数、指数函数、对数函数、三角函数等进行拟合比较，并选择误差最小的函数作为结果</a:t>
            </a:r>
          </a:p>
          <a:p>
            <a:pPr eaLnBrk="1" hangingPunct="1"/>
            <a:endParaRPr lang="en-US" altLang="zh-CN" sz="2800"/>
          </a:p>
        </p:txBody>
      </p:sp>
    </p:spTree>
    <p:extLst>
      <p:ext uri="{BB962C8B-B14F-4D97-AF65-F5344CB8AC3E}">
        <p14:creationId xmlns:p14="http://schemas.microsoft.com/office/powerpoint/2010/main" val="350844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990600" y="914400"/>
            <a:ext cx="7391400" cy="5211763"/>
          </a:xfrm>
        </p:spPr>
        <p:txBody>
          <a:bodyPr/>
          <a:lstStyle/>
          <a:p>
            <a:pPr eaLnBrk="1" hangingPunct="1"/>
            <a:r>
              <a:rPr lang="zh-CN" altLang="zh-CN"/>
              <a:t>数据插值方法</a:t>
            </a:r>
          </a:p>
          <a:p>
            <a:pPr eaLnBrk="1" hangingPunct="1">
              <a:buFontTx/>
              <a:buNone/>
            </a:pPr>
            <a:r>
              <a:rPr lang="zh-CN" altLang="zh-CN"/>
              <a:t>   给出一系列点，要求按照已知点的函数值得到未知点的函数值，也可以理解为得到函数表达式，但是与数据拟合不同的是插值要求所得到的函数曲线经过所有的已知点，在进行插值时一般使用三次样条插值，注意在实际建模时要根据具体的问题区分拟合和插值</a:t>
            </a:r>
          </a:p>
        </p:txBody>
      </p:sp>
    </p:spTree>
    <p:extLst>
      <p:ext uri="{BB962C8B-B14F-4D97-AF65-F5344CB8AC3E}">
        <p14:creationId xmlns:p14="http://schemas.microsoft.com/office/powerpoint/2010/main" val="266627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p:txBody>
          <a:bodyPr>
            <a:normAutofit fontScale="92500" lnSpcReduction="10000"/>
          </a:bodyPr>
          <a:lstStyle/>
          <a:p>
            <a:pPr eaLnBrk="1" hangingPunct="1"/>
            <a:r>
              <a:rPr lang="zh-CN" altLang="en-US" sz="3000"/>
              <a:t>回归分析方法：回归分析与数据拟合大致相同，也是按照已知数据通过最小二乘法得到反映涉及到的量的关系。由于回归分析给出了具体的接受回归结果的统计判断条件，因此要按照统计条件决定是否接受回归结果（需要进行检验，也可按照</a:t>
            </a:r>
            <a:r>
              <a:rPr lang="en-US" altLang="zh-CN" sz="3000"/>
              <a:t>matlab</a:t>
            </a:r>
            <a:r>
              <a:rPr lang="zh-CN" altLang="en-US" sz="3000"/>
              <a:t>命令给出的参数进行判断），回归过程中也要进行回归函数的选择，一般情况下选择线性回归，进而考虑多项式回归，非线性回归等</a:t>
            </a:r>
          </a:p>
          <a:p>
            <a:pPr eaLnBrk="1" hangingPunct="1"/>
            <a:r>
              <a:rPr lang="zh-CN" altLang="en-US" sz="3000"/>
              <a:t>统计分析方法：按照问题的要求选择适当的统计分析方法，如回归分析，判别分析，聚类分析，相关分析，方差分析等</a:t>
            </a:r>
          </a:p>
          <a:p>
            <a:pPr eaLnBrk="1" hangingPunct="1">
              <a:buFontTx/>
              <a:buNone/>
            </a:pPr>
            <a:endParaRPr lang="en-US" altLang="zh-CN" sz="3000"/>
          </a:p>
        </p:txBody>
      </p:sp>
    </p:spTree>
    <p:extLst>
      <p:ext uri="{BB962C8B-B14F-4D97-AF65-F5344CB8AC3E}">
        <p14:creationId xmlns:p14="http://schemas.microsoft.com/office/powerpoint/2010/main" val="314717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bwMode="auto">
          <a:xfrm>
            <a:off x="457200" y="274638"/>
            <a:ext cx="8229600" cy="868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ea typeface="楷体_GB2312" pitchFamily="49" charset="-122"/>
              </a:rPr>
              <a:t>优化方法</a:t>
            </a:r>
          </a:p>
        </p:txBody>
      </p:sp>
      <p:sp>
        <p:nvSpPr>
          <p:cNvPr id="45059" name="Rectangle 3"/>
          <p:cNvSpPr>
            <a:spLocks noGrp="1" noChangeArrowheads="1"/>
          </p:cNvSpPr>
          <p:nvPr>
            <p:ph type="body" idx="4294967295"/>
          </p:nvPr>
        </p:nvSpPr>
        <p:spPr>
          <a:xfrm>
            <a:off x="533400" y="1295400"/>
            <a:ext cx="8153400" cy="4830763"/>
          </a:xfrm>
        </p:spPr>
        <p:txBody>
          <a:bodyPr/>
          <a:lstStyle/>
          <a:p>
            <a:pPr eaLnBrk="1" hangingPunct="1"/>
            <a:r>
              <a:rPr lang="zh-CN" altLang="en-US" sz="3600"/>
              <a:t>非线性规划模型：目标函数和约束条件都是线性函数的优化问题</a:t>
            </a:r>
          </a:p>
          <a:p>
            <a:pPr eaLnBrk="1" hangingPunct="1"/>
            <a:r>
              <a:rPr lang="zh-CN" altLang="en-US" sz="3600"/>
              <a:t>非线性规划模型：目标函数或约束条件至少有一个是非线性函数的优化问题</a:t>
            </a:r>
          </a:p>
          <a:p>
            <a:pPr eaLnBrk="1" hangingPunct="1"/>
            <a:r>
              <a:rPr lang="zh-CN" altLang="en-US" sz="3600"/>
              <a:t>整数规划模型：决策变量是整数值的优化问题</a:t>
            </a:r>
          </a:p>
          <a:p>
            <a:pPr eaLnBrk="1" hangingPunct="1"/>
            <a:endParaRPr lang="en-US" altLang="zh-CN" sz="3600"/>
          </a:p>
        </p:txBody>
      </p:sp>
    </p:spTree>
    <p:extLst>
      <p:ext uri="{BB962C8B-B14F-4D97-AF65-F5344CB8AC3E}">
        <p14:creationId xmlns:p14="http://schemas.microsoft.com/office/powerpoint/2010/main" val="375660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4294967295"/>
          </p:nvPr>
        </p:nvSpPr>
        <p:spPr>
          <a:xfrm>
            <a:off x="1066800" y="990600"/>
            <a:ext cx="7467600" cy="5135563"/>
          </a:xfrm>
        </p:spPr>
        <p:txBody>
          <a:bodyPr/>
          <a:lstStyle/>
          <a:p>
            <a:pPr eaLnBrk="1" hangingPunct="1"/>
            <a:r>
              <a:rPr lang="zh-CN" altLang="zh-CN" sz="4000"/>
              <a:t>多目标规划：具有多个目标函数的规划问题</a:t>
            </a:r>
          </a:p>
          <a:p>
            <a:pPr eaLnBrk="1" hangingPunct="1"/>
            <a:r>
              <a:rPr lang="zh-CN" altLang="zh-CN" sz="4000"/>
              <a:t>目标规划：具有不同优先级的目标和偏差的规划问题</a:t>
            </a:r>
          </a:p>
          <a:p>
            <a:pPr eaLnBrk="1" hangingPunct="1"/>
            <a:r>
              <a:rPr lang="zh-CN" altLang="zh-CN" sz="4000"/>
              <a:t>动态规划：求解多阶段决策问题的最优化方法</a:t>
            </a:r>
          </a:p>
        </p:txBody>
      </p:sp>
    </p:spTree>
    <p:extLst>
      <p:ext uri="{BB962C8B-B14F-4D97-AF65-F5344CB8AC3E}">
        <p14:creationId xmlns:p14="http://schemas.microsoft.com/office/powerpoint/2010/main" val="1626820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bwMode="auto">
          <a:xfrm>
            <a:off x="457200" y="274638"/>
            <a:ext cx="82296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ea typeface="楷体_GB2312" pitchFamily="49" charset="-122"/>
              </a:rPr>
              <a:t>图论方法</a:t>
            </a:r>
          </a:p>
        </p:txBody>
      </p:sp>
      <p:sp>
        <p:nvSpPr>
          <p:cNvPr id="47107" name="Rectangle 3"/>
          <p:cNvSpPr>
            <a:spLocks noGrp="1" noChangeArrowheads="1"/>
          </p:cNvSpPr>
          <p:nvPr>
            <p:ph type="body" idx="4294967295"/>
          </p:nvPr>
        </p:nvSpPr>
        <p:spPr>
          <a:xfrm>
            <a:off x="457200" y="1219200"/>
            <a:ext cx="8229600" cy="4906963"/>
          </a:xfrm>
        </p:spPr>
        <p:txBody>
          <a:bodyPr/>
          <a:lstStyle/>
          <a:p>
            <a:pPr eaLnBrk="1" hangingPunct="1"/>
            <a:r>
              <a:rPr lang="zh-CN" altLang="en-US"/>
              <a:t>最短路问题：给出一个连接若干城镇的铁路网络，在这个网络的两个指定城镇间，找一条最短的铁路线（</a:t>
            </a:r>
            <a:r>
              <a:rPr lang="en-US" altLang="zh-CN"/>
              <a:t>Dijkstra</a:t>
            </a:r>
            <a:r>
              <a:rPr lang="zh-CN" altLang="en-US"/>
              <a:t>算法）或每对指定顶点间的最短路径（ </a:t>
            </a:r>
            <a:r>
              <a:rPr lang="en-US" altLang="zh-CN"/>
              <a:t>Dijkstra</a:t>
            </a:r>
            <a:r>
              <a:rPr lang="zh-CN" altLang="en-US"/>
              <a:t>算法，</a:t>
            </a:r>
            <a:r>
              <a:rPr lang="en-US" altLang="zh-CN"/>
              <a:t>Floyd</a:t>
            </a:r>
            <a:r>
              <a:rPr lang="zh-CN" altLang="en-US"/>
              <a:t>算法）</a:t>
            </a:r>
          </a:p>
          <a:p>
            <a:pPr eaLnBrk="1" hangingPunct="1"/>
            <a:r>
              <a:rPr lang="zh-CN" altLang="en-US"/>
              <a:t>最大流问题：运输问题</a:t>
            </a:r>
          </a:p>
          <a:p>
            <a:pPr eaLnBrk="1" hangingPunct="1"/>
            <a:r>
              <a:rPr lang="zh-CN" altLang="en-US"/>
              <a:t>最小费用最大流问题：在完成运输任务的同时，寻求一个使总的运输费用最小的运输方案</a:t>
            </a:r>
          </a:p>
        </p:txBody>
      </p:sp>
    </p:spTree>
    <p:extLst>
      <p:ext uri="{BB962C8B-B14F-4D97-AF65-F5344CB8AC3E}">
        <p14:creationId xmlns:p14="http://schemas.microsoft.com/office/powerpoint/2010/main" val="243410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4294967295"/>
          </p:nvPr>
        </p:nvSpPr>
        <p:spPr>
          <a:xfrm>
            <a:off x="457200" y="533400"/>
            <a:ext cx="8229600" cy="5668963"/>
          </a:xfrm>
        </p:spPr>
        <p:txBody>
          <a:bodyPr/>
          <a:lstStyle/>
          <a:p>
            <a:pPr eaLnBrk="1" hangingPunct="1">
              <a:lnSpc>
                <a:spcPct val="90000"/>
              </a:lnSpc>
            </a:pPr>
            <a:r>
              <a:rPr lang="zh-CN" altLang="en-US"/>
              <a:t>最小生成树问题（连线问题）：欲修筑连接多个城镇的铁路，设计一个连线图，使得总造价最低（</a:t>
            </a:r>
            <a:r>
              <a:rPr lang="en-US" altLang="zh-CN"/>
              <a:t>prim</a:t>
            </a:r>
            <a:r>
              <a:rPr lang="zh-CN" altLang="en-US"/>
              <a:t>算法，</a:t>
            </a:r>
            <a:r>
              <a:rPr lang="en-US" altLang="zh-CN"/>
              <a:t>Kruskal</a:t>
            </a:r>
            <a:r>
              <a:rPr lang="zh-CN" altLang="en-US"/>
              <a:t>算法）</a:t>
            </a:r>
          </a:p>
          <a:p>
            <a:pPr eaLnBrk="1" hangingPunct="1">
              <a:lnSpc>
                <a:spcPct val="90000"/>
              </a:lnSpc>
            </a:pPr>
            <a:r>
              <a:rPr lang="zh-CN" altLang="en-US"/>
              <a:t>图的匹配问题（人员安排问题）：</a:t>
            </a:r>
            <a:r>
              <a:rPr lang="en-US" altLang="zh-CN"/>
              <a:t>n</a:t>
            </a:r>
            <a:r>
              <a:rPr lang="zh-CN" altLang="en-US"/>
              <a:t>个人员安排</a:t>
            </a:r>
            <a:r>
              <a:rPr lang="en-US" altLang="zh-CN"/>
              <a:t>n</a:t>
            </a:r>
            <a:r>
              <a:rPr lang="zh-CN" altLang="en-US"/>
              <a:t>份工作，每人适合做其中一件或若干件工作，问能否每人有一件合适工作？如果不能，最多几人可以有合适的工作？（匈牙利算法）</a:t>
            </a:r>
          </a:p>
          <a:p>
            <a:pPr eaLnBrk="1" hangingPunct="1">
              <a:lnSpc>
                <a:spcPct val="90000"/>
              </a:lnSpc>
            </a:pPr>
            <a:r>
              <a:rPr lang="zh-CN" altLang="en-US"/>
              <a:t>遍历性问题（中国邮递员问题）：邮递员从邮局出发，经过投递范围内每条街道最少一次，再回到邮局，选择一条行程最短的路线</a:t>
            </a:r>
          </a:p>
        </p:txBody>
      </p:sp>
    </p:spTree>
    <p:extLst>
      <p:ext uri="{BB962C8B-B14F-4D97-AF65-F5344CB8AC3E}">
        <p14:creationId xmlns:p14="http://schemas.microsoft.com/office/powerpoint/2010/main" val="311846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bwMode="auto">
          <a:xfrm>
            <a:off x="457200" y="381000"/>
            <a:ext cx="8229600" cy="1143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ea typeface="楷体_GB2312" pitchFamily="49" charset="-122"/>
              </a:rPr>
              <a:t>预测方法</a:t>
            </a:r>
          </a:p>
        </p:txBody>
      </p:sp>
      <p:sp>
        <p:nvSpPr>
          <p:cNvPr id="49155" name="Rectangle 3"/>
          <p:cNvSpPr>
            <a:spLocks noGrp="1" noChangeArrowheads="1"/>
          </p:cNvSpPr>
          <p:nvPr>
            <p:ph type="body" idx="4294967295"/>
          </p:nvPr>
        </p:nvSpPr>
        <p:spPr>
          <a:xfrm>
            <a:off x="457200" y="1371600"/>
            <a:ext cx="8229600" cy="4906963"/>
          </a:xfrm>
        </p:spPr>
        <p:txBody>
          <a:bodyPr/>
          <a:lstStyle/>
          <a:p>
            <a:pPr eaLnBrk="1" hangingPunct="1"/>
            <a:r>
              <a:rPr lang="zh-CN" altLang="zh-CN"/>
              <a:t>拟合预测：按照已知数据得到反映规律的函数，再代入需要预测的变量，将函数值作为预测值</a:t>
            </a:r>
          </a:p>
          <a:p>
            <a:pPr eaLnBrk="1" hangingPunct="1"/>
            <a:r>
              <a:rPr lang="zh-CN" altLang="zh-CN"/>
              <a:t>回归预测：与拟合预测基本类似</a:t>
            </a:r>
          </a:p>
          <a:p>
            <a:pPr eaLnBrk="1" hangingPunct="1"/>
            <a:r>
              <a:rPr lang="zh-CN" altLang="zh-CN"/>
              <a:t>微分方程预测：首先得到预测变化规律的微分方程，求解方程得到通解，利用已知数据进行拟合，由方程得解进行预测</a:t>
            </a:r>
          </a:p>
          <a:p>
            <a:pPr eaLnBrk="1" hangingPunct="1"/>
            <a:r>
              <a:rPr lang="zh-CN" altLang="zh-CN"/>
              <a:t>时间序列分析：按照数据变化的基本规律，用统计方法进行预测</a:t>
            </a:r>
          </a:p>
        </p:txBody>
      </p:sp>
    </p:spTree>
    <p:extLst>
      <p:ext uri="{BB962C8B-B14F-4D97-AF65-F5344CB8AC3E}">
        <p14:creationId xmlns:p14="http://schemas.microsoft.com/office/powerpoint/2010/main" val="280690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4294967295"/>
          </p:nvPr>
        </p:nvSpPr>
        <p:spPr/>
        <p:txBody>
          <a:bodyPr>
            <a:normAutofit fontScale="92500" lnSpcReduction="10000"/>
          </a:bodyPr>
          <a:lstStyle/>
          <a:p>
            <a:pPr eaLnBrk="1" hangingPunct="1"/>
            <a:r>
              <a:rPr lang="zh-CN" altLang="en-US"/>
              <a:t>灰色预测：根据灰色系统的行为特征，充分利用数量不多的数据和信息寻求数学关系，建立相应的数学模型进行预测</a:t>
            </a:r>
          </a:p>
          <a:p>
            <a:pPr eaLnBrk="1" hangingPunct="1"/>
            <a:r>
              <a:rPr lang="zh-CN" altLang="en-US"/>
              <a:t>其它预测方法：拓扑预测，线性网络预测，</a:t>
            </a:r>
            <a:r>
              <a:rPr lang="en-US" altLang="zh-CN"/>
              <a:t>BP</a:t>
            </a:r>
            <a:r>
              <a:rPr lang="zh-CN" altLang="en-US"/>
              <a:t>网络预测，</a:t>
            </a:r>
            <a:r>
              <a:rPr lang="en-US" altLang="zh-CN"/>
              <a:t>Hopfield</a:t>
            </a:r>
            <a:r>
              <a:rPr lang="zh-CN" altLang="en-US"/>
              <a:t>网络预测，模糊神经网络，全域法，一阶局域法，加权零阶局域法，加权一阶局域法，</a:t>
            </a:r>
            <a:r>
              <a:rPr lang="en-US" altLang="zh-CN"/>
              <a:t>Lyapunov</a:t>
            </a:r>
            <a:r>
              <a:rPr lang="zh-CN" altLang="en-US"/>
              <a:t>指数预测，权重综合，区域综合，最优加权模型，正权组合方法，方差倒数加权法，马尔科夫预测，遗传预测，分形预测等等</a:t>
            </a:r>
          </a:p>
          <a:p>
            <a:pPr eaLnBrk="1" hangingPunct="1"/>
            <a:endParaRPr lang="zh-CN" altLang="en-US"/>
          </a:p>
          <a:p>
            <a:pPr eaLnBrk="1" hangingPunct="1"/>
            <a:endParaRPr lang="en-US" altLang="zh-CN"/>
          </a:p>
        </p:txBody>
      </p:sp>
    </p:spTree>
    <p:extLst>
      <p:ext uri="{BB962C8B-B14F-4D97-AF65-F5344CB8AC3E}">
        <p14:creationId xmlns:p14="http://schemas.microsoft.com/office/powerpoint/2010/main" val="78399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简史</a:t>
            </a:r>
            <a:endParaRPr lang="zh-CN" altLang="en-US" dirty="0"/>
          </a:p>
        </p:txBody>
      </p:sp>
      <p:sp>
        <p:nvSpPr>
          <p:cNvPr id="3" name="内容占位符 2"/>
          <p:cNvSpPr>
            <a:spLocks noGrp="1"/>
          </p:cNvSpPr>
          <p:nvPr>
            <p:ph idx="1"/>
          </p:nvPr>
        </p:nvSpPr>
        <p:spPr/>
        <p:txBody>
          <a:bodyPr>
            <a:normAutofit/>
          </a:bodyPr>
          <a:lstStyle/>
          <a:p>
            <a:r>
              <a:rPr lang="zh-CN" altLang="en-US" dirty="0" smtClean="0"/>
              <a:t>美国数学及应用联合会（</a:t>
            </a:r>
            <a:r>
              <a:rPr lang="en-US" altLang="zh-CN" dirty="0" smtClean="0"/>
              <a:t>the Consortium</a:t>
            </a:r>
            <a:r>
              <a:rPr lang="zh-CN" altLang="en-US" dirty="0" smtClean="0"/>
              <a:t> </a:t>
            </a:r>
            <a:r>
              <a:rPr lang="en-US" altLang="zh-CN" dirty="0" smtClean="0"/>
              <a:t>for Mathematics</a:t>
            </a:r>
            <a:r>
              <a:rPr lang="zh-CN" altLang="en-US" dirty="0" smtClean="0"/>
              <a:t> </a:t>
            </a:r>
            <a:r>
              <a:rPr lang="en-US" altLang="zh-CN" dirty="0" smtClean="0"/>
              <a:t>and</a:t>
            </a:r>
            <a:r>
              <a:rPr lang="zh-CN" altLang="en-US" dirty="0" smtClean="0"/>
              <a:t> </a:t>
            </a:r>
            <a:r>
              <a:rPr lang="en-US" altLang="zh-CN" dirty="0" smtClean="0"/>
              <a:t>its Applications</a:t>
            </a:r>
            <a:r>
              <a:rPr lang="zh-CN" altLang="en-US" dirty="0" smtClean="0"/>
              <a:t>，</a:t>
            </a:r>
            <a:r>
              <a:rPr lang="en-US" altLang="zh-CN" dirty="0" smtClean="0"/>
              <a:t>COMAP)</a:t>
            </a:r>
            <a:r>
              <a:rPr lang="zh-CN" altLang="en-US" dirty="0" smtClean="0"/>
              <a:t>主办；</a:t>
            </a:r>
            <a:endParaRPr lang="en-US" altLang="zh-CN" dirty="0" smtClean="0"/>
          </a:p>
          <a:p>
            <a:r>
              <a:rPr lang="zh-CN" altLang="en-US" dirty="0" smtClean="0"/>
              <a:t>美国运筹学学会、工业与应用数学学会、数学学会等多家机构协办。</a:t>
            </a:r>
            <a:endParaRPr lang="en-US" altLang="zh-CN" dirty="0" smtClean="0"/>
          </a:p>
          <a:p>
            <a:endParaRPr lang="en-US" altLang="zh-CN" dirty="0" smtClean="0"/>
          </a:p>
        </p:txBody>
      </p:sp>
    </p:spTree>
    <p:extLst>
      <p:ext uri="{BB962C8B-B14F-4D97-AF65-F5344CB8AC3E}">
        <p14:creationId xmlns:p14="http://schemas.microsoft.com/office/powerpoint/2010/main" val="3633831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合理安排时间</a:t>
            </a:r>
            <a:endParaRPr lang="zh-CN" altLang="en-US" dirty="0"/>
          </a:p>
        </p:txBody>
      </p:sp>
      <p:sp>
        <p:nvSpPr>
          <p:cNvPr id="3" name="内容占位符 2"/>
          <p:cNvSpPr>
            <a:spLocks noGrp="1"/>
          </p:cNvSpPr>
          <p:nvPr>
            <p:ph idx="1"/>
          </p:nvPr>
        </p:nvSpPr>
        <p:spPr/>
        <p:txBody>
          <a:bodyPr>
            <a:normAutofit/>
          </a:bodyPr>
          <a:lstStyle/>
          <a:p>
            <a:r>
              <a:rPr lang="zh-CN" altLang="en-US" dirty="0" smtClean="0"/>
              <a:t>第一天</a:t>
            </a:r>
            <a:r>
              <a:rPr lang="en-US" altLang="zh-CN" dirty="0" smtClean="0"/>
              <a:t>   7- 8:30 </a:t>
            </a:r>
            <a:r>
              <a:rPr lang="zh-CN" altLang="en-US" dirty="0" smtClean="0"/>
              <a:t>到</a:t>
            </a:r>
            <a:r>
              <a:rPr lang="zh-CN" altLang="en-US" dirty="0"/>
              <a:t>比赛场地，</a:t>
            </a:r>
            <a:r>
              <a:rPr lang="zh-CN" altLang="en-US" dirty="0" smtClean="0"/>
              <a:t>并打开题目</a:t>
            </a:r>
            <a:r>
              <a:rPr lang="zh-CN" altLang="en-US" dirty="0"/>
              <a:t>发布</a:t>
            </a:r>
            <a:r>
              <a:rPr lang="zh-CN" altLang="en-US" dirty="0" smtClean="0"/>
              <a:t>网页；</a:t>
            </a:r>
            <a:endParaRPr lang="en-US" altLang="zh-CN" dirty="0" smtClean="0"/>
          </a:p>
          <a:p>
            <a:pPr marL="0" indent="0">
              <a:buNone/>
            </a:pPr>
            <a:r>
              <a:rPr lang="zh-CN" altLang="en-US" dirty="0" smtClean="0"/>
              <a:t>开始</a:t>
            </a:r>
            <a:r>
              <a:rPr lang="zh-CN" altLang="en-US" dirty="0"/>
              <a:t>下载试题，一个小时内每个人阅读题目一遍并且独立翻译</a:t>
            </a:r>
            <a:r>
              <a:rPr lang="zh-CN" altLang="en-US" dirty="0" smtClean="0"/>
              <a:t>工作；</a:t>
            </a:r>
            <a:endParaRPr lang="en-US" altLang="zh-CN" dirty="0"/>
          </a:p>
          <a:p>
            <a:pPr marL="0" indent="0">
              <a:buNone/>
            </a:pPr>
            <a:r>
              <a:rPr lang="en-US" altLang="zh-CN" dirty="0" smtClean="0"/>
              <a:t>    10:00 </a:t>
            </a:r>
            <a:r>
              <a:rPr lang="zh-CN" altLang="en-US" dirty="0"/>
              <a:t>左右</a:t>
            </a:r>
            <a:r>
              <a:rPr lang="en-US" altLang="zh-CN" dirty="0"/>
              <a:t>, </a:t>
            </a:r>
            <a:r>
              <a:rPr lang="zh-CN" altLang="en-US" dirty="0"/>
              <a:t>开始汇总整理三人</a:t>
            </a:r>
            <a:r>
              <a:rPr lang="zh-CN" altLang="en-US" dirty="0" smtClean="0"/>
              <a:t>翻译；</a:t>
            </a:r>
            <a:endParaRPr lang="en-US" altLang="zh-CN" dirty="0" smtClean="0"/>
          </a:p>
          <a:p>
            <a:pPr marL="0" indent="0">
              <a:buNone/>
            </a:pPr>
            <a:r>
              <a:rPr lang="en-US" altLang="zh-CN" dirty="0" smtClean="0"/>
              <a:t>    10:30</a:t>
            </a:r>
            <a:r>
              <a:rPr lang="zh-CN" altLang="en-US" dirty="0" smtClean="0"/>
              <a:t>研究题目，选题；</a:t>
            </a:r>
            <a:endParaRPr lang="en-US" altLang="zh-CN" dirty="0" smtClean="0"/>
          </a:p>
          <a:p>
            <a:pPr marL="0" indent="0">
              <a:buNone/>
            </a:pPr>
            <a:r>
              <a:rPr lang="en-US" altLang="zh-CN" dirty="0" smtClean="0"/>
              <a:t>2 </a:t>
            </a:r>
            <a:r>
              <a:rPr lang="zh-CN" altLang="en-US" dirty="0"/>
              <a:t>个小时后，讨论一致意见，确定选题；</a:t>
            </a:r>
          </a:p>
        </p:txBody>
      </p:sp>
    </p:spTree>
    <p:extLst>
      <p:ext uri="{BB962C8B-B14F-4D97-AF65-F5344CB8AC3E}">
        <p14:creationId xmlns:p14="http://schemas.microsoft.com/office/powerpoint/2010/main" val="67032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525963"/>
          </a:xfrm>
        </p:spPr>
        <p:txBody>
          <a:bodyPr>
            <a:normAutofit/>
          </a:bodyPr>
          <a:lstStyle/>
          <a:p>
            <a:r>
              <a:rPr lang="zh-CN" altLang="en-US" dirty="0" smtClean="0"/>
              <a:t>第二、三天</a:t>
            </a:r>
            <a:r>
              <a:rPr lang="en-US" altLang="zh-CN" dirty="0" smtClean="0"/>
              <a:t>    </a:t>
            </a:r>
            <a:r>
              <a:rPr lang="zh-CN" altLang="en-US" dirty="0" smtClean="0"/>
              <a:t>在</a:t>
            </a:r>
            <a:r>
              <a:rPr lang="zh-CN" altLang="en-US" dirty="0"/>
              <a:t>合理安排休息时间的前提下</a:t>
            </a:r>
            <a:r>
              <a:rPr lang="en-US" altLang="zh-CN" dirty="0"/>
              <a:t>,</a:t>
            </a:r>
            <a:r>
              <a:rPr lang="zh-CN" altLang="en-US" dirty="0"/>
              <a:t>必须完成数学模型及</a:t>
            </a:r>
            <a:r>
              <a:rPr lang="zh-CN" altLang="en-US" dirty="0" smtClean="0"/>
              <a:t>论文草稿，注意翻译论文。</a:t>
            </a:r>
            <a:endParaRPr lang="en-US" altLang="zh-CN" dirty="0"/>
          </a:p>
          <a:p>
            <a:r>
              <a:rPr lang="zh-CN" altLang="en-US" dirty="0" smtClean="0"/>
              <a:t>第四天     在</a:t>
            </a:r>
            <a:r>
              <a:rPr lang="en-US" altLang="zh-CN" dirty="0"/>
              <a:t>20:00 </a:t>
            </a:r>
            <a:r>
              <a:rPr lang="zh-CN" altLang="en-US" dirty="0"/>
              <a:t>前</a:t>
            </a:r>
            <a:r>
              <a:rPr lang="zh-CN" altLang="en-US" dirty="0" smtClean="0"/>
              <a:t>，论文</a:t>
            </a:r>
            <a:r>
              <a:rPr lang="zh-CN" altLang="en-US" dirty="0"/>
              <a:t>初稿完成</a:t>
            </a:r>
            <a:r>
              <a:rPr lang="zh-CN" altLang="en-US" dirty="0" smtClean="0"/>
              <a:t>！</a:t>
            </a:r>
            <a:endParaRPr lang="en-US" altLang="zh-CN" dirty="0" smtClean="0"/>
          </a:p>
          <a:p>
            <a:pPr marL="0" indent="0">
              <a:buNone/>
            </a:pPr>
            <a:r>
              <a:rPr lang="en-US" altLang="zh-CN" dirty="0" smtClean="0"/>
              <a:t>     </a:t>
            </a:r>
            <a:r>
              <a:rPr lang="en-US" altLang="zh-CN" dirty="0"/>
              <a:t>20:00 </a:t>
            </a:r>
            <a:r>
              <a:rPr lang="zh-CN" altLang="en-US" dirty="0"/>
              <a:t>后</a:t>
            </a:r>
            <a:r>
              <a:rPr lang="zh-CN" altLang="en-US" dirty="0" smtClean="0"/>
              <a:t>，写摘要，并检查修改论文！</a:t>
            </a:r>
            <a:endParaRPr lang="en-US" altLang="zh-CN" dirty="0" smtClean="0"/>
          </a:p>
          <a:p>
            <a:pPr marL="0" indent="0">
              <a:buNone/>
            </a:pPr>
            <a:endParaRPr lang="en-US" altLang="zh-CN" dirty="0" smtClean="0"/>
          </a:p>
          <a:p>
            <a:pPr marL="0" indent="0">
              <a:buNone/>
            </a:pPr>
            <a:r>
              <a:rPr lang="zh-CN" altLang="en-US" dirty="0" smtClean="0"/>
              <a:t>注意提交时间，系统选题，最后打√，提交控制页。</a:t>
            </a:r>
            <a:endParaRPr lang="en-US" altLang="zh-CN" dirty="0"/>
          </a:p>
          <a:p>
            <a:pPr marL="0" indent="0">
              <a:buNone/>
            </a:pPr>
            <a:endParaRPr lang="zh-CN" altLang="en-US" dirty="0"/>
          </a:p>
        </p:txBody>
      </p:sp>
    </p:spTree>
    <p:extLst>
      <p:ext uri="{BB962C8B-B14F-4D97-AF65-F5344CB8AC3E}">
        <p14:creationId xmlns:p14="http://schemas.microsoft.com/office/powerpoint/2010/main" val="283762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MCM</a:t>
            </a:r>
            <a:r>
              <a:rPr lang="zh-CN" altLang="en-US" dirty="0"/>
              <a:t>（</a:t>
            </a:r>
            <a:r>
              <a:rPr lang="en-US" altLang="zh-CN" dirty="0"/>
              <a:t>The Mathematical Contest in Modeling</a:t>
            </a:r>
            <a:r>
              <a:rPr lang="zh-CN" altLang="en-US" dirty="0"/>
              <a:t>，数学建模</a:t>
            </a:r>
            <a:r>
              <a:rPr lang="zh-CN" altLang="en-US" dirty="0" smtClean="0"/>
              <a:t>竞赛）</a:t>
            </a:r>
            <a:endParaRPr lang="en-US" altLang="zh-CN" dirty="0"/>
          </a:p>
          <a:p>
            <a:r>
              <a:rPr lang="en-US" altLang="zh-CN" dirty="0"/>
              <a:t>ICM</a:t>
            </a:r>
            <a:r>
              <a:rPr lang="zh-CN" altLang="en-US" dirty="0"/>
              <a:t>（</a:t>
            </a:r>
            <a:r>
              <a:rPr lang="en-US" altLang="zh-CN" dirty="0"/>
              <a:t>The Interdisciplinary Contest in Modeling</a:t>
            </a:r>
            <a:r>
              <a:rPr lang="zh-CN" altLang="en-US" dirty="0"/>
              <a:t>，交叉学科建模</a:t>
            </a:r>
            <a:r>
              <a:rPr lang="zh-CN" altLang="en-US" dirty="0" smtClean="0"/>
              <a:t>竞赛）</a:t>
            </a:r>
            <a:endParaRPr lang="en-US" altLang="zh-CN" dirty="0"/>
          </a:p>
          <a:p>
            <a:r>
              <a:rPr lang="zh-CN" altLang="en-US" dirty="0"/>
              <a:t>通常每年</a:t>
            </a:r>
            <a:r>
              <a:rPr lang="en-US" altLang="zh-CN" dirty="0"/>
              <a:t>2</a:t>
            </a:r>
            <a:r>
              <a:rPr lang="zh-CN" altLang="en-US" dirty="0"/>
              <a:t>月</a:t>
            </a:r>
            <a:r>
              <a:rPr lang="zh-CN" altLang="en-US" dirty="0" smtClean="0"/>
              <a:t>举行。</a:t>
            </a:r>
            <a:endParaRPr lang="en-US" altLang="zh-CN" dirty="0"/>
          </a:p>
          <a:p>
            <a:endParaRPr lang="zh-CN" altLang="en-US" dirty="0"/>
          </a:p>
        </p:txBody>
      </p:sp>
    </p:spTree>
    <p:extLst>
      <p:ext uri="{BB962C8B-B14F-4D97-AF65-F5344CB8AC3E}">
        <p14:creationId xmlns:p14="http://schemas.microsoft.com/office/powerpoint/2010/main" val="206490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美赛特点（区别于国赛）</a:t>
            </a:r>
            <a:endParaRPr lang="zh-CN" altLang="en-US" dirty="0"/>
          </a:p>
        </p:txBody>
      </p:sp>
      <p:sp>
        <p:nvSpPr>
          <p:cNvPr id="3" name="内容占位符 2"/>
          <p:cNvSpPr>
            <a:spLocks noGrp="1"/>
          </p:cNvSpPr>
          <p:nvPr>
            <p:ph idx="1"/>
          </p:nvPr>
        </p:nvSpPr>
        <p:spPr/>
        <p:txBody>
          <a:bodyPr>
            <a:normAutofit/>
          </a:bodyPr>
          <a:lstStyle/>
          <a:p>
            <a:r>
              <a:rPr lang="en-US" altLang="zh-CN" dirty="0" smtClean="0"/>
              <a:t>1.  </a:t>
            </a:r>
            <a:r>
              <a:rPr lang="zh-CN" altLang="en-US" dirty="0" smtClean="0"/>
              <a:t>美赛侧重于思维，</a:t>
            </a:r>
            <a:r>
              <a:rPr lang="zh-CN" altLang="en-US" dirty="0"/>
              <a:t>美赛题目往往很</a:t>
            </a:r>
            <a:r>
              <a:rPr lang="zh-CN" altLang="en-US" dirty="0" smtClean="0"/>
              <a:t>新颖、</a:t>
            </a:r>
            <a:r>
              <a:rPr lang="zh-CN" altLang="en-US" dirty="0"/>
              <a:t>发散性很强</a:t>
            </a:r>
            <a:r>
              <a:rPr lang="zh-CN" altLang="en-US" dirty="0" smtClean="0"/>
              <a:t>，</a:t>
            </a:r>
            <a:r>
              <a:rPr lang="zh-CN" altLang="en-US" dirty="0"/>
              <a:t>一时间想不出用什么模型来</a:t>
            </a:r>
            <a:r>
              <a:rPr lang="zh-CN" altLang="en-US" dirty="0" smtClean="0"/>
              <a:t>解</a:t>
            </a:r>
            <a:r>
              <a:rPr lang="zh-CN" altLang="en-US" dirty="0"/>
              <a:t>，</a:t>
            </a:r>
            <a:r>
              <a:rPr lang="zh-CN" altLang="en-US" dirty="0" smtClean="0"/>
              <a:t>需要</a:t>
            </a:r>
            <a:r>
              <a:rPr lang="zh-CN" altLang="en-US" dirty="0"/>
              <a:t>查找大量文献来确定题目的真正</a:t>
            </a:r>
            <a:r>
              <a:rPr lang="zh-CN" altLang="en-US" dirty="0" smtClean="0"/>
              <a:t>意图；</a:t>
            </a:r>
            <a:endParaRPr lang="en-US" altLang="zh-CN" dirty="0" smtClean="0"/>
          </a:p>
          <a:p>
            <a:r>
              <a:rPr lang="en-US" altLang="zh-CN" dirty="0" smtClean="0"/>
              <a:t>2. </a:t>
            </a:r>
            <a:r>
              <a:rPr lang="zh-CN" altLang="en-US" dirty="0" smtClean="0"/>
              <a:t>美</a:t>
            </a:r>
            <a:r>
              <a:rPr lang="zh-CN" altLang="en-US" dirty="0"/>
              <a:t>赛更为注重</a:t>
            </a:r>
            <a:r>
              <a:rPr lang="zh-CN" altLang="en-US" dirty="0" smtClean="0"/>
              <a:t>思想</a:t>
            </a:r>
            <a:endParaRPr lang="en-US" altLang="zh-CN" dirty="0"/>
          </a:p>
          <a:p>
            <a:r>
              <a:rPr lang="en-US" altLang="zh-CN" dirty="0" smtClean="0"/>
              <a:t>3. </a:t>
            </a:r>
            <a:r>
              <a:rPr lang="zh-CN" altLang="en-US" dirty="0" smtClean="0"/>
              <a:t>美</a:t>
            </a:r>
            <a:r>
              <a:rPr lang="zh-CN" altLang="en-US" dirty="0"/>
              <a:t>赛还难在它的实现，很多东西想到了，但实现起来非常困难，这需要较高的编程</a:t>
            </a:r>
            <a:r>
              <a:rPr lang="zh-CN" altLang="en-US" dirty="0" smtClean="0"/>
              <a:t>水平；</a:t>
            </a:r>
            <a:endParaRPr lang="zh-CN" altLang="en-US" dirty="0"/>
          </a:p>
        </p:txBody>
      </p:sp>
    </p:spTree>
    <p:extLst>
      <p:ext uri="{BB962C8B-B14F-4D97-AF65-F5344CB8AC3E}">
        <p14:creationId xmlns:p14="http://schemas.microsoft.com/office/powerpoint/2010/main" val="3621609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229600" cy="4536504"/>
          </a:xfrm>
        </p:spPr>
        <p:txBody>
          <a:bodyPr/>
          <a:lstStyle/>
          <a:p>
            <a:r>
              <a:rPr lang="en-US" altLang="zh-CN" dirty="0" smtClean="0"/>
              <a:t>4. </a:t>
            </a:r>
            <a:r>
              <a:rPr lang="zh-CN" altLang="en-US" dirty="0" smtClean="0"/>
              <a:t>自主寻找数据</a:t>
            </a:r>
            <a:endParaRPr lang="en-US" altLang="zh-CN" dirty="0" smtClean="0"/>
          </a:p>
          <a:p>
            <a:pPr marL="0" indent="0">
              <a:buNone/>
            </a:pPr>
            <a:r>
              <a:rPr lang="en-US" altLang="zh-CN" dirty="0"/>
              <a:t> </a:t>
            </a:r>
            <a:r>
              <a:rPr lang="en-US" altLang="zh-CN" dirty="0" smtClean="0"/>
              <a:t>       </a:t>
            </a:r>
            <a:r>
              <a:rPr lang="zh-CN" altLang="en-US" dirty="0" smtClean="0"/>
              <a:t>考验数据搜集能力；</a:t>
            </a:r>
            <a:endParaRPr lang="en-US" altLang="zh-CN" dirty="0" smtClean="0"/>
          </a:p>
          <a:p>
            <a:pPr marL="0" indent="0">
              <a:buNone/>
            </a:pPr>
            <a:r>
              <a:rPr lang="en-US" altLang="zh-CN" dirty="0"/>
              <a:t> </a:t>
            </a:r>
            <a:r>
              <a:rPr lang="en-US" altLang="zh-CN" dirty="0" smtClean="0"/>
              <a:t>        </a:t>
            </a:r>
            <a:r>
              <a:rPr lang="zh-CN" altLang="en-US" dirty="0" smtClean="0"/>
              <a:t>掌握数据处理软件：</a:t>
            </a:r>
            <a:r>
              <a:rPr lang="en-US" altLang="zh-CN" dirty="0" smtClean="0"/>
              <a:t>Excel</a:t>
            </a:r>
            <a:r>
              <a:rPr lang="zh-CN" altLang="en-US" dirty="0" smtClean="0"/>
              <a:t>，</a:t>
            </a:r>
            <a:r>
              <a:rPr lang="en-US" altLang="zh-CN" dirty="0" err="1" smtClean="0"/>
              <a:t>Matlab</a:t>
            </a:r>
            <a:r>
              <a:rPr lang="zh-CN" altLang="en-US" dirty="0" smtClean="0"/>
              <a:t>，</a:t>
            </a:r>
            <a:r>
              <a:rPr lang="en-US" altLang="zh-CN" dirty="0" err="1" smtClean="0"/>
              <a:t>Spss</a:t>
            </a:r>
            <a:endParaRPr lang="en-US" altLang="zh-CN" dirty="0" smtClean="0"/>
          </a:p>
          <a:p>
            <a:pPr marL="0" indent="0">
              <a:buNone/>
            </a:pPr>
            <a:r>
              <a:rPr lang="en-US" altLang="zh-CN" dirty="0"/>
              <a:t> </a:t>
            </a:r>
            <a:r>
              <a:rPr lang="en-US" altLang="zh-CN" dirty="0" smtClean="0"/>
              <a:t>        </a:t>
            </a:r>
            <a:r>
              <a:rPr lang="zh-CN" altLang="en-US" dirty="0" smtClean="0"/>
              <a:t>学一些基本的数据处理方法（原理）</a:t>
            </a:r>
            <a:endParaRPr lang="zh-CN" altLang="en-US" dirty="0"/>
          </a:p>
        </p:txBody>
      </p:sp>
    </p:spTree>
    <p:extLst>
      <p:ext uri="{BB962C8B-B14F-4D97-AF65-F5344CB8AC3E}">
        <p14:creationId xmlns:p14="http://schemas.microsoft.com/office/powerpoint/2010/main" val="204433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奖项设置及获奖比例</a:t>
            </a:r>
            <a:endParaRPr lang="zh-CN" altLang="en-US" dirty="0"/>
          </a:p>
        </p:txBody>
      </p:sp>
      <p:sp>
        <p:nvSpPr>
          <p:cNvPr id="3" name="内容占位符 2"/>
          <p:cNvSpPr>
            <a:spLocks noGrp="1"/>
          </p:cNvSpPr>
          <p:nvPr>
            <p:ph idx="1"/>
          </p:nvPr>
        </p:nvSpPr>
        <p:spPr/>
        <p:txBody>
          <a:bodyPr/>
          <a:lstStyle/>
          <a:p>
            <a:r>
              <a:rPr lang="zh-CN" altLang="en-US" dirty="0" smtClean="0"/>
              <a:t>特等奖（</a:t>
            </a:r>
            <a:r>
              <a:rPr lang="en-US" altLang="zh-CN" dirty="0" smtClean="0"/>
              <a:t>Outstanding Winner</a:t>
            </a:r>
            <a:r>
              <a:rPr lang="zh-CN" altLang="en-US" dirty="0" smtClean="0"/>
              <a:t>）（</a:t>
            </a:r>
            <a:r>
              <a:rPr lang="en-US" altLang="zh-CN" dirty="0" smtClean="0"/>
              <a:t>0.2%</a:t>
            </a:r>
            <a:r>
              <a:rPr lang="zh-CN" altLang="en-US" dirty="0" smtClean="0"/>
              <a:t>）</a:t>
            </a:r>
            <a:endParaRPr lang="en-US" altLang="zh-CN" dirty="0" smtClean="0"/>
          </a:p>
          <a:p>
            <a:r>
              <a:rPr lang="zh-CN" altLang="en-US" dirty="0" smtClean="0"/>
              <a:t>特等奖提名（</a:t>
            </a:r>
            <a:r>
              <a:rPr lang="en-US" altLang="zh-CN" dirty="0"/>
              <a:t> Finalist </a:t>
            </a:r>
            <a:r>
              <a:rPr lang="zh-CN" altLang="en-US" dirty="0" smtClean="0"/>
              <a:t>）（</a:t>
            </a:r>
            <a:r>
              <a:rPr lang="en-US" altLang="zh-CN" dirty="0" smtClean="0"/>
              <a:t>0.5%</a:t>
            </a:r>
            <a:r>
              <a:rPr lang="zh-CN" altLang="en-US" dirty="0" smtClean="0"/>
              <a:t>）</a:t>
            </a:r>
            <a:endParaRPr lang="en-US" altLang="zh-CN" dirty="0" smtClean="0"/>
          </a:p>
          <a:p>
            <a:r>
              <a:rPr lang="zh-CN" altLang="en-US" dirty="0" smtClean="0"/>
              <a:t>一等奖（</a:t>
            </a:r>
            <a:r>
              <a:rPr lang="en-US" altLang="zh-CN" dirty="0"/>
              <a:t>Meritorious </a:t>
            </a:r>
            <a:r>
              <a:rPr lang="en-US" altLang="zh-CN" dirty="0" smtClean="0"/>
              <a:t>Winner</a:t>
            </a:r>
            <a:r>
              <a:rPr lang="zh-CN" altLang="en-US" dirty="0" smtClean="0"/>
              <a:t>）（</a:t>
            </a:r>
            <a:r>
              <a:rPr lang="en-US" altLang="zh-CN" dirty="0" smtClean="0"/>
              <a:t>8%</a:t>
            </a:r>
            <a:r>
              <a:rPr lang="zh-CN" altLang="en-US" dirty="0" smtClean="0"/>
              <a:t>）</a:t>
            </a:r>
            <a:endParaRPr lang="en-US" altLang="zh-CN" dirty="0" smtClean="0"/>
          </a:p>
          <a:p>
            <a:r>
              <a:rPr lang="zh-CN" altLang="en-US" dirty="0" smtClean="0"/>
              <a:t>二等奖（</a:t>
            </a:r>
            <a:r>
              <a:rPr lang="en-US" altLang="zh-CN" dirty="0"/>
              <a:t>Honorable </a:t>
            </a:r>
            <a:r>
              <a:rPr lang="en-US" altLang="zh-CN" dirty="0" smtClean="0"/>
              <a:t>Winner</a:t>
            </a:r>
            <a:r>
              <a:rPr lang="zh-CN" altLang="en-US" dirty="0" smtClean="0"/>
              <a:t>）（</a:t>
            </a:r>
            <a:r>
              <a:rPr lang="en-US" altLang="zh-CN" dirty="0" smtClean="0"/>
              <a:t>25%</a:t>
            </a:r>
            <a:r>
              <a:rPr lang="zh-CN" altLang="en-US" dirty="0" smtClean="0"/>
              <a:t>）</a:t>
            </a:r>
            <a:endParaRPr lang="en-US" altLang="zh-CN" dirty="0" smtClean="0"/>
          </a:p>
          <a:p>
            <a:r>
              <a:rPr lang="zh-CN" altLang="en-US" dirty="0" smtClean="0"/>
              <a:t>成功参赛奖（</a:t>
            </a:r>
            <a:r>
              <a:rPr lang="en-US" altLang="zh-CN" dirty="0"/>
              <a:t> Successful </a:t>
            </a:r>
            <a:r>
              <a:rPr lang="en-US" altLang="zh-CN" dirty="0" smtClean="0"/>
              <a:t>Participant</a:t>
            </a:r>
            <a:r>
              <a:rPr lang="zh-CN" altLang="en-US" dirty="0" smtClean="0"/>
              <a:t>）（</a:t>
            </a:r>
            <a:r>
              <a:rPr lang="en-US" altLang="zh-CN" dirty="0" smtClean="0"/>
              <a:t>50%</a:t>
            </a:r>
            <a:r>
              <a:rPr lang="zh-CN" altLang="en-US" dirty="0" smtClean="0"/>
              <a:t>）</a:t>
            </a:r>
            <a:endParaRPr lang="en-US" altLang="zh-CN" dirty="0" smtClean="0"/>
          </a:p>
          <a:p>
            <a:endParaRPr lang="en-US" altLang="zh-CN" dirty="0"/>
          </a:p>
          <a:p>
            <a:r>
              <a:rPr lang="zh-CN" altLang="en-US" dirty="0" smtClean="0">
                <a:solidFill>
                  <a:srgbClr val="FF0000"/>
                </a:solidFill>
              </a:rPr>
              <a:t>注：国赛一等奖（</a:t>
            </a:r>
            <a:r>
              <a:rPr lang="en-US" altLang="zh-CN" dirty="0" smtClean="0">
                <a:solidFill>
                  <a:srgbClr val="FF0000"/>
                </a:solidFill>
              </a:rPr>
              <a:t>1%</a:t>
            </a:r>
            <a:r>
              <a:rPr lang="zh-CN" altLang="en-US" dirty="0" smtClean="0">
                <a:solidFill>
                  <a:srgbClr val="FF0000"/>
                </a:solidFill>
              </a:rPr>
              <a:t>），二等奖（</a:t>
            </a:r>
            <a:r>
              <a:rPr lang="en-US" altLang="zh-CN" dirty="0" smtClean="0">
                <a:solidFill>
                  <a:srgbClr val="FF0000"/>
                </a:solidFill>
              </a:rPr>
              <a:t>5%</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69991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zh-CN" altLang="en-US" dirty="0" smtClean="0"/>
              <a:t>       从</a:t>
            </a:r>
            <a:r>
              <a:rPr lang="en-US" altLang="zh-CN" dirty="0" smtClean="0"/>
              <a:t>2013</a:t>
            </a:r>
            <a:r>
              <a:rPr lang="zh-CN" altLang="en-US" dirty="0" smtClean="0"/>
              <a:t>年起</a:t>
            </a:r>
            <a:r>
              <a:rPr lang="zh-CN" altLang="en-US" dirty="0"/>
              <a:t>，全国大学生数学建模竞赛组委会联合中国工业与应用数学学会数学模型</a:t>
            </a:r>
            <a:r>
              <a:rPr lang="zh-CN" altLang="en-US" dirty="0" smtClean="0"/>
              <a:t>专业</a:t>
            </a:r>
            <a:r>
              <a:rPr lang="zh-CN" altLang="en-US" dirty="0"/>
              <a:t>委员会，将</a:t>
            </a:r>
            <a:r>
              <a:rPr lang="zh-CN" altLang="en-US" dirty="0" smtClean="0"/>
              <a:t>与</a:t>
            </a:r>
            <a:r>
              <a:rPr lang="en-US" altLang="zh-CN" dirty="0" smtClean="0"/>
              <a:t>COMAP</a:t>
            </a:r>
            <a:r>
              <a:rPr lang="zh-CN" altLang="en-US" dirty="0" smtClean="0"/>
              <a:t>（</a:t>
            </a:r>
            <a:r>
              <a:rPr lang="zh-CN" altLang="en-US" dirty="0"/>
              <a:t>美赛组织者）合作，共同评阅美赛论文。同时</a:t>
            </a:r>
            <a:r>
              <a:rPr lang="zh-CN" altLang="en-US" dirty="0" smtClean="0"/>
              <a:t>，</a:t>
            </a:r>
            <a:r>
              <a:rPr lang="en-US" altLang="zh-CN" dirty="0"/>
              <a:t> COMAP</a:t>
            </a:r>
            <a:r>
              <a:rPr lang="zh-CN" altLang="en-US" dirty="0" smtClean="0"/>
              <a:t>也</a:t>
            </a:r>
            <a:r>
              <a:rPr lang="zh-CN" altLang="en-US" dirty="0"/>
              <a:t>将派专家参加国赛的</a:t>
            </a:r>
            <a:r>
              <a:rPr lang="zh-CN" altLang="en-US" dirty="0" smtClean="0"/>
              <a:t>全国</a:t>
            </a:r>
            <a:r>
              <a:rPr lang="zh-CN" altLang="en-US" dirty="0"/>
              <a:t>评阅工作。</a:t>
            </a:r>
          </a:p>
          <a:p>
            <a:endParaRPr lang="zh-CN" altLang="en-US" dirty="0"/>
          </a:p>
        </p:txBody>
      </p:sp>
    </p:spTree>
    <p:extLst>
      <p:ext uri="{BB962C8B-B14F-4D97-AF65-F5344CB8AC3E}">
        <p14:creationId xmlns:p14="http://schemas.microsoft.com/office/powerpoint/2010/main" val="86347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竞赛时间</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zh-CN" altLang="en-US" dirty="0" smtClean="0">
                <a:solidFill>
                  <a:srgbClr val="FF0000"/>
                </a:solidFill>
              </a:rPr>
              <a:t>注意：务必比赛结束时间之前将论文电子版在官网提交完毕。</a:t>
            </a:r>
            <a:endParaRPr lang="en-US" altLang="zh-CN" dirty="0" smtClean="0">
              <a:solidFill>
                <a:srgbClr val="FF0000"/>
              </a:solidFill>
            </a:endParaRPr>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15852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审题</a:t>
            </a:r>
            <a:endParaRPr lang="zh-CN" altLang="en-US" dirty="0"/>
          </a:p>
        </p:txBody>
      </p:sp>
      <p:sp>
        <p:nvSpPr>
          <p:cNvPr id="3" name="内容占位符 2"/>
          <p:cNvSpPr>
            <a:spLocks noGrp="1"/>
          </p:cNvSpPr>
          <p:nvPr>
            <p:ph idx="1"/>
          </p:nvPr>
        </p:nvSpPr>
        <p:spPr/>
        <p:txBody>
          <a:bodyPr/>
          <a:lstStyle/>
          <a:p>
            <a:r>
              <a:rPr lang="zh-CN" altLang="zh-CN" dirty="0"/>
              <a:t>数学建模</a:t>
            </a:r>
            <a:r>
              <a:rPr lang="en-US" altLang="zh-CN" dirty="0"/>
              <a:t>=</a:t>
            </a:r>
            <a:r>
              <a:rPr lang="zh-CN" altLang="zh-CN" dirty="0"/>
              <a:t>审题（抽象数学语言）</a:t>
            </a:r>
            <a:r>
              <a:rPr lang="en-US" altLang="zh-CN" dirty="0"/>
              <a:t>+</a:t>
            </a:r>
            <a:r>
              <a:rPr lang="zh-CN" altLang="zh-CN" dirty="0"/>
              <a:t>分析问题（抽象数学关系）</a:t>
            </a:r>
            <a:r>
              <a:rPr lang="en-US" altLang="zh-CN" dirty="0"/>
              <a:t>+</a:t>
            </a:r>
            <a:r>
              <a:rPr lang="zh-CN" altLang="zh-CN" dirty="0"/>
              <a:t>解决问题（利用数学软件求解）</a:t>
            </a:r>
            <a:r>
              <a:rPr lang="en-US" altLang="zh-CN" dirty="0"/>
              <a:t>+</a:t>
            </a:r>
            <a:r>
              <a:rPr lang="zh-CN" altLang="zh-CN" dirty="0"/>
              <a:t>论文</a:t>
            </a:r>
            <a:r>
              <a:rPr lang="zh-CN" altLang="zh-CN" dirty="0" smtClean="0"/>
              <a:t>写作</a:t>
            </a:r>
            <a:r>
              <a:rPr lang="zh-CN" altLang="en-US" dirty="0" smtClean="0"/>
              <a:t>。</a:t>
            </a:r>
            <a:endParaRPr lang="zh-CN" altLang="en-US" dirty="0"/>
          </a:p>
        </p:txBody>
      </p:sp>
    </p:spTree>
    <p:extLst>
      <p:ext uri="{BB962C8B-B14F-4D97-AF65-F5344CB8AC3E}">
        <p14:creationId xmlns:p14="http://schemas.microsoft.com/office/powerpoint/2010/main" val="18345358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1249</Words>
  <Application>Microsoft Office PowerPoint</Application>
  <PresentationFormat>全屏显示(4:3)</PresentationFormat>
  <Paragraphs>76</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楷体_GB2312</vt:lpstr>
      <vt:lpstr>宋体</vt:lpstr>
      <vt:lpstr>Arial</vt:lpstr>
      <vt:lpstr>Calibri</vt:lpstr>
      <vt:lpstr>Office 主题</vt:lpstr>
      <vt:lpstr>2018美国大学生数学建模竞赛培训</vt:lpstr>
      <vt:lpstr>简史</vt:lpstr>
      <vt:lpstr>PowerPoint 演示文稿</vt:lpstr>
      <vt:lpstr>美赛特点（区别于国赛）</vt:lpstr>
      <vt:lpstr>PowerPoint 演示文稿</vt:lpstr>
      <vt:lpstr>奖项设置及获奖比例</vt:lpstr>
      <vt:lpstr>PowerPoint 演示文稿</vt:lpstr>
      <vt:lpstr>竞赛时间</vt:lpstr>
      <vt:lpstr>审题</vt:lpstr>
      <vt:lpstr>数学建模常用方法</vt:lpstr>
      <vt:lpstr>数据处理方法</vt:lpstr>
      <vt:lpstr>PowerPoint 演示文稿</vt:lpstr>
      <vt:lpstr>PowerPoint 演示文稿</vt:lpstr>
      <vt:lpstr>优化方法</vt:lpstr>
      <vt:lpstr>PowerPoint 演示文稿</vt:lpstr>
      <vt:lpstr>图论方法</vt:lpstr>
      <vt:lpstr>PowerPoint 演示文稿</vt:lpstr>
      <vt:lpstr>预测方法</vt:lpstr>
      <vt:lpstr>PowerPoint 演示文稿</vt:lpstr>
      <vt:lpstr>合理安排时间</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2015美国大学生数学建模竞赛培训（一）</dc:title>
  <dc:creator>Administrator</dc:creator>
  <cp:lastModifiedBy>李永涛</cp:lastModifiedBy>
  <cp:revision>83</cp:revision>
  <dcterms:created xsi:type="dcterms:W3CDTF">2014-12-08T12:46:58Z</dcterms:created>
  <dcterms:modified xsi:type="dcterms:W3CDTF">2018-01-19T00:20:36Z</dcterms:modified>
</cp:coreProperties>
</file>