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64" r:id="rId6"/>
    <p:sldId id="258" r:id="rId7"/>
    <p:sldId id="265" r:id="rId8"/>
    <p:sldId id="259" r:id="rId9"/>
    <p:sldId id="266" r:id="rId10"/>
    <p:sldId id="260" r:id="rId11"/>
    <p:sldId id="261" r:id="rId12"/>
    <p:sldId id="262" r:id="rId13"/>
    <p:sldId id="268" r:id="rId14"/>
    <p:sldId id="283" r:id="rId15"/>
    <p:sldId id="269" r:id="rId16"/>
    <p:sldId id="282" r:id="rId17"/>
    <p:sldId id="270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项目二 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下编程：命令行交互式数据库系统</a:t>
            </a:r>
            <a:br>
              <a:rPr lang="zh-CN" altLang="en-US" sz="3200" dirty="0"/>
            </a:b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程子涵 </a:t>
            </a:r>
            <a:r>
              <a:rPr lang="en-US" altLang="zh-CN"/>
              <a:t>201220015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 mybool.h/mybool.cpp:定义_bool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4520" y="1079500"/>
            <a:ext cx="1098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模块功能：定义_bool ；</a:t>
            </a:r>
            <a:endParaRPr lang="zh-CN" altLang="en-US"/>
          </a:p>
          <a:p>
            <a:r>
              <a:rPr lang="zh-CN" altLang="en-US"/>
              <a:t>是很简单的一个模块，仅仅包含typedef enum { false, true }_bool;</a:t>
            </a:r>
            <a:endParaRPr lang="zh-CN" altLang="en-US"/>
          </a:p>
          <a:p>
            <a:r>
              <a:rPr lang="zh-CN" altLang="en-US"/>
              <a:t>声明了一个枚举类型，表示</a:t>
            </a:r>
            <a:r>
              <a:rPr lang="en-US" altLang="zh-CN"/>
              <a:t>false</a:t>
            </a:r>
            <a:r>
              <a:rPr lang="zh-CN" altLang="en-US"/>
              <a:t>与</a:t>
            </a:r>
            <a:r>
              <a:rPr lang="en-US" altLang="zh-CN"/>
              <a:t>true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04520" y="3105150"/>
            <a:ext cx="114465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4. history.h/history.cpp:历史记录数据结构及相关函数的实现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520" y="3544570"/>
            <a:ext cx="9884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模块功能：历史记录数据结构及相关函数的实现；</a:t>
            </a:r>
            <a:endParaRPr lang="zh-CN" altLang="en-US"/>
          </a:p>
          <a:p>
            <a:r>
              <a:rPr lang="zh-CN" altLang="en-US"/>
              <a:t>该模块首先定义了一个结构体history_input用以存储历史数据；</a:t>
            </a:r>
            <a:endParaRPr lang="zh-CN" altLang="en-US"/>
          </a:p>
          <a:p>
            <a:r>
              <a:rPr lang="zh-CN" altLang="en-US"/>
              <a:t>还构造两个了</a:t>
            </a:r>
            <a:r>
              <a:rPr lang="en-US" altLang="zh-CN"/>
              <a:t>char</a:t>
            </a:r>
            <a:r>
              <a:rPr lang="zh-CN" altLang="en-US"/>
              <a:t>型字符来进行对于历史数据字符串的插入功能；</a:t>
            </a:r>
            <a:endParaRPr lang="zh-CN" altLang="en-US"/>
          </a:p>
          <a:p>
            <a:r>
              <a:rPr lang="zh-CN" altLang="en-US"/>
              <a:t>同时定义了clear_his（）、destroy_his（）、store_input（）进行对数据的清除、销毁与存储的操作。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 cmpfunc.h/cmpfunc.cpp:一些比较函数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115" y="1079500"/>
            <a:ext cx="1098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模块功能：一些比较函数；</a:t>
            </a:r>
            <a:endParaRPr lang="zh-CN" altLang="en-US"/>
          </a:p>
          <a:p>
            <a:r>
              <a:rPr lang="zh-CN" altLang="en-US"/>
              <a:t>为</a:t>
            </a:r>
            <a:r>
              <a:rPr lang="en-US" altLang="zh-CN"/>
              <a:t>Linux</a:t>
            </a:r>
            <a:r>
              <a:rPr lang="zh-CN" altLang="en-US"/>
              <a:t>环境量身定制，主要针对字符串，进行字符串的连接、比较等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39115" y="2896870"/>
            <a:ext cx="114465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6. database.h/database.cpp:数据库结构以及相关函数实现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520" y="3544570"/>
            <a:ext cx="9884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模块功能：数据库结构以及相关函数实现；</a:t>
            </a:r>
            <a:endParaRPr lang="zh-CN" altLang="en-US"/>
          </a:p>
          <a:p>
            <a:r>
              <a:rPr lang="zh-CN" altLang="en-US"/>
              <a:t>构造</a:t>
            </a:r>
            <a:r>
              <a:rPr lang="zh-CN" altLang="en-US"/>
              <a:t>了database的结构体表示数据库的结构；</a:t>
            </a:r>
            <a:endParaRPr lang="zh-CN" altLang="en-US"/>
          </a:p>
          <a:p>
            <a:r>
              <a:rPr lang="zh-CN" altLang="en-US"/>
              <a:t>同时定义了add_table（）、remove_table（）进行数据库行数的增加和移除；</a:t>
            </a:r>
            <a:endParaRPr lang="zh-CN" altLang="en-US"/>
          </a:p>
          <a:p>
            <a:r>
              <a:rPr lang="zh-CN" altLang="en-US"/>
              <a:t>还定义了clear_set（）、destroy_set（）进行相关模块的清除和销毁。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7.tui.h/tui.c:</a:t>
            </a:r>
            <a:r>
              <a:rPr>
                <a:sym typeface="+mn-ea"/>
              </a:rPr>
              <a:t>用户界面的相关实现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115" y="1022350"/>
            <a:ext cx="1098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</a:t>
            </a:r>
            <a:r>
              <a:rPr>
                <a:sym typeface="+mn-ea"/>
              </a:rPr>
              <a:t>用户界面的相关实现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设计了起始函数void initialize()、接受指令函数char *input_command()以及终止函数void terminate()。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39115" y="2896870"/>
            <a:ext cx="1144651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8.keyword.h/keyword.c:</a:t>
            </a:r>
            <a:r>
              <a:rPr>
                <a:sym typeface="+mn-ea"/>
              </a:rPr>
              <a:t>关键字以及相关函数实现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520" y="3544570"/>
            <a:ext cx="9884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模块功能：</a:t>
            </a:r>
            <a:r>
              <a:rPr>
                <a:sym typeface="+mn-ea"/>
              </a:rPr>
              <a:t>关键字以及相关函数实现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构造了key_word结构体，设计了st_keywordP new_keyword(void)用来创造新的关键字、释放分配空间</a:t>
            </a:r>
            <a:r>
              <a:rPr lang="en-US" altLang="zh-CN"/>
              <a:t>d</a:t>
            </a:r>
            <a:r>
              <a:rPr lang="zh-CN" altLang="en-US"/>
              <a:t>estroy_keyword（）函数、添加关键字add_word（）函数以及相互匹配prefix_match_keyword（）函数。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用例描述与主要算法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8535"/>
            <a:ext cx="10852237" cy="648000"/>
          </a:xfrm>
        </p:spPr>
        <p:txBody>
          <a:bodyPr/>
          <a:lstStyle/>
          <a:p>
            <a:r>
              <a:rPr spc="120">
                <a:sym typeface="+mn-ea"/>
              </a:rPr>
              <a:t>用例描述与主要算法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为了增加扩展性和健壮性用的动态数组，因为是c所以没有析构，采用手动释放的方式增加了不少代码量。</a:t>
            </a:r>
            <a:endParaRPr lang="zh-CN" altLang="en-US"/>
          </a:p>
          <a:p>
            <a:r>
              <a:rPr lang="zh-CN" altLang="en-US"/>
              <a:t>首先调用initialize()；在该函数中调用一个含有新的历史输入的结点；再从</a:t>
            </a:r>
            <a:r>
              <a:rPr lang="en-US" altLang="zh-CN"/>
              <a:t>database</a:t>
            </a:r>
            <a:r>
              <a:t>文件中调取数据；</a:t>
            </a:r>
          </a:p>
          <a:p>
            <a:r>
              <a:rPr>
                <a:sym typeface="+mn-ea"/>
              </a:rPr>
              <a:t>接着使用循环语句</a:t>
            </a:r>
            <a:r>
              <a:rPr lang="en-US" altLang="zh-CN">
                <a:sym typeface="+mn-ea"/>
              </a:rPr>
              <a:t>while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is_running()</a:t>
            </a:r>
            <a:r>
              <a:rPr>
                <a:sym typeface="+mn-ea"/>
              </a:rPr>
              <a:t>），在循环中构造一个字符型指针</a:t>
            </a:r>
            <a:r>
              <a:rPr lang="en-US" altLang="zh-CN">
                <a:sym typeface="+mn-ea"/>
              </a:rPr>
              <a:t>command</a:t>
            </a:r>
            <a:r>
              <a:rPr>
                <a:sym typeface="+mn-ea"/>
              </a:rPr>
              <a:t>来接收函数input_command()的结果。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在input_command()中，在这个while(ch != '\n' &amp;&amp; ch != '\r')循环体内（由于输入</a:t>
            </a:r>
            <a:r>
              <a:rPr lang="en-US" altLang="zh-CN">
                <a:sym typeface="+mn-ea"/>
              </a:rPr>
              <a:t>\n</a:t>
            </a:r>
            <a:r>
              <a:rPr>
                <a:sym typeface="+mn-ea"/>
              </a:rPr>
              <a:t>要执行结果，输入</a:t>
            </a:r>
            <a:r>
              <a:rPr lang="en-US" altLang="zh-CN">
                <a:sym typeface="+mn-ea"/>
              </a:rPr>
              <a:t>\r</a:t>
            </a:r>
            <a:r>
              <a:rPr>
                <a:sym typeface="+mn-ea"/>
              </a:rPr>
              <a:t>要自动补全），进行</a:t>
            </a:r>
            <a:r>
              <a:rPr lang="en-US" altLang="zh-CN">
                <a:sym typeface="+mn-ea"/>
              </a:rPr>
              <a:t>up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down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的相关操作。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接着调用analyze_command(command)函数，每次调用时都打开文件</a:t>
            </a:r>
            <a:r>
              <a:rPr>
                <a:sym typeface="+mn-ea"/>
              </a:rPr>
              <a:t>存入。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跳出</a:t>
            </a:r>
            <a:r>
              <a:rPr lang="en-US" altLang="zh-CN">
                <a:sym typeface="+mn-ea"/>
              </a:rPr>
              <a:t>while</a:t>
            </a:r>
            <a:r>
              <a:rPr>
                <a:sym typeface="+mn-ea"/>
              </a:rPr>
              <a:t>循环时调用terminate()，将</a:t>
            </a:r>
            <a:r>
              <a:rPr lang="en-US" altLang="zh-CN">
                <a:sym typeface="+mn-ea"/>
              </a:rPr>
              <a:t>database</a:t>
            </a:r>
            <a:r>
              <a:rPr>
                <a:sym typeface="+mn-ea"/>
              </a:rPr>
              <a:t>结点删除释放空间。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/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8535"/>
            <a:ext cx="10852237" cy="648000"/>
          </a:xfrm>
        </p:spPr>
        <p:txBody>
          <a:bodyPr/>
          <a:lstStyle/>
          <a:p>
            <a:r>
              <a:rPr spc="120">
                <a:sym typeface="+mn-ea"/>
              </a:rPr>
              <a:t>用例描述与主要算法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1.CREATE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读入</a:t>
            </a:r>
            <a:r>
              <a:rPr lang="en-US" altLang="zh-CN">
                <a:sym typeface="+mn-ea"/>
              </a:rPr>
              <a:t>CREATE TABLE</a:t>
            </a:r>
            <a:r>
              <a:rPr>
                <a:sym typeface="+mn-ea"/>
              </a:rPr>
              <a:t>关键字时，读入表名，读入括号中内容，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通过逗号进行列分隔，将字段名存储，读到</a:t>
            </a:r>
            <a:r>
              <a:rPr lang="en-US" altLang="zh-CN">
                <a:sym typeface="+mn-ea"/>
              </a:rPr>
              <a:t>PRIMARY_KEY</a:t>
            </a:r>
            <a:r>
              <a:rPr>
                <a:sym typeface="+mn-ea"/>
              </a:rPr>
              <a:t>时将字段标注为主键。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据此创建</a:t>
            </a:r>
            <a:r>
              <a:rPr lang="en-US" altLang="zh-CN">
                <a:sym typeface="+mn-ea"/>
              </a:rPr>
              <a:t>Table </a:t>
            </a:r>
            <a:r>
              <a:rPr>
                <a:sym typeface="+mn-ea"/>
              </a:rPr>
              <a:t>数据。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2.SHOW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读到</a:t>
            </a:r>
            <a:r>
              <a:rPr lang="en-US" altLang="zh-CN">
                <a:sym typeface="+mn-ea"/>
              </a:rPr>
              <a:t>SHOW TABLE</a:t>
            </a:r>
            <a:r>
              <a:rPr>
                <a:sym typeface="+mn-ea"/>
              </a:rPr>
              <a:t>关键字时，将数据中的</a:t>
            </a:r>
            <a:r>
              <a:rPr lang="en-US" altLang="zh-CN">
                <a:sym typeface="+mn-ea"/>
              </a:rPr>
              <a:t>Table</a:t>
            </a:r>
            <a:r>
              <a:rPr>
                <a:sym typeface="+mn-ea"/>
              </a:rPr>
              <a:t> 结构体遍历，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并打印表名和字段名。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用例描述与主要算法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3.DROP</a:t>
            </a:r>
            <a:endParaRPr lang="en-US" altLang="zh-CN"/>
          </a:p>
          <a:p>
            <a:pPr marL="0" indent="0">
              <a:buNone/>
            </a:pPr>
            <a:r>
              <a:rPr>
                <a:sym typeface="+mn-ea"/>
              </a:rPr>
              <a:t>将数据中的</a:t>
            </a:r>
            <a:r>
              <a:rPr lang="en-US" altLang="zh-CN">
                <a:sym typeface="+mn-ea"/>
              </a:rPr>
              <a:t>Table</a:t>
            </a:r>
            <a:r>
              <a:rPr>
                <a:sym typeface="+mn-ea"/>
              </a:rPr>
              <a:t> 结构体遍历，进行一个接一个的线性查找</a:t>
            </a:r>
            <a:r>
              <a:rPr>
                <a:sym typeface="+mn-ea"/>
              </a:rPr>
              <a:t>，然后把对应表名的</a:t>
            </a:r>
            <a:r>
              <a:rPr lang="en-US" altLang="zh-CN">
                <a:sym typeface="+mn-ea"/>
              </a:rPr>
              <a:t>Table 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flag</a:t>
            </a:r>
            <a:r>
              <a:rPr>
                <a:sym typeface="+mn-ea"/>
              </a:rPr>
              <a:t>参数置为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4.INSERT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当读取</a:t>
            </a:r>
            <a:r>
              <a:rPr lang="en-US" altLang="zh-CN">
                <a:sym typeface="+mn-ea"/>
              </a:rPr>
              <a:t>INSERT </a:t>
            </a:r>
            <a:r>
              <a:rPr>
                <a:sym typeface="+mn-ea"/>
              </a:rPr>
              <a:t>信号时，先读取表名，再读取数据</a:t>
            </a:r>
            <a:r>
              <a:rPr lang="en-US" altLang="zh-CN">
                <a:sym typeface="+mn-ea"/>
              </a:rPr>
              <a:t>;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在对应表格中添加一行，并将该行数据写入</a:t>
            </a:r>
            <a:r>
              <a:rPr lang="en-US" altLang="zh-CN">
                <a:sym typeface="+mn-ea"/>
              </a:rPr>
              <a:t>Table;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用例描述与主要算法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5.</a:t>
            </a:r>
            <a:r>
              <a:rPr lang="en-US" altLang="zh-CN">
                <a:sym typeface="+mn-ea"/>
              </a:rPr>
              <a:t>SELECT</a:t>
            </a:r>
            <a:endParaRPr lang="zh-CN" altLang="en-US" dirty="0"/>
          </a:p>
          <a:p>
            <a:pPr marL="0" indent="0">
              <a:buNone/>
            </a:pPr>
            <a:r>
              <a:rPr>
                <a:sym typeface="+mn-ea"/>
              </a:rPr>
              <a:t>先读取表名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，再读取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 ,</a:t>
            </a:r>
            <a:r>
              <a:rPr>
                <a:sym typeface="+mn-ea"/>
              </a:rPr>
              <a:t>筛选条件</a:t>
            </a:r>
            <a:r>
              <a:rPr lang="en-US" altLang="zh-CN">
                <a:sym typeface="+mn-ea"/>
              </a:rPr>
              <a:t> D 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F</a:t>
            </a:r>
            <a:r>
              <a:rPr>
                <a:sym typeface="+mn-ea"/>
              </a:rPr>
              <a:t>；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在表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中依据</a:t>
            </a:r>
            <a:r>
              <a:rPr lang="en-US" altLang="zh-CN">
                <a:sym typeface="+mn-ea"/>
              </a:rPr>
              <a:t>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 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 F</a:t>
            </a:r>
            <a:r>
              <a:rPr>
                <a:sym typeface="+mn-ea"/>
              </a:rPr>
              <a:t>进行筛选，取出满足要求的行的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列，并依据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的要求进行去重，然后依次打印。</a:t>
            </a:r>
            <a:endParaRPr lang="en-US" altLang="zh-CN" dirty="0"/>
          </a:p>
          <a:p>
            <a:pPr marL="0" indent="0">
              <a:buNone/>
            </a:pPr>
            <a:r>
              <a:rPr>
                <a:sym typeface="+mn-ea"/>
              </a:rPr>
              <a:t>需要去重时将打印过的数据临时保存，以</a:t>
            </a:r>
            <a:r>
              <a:rPr>
                <a:sym typeface="+mn-ea"/>
              </a:rPr>
              <a:t>备查重；</a:t>
            </a:r>
            <a:endParaRPr lang="zh-CN" altLang="en-US" dirty="0"/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6.UPDATE</a:t>
            </a:r>
            <a:endParaRPr lang="zh-CN" altLang="en-US" dirty="0"/>
          </a:p>
          <a:p>
            <a:pPr marL="0" indent="0">
              <a:buNone/>
            </a:pPr>
            <a:r>
              <a:rPr>
                <a:sym typeface="+mn-ea"/>
              </a:rPr>
              <a:t>读取表名</a:t>
            </a:r>
            <a:r>
              <a:rPr lang="en-US" altLang="zh-CN">
                <a:sym typeface="+mn-ea"/>
              </a:rPr>
              <a:t>A 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条件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，依据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的条件将表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中相应行的字段改为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；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用例描述与主要算法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7.DELETE</a:t>
            </a:r>
            <a:endParaRPr lang="zh-CN" altLang="en-US" dirty="0"/>
          </a:p>
          <a:p>
            <a:pPr marL="0" indent="0">
              <a:buNone/>
            </a:pPr>
            <a:r>
              <a:rPr>
                <a:sym typeface="+mn-ea"/>
              </a:rPr>
              <a:t>读取</a:t>
            </a:r>
            <a:r>
              <a:rPr lang="en-US" altLang="zh-CN">
                <a:sym typeface="+mn-ea"/>
              </a:rPr>
              <a:t>A 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；</a:t>
            </a:r>
            <a:endParaRPr lang="en-US" altLang="zh-CN" dirty="0"/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  <a:sym typeface="+mn-ea"/>
              </a:rPr>
              <a:t>依据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>
                <a:solidFill>
                  <a:srgbClr val="FF0000"/>
                </a:solidFill>
                <a:sym typeface="+mn-ea"/>
              </a:rPr>
              <a:t>的条件，将对应行的标识设为无效；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  <a:sym typeface="+mn-ea"/>
              </a:rPr>
              <a:t>上述应该修改为直接删除。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  <a:sym typeface="+mn-ea"/>
              </a:rPr>
              <a:t>否则会产生若增加刚刚已经生成过的表名时产生内存错误。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8.ALTER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ADD</a:t>
            </a:r>
            <a:r>
              <a:rPr>
                <a:sym typeface="+mn-ea"/>
              </a:rPr>
              <a:t>时在</a:t>
            </a:r>
            <a:r>
              <a:rPr lang="en-US" altLang="zh-CN">
                <a:sym typeface="+mn-ea"/>
              </a:rPr>
              <a:t>Table</a:t>
            </a:r>
            <a:r>
              <a:rPr>
                <a:sym typeface="+mn-ea"/>
              </a:rPr>
              <a:t> 数据中新增一列；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DROP</a:t>
            </a:r>
            <a:r>
              <a:rPr>
                <a:sym typeface="+mn-ea"/>
              </a:rPr>
              <a:t>时将该字段直接删除</a:t>
            </a:r>
            <a:r>
              <a:rPr>
                <a:sym typeface="+mn-ea"/>
              </a:rPr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需求分析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8716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数据结构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模块划分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42096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用例描述与主要算法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用户手册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3800" y="1306830"/>
            <a:ext cx="82016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简易数据库</a:t>
            </a:r>
            <a:endParaRPr lang="zh-CN" altLang="en-US"/>
          </a:p>
          <a:p>
            <a:r>
              <a:rPr lang="zh-CN" altLang="en-US"/>
              <a:t>保存用户数据</a:t>
            </a:r>
            <a:endParaRPr lang="zh-CN" altLang="en-US"/>
          </a:p>
          <a:p>
            <a:r>
              <a:rPr lang="zh-CN" altLang="en-US"/>
              <a:t>插入列表</a:t>
            </a:r>
            <a:endParaRPr lang="zh-CN" altLang="en-US"/>
          </a:p>
          <a:p>
            <a:r>
              <a:rPr lang="zh-CN" altLang="en-US"/>
              <a:t>查找数据表数量、表名与字段名</a:t>
            </a:r>
            <a:endParaRPr lang="zh-CN" altLang="en-US"/>
          </a:p>
          <a:p>
            <a:r>
              <a:rPr lang="zh-CN" altLang="en-US"/>
              <a:t>删除表格</a:t>
            </a:r>
            <a:endParaRPr lang="zh-CN" altLang="en-US"/>
          </a:p>
          <a:p>
            <a:r>
              <a:rPr lang="zh-CN" altLang="en-US"/>
              <a:t>查询表格</a:t>
            </a:r>
            <a:endParaRPr lang="zh-CN" altLang="en-US"/>
          </a:p>
          <a:p>
            <a:r>
              <a:rPr lang="zh-CN" altLang="en-US"/>
              <a:t>搜索查找</a:t>
            </a:r>
            <a:endParaRPr lang="zh-CN" altLang="en-US"/>
          </a:p>
          <a:p>
            <a:r>
              <a:rPr lang="zh-CN" altLang="en-US"/>
              <a:t>查找非重复值</a:t>
            </a:r>
            <a:endParaRPr lang="zh-CN" altLang="en-US"/>
          </a:p>
          <a:p>
            <a:r>
              <a:rPr lang="zh-CN" altLang="en-US"/>
              <a:t>修改表结构</a:t>
            </a:r>
            <a:endParaRPr lang="zh-CN" altLang="en-US"/>
          </a:p>
          <a:p>
            <a:r>
              <a:rPr lang="zh-CN" altLang="en-US"/>
              <a:t>查看历史指令</a:t>
            </a:r>
            <a:endParaRPr lang="zh-CN" altLang="en-US"/>
          </a:p>
          <a:p>
            <a:r>
              <a:rPr lang="zh-CN" altLang="en-US"/>
              <a:t>命令行自动补全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5760" y="1807210"/>
            <a:ext cx="11460480" cy="3876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本次项目存储、组织数据</a:t>
            </a:r>
            <a:r>
              <a:rPr lang="zh-CN" altLang="en-US" sz="2400"/>
              <a:t>的方式：用线性结构存储数据，构造结构体，在用户输入相</a:t>
            </a:r>
            <a:endParaRPr lang="zh-CN" altLang="en-US" sz="2400"/>
          </a:p>
          <a:p>
            <a:pPr algn="l"/>
            <a:r>
              <a:rPr lang="zh-CN" altLang="en-US" sz="2400"/>
              <a:t>关数据后，实时地存储入相应的结点中，形成一个指向含有指针指向开头与结尾的双</a:t>
            </a:r>
            <a:endParaRPr lang="zh-CN" altLang="en-US" sz="2400"/>
          </a:p>
          <a:p>
            <a:pPr algn="l"/>
            <a:r>
              <a:rPr lang="zh-CN" altLang="en-US" sz="2400"/>
              <a:t>向链表。</a:t>
            </a:r>
            <a:r>
              <a:rPr lang="zh-CN" altLang="en-US" sz="2400">
                <a:sym typeface="+mn-ea"/>
              </a:rPr>
              <a:t>这样操作的好处同样是这样使用的好处是定义一些复杂数据类型后，把一些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有内在联系的不同变量放在一起封装成一个整体，便于对各个数据进行操作。</a:t>
            </a:r>
            <a:endParaRPr lang="zh-CN" altLang="en-US" sz="2400">
              <a:sym typeface="+mn-ea"/>
            </a:endParaRPr>
          </a:p>
          <a:p>
            <a:pPr marL="0" indent="0" algn="l">
              <a:buNone/>
            </a:pPr>
            <a:r>
              <a:rPr lang="zh-CN" altLang="en-US" sz="2400"/>
              <a:t>文件的读入：</a:t>
            </a:r>
            <a:r>
              <a:rPr lang="zh-CN" altLang="en-US" sz="2400" dirty="0">
                <a:sym typeface="+mn-ea"/>
              </a:rPr>
              <a:t>依次读取</a:t>
            </a:r>
            <a:r>
              <a:rPr lang="en-US" altLang="zh-CN" sz="2400" dirty="0">
                <a:sym typeface="+mn-ea"/>
              </a:rPr>
              <a:t>table</a:t>
            </a:r>
            <a:r>
              <a:rPr lang="zh-CN" altLang="en-US" sz="2400" dirty="0">
                <a:sym typeface="+mn-ea"/>
              </a:rPr>
              <a:t>中</a:t>
            </a:r>
            <a:r>
              <a:rPr lang="en-US" altLang="zh-CN" sz="2400" dirty="0">
                <a:sym typeface="+mn-ea"/>
              </a:rPr>
              <a:t>name</a:t>
            </a:r>
            <a:r>
              <a:rPr lang="zh-CN" altLang="en-US" sz="2400" dirty="0">
                <a:sym typeface="+mn-ea"/>
              </a:rPr>
              <a:t>、列数、行数，再依据列数、行数将链表中</a:t>
            </a:r>
            <a:endParaRPr lang="zh-CN" altLang="en-US" sz="2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ym typeface="+mn-ea"/>
              </a:rPr>
              <a:t>的相关字符读取；</a:t>
            </a:r>
            <a:endParaRPr lang="zh-CN" altLang="en-US" sz="2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ym typeface="+mn-ea"/>
              </a:rPr>
              <a:t>文件的写入：先将</a:t>
            </a:r>
            <a:r>
              <a:rPr lang="en-US" altLang="zh-CN" sz="2400" dirty="0">
                <a:sym typeface="+mn-ea"/>
              </a:rPr>
              <a:t>table</a:t>
            </a:r>
            <a:r>
              <a:rPr lang="zh-CN" altLang="en-US" sz="2400" dirty="0">
                <a:sym typeface="+mn-ea"/>
              </a:rPr>
              <a:t>中</a:t>
            </a:r>
            <a:r>
              <a:rPr lang="en-US" altLang="zh-CN" sz="2400" dirty="0">
                <a:sym typeface="+mn-ea"/>
              </a:rPr>
              <a:t>name</a:t>
            </a:r>
            <a:r>
              <a:rPr lang="zh-CN" altLang="en-US" sz="2400" dirty="0">
                <a:sym typeface="+mn-ea"/>
              </a:rPr>
              <a:t>、列数、行数写入，再依据列数、行数将结构体</a:t>
            </a:r>
            <a:endParaRPr lang="zh-CN" altLang="en-US" sz="2400" dirty="0"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ym typeface="+mn-ea"/>
              </a:rPr>
              <a:t>中的有效字段、有效行写入。</a:t>
            </a:r>
            <a:endParaRPr lang="en-US" altLang="zh-CN" sz="2400" dirty="0"/>
          </a:p>
          <a:p>
            <a:pPr marL="0" indent="0" algn="l">
              <a:buNone/>
            </a:pPr>
            <a:endParaRPr lang="en-US" altLang="zh-CN" dirty="0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模块设计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模块划分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332865"/>
            <a:ext cx="110337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本次项目计划分为六个模块；</a:t>
            </a:r>
            <a:endParaRPr lang="zh-CN" altLang="en-US" sz="3200"/>
          </a:p>
          <a:p>
            <a:r>
              <a:rPr lang="en-US" altLang="zh-CN" sz="3200"/>
              <a:t>1. table.h/table.c:表结构相关函数实</a:t>
            </a:r>
            <a:r>
              <a:rPr lang="zh-CN" altLang="en-US" sz="3200"/>
              <a:t>现以及文件相关操作</a:t>
            </a:r>
            <a:endParaRPr lang="en-US" altLang="zh-CN" sz="3200"/>
          </a:p>
          <a:p>
            <a:r>
              <a:rPr lang="en-US" altLang="zh-CN" sz="3200"/>
              <a:t>2. strtools.h/strtools.c:一些字符串操作函数的实现 </a:t>
            </a:r>
            <a:endParaRPr lang="en-US" altLang="zh-CN" sz="3200"/>
          </a:p>
          <a:p>
            <a:r>
              <a:rPr lang="en-US" altLang="zh-CN" sz="3200"/>
              <a:t>3. mybool.h/mybool.c:定义_bool</a:t>
            </a:r>
            <a:endParaRPr lang="en-US" altLang="zh-CN" sz="3200"/>
          </a:p>
          <a:p>
            <a:r>
              <a:rPr lang="en-US" altLang="zh-CN" sz="3200"/>
              <a:t>4. history.h/history.c:历史记录数据结构及相关函数的实现 </a:t>
            </a:r>
            <a:endParaRPr lang="en-US" altLang="zh-CN" sz="3200"/>
          </a:p>
          <a:p>
            <a:r>
              <a:rPr lang="en-US" altLang="zh-CN" sz="3200"/>
              <a:t>5. cmpfunc.h/cmpfunc.c:一些比较函数 </a:t>
            </a:r>
            <a:endParaRPr lang="en-US" altLang="zh-CN" sz="3200"/>
          </a:p>
          <a:p>
            <a:r>
              <a:rPr lang="en-US" altLang="zh-CN" sz="3200"/>
              <a:t>6. database.h/database.c:数据库结构相关函数实现</a:t>
            </a:r>
            <a:r>
              <a:rPr lang="zh-CN" altLang="en-US" sz="3200">
                <a:sym typeface="+mn-ea"/>
              </a:rPr>
              <a:t>以及文件相关操作</a:t>
            </a:r>
            <a:endParaRPr lang="zh-CN" altLang="en-US" sz="3200">
              <a:sym typeface="+mn-ea"/>
            </a:endParaRPr>
          </a:p>
          <a:p>
            <a:r>
              <a:rPr lang="en-US" altLang="zh-CN" sz="3200"/>
              <a:t>7.tui.h/tui.c:</a:t>
            </a:r>
            <a:r>
              <a:rPr lang="zh-CN" altLang="en-US" sz="3200"/>
              <a:t>用户界面的相关实现</a:t>
            </a:r>
            <a:endParaRPr lang="zh-CN" altLang="en-US" sz="3200"/>
          </a:p>
          <a:p>
            <a:r>
              <a:rPr lang="en-US" altLang="zh-CN" sz="3200"/>
              <a:t>8.keyword.h/keyword.c:</a:t>
            </a:r>
            <a:r>
              <a:rPr lang="zh-CN" altLang="en-US" sz="3200"/>
              <a:t>关键字以及相关函数实现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 table.h/table.cpp:表结构以及相关函数实现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760" y="1302385"/>
            <a:ext cx="11094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该模块主要进行了</a:t>
            </a:r>
            <a:r>
              <a:rPr lang="en-US" altLang="zh-CN">
                <a:sym typeface="+mn-ea"/>
              </a:rPr>
              <a:t>表结构以及相关函数实现</a:t>
            </a:r>
            <a:r>
              <a:rPr lang="zh-CN" altLang="en-US">
                <a:sym typeface="+mn-ea"/>
              </a:rPr>
              <a:t>。</a:t>
            </a:r>
            <a:br>
              <a:rPr lang="en-US" altLang="zh-CN">
                <a:sym typeface="+mn-ea"/>
              </a:rPr>
            </a:br>
            <a:r>
              <a:rPr lang="zh-CN" altLang="en-US">
                <a:sym typeface="+mn-ea"/>
              </a:rPr>
              <a:t>构造了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record</a:t>
            </a:r>
            <a:r>
              <a:rPr lang="zh-CN" altLang="en-US">
                <a:sym typeface="+mn-ea"/>
              </a:rPr>
              <a:t>两个结构体，并且定义载入表load_table（），删除表save_table（）；输出行  print_line（）；输出表print_table（）；清除表clear_table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等操作。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3367" y="310535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2. strtools.h/strtools.cpp:一些字符串操作函数的实现 </a:t>
            </a:r>
            <a:endParaRPr lang="en-US" altLang="zh-CN"/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925" y="3519170"/>
            <a:ext cx="10821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该模块主要进行了</a:t>
            </a:r>
            <a:r>
              <a:rPr lang="en-US" altLang="zh-CN">
                <a:sym typeface="+mn-ea"/>
              </a:rPr>
              <a:t>一些字符串操作函数的实现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构造了三个</a:t>
            </a:r>
            <a:r>
              <a:rPr lang="en-US" altLang="zh-CN">
                <a:sym typeface="+mn-ea"/>
              </a:rPr>
              <a:t>char</a:t>
            </a:r>
            <a:r>
              <a:rPr lang="zh-CN" altLang="en-US">
                <a:sym typeface="+mn-ea"/>
              </a:rPr>
              <a:t>型指针，分别为append_suffix（）、remove_suffix（）、cut_str（）对字符串的后缀进行增、改、删的相关操作；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同时定义fgetline（）函数进行数据流的读取。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8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1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6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谢谢观看"/>
</p:tagLst>
</file>

<file path=ppt/tags/tag114.xml><?xml version="1.0" encoding="utf-8"?>
<p:tagLst xmlns:p="http://schemas.openxmlformats.org/presentationml/2006/main">
  <p:tag name="KSO_WM_SLIDE_ID" val="custom20187308_16"/>
  <p:tag name="KSO_WM_TEMPLATE_SUBCATEGORY" val="1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2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3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4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SLIDE_ID" val="custom20187308_2"/>
  <p:tag name="KSO_WM_TEMPLATE_SUBCATEGORY" val="1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81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85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89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6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97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2845</Words>
  <Application>WPS 演示</Application>
  <PresentationFormat>宽屏</PresentationFormat>
  <Paragraphs>201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隶书</vt:lpstr>
      <vt:lpstr>Arial Unicode MS</vt:lpstr>
      <vt:lpstr>Office 主题​​</vt:lpstr>
      <vt:lpstr>项目二  Linux下编程：命令行交互式数据库系统 </vt:lpstr>
      <vt:lpstr>PowerPoint 演示文稿</vt:lpstr>
      <vt:lpstr>需求分析</vt:lpstr>
      <vt:lpstr>需求分析</vt:lpstr>
      <vt:lpstr>数据结构</vt:lpstr>
      <vt:lpstr>数据结构</vt:lpstr>
      <vt:lpstr>模块设计</vt:lpstr>
      <vt:lpstr>模块划分</vt:lpstr>
      <vt:lpstr>1. table.h/table.cpp:表结构以及相关函数实现 </vt:lpstr>
      <vt:lpstr>3. mybool.h/mybool.cpp:定义_bool </vt:lpstr>
      <vt:lpstr>5. cmpfunc.h/cmpfunc.cpp:一些比较函数 </vt:lpstr>
      <vt:lpstr>5. cmpfunc.h/cmpfunc.cpp:一些比较函数 </vt:lpstr>
      <vt:lpstr>用例描述与主要算法</vt:lpstr>
      <vt:lpstr>用例描述与主要算法 </vt:lpstr>
      <vt:lpstr>用例描述与主要算法 </vt:lpstr>
      <vt:lpstr>用例描述与主要算法</vt:lpstr>
      <vt:lpstr>用例描述与主要算法</vt:lpstr>
      <vt:lpstr>用例描述与主要算法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</cp:lastModifiedBy>
  <cp:revision>34</cp:revision>
  <dcterms:created xsi:type="dcterms:W3CDTF">2019-06-19T02:08:00Z</dcterms:created>
  <dcterms:modified xsi:type="dcterms:W3CDTF">2021-05-06T03:14:22Z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