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87" r:id="rId5"/>
    <p:sldId id="257" r:id="rId6"/>
    <p:sldId id="261" r:id="rId7"/>
    <p:sldId id="263" r:id="rId8"/>
    <p:sldId id="264" r:id="rId9"/>
    <p:sldId id="265" r:id="rId10"/>
    <p:sldId id="266" r:id="rId11"/>
    <p:sldId id="258" r:id="rId12"/>
    <p:sldId id="277" r:id="rId13"/>
    <p:sldId id="269" r:id="rId14"/>
    <p:sldId id="259" r:id="rId15"/>
    <p:sldId id="270" r:id="rId16"/>
    <p:sldId id="271" r:id="rId17"/>
    <p:sldId id="274" r:id="rId18"/>
    <p:sldId id="275" r:id="rId19"/>
    <p:sldId id="273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some tips for CNN constructing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super orange</a:t>
            </a:r>
            <a:endParaRPr lang="en-US" altLang="zh-CN"/>
          </a:p>
          <a:p>
            <a:r>
              <a:rPr lang="en-US" altLang="zh-CN"/>
              <a:t>2020/10/4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45" y="97790"/>
            <a:ext cx="10515600" cy="1325563"/>
          </a:xfrm>
        </p:spPr>
        <p:txBody>
          <a:bodyPr/>
          <a:p>
            <a:r>
              <a:rPr lang="en-US" altLang="zh-CN" sz="7200"/>
              <a:t>Alex-net</a:t>
            </a:r>
            <a:endParaRPr lang="en-US" altLang="zh-CN" sz="7200"/>
          </a:p>
        </p:txBody>
      </p:sp>
      <p:graphicFrame>
        <p:nvGraphicFramePr>
          <p:cNvPr id="6" name="表格 5"/>
          <p:cNvGraphicFramePr/>
          <p:nvPr/>
        </p:nvGraphicFramePr>
        <p:xfrm>
          <a:off x="518160" y="1143635"/>
          <a:ext cx="11155680" cy="388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60"/>
                <a:gridCol w="1394460"/>
                <a:gridCol w="1394460"/>
                <a:gridCol w="1394460"/>
                <a:gridCol w="1394460"/>
                <a:gridCol w="1394460"/>
                <a:gridCol w="1394460"/>
                <a:gridCol w="1394460"/>
              </a:tblGrid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layer_name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padding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</a:t>
                      </a:r>
                      <a:endParaRPr lang="en-US" altLang="zh-CN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(224,224,3)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48*2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(55,55,48)</a:t>
                      </a:r>
                      <a:endParaRPr lang="en-US" altLang="zh-CN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(55,55,48)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(27,27,48)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(27,27,48)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128*2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[2,2]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(27,27,128)</a:t>
                      </a:r>
                      <a:endParaRPr lang="en-US" altLang="zh-CN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(27,27,128)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(13,13,128)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(13,13,128)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192*2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(13,13,192)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(13,13,192)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Conv_4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(13,13,192)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(13,13,192)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128*2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(13,13,128)</a:t>
                      </a:r>
                      <a:endParaRPr lang="en-US" altLang="zh-CN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(13,13,128)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(6,6,128)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518160" y="5547995"/>
          <a:ext cx="11155680" cy="118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60"/>
                <a:gridCol w="1394460"/>
                <a:gridCol w="1394460"/>
                <a:gridCol w="1394460"/>
                <a:gridCol w="1394460"/>
                <a:gridCol w="1394460"/>
                <a:gridCol w="1394460"/>
                <a:gridCol w="139446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(6*6*128)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(None,2048)</a:t>
                      </a:r>
                      <a:endParaRPr lang="en-US" altLang="zh-CN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(None,2048)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(None,2048)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(None,2048)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(None,1000)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28290" y="5087620"/>
            <a:ext cx="543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拉成一维向量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534035"/>
            <a:ext cx="8169275" cy="2908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3566795"/>
            <a:ext cx="9874250" cy="3199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Alex-net-tensorflow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1825625"/>
            <a:ext cx="6184265" cy="4351655"/>
          </a:xfrm>
        </p:spPr>
        <p:txBody>
          <a:bodyPr>
            <a:normAutofit fontScale="35000"/>
          </a:bodyPr>
          <a:p>
            <a:r>
              <a:rPr lang="zh-CN" altLang="en-US"/>
              <a:t>from keras import layers,models,Model,Sequential</a:t>
            </a:r>
            <a:endParaRPr lang="zh-CN" altLang="en-US"/>
          </a:p>
          <a:p>
            <a:r>
              <a:rPr lang="zh-CN" altLang="en-US"/>
              <a:t>#Sequential: following a particular order</a:t>
            </a:r>
            <a:endParaRPr lang="zh-CN" altLang="en-US"/>
          </a:p>
          <a:p>
            <a:r>
              <a:rPr lang="zh-CN" altLang="en-US"/>
              <a:t>#-----------------------------------------------Alex-net</a:t>
            </a:r>
            <a:endParaRPr lang="zh-CN" altLang="en-US"/>
          </a:p>
          <a:p>
            <a:r>
              <a:rPr lang="zh-CN" altLang="en-US"/>
              <a:t>def AlexNet(input_height=224,input_width=224,class_num=1000):</a:t>
            </a:r>
            <a:endParaRPr lang="zh-CN" altLang="en-US"/>
          </a:p>
          <a:p>
            <a:r>
              <a:rPr lang="zh-CN" altLang="en-US"/>
              <a:t>    input_image=layers.Input(shape=(input_height,input_width,3),dtype='float32')    #output(None,224,224,3)</a:t>
            </a:r>
            <a:endParaRPr lang="zh-CN" altLang="en-US"/>
          </a:p>
          <a:p>
            <a:r>
              <a:rPr lang="zh-CN" altLang="en-US"/>
              <a:t>    x=layers.ZeroPadding2D(((1,2),(1,2)))(input_image)                              #output(None,227,227,3)</a:t>
            </a:r>
            <a:endParaRPr lang="zh-CN" altLang="en-US"/>
          </a:p>
          <a:p>
            <a:r>
              <a:rPr lang="zh-CN" altLang="en-US"/>
              <a:t>    x=layers.Conv2D(filters=48,kernel_size=11,strikes=4,activation="relu")(x)       #output(None,55,55,48)             </a:t>
            </a:r>
            <a:endParaRPr lang="zh-CN" altLang="en-US"/>
          </a:p>
          <a:p>
            <a:r>
              <a:rPr lang="zh-CN" altLang="en-US"/>
              <a:t>    x=layers.MaxPool2D(pool_size=3,strikes=2)(x)                                    #output(None,27,27,48)</a:t>
            </a:r>
            <a:endParaRPr lang="zh-CN" altLang="en-US"/>
          </a:p>
          <a:p>
            <a:r>
              <a:rPr lang="zh-CN" altLang="en-US"/>
              <a:t>    #padding设置为SAME，则说明输入图片大小和输出图片大小是一致的</a:t>
            </a:r>
            <a:endParaRPr lang="zh-CN" altLang="en-US"/>
          </a:p>
          <a:p>
            <a:r>
              <a:rPr lang="zh-CN" altLang="en-US"/>
              <a:t>    x=layers.Conv2D(filters=128,kernel_size=5,strikes=1,activation="relu")(x)       #output(None,27,27,128)</a:t>
            </a:r>
            <a:endParaRPr lang="zh-CN" altLang="en-US"/>
          </a:p>
          <a:p>
            <a:r>
              <a:rPr lang="zh-CN" altLang="en-US"/>
              <a:t>    x=layers.MaxPool2D(pool_size=3,strikes=2)(x)                                    #output(None,13,13,128)</a:t>
            </a:r>
            <a:endParaRPr lang="zh-CN" altLang="en-US"/>
          </a:p>
          <a:p>
            <a:r>
              <a:rPr lang="zh-CN" altLang="en-US"/>
              <a:t>    x=layers.Conv2D(filters=192,kernel_size=3,strikes=1,activation="relu")(x)       #output(None,13,13,192)</a:t>
            </a:r>
            <a:endParaRPr lang="zh-CN" altLang="en-US"/>
          </a:p>
          <a:p>
            <a:r>
              <a:rPr lang="zh-CN" altLang="en-US"/>
              <a:t>    x=layers.Conv2D(filters=192,kernel_size=3,strikes=1,activation="relu")(x)       #output(None,13,13,192)</a:t>
            </a:r>
            <a:endParaRPr lang="zh-CN" altLang="en-US"/>
          </a:p>
          <a:p>
            <a:r>
              <a:rPr lang="zh-CN" altLang="en-US"/>
              <a:t>    x=layers.Conv2D(filters=128,kernel_size=3,strikes=1,activation="relu")(x)       #output(None,13,13,128)</a:t>
            </a:r>
            <a:endParaRPr lang="zh-CN" altLang="en-US"/>
          </a:p>
          <a:p>
            <a:r>
              <a:rPr lang="zh-CN" altLang="en-US"/>
              <a:t>    x=layers.MaxPool2D(pool_size=3,strikes=2)(x)                                    #output(None,6,6,128)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99175" y="2666365"/>
            <a:ext cx="64655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  x=layers.Flatten()(x)                       #拉成一维向量6*6*128</a:t>
            </a:r>
            <a:endParaRPr lang="zh-CN" altLang="en-US"/>
          </a:p>
          <a:p>
            <a:r>
              <a:rPr lang="zh-CN" altLang="en-US">
                <a:sym typeface="+mn-ea"/>
              </a:rPr>
              <a:t>    x=layers.Dropout(0.2)(x)                    #随机失活函数，比例0.2</a:t>
            </a:r>
            <a:endParaRPr lang="zh-CN" altLang="en-US"/>
          </a:p>
          <a:p>
            <a:r>
              <a:rPr lang="zh-CN" altLang="en-US">
                <a:sym typeface="+mn-ea"/>
              </a:rPr>
              <a:t>    x=layers.Dense(2048,activation="relu")(x)   #output 1*2048</a:t>
            </a:r>
            <a:endParaRPr lang="zh-CN" altLang="en-US"/>
          </a:p>
          <a:p>
            <a:r>
              <a:rPr lang="zh-CN" altLang="en-US">
                <a:sym typeface="+mn-ea"/>
              </a:rPr>
              <a:t>    x=layers.Dropout(0.2)(x)</a:t>
            </a:r>
            <a:endParaRPr lang="zh-CN" altLang="en-US"/>
          </a:p>
          <a:p>
            <a:r>
              <a:rPr lang="zh-CN" altLang="en-US">
                <a:sym typeface="+mn-ea"/>
              </a:rPr>
              <a:t>    x=layers.Dense(2048,activation="relu")(x)   #output 1*2048</a:t>
            </a:r>
            <a:endParaRPr lang="zh-CN" altLang="en-US"/>
          </a:p>
          <a:p>
            <a:r>
              <a:rPr lang="zh-CN" altLang="en-US">
                <a:sym typeface="+mn-ea"/>
              </a:rPr>
              <a:t>    x=layers.Dense(class_num)(x)                #output 1*class_num</a:t>
            </a:r>
            <a:endParaRPr lang="zh-CN" altLang="en-US"/>
          </a:p>
          <a:p>
            <a:r>
              <a:rPr lang="zh-CN" altLang="en-US">
                <a:sym typeface="+mn-ea"/>
              </a:rPr>
              <a:t>    predict=layers.Softmax()(x)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model=models.Model(inputs=input_image,outputs=predict)</a:t>
            </a:r>
            <a:endParaRPr lang="zh-CN" altLang="en-US"/>
          </a:p>
          <a:p>
            <a:r>
              <a:rPr lang="zh-CN" altLang="en-US">
                <a:sym typeface="+mn-ea"/>
              </a:rPr>
              <a:t>    return model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Alex-net-pytorch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06895" cy="4866005"/>
          </a:xfrm>
        </p:spPr>
        <p:txBody>
          <a:bodyPr>
            <a:normAutofit lnSpcReduction="20000"/>
          </a:bodyPr>
          <a:p>
            <a:r>
              <a:rPr lang="zh-CN" altLang="en-US" sz="1200"/>
              <a:t>class AlexNet(nn.Module):</a:t>
            </a:r>
            <a:endParaRPr lang="zh-CN" altLang="en-US" sz="1200"/>
          </a:p>
          <a:p>
            <a:r>
              <a:rPr lang="zh-CN" altLang="en-US" sz="1200"/>
              <a:t>    def __init__(self, num_classes=1000, init_weights=False):</a:t>
            </a:r>
            <a:endParaRPr lang="zh-CN" altLang="en-US" sz="1200"/>
          </a:p>
          <a:p>
            <a:r>
              <a:rPr lang="zh-CN" altLang="en-US" sz="1200"/>
              <a:t>        super(AlexNet,self).__init__()</a:t>
            </a:r>
            <a:endParaRPr lang="zh-CN" altLang="en-US" sz="1200"/>
          </a:p>
          <a:p>
            <a:r>
              <a:rPr lang="zh-CN" altLang="en-US" sz="1200"/>
              <a:t>        self.features=nn.Sequential(</a:t>
            </a:r>
            <a:endParaRPr lang="zh-CN" altLang="en-US" sz="1200"/>
          </a:p>
          <a:p>
            <a:r>
              <a:rPr lang="zh-CN" altLang="en-US" sz="1200"/>
              <a:t>            nn.Conv2d(3, 48, kernel_size=11, stride=4, padding=2),  # input[3, 224, 224]  output[48, 55, 55]</a:t>
            </a:r>
            <a:endParaRPr lang="zh-CN" altLang="en-US" sz="1200"/>
          </a:p>
          <a:p>
            <a:r>
              <a:rPr lang="zh-CN" altLang="en-US" sz="1200"/>
              <a:t>            nn.ReLU(inplace=True),</a:t>
            </a:r>
            <a:endParaRPr lang="zh-CN" altLang="en-US" sz="1200"/>
          </a:p>
          <a:p>
            <a:r>
              <a:rPr lang="zh-CN" altLang="en-US" sz="1200"/>
              <a:t>            nn.MaxPool2d(kernel_size=3, stride=2),                  # output[48, 27, 27]</a:t>
            </a:r>
            <a:endParaRPr lang="zh-CN" altLang="en-US" sz="1200"/>
          </a:p>
          <a:p>
            <a:r>
              <a:rPr lang="zh-CN" altLang="en-US" sz="1200"/>
              <a:t>            nn.Conv2d(48, 128, kernel_size=5, padding=2),           # output[128, 27, 27]</a:t>
            </a:r>
            <a:endParaRPr lang="zh-CN" altLang="en-US" sz="1200"/>
          </a:p>
          <a:p>
            <a:r>
              <a:rPr lang="zh-CN" altLang="en-US" sz="1200"/>
              <a:t>            nn.ReLU(inplace=True),</a:t>
            </a:r>
            <a:endParaRPr lang="zh-CN" altLang="en-US" sz="1200"/>
          </a:p>
          <a:p>
            <a:r>
              <a:rPr lang="zh-CN" altLang="en-US" sz="1200"/>
              <a:t>            nn.MaxPool2d(kernel_size=3, stride=2),                  # output[128, 13, 13]</a:t>
            </a:r>
            <a:endParaRPr lang="zh-CN" altLang="en-US" sz="1200"/>
          </a:p>
          <a:p>
            <a:r>
              <a:rPr lang="zh-CN" altLang="en-US" sz="1200"/>
              <a:t>            nn.Conv2d(128, 192, kernel_size=3, padding=1),          # output[192, 13, 13]</a:t>
            </a:r>
            <a:endParaRPr lang="zh-CN" altLang="en-US" sz="1200"/>
          </a:p>
          <a:p>
            <a:r>
              <a:rPr lang="zh-CN" altLang="en-US" sz="1200"/>
              <a:t>            nn.ReLU(inplace=True),</a:t>
            </a:r>
            <a:endParaRPr lang="zh-CN" altLang="en-US" sz="1200"/>
          </a:p>
          <a:p>
            <a:r>
              <a:rPr lang="zh-CN" altLang="en-US" sz="1200"/>
              <a:t>            nn.Conv2d(192, 192, kernel_size=3, padding=1),          # output[192, 13, 13]</a:t>
            </a:r>
            <a:endParaRPr lang="zh-CN" altLang="en-US" sz="1200"/>
          </a:p>
          <a:p>
            <a:r>
              <a:rPr lang="zh-CN" altLang="en-US" sz="1200"/>
              <a:t>            nn.ReLU(inplace=True),</a:t>
            </a:r>
            <a:endParaRPr lang="zh-CN" altLang="en-US" sz="1200"/>
          </a:p>
          <a:p>
            <a:r>
              <a:rPr lang="zh-CN" altLang="en-US" sz="1200"/>
              <a:t>            nn.Conv2d(192, 128, kernel_size=3, padding=1),          # output[128, 13, 13]</a:t>
            </a:r>
            <a:endParaRPr lang="zh-CN" altLang="en-US" sz="1200"/>
          </a:p>
          <a:p>
            <a:r>
              <a:rPr lang="zh-CN" altLang="en-US" sz="1200"/>
              <a:t>            nn.ReLU(inplace=True),</a:t>
            </a:r>
            <a:endParaRPr lang="zh-CN" altLang="en-US" sz="1200"/>
          </a:p>
          <a:p>
            <a:r>
              <a:rPr lang="zh-CN" altLang="en-US" sz="1200"/>
              <a:t>            nn.MaxPool2d(kernel_size=3, stride=2),  </a:t>
            </a:r>
            <a:endParaRPr lang="zh-CN" altLang="en-US" sz="1200"/>
          </a:p>
          <a:p>
            <a:r>
              <a:rPr lang="zh-CN" altLang="en-US" sz="1200"/>
              <a:t>        )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7623810" y="2062480"/>
            <a:ext cx="432689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self.classifier=nn.Sequential(</a:t>
            </a:r>
            <a:endParaRPr lang="zh-CN" altLang="en-US"/>
          </a:p>
          <a:p>
            <a:r>
              <a:rPr lang="zh-CN" altLang="en-US"/>
              <a:t>            nn.Dropout(p=0.5),</a:t>
            </a:r>
            <a:endParaRPr lang="zh-CN" altLang="en-US"/>
          </a:p>
          <a:p>
            <a:r>
              <a:rPr lang="zh-CN" altLang="en-US"/>
              <a:t>            nn.Linear(128 * 6 * 6, 2048),</a:t>
            </a:r>
            <a:endParaRPr lang="zh-CN" altLang="en-US"/>
          </a:p>
          <a:p>
            <a:r>
              <a:rPr lang="zh-CN" altLang="en-US"/>
              <a:t>            nn.ReLU(inplace=True),</a:t>
            </a:r>
            <a:endParaRPr lang="zh-CN" altLang="en-US"/>
          </a:p>
          <a:p>
            <a:r>
              <a:rPr lang="zh-CN" altLang="en-US"/>
              <a:t>            nn.Dropout(p=0.5),</a:t>
            </a:r>
            <a:endParaRPr lang="zh-CN" altLang="en-US"/>
          </a:p>
          <a:p>
            <a:r>
              <a:rPr lang="zh-CN" altLang="en-US"/>
              <a:t>            nn.Linear(2048, 2048),</a:t>
            </a:r>
            <a:endParaRPr lang="zh-CN" altLang="en-US"/>
          </a:p>
          <a:p>
            <a:r>
              <a:rPr lang="zh-CN" altLang="en-US"/>
              <a:t>            nn.ReLU(inplace=True),</a:t>
            </a:r>
            <a:endParaRPr lang="zh-CN" altLang="en-US"/>
          </a:p>
          <a:p>
            <a:r>
              <a:rPr lang="zh-CN" altLang="en-US"/>
              <a:t>            nn.Linear(2048, num_classes),</a:t>
            </a:r>
            <a:endParaRPr lang="zh-CN" altLang="en-US"/>
          </a:p>
          <a:p>
            <a:r>
              <a:rPr lang="zh-CN" altLang="en-US"/>
              <a:t>        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def forward(self,x):</a:t>
            </a:r>
            <a:endParaRPr lang="zh-CN" altLang="en-US"/>
          </a:p>
          <a:p>
            <a:r>
              <a:rPr lang="zh-CN" altLang="en-US"/>
              <a:t>        x=self.features(x)</a:t>
            </a:r>
            <a:endParaRPr lang="zh-CN" altLang="en-US"/>
          </a:p>
          <a:p>
            <a:r>
              <a:rPr lang="zh-CN" altLang="en-US"/>
              <a:t>        x=torch.flatten(x,start_dim=1)</a:t>
            </a:r>
            <a:endParaRPr lang="zh-CN" altLang="en-US"/>
          </a:p>
          <a:p>
            <a:r>
              <a:rPr lang="zh-CN" altLang="en-US"/>
              <a:t>        x=self.classifier(x)</a:t>
            </a:r>
            <a:endParaRPr lang="zh-CN" altLang="en-US"/>
          </a:p>
          <a:p>
            <a:r>
              <a:rPr lang="zh-CN" altLang="en-US"/>
              <a:t>        return x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45" y="97790"/>
            <a:ext cx="10515600" cy="1325563"/>
          </a:xfrm>
        </p:spPr>
        <p:txBody>
          <a:bodyPr/>
          <a:p>
            <a:r>
              <a:rPr lang="en-US" altLang="zh-CN" sz="7200"/>
              <a:t>LeNet-net</a:t>
            </a:r>
            <a:endParaRPr lang="en-US" altLang="zh-CN" sz="7200"/>
          </a:p>
        </p:txBody>
      </p:sp>
      <p:graphicFrame>
        <p:nvGraphicFramePr>
          <p:cNvPr id="6" name="表格 5"/>
          <p:cNvGraphicFramePr/>
          <p:nvPr/>
        </p:nvGraphicFramePr>
        <p:xfrm>
          <a:off x="518160" y="1143635"/>
          <a:ext cx="11155680" cy="388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60"/>
                <a:gridCol w="1394460"/>
                <a:gridCol w="1394460"/>
                <a:gridCol w="1394460"/>
                <a:gridCol w="1394460"/>
                <a:gridCol w="1394460"/>
                <a:gridCol w="1394460"/>
                <a:gridCol w="1394460"/>
              </a:tblGrid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layer_name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padding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</a:t>
                      </a:r>
                      <a:endParaRPr lang="en-US" altLang="zh-CN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(32,32,1)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5*5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[2,2]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(28,28,6)</a:t>
                      </a:r>
                      <a:endParaRPr lang="en-US" altLang="zh-CN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(28,28,6)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(14,14,6)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(14,14,6)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[2,2]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(10,10,16)</a:t>
                      </a:r>
                      <a:endParaRPr lang="en-US" altLang="zh-CN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(10,10,16)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(5,5,16)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518160" y="3905885"/>
          <a:ext cx="11155680" cy="118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60"/>
                <a:gridCol w="1394460"/>
                <a:gridCol w="1394460"/>
                <a:gridCol w="1394460"/>
                <a:gridCol w="1394460"/>
                <a:gridCol w="1394460"/>
                <a:gridCol w="1394460"/>
                <a:gridCol w="139446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16)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(None,120)</a:t>
                      </a:r>
                      <a:endParaRPr lang="en-US" altLang="zh-CN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(None,120)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(None,84)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(None,84)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(None,10)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28290" y="3445510"/>
            <a:ext cx="543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拉成一维向量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</a:t>
            </a:r>
            <a:r>
              <a:rPr lang="en-US" altLang="zh-CN"/>
              <a:t>-net-pytorch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35940" y="2139950"/>
            <a:ext cx="50793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class LeNet(nn.Module):</a:t>
            </a:r>
            <a:endParaRPr lang="zh-CN" altLang="en-US"/>
          </a:p>
          <a:p>
            <a:r>
              <a:rPr lang="zh-CN" altLang="en-US"/>
              <a:t>    def __init__(self):</a:t>
            </a:r>
            <a:endParaRPr lang="zh-CN" altLang="en-US"/>
          </a:p>
          <a:p>
            <a:r>
              <a:rPr lang="zh-CN" altLang="en-US"/>
              <a:t>        super(LeNet, self).__init__()</a:t>
            </a:r>
            <a:endParaRPr lang="zh-CN" altLang="en-US"/>
          </a:p>
          <a:p>
            <a:r>
              <a:rPr lang="zh-CN" altLang="en-US"/>
              <a:t>        self.conv1 = nn.Conv2d(3, 16, 5)</a:t>
            </a:r>
            <a:endParaRPr lang="zh-CN" altLang="en-US"/>
          </a:p>
          <a:p>
            <a:r>
              <a:rPr lang="zh-CN" altLang="en-US"/>
              <a:t>        self.pool1 = nn.MaxPool2d(2, 2)</a:t>
            </a:r>
            <a:endParaRPr lang="zh-CN" altLang="en-US"/>
          </a:p>
          <a:p>
            <a:r>
              <a:rPr lang="zh-CN" altLang="en-US"/>
              <a:t>        self.conv2 = nn.Conv2d(16, 32, 5)</a:t>
            </a:r>
            <a:endParaRPr lang="zh-CN" altLang="en-US"/>
          </a:p>
          <a:p>
            <a:r>
              <a:rPr lang="zh-CN" altLang="en-US"/>
              <a:t>        self.pool2 = nn.MaxPool2d(2, 2)</a:t>
            </a:r>
            <a:endParaRPr lang="zh-CN" altLang="en-US"/>
          </a:p>
          <a:p>
            <a:r>
              <a:rPr lang="zh-CN" altLang="en-US"/>
              <a:t>        self.fc1 = nn.Linear(32*5*5, 120)</a:t>
            </a:r>
            <a:endParaRPr lang="zh-CN" altLang="en-US"/>
          </a:p>
          <a:p>
            <a:r>
              <a:rPr lang="zh-CN" altLang="en-US"/>
              <a:t>        self.fc2 = nn.Linear(120, 84)</a:t>
            </a:r>
            <a:endParaRPr lang="zh-CN" altLang="en-US"/>
          </a:p>
          <a:p>
            <a:r>
              <a:rPr lang="zh-CN" altLang="en-US"/>
              <a:t>        self.fc3 = nn.Linear(84, 10)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15305" y="2534285"/>
            <a:ext cx="65163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   def forward(self, x):</a:t>
            </a:r>
            <a:endParaRPr lang="zh-CN" altLang="en-US"/>
          </a:p>
          <a:p>
            <a:r>
              <a:rPr lang="zh-CN" altLang="en-US">
                <a:sym typeface="+mn-ea"/>
              </a:rPr>
              <a:t>        x = F.relu(self.conv1(x))    # input(3, 32, 32) output(16, 28, 28)</a:t>
            </a:r>
            <a:endParaRPr lang="zh-CN" altLang="en-US"/>
          </a:p>
          <a:p>
            <a:r>
              <a:rPr lang="zh-CN" altLang="en-US">
                <a:sym typeface="+mn-ea"/>
              </a:rPr>
              <a:t>        x = self.pool1(x)            # output(16, 14, 14)</a:t>
            </a:r>
            <a:endParaRPr lang="zh-CN" altLang="en-US"/>
          </a:p>
          <a:p>
            <a:r>
              <a:rPr lang="zh-CN" altLang="en-US">
                <a:sym typeface="+mn-ea"/>
              </a:rPr>
              <a:t>        x = F.relu(self.conv2(x))    # output(32, 10, 10)</a:t>
            </a:r>
            <a:endParaRPr lang="zh-CN" altLang="en-US"/>
          </a:p>
          <a:p>
            <a:r>
              <a:rPr lang="zh-CN" altLang="en-US">
                <a:sym typeface="+mn-ea"/>
              </a:rPr>
              <a:t>        x = self.pool2(x)            # output(32, 5, 5)</a:t>
            </a:r>
            <a:endParaRPr lang="zh-CN" altLang="en-US"/>
          </a:p>
          <a:p>
            <a:r>
              <a:rPr lang="zh-CN" altLang="en-US">
                <a:sym typeface="+mn-ea"/>
              </a:rPr>
              <a:t>        x = x.view(-1, 32*5*5)       # output(32*5*5)</a:t>
            </a:r>
            <a:endParaRPr lang="zh-CN" altLang="en-US"/>
          </a:p>
          <a:p>
            <a:r>
              <a:rPr lang="zh-CN" altLang="en-US">
                <a:sym typeface="+mn-ea"/>
              </a:rPr>
              <a:t>        x = F.relu(self.fc1(x))      # output(120)</a:t>
            </a:r>
            <a:endParaRPr lang="zh-CN" altLang="en-US"/>
          </a:p>
          <a:p>
            <a:r>
              <a:rPr lang="zh-CN" altLang="en-US">
                <a:sym typeface="+mn-ea"/>
              </a:rPr>
              <a:t>        x = F.relu(self.fc2(x))      # output(84)</a:t>
            </a:r>
            <a:endParaRPr lang="zh-CN" altLang="en-US"/>
          </a:p>
          <a:p>
            <a:r>
              <a:rPr lang="zh-CN" altLang="en-US">
                <a:sym typeface="+mn-ea"/>
              </a:rPr>
              <a:t>        x = self.fc3(x)              # output(10)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x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45" y="97790"/>
            <a:ext cx="9876790" cy="837565"/>
          </a:xfrm>
        </p:spPr>
        <p:txBody>
          <a:bodyPr>
            <a:normAutofit fontScale="90000"/>
          </a:bodyPr>
          <a:p>
            <a:r>
              <a:rPr lang="en-US" altLang="zh-CN" sz="7200"/>
              <a:t>VGG16Net</a:t>
            </a:r>
            <a:endParaRPr lang="en-US" altLang="zh-CN" sz="7200"/>
          </a:p>
        </p:txBody>
      </p:sp>
      <p:graphicFrame>
        <p:nvGraphicFramePr>
          <p:cNvPr id="6" name="表格 5"/>
          <p:cNvGraphicFramePr/>
          <p:nvPr/>
        </p:nvGraphicFramePr>
        <p:xfrm>
          <a:off x="442595" y="814070"/>
          <a:ext cx="11414760" cy="465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5"/>
                <a:gridCol w="1426845"/>
                <a:gridCol w="1426845"/>
                <a:gridCol w="1426845"/>
                <a:gridCol w="1426845"/>
                <a:gridCol w="1426845"/>
                <a:gridCol w="1426845"/>
                <a:gridCol w="1426845"/>
              </a:tblGrid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layer_name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padding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</a:t>
                      </a:r>
                      <a:endParaRPr lang="en-US" altLang="zh-CN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(224,224,3)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Conv_1*2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(224,224,64)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(224,224,64)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(122,112,64)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(122,112,64)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Conv_2*2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(122,112,128)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(122,112,64)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(56,56,128)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(56,56,128)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(56,56,256)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(56,56,128)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(28,28,256)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(28,28,256)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Conv_4*3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(28,28,512)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(28,28,512)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Conv_4*3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211455" y="5565775"/>
          <a:ext cx="11516360" cy="118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890905"/>
                <a:gridCol w="1439545"/>
                <a:gridCol w="1439545"/>
                <a:gridCol w="1439545"/>
                <a:gridCol w="1439545"/>
                <a:gridCol w="1439545"/>
                <a:gridCol w="14395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14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512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(None,4096)</a:t>
                      </a:r>
                      <a:endParaRPr lang="en-US" altLang="zh-CN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(None,4096)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(None,4096)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(None,4096)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(None,1000)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75" y="191770"/>
            <a:ext cx="5761355" cy="351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05" y="112395"/>
            <a:ext cx="6012180" cy="4015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7380" y="4408170"/>
            <a:ext cx="10231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提取特征的部分正是这些卷积和池化。</a:t>
            </a:r>
            <a:endParaRPr lang="zh-CN" altLang="en-US"/>
          </a:p>
          <a:p>
            <a:r>
              <a:rPr lang="zh-CN" altLang="en-US"/>
              <a:t>迁移学习，只需要修正分类器即可</a:t>
            </a:r>
            <a:endParaRPr lang="zh-CN" altLang="en-US"/>
          </a:p>
          <a:p>
            <a:r>
              <a:rPr lang="zh-CN" altLang="en-US"/>
              <a:t>迁移学习训练是比较块的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45" y="97790"/>
            <a:ext cx="9876790" cy="837565"/>
          </a:xfrm>
        </p:spPr>
        <p:txBody>
          <a:bodyPr>
            <a:normAutofit fontScale="90000"/>
          </a:bodyPr>
          <a:p>
            <a:r>
              <a:rPr lang="en-US" altLang="zh-CN" sz="7200"/>
              <a:t>MobileNet</a:t>
            </a:r>
            <a:endParaRPr lang="en-US" altLang="zh-CN" sz="7200"/>
          </a:p>
        </p:txBody>
      </p:sp>
      <p:graphicFrame>
        <p:nvGraphicFramePr>
          <p:cNvPr id="6" name="表格 5"/>
          <p:cNvGraphicFramePr/>
          <p:nvPr/>
        </p:nvGraphicFramePr>
        <p:xfrm>
          <a:off x="442595" y="814070"/>
          <a:ext cx="11414760" cy="465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5"/>
                <a:gridCol w="1426845"/>
                <a:gridCol w="1426845"/>
                <a:gridCol w="1426845"/>
                <a:gridCol w="1426845"/>
                <a:gridCol w="1426845"/>
                <a:gridCol w="1426845"/>
                <a:gridCol w="1426845"/>
              </a:tblGrid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layer_name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padding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</a:t>
                      </a:r>
                      <a:endParaRPr lang="en-US" altLang="zh-CN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(224,224,3)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Conv_1*2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(224,224,64)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(224,224,64)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(122,112,64)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(122,112,64)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Conv_2*2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(122,112,128)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(122,112,64)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(56,56,128)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(56,56,128)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(56,56,256)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(56,56,128)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(28,28,256)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(28,28,256)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Conv_4*3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(28,28,512)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(28,28,512)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Conv_4*3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3*3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Max_pool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2*2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(14,14,512)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211455" y="5565775"/>
          <a:ext cx="11516360" cy="118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890905"/>
                <a:gridCol w="1439545"/>
                <a:gridCol w="1439545"/>
                <a:gridCol w="1439545"/>
                <a:gridCol w="1439545"/>
                <a:gridCol w="1439545"/>
                <a:gridCol w="14395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(14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14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512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(None,4096)</a:t>
                      </a:r>
                      <a:endParaRPr lang="en-US" altLang="zh-CN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(None,4096)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(None,4096)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(None,4096)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(None,1000)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6000"/>
              <a:t>algorithm</a:t>
            </a:r>
            <a:endParaRPr lang="en-US" altLang="zh-CN" sz="60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8215" y="2694305"/>
          <a:ext cx="4737100" cy="345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48765" imgH="1130300" progId="Equation.KSEE3">
                  <p:embed/>
                </p:oleObj>
              </mc:Choice>
              <mc:Fallback>
                <p:oleObj name="" r:id="rId1" imgW="1548765" imgH="1130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8215" y="2694305"/>
                        <a:ext cx="4737100" cy="345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58215" y="1640205"/>
            <a:ext cx="10160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size of output(convolution/pooling)</a:t>
            </a:r>
            <a:endParaRPr lang="en-US" altLang="zh-CN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模型参数的计算（</a:t>
            </a:r>
            <a:r>
              <a:rPr lang="en-US" altLang="zh-CN"/>
              <a:t>LeNet</a:t>
            </a:r>
            <a:r>
              <a:rPr lang="zh-CN" altLang="en-US"/>
              <a:t>为例）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7400" y="1151890"/>
            <a:ext cx="5172710" cy="14687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7520" y="2620645"/>
            <a:ext cx="113284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C1层是一个卷积层，由6个特征图Feature Map构成。特征图中每个神经元与输入为5*5的邻域相连。特征图的大小为28*28，这样能防止输入的连接掉到边界之外（32-5+1=28）。</a:t>
            </a:r>
            <a:r>
              <a:rPr lang="zh-CN" altLang="en-US" b="1"/>
              <a:t>C1有156个可训练参数（每个滤波器5*5=25个unit参数和一个bias参数，一共6个滤波器，共(5*5+1)*6=156个参数）</a:t>
            </a:r>
            <a:r>
              <a:rPr lang="zh-CN" altLang="en-US"/>
              <a:t>，共156*(28*28)=122,304个连接。</a:t>
            </a:r>
            <a:endParaRPr lang="zh-CN" altLang="en-US"/>
          </a:p>
          <a:p>
            <a:r>
              <a:rPr lang="zh-CN" altLang="en-US"/>
              <a:t>          C3层也是一个卷积层，它同样通过5x5的卷积核去卷积层S2，然后得到的特征map就只有10x10个神经元，但是它有16种不同的卷积核，所以就存在16个特征map了。 </a:t>
            </a:r>
            <a:r>
              <a:rPr lang="zh-CN" altLang="en-US" b="1"/>
              <a:t>C3中每个特征图由S2中所有6个或者几个特征map组合而成。</a:t>
            </a:r>
            <a:r>
              <a:rPr lang="zh-CN" altLang="en-US"/>
              <a:t>为什么不把S2中的每个特征图连接到每个C3的特征图呢？</a:t>
            </a:r>
            <a:r>
              <a:rPr lang="zh-CN" altLang="en-US" b="1"/>
              <a:t>原因有2点。第一，不完全的连接机制将连接的数量保持在合理的范围内。第二，也是最重要的，其破坏了网络的对称性。由于不同的特征图有不同的输入，所以迫使他们抽取不同的特征（希望是互补的）。</a:t>
            </a:r>
            <a:endParaRPr lang="zh-CN" altLang="en-US"/>
          </a:p>
          <a:p>
            <a:r>
              <a:rPr lang="zh-CN" altLang="en-US"/>
              <a:t>          C5层是一个卷积层，有120个特征图。每个单元与S4层的全部16个单元的5*5邻域相连。由于S4层特征图的大小也为5*5（同滤波器一样），故C5特征图的大小为1*1（5-5+1=1）：这构成了S4和C5之间的全连接。之所以仍将C5标示为卷积层而非全相联层，是因为如果LeNet-5的输入变大，而其他的保持不变，那么此时特征图的维数就会比1*1大。C5层有48120（120*（16*5*5+1）=48120由于与全部16个单元相连，故只加一个偏置）个可训练连接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7550" y="2030095"/>
            <a:ext cx="471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卷积核是有厚度的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65067" t="81759"/>
          <a:stretch>
            <a:fillRect/>
          </a:stretch>
        </p:blipFill>
        <p:spPr>
          <a:xfrm>
            <a:off x="9128760" y="353060"/>
            <a:ext cx="2442210" cy="2267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construction of your CNN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327025" y="1472565"/>
          <a:ext cx="11370310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0"/>
                <a:gridCol w="1624330"/>
                <a:gridCol w="1624330"/>
                <a:gridCol w="1624330"/>
                <a:gridCol w="1624330"/>
                <a:gridCol w="1624330"/>
                <a:gridCol w="1624330"/>
              </a:tblGrid>
              <a:tr h="631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layer_name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kernel_num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padding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</a:t>
                      </a:r>
                      <a:endParaRPr lang="en-US" altLang="zh-CN"/>
                    </a:p>
                  </a:txBody>
                  <a:tcPr/>
                </a:tc>
              </a:tr>
              <a:tr h="12534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2534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2534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important functions</a:t>
            </a:r>
            <a:r>
              <a:rPr lang="zh-CN" altLang="en-US"/>
              <a:t>（</a:t>
            </a:r>
            <a:r>
              <a:rPr lang="en-US" altLang="zh-CN"/>
              <a:t>tensorflow.keras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1840" cy="4758055"/>
          </a:xfrm>
        </p:spPr>
        <p:txBody>
          <a:bodyPr>
            <a:normAutofit/>
          </a:bodyPr>
          <a:p>
            <a:r>
              <a:rPr lang="zh-CN" altLang="en-US"/>
              <a:t>from </a:t>
            </a:r>
            <a:r>
              <a:rPr lang="zh-CN" altLang="en-US">
                <a:solidFill>
                  <a:srgbClr val="FF0000"/>
                </a:solidFill>
              </a:rPr>
              <a:t>keras</a:t>
            </a:r>
            <a:r>
              <a:rPr lang="zh-CN" altLang="en-US"/>
              <a:t> import </a:t>
            </a:r>
            <a:r>
              <a:rPr lang="zh-CN" altLang="en-US">
                <a:solidFill>
                  <a:srgbClr val="FF0000"/>
                </a:solidFill>
              </a:rPr>
              <a:t>layers,models,Model,Sequential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输入图片</a:t>
            </a:r>
            <a:endParaRPr lang="zh-CN" altLang="en-US"/>
          </a:p>
          <a:p>
            <a:pPr lvl="1"/>
            <a:r>
              <a:rPr lang="zh-CN" altLang="en-US"/>
              <a:t>input_image=layers.Input(shape=(input_height,input_width,3),dtype='float32')</a:t>
            </a:r>
            <a:endParaRPr lang="zh-CN" altLang="en-US"/>
          </a:p>
          <a:p>
            <a:r>
              <a:rPr lang="zh-CN" altLang="en-US"/>
              <a:t>设置</a:t>
            </a:r>
            <a:r>
              <a:rPr lang="en-US" altLang="zh-CN"/>
              <a:t>padding</a:t>
            </a:r>
            <a:endParaRPr lang="en-US" altLang="zh-CN"/>
          </a:p>
          <a:p>
            <a:pPr lvl="1"/>
            <a:r>
              <a:rPr lang="en-US" altLang="zh-CN"/>
              <a:t>x=layers.ZeroPadding2D(((1,2),(1,2)))(input_image) </a:t>
            </a:r>
            <a:endParaRPr lang="en-US" altLang="zh-CN"/>
          </a:p>
          <a:p>
            <a:r>
              <a:rPr lang="zh-CN" altLang="en-US"/>
              <a:t>卷积层</a:t>
            </a:r>
            <a:endParaRPr lang="zh-CN" altLang="en-US"/>
          </a:p>
          <a:p>
            <a:pPr lvl="1"/>
            <a:r>
              <a:rPr lang="zh-CN" altLang="en-US"/>
              <a:t>x=layers.Conv2D(filters=48,kernel_size=11,strikes=4,activation="relu")(x)</a:t>
            </a:r>
            <a:endParaRPr lang="zh-CN" altLang="en-US"/>
          </a:p>
          <a:p>
            <a:r>
              <a:rPr lang="zh-CN" altLang="en-US"/>
              <a:t>池化层</a:t>
            </a:r>
            <a:endParaRPr lang="zh-CN" altLang="en-US"/>
          </a:p>
          <a:p>
            <a:pPr lvl="1"/>
            <a:r>
              <a:rPr lang="zh-CN" altLang="en-US"/>
              <a:t>x=layers.MaxPool2D(pool_size=3,strikes=2)(x)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important functions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tensorflow.keras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39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/>
              <a:t>拉成一维向量</a:t>
            </a:r>
            <a:endParaRPr lang="zh-CN" altLang="en-US"/>
          </a:p>
          <a:p>
            <a:pPr lvl="1"/>
            <a:r>
              <a:rPr lang="zh-CN" altLang="en-US"/>
              <a:t>x=layers.Flatten()(x)</a:t>
            </a:r>
            <a:endParaRPr lang="zh-CN" altLang="en-US"/>
          </a:p>
          <a:p>
            <a:r>
              <a:rPr lang="zh-CN" altLang="en-US"/>
              <a:t>随机失活神经元</a:t>
            </a:r>
            <a:endParaRPr lang="zh-CN" altLang="en-US"/>
          </a:p>
          <a:p>
            <a:pPr lvl="1"/>
            <a:r>
              <a:rPr lang="zh-CN" altLang="en-US"/>
              <a:t>x=layers.Dropout(0.2)(x)</a:t>
            </a:r>
            <a:endParaRPr lang="zh-CN" altLang="en-US"/>
          </a:p>
          <a:p>
            <a:r>
              <a:rPr lang="zh-CN" altLang="en-US"/>
              <a:t>全连接层</a:t>
            </a:r>
            <a:endParaRPr lang="zh-CN" altLang="en-US"/>
          </a:p>
          <a:p>
            <a:pPr lvl="1"/>
            <a:r>
              <a:rPr lang="zh-CN" altLang="en-US"/>
              <a:t>x=layers.Dense(2048,activation="relu")(x) </a:t>
            </a:r>
            <a:endParaRPr lang="zh-CN" altLang="en-US"/>
          </a:p>
          <a:p>
            <a:r>
              <a:rPr lang="zh-CN" altLang="en-US"/>
              <a:t>输出预测结果</a:t>
            </a:r>
            <a:endParaRPr lang="zh-CN" altLang="en-US"/>
          </a:p>
          <a:p>
            <a:pPr lvl="1"/>
            <a:r>
              <a:rPr lang="zh-CN" altLang="en-US"/>
              <a:t>predict=layers.Softmax()(x)</a:t>
            </a:r>
            <a:endParaRPr lang="zh-CN" altLang="en-US"/>
          </a:p>
          <a:p>
            <a:r>
              <a:rPr lang="zh-CN" altLang="en-US" sz="2800"/>
              <a:t>建立模型</a:t>
            </a:r>
            <a:endParaRPr lang="zh-CN" altLang="en-US" sz="2800"/>
          </a:p>
          <a:p>
            <a:pPr lvl="1"/>
            <a:r>
              <a:rPr lang="zh-CN" altLang="en-US"/>
              <a:t>model=models.Model(inputs=input_image,outputs=predict)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important functions(torch.nn)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import torch.nn as nn</a:t>
            </a:r>
            <a:endParaRPr lang="zh-CN" altLang="en-US"/>
          </a:p>
          <a:p>
            <a:r>
              <a:rPr lang="zh-CN" altLang="en-US"/>
              <a:t>import torch</a:t>
            </a:r>
            <a:endParaRPr lang="zh-CN" altLang="en-US"/>
          </a:p>
          <a:p>
            <a:r>
              <a:rPr lang="zh-CN" altLang="en-US"/>
              <a:t>卷积层</a:t>
            </a:r>
            <a:endParaRPr lang="zh-CN" altLang="en-US"/>
          </a:p>
          <a:p>
            <a:r>
              <a:rPr lang="zh-CN" altLang="en-US"/>
              <a:t>nn.Conv2d(3, 48, kernel_size=11, stride=4, padding=2)</a:t>
            </a:r>
            <a:endParaRPr lang="zh-CN" altLang="en-US"/>
          </a:p>
          <a:p>
            <a:r>
              <a:rPr lang="en-US" altLang="zh-CN"/>
              <a:t>ReLU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nn.ReLU(inplace=True)</a:t>
            </a:r>
            <a:endParaRPr lang="zh-CN" altLang="en-US"/>
          </a:p>
          <a:p>
            <a:r>
              <a:rPr lang="zh-CN" altLang="en-US"/>
              <a:t>最大池化</a:t>
            </a:r>
            <a:endParaRPr lang="zh-CN" altLang="en-US"/>
          </a:p>
          <a:p>
            <a:r>
              <a:rPr lang="zh-CN" altLang="en-US"/>
              <a:t>nn.MaxPool2d(kernel_size=3, stride=2)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important functions(torch.nn)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dropout</a:t>
            </a:r>
            <a:r>
              <a:rPr lang="zh-CN" altLang="en-US"/>
              <a:t>随机失活神经元</a:t>
            </a:r>
            <a:endParaRPr lang="zh-CN" altLang="en-US"/>
          </a:p>
          <a:p>
            <a:r>
              <a:rPr lang="zh-CN" altLang="en-US"/>
              <a:t> nn.Dropout(p=0.5)</a:t>
            </a:r>
            <a:endParaRPr lang="zh-CN" altLang="en-US"/>
          </a:p>
          <a:p>
            <a:r>
              <a:rPr lang="zh-CN" altLang="en-US"/>
              <a:t>全连接层</a:t>
            </a:r>
            <a:endParaRPr lang="zh-CN" altLang="en-US"/>
          </a:p>
          <a:p>
            <a:r>
              <a:rPr lang="zh-CN" altLang="en-US"/>
              <a:t>nn.Linear(128 * 6 * 6, 2048)</a:t>
            </a:r>
            <a:endParaRPr lang="zh-CN" altLang="en-US"/>
          </a:p>
          <a:p>
            <a:r>
              <a:rPr lang="zh-CN" altLang="en-US"/>
              <a:t>拉成一维向量</a:t>
            </a:r>
            <a:endParaRPr lang="zh-CN" altLang="en-US"/>
          </a:p>
          <a:p>
            <a:r>
              <a:rPr lang="zh-CN" altLang="en-US"/>
              <a:t>x=torch.flatten(x,start_dim=1)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8138</Words>
  <Application>WPS 演示</Application>
  <PresentationFormat>宽屏</PresentationFormat>
  <Paragraphs>956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some tips for CNN constructing</vt:lpstr>
      <vt:lpstr>algorithm</vt:lpstr>
      <vt:lpstr>模型参数的计算（LeNet为例）</vt:lpstr>
      <vt:lpstr>construction of your CNN</vt:lpstr>
      <vt:lpstr>important functions（tensorflow.keras）</vt:lpstr>
      <vt:lpstr>important functions（tensorflow.keras）</vt:lpstr>
      <vt:lpstr>PowerPoint 演示文稿</vt:lpstr>
      <vt:lpstr>important functions(torch.nn)</vt:lpstr>
      <vt:lpstr>important functions(torch.nn)</vt:lpstr>
      <vt:lpstr>Alex-net</vt:lpstr>
      <vt:lpstr>PowerPoint 演示文稿</vt:lpstr>
      <vt:lpstr>Alex-net-tensorflow</vt:lpstr>
      <vt:lpstr>Alex-net-pytorch</vt:lpstr>
      <vt:lpstr>LeNet-net</vt:lpstr>
      <vt:lpstr>Le-net-pytorch</vt:lpstr>
      <vt:lpstr>VGG16Net</vt:lpstr>
      <vt:lpstr>PowerPoint 演示文稿</vt:lpstr>
      <vt:lpstr>PowerPoint 演示文稿</vt:lpstr>
      <vt:lpstr>VGG16Net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橙汁~</cp:lastModifiedBy>
  <cp:revision>26</cp:revision>
  <dcterms:created xsi:type="dcterms:W3CDTF">2020-10-03T18:08:00Z</dcterms:created>
  <dcterms:modified xsi:type="dcterms:W3CDTF">2020-11-02T18:07:05Z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