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80" r:id="rId5"/>
    <p:sldId id="283" r:id="rId6"/>
    <p:sldId id="284" r:id="rId7"/>
    <p:sldId id="272" r:id="rId8"/>
    <p:sldId id="273" r:id="rId9"/>
    <p:sldId id="275" r:id="rId10"/>
    <p:sldId id="285" r:id="rId11"/>
    <p:sldId id="274" r:id="rId12"/>
    <p:sldId id="276" r:id="rId13"/>
    <p:sldId id="277" r:id="rId14"/>
    <p:sldId id="286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699" autoAdjust="0"/>
  </p:normalViewPr>
  <p:slideViewPr>
    <p:cSldViewPr snapToGrid="0">
      <p:cViewPr varScale="1">
        <p:scale>
          <a:sx n="92" d="100"/>
          <a:sy n="92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A441-0A8A-49DF-9C63-522C9B1B8EC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ECB46-D40B-43B1-B870-9823684E7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2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15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3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7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3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9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7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9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3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7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3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7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7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5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7547-D114-A9AE-40E6-E4020BA7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64F69-AD24-2941-768F-2D09DB17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57D71-24B0-EC11-3322-FFE85B9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EB3F6-1461-BC77-7158-1AC0BEE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D99C7-06D1-95C4-EDFD-29AFAAAB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8D153-9750-3DD3-B557-0C19E5D7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3C8AC-B357-C7F6-F675-0F4E6F80C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43CEE-95A7-C65B-A3F6-0E8C037D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7507A-858D-5CFC-74A3-7C9EC71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D66C3-8FD7-1DD2-8F1A-40E263DB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829B2-B52F-E6CB-FB51-F48FBF4A9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EF394-CC72-4275-CE8F-0EBECDD23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42667-05C2-7B07-9DA5-92AB6C79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EC95-DE0C-7C66-1571-8505F402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8B52D-196F-5B11-1AC8-CEB3A26C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5049-2809-D81D-87F9-58909CF5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82192-E591-B40F-767D-6FB8DE5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C6AF-CE67-2C89-613F-69DBC809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C7244-6DA5-52A9-E012-978C504D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F4986-684B-D2E0-CEDF-00A1B85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8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70622-19C1-390A-0097-568D4018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51A13-C18B-4117-A3BF-0080982B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9F5C3-8554-F732-E9FE-F937A713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A07B-658B-CC6F-2D98-968DB14F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C136C-7E44-1A51-C554-1CA290F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6B83-5FC0-88F0-2081-18151FFE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6D9D-38B2-1810-EF98-2E5F81DCA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10CA8-3409-B529-607D-15FD6C82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1BA00-8E01-4DC3-382F-852477F7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07003-F4DA-E286-D2E6-6E95C8D1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04C66-8367-02BF-2FD0-793B7277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E2CE-0EA4-82CC-3F7C-98EF186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6BC5A-DFCC-062F-4FE4-32F376F7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CA14F-F717-EC4E-F5DC-E072ACFE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702589-10E5-578E-8585-7D8731BC1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A7FEE-6257-2E94-69EF-EB09E3C0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BC6F0-51CC-2EC7-3261-093B4DC2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CA833-7E61-8AE2-831A-5802F36B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B17376-B03D-717D-468B-55CC6B4E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B8913-BE58-C341-B79D-450CED68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1F41FE-FF51-B328-E0D6-FE5020AA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F4898-17EB-2187-F976-7AB2400A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FCCC8-3E87-3862-7706-B826BF9B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0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0CEAF-B7F2-EACA-D991-BAFEC24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323943-A0A5-46E4-485D-4B25D5A6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1FCE8-4A9F-48FE-9B7C-E4A2C21D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35FA-80B1-E0E6-022D-C9085381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8E84-C829-4FD9-6698-D31AA4DD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DB97D-B70F-1BDA-FD12-1B65D18C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6FAC6-A87A-8F35-A1AA-3EB4501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8DF0-FA5E-12DD-F3DD-3EFFC0BB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5A3C8-7CDE-F413-0FE6-56E2B1BB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0E616-649C-51AB-A8A0-6F83E7D5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7E91B-D1A6-E616-A1B8-5D8FA8D2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F4035-768B-2F85-0ADA-6B5D17FC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70216-90B2-A08D-FF34-F8B8A334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62527-E940-7F95-0F88-83FC146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184C6-2843-3DFE-161D-3616849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398FDF-B253-4D27-3EA2-7B94000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54CC8-9928-2947-02D6-8FF0047D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2A12-5A10-18E0-633A-26B7765B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2325-3AB2-484F-BE26-0597BEFB720D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7DE27-DFFC-3C25-D283-09FF8BAC1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BFBD0-68DE-97FB-2E46-38ADA902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arxiv.org/pdf/2402.19387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110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E81DB7-204D-F1D0-29A2-DE6EF1FB1246}"/>
              </a:ext>
            </a:extLst>
          </p:cNvPr>
          <p:cNvSpPr txBox="1"/>
          <p:nvPr/>
        </p:nvSpPr>
        <p:spPr>
          <a:xfrm>
            <a:off x="3746051" y="1778000"/>
            <a:ext cx="5038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latin typeface="华文楷体" panose="02010600040101010101" pitchFamily="2" charset="-122"/>
                <a:ea typeface="华文楷体" panose="02010600040101010101" pitchFamily="2" charset="-122"/>
              </a:rPr>
              <a:t>Vivo</a:t>
            </a:r>
            <a:r>
              <a:rPr lang="zh-CN" altLang="en-US" sz="4800" b="1">
                <a:latin typeface="华文楷体" panose="02010600040101010101" pitchFamily="2" charset="-122"/>
                <a:ea typeface="华文楷体" panose="02010600040101010101" pitchFamily="2" charset="-122"/>
              </a:rPr>
              <a:t>项目定期汇报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787AE4-AA73-D7C8-13B1-3FAE5781126C}"/>
              </a:ext>
            </a:extLst>
          </p:cNvPr>
          <p:cNvSpPr txBox="1"/>
          <p:nvPr/>
        </p:nvSpPr>
        <p:spPr>
          <a:xfrm>
            <a:off x="5360277" y="342053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演讲人：徐宇航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4E376-594C-04F7-00B2-F26B56B46F51}"/>
              </a:ext>
            </a:extLst>
          </p:cNvPr>
          <p:cNvSpPr txBox="1"/>
          <p:nvPr/>
        </p:nvSpPr>
        <p:spPr>
          <a:xfrm>
            <a:off x="5445235" y="424740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2024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90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520361" y="5220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803901-E861-0FA5-0A2A-9E8CEBE21D5B}"/>
              </a:ext>
            </a:extLst>
          </p:cNvPr>
          <p:cNvSpPr txBox="1"/>
          <p:nvPr/>
        </p:nvSpPr>
        <p:spPr>
          <a:xfrm>
            <a:off x="1636617" y="1352921"/>
            <a:ext cx="891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而本文，通过一系列观察及分析得到，实际上扩散模型所适应的尺寸并非一个固定的正方形，并通过实验论证了其相近的几个尺寸也有较好的效果。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AB576F-0996-7813-5EA7-93EB0C18EDDB}"/>
              </a:ext>
            </a:extLst>
          </p:cNvPr>
          <p:cNvSpPr txBox="1"/>
          <p:nvPr/>
        </p:nvSpPr>
        <p:spPr>
          <a:xfrm>
            <a:off x="1636617" y="3244334"/>
            <a:ext cx="717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以此，本文推出了一种更为高效的切分方案，用于提升推理的速度。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C40DFE-DBC6-B39E-9F17-91C1370CD7C1}"/>
              </a:ext>
            </a:extLst>
          </p:cNvPr>
          <p:cNvSpPr txBox="1"/>
          <p:nvPr/>
        </p:nvSpPr>
        <p:spPr>
          <a:xfrm>
            <a:off x="1636617" y="4629031"/>
            <a:ext cx="619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并尝试通过语义信息的方式引入全局信息来提升质量。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DCA0B23-791D-F8CF-6484-D003872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18" y="2067311"/>
            <a:ext cx="3780162" cy="117702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EC1A70B-EAB1-8BF3-F97A-33A6B25DDB25}"/>
              </a:ext>
            </a:extLst>
          </p:cNvPr>
          <p:cNvSpPr/>
          <p:nvPr/>
        </p:nvSpPr>
        <p:spPr>
          <a:xfrm>
            <a:off x="3918902" y="3812086"/>
            <a:ext cx="438353" cy="67733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A24408-D9D6-2948-78C1-E5F005D37F35}"/>
              </a:ext>
            </a:extLst>
          </p:cNvPr>
          <p:cNvSpPr txBox="1"/>
          <p:nvPr/>
        </p:nvSpPr>
        <p:spPr>
          <a:xfrm>
            <a:off x="2976793" y="3933119"/>
            <a:ext cx="660297" cy="18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104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31AC8B-6A4D-675D-9ACC-E6E9BBEB7DA6}"/>
              </a:ext>
            </a:extLst>
          </p:cNvPr>
          <p:cNvSpPr/>
          <p:nvPr/>
        </p:nvSpPr>
        <p:spPr>
          <a:xfrm>
            <a:off x="5336603" y="3812086"/>
            <a:ext cx="636532" cy="677330"/>
          </a:xfrm>
          <a:prstGeom prst="rect">
            <a:avLst/>
          </a:prstGeom>
          <a:solidFill>
            <a:srgbClr val="00B0F0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42E614-35C3-4B5B-EAA1-528164E3A481}"/>
              </a:ext>
            </a:extLst>
          </p:cNvPr>
          <p:cNvSpPr/>
          <p:nvPr/>
        </p:nvSpPr>
        <p:spPr>
          <a:xfrm>
            <a:off x="7042651" y="3812086"/>
            <a:ext cx="485199" cy="67733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5D54F9-B49C-B3AD-469B-7152A876719C}"/>
              </a:ext>
            </a:extLst>
          </p:cNvPr>
          <p:cNvSpPr/>
          <p:nvPr/>
        </p:nvSpPr>
        <p:spPr>
          <a:xfrm>
            <a:off x="7349548" y="3812086"/>
            <a:ext cx="485198" cy="67733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595CE43-7510-5170-7F04-5AEF15FF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940" y="5136713"/>
            <a:ext cx="630643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542002" y="54978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贡献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19A06-47BF-E3A0-8E48-5203B5D624A7}"/>
              </a:ext>
            </a:extLst>
          </p:cNvPr>
          <p:cNvSpPr txBox="1"/>
          <p:nvPr/>
        </p:nvSpPr>
        <p:spPr>
          <a:xfrm>
            <a:off x="1759527" y="2189019"/>
            <a:ext cx="8672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进一步探索了切分的重叠尺寸等基础特性，并首次提出了模型限定尺寸的模糊性，通过实验找出了效果较为稳定的尺寸范围，对未来扩散模型的研究和使用有较为明显的指导作用。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提出了一种通过更优化切分方案来减少过度重叠，提升模型速度，并通过语义信息来引入全局变量的通用超分方案，可以帮助现有及未来的超分模型更快更好地处理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图像。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通过一系列严谨的实验（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个数据集，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个评估指标）对以上理论做出了证明。</a:t>
            </a:r>
          </a:p>
        </p:txBody>
      </p:sp>
    </p:spTree>
    <p:extLst>
      <p:ext uri="{BB962C8B-B14F-4D97-AF65-F5344CB8AC3E}">
        <p14:creationId xmlns:p14="http://schemas.microsoft.com/office/powerpoint/2010/main" val="227244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542002" y="5667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7BC8CF-2340-3E87-85F4-F492379584FA}"/>
              </a:ext>
            </a:extLst>
          </p:cNvPr>
          <p:cNvSpPr/>
          <p:nvPr/>
        </p:nvSpPr>
        <p:spPr>
          <a:xfrm>
            <a:off x="2033339" y="1392381"/>
            <a:ext cx="2694709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实验一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重叠像素与图像质量之间的关系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02F9CD-EB25-954B-A072-97C2E57B0350}"/>
              </a:ext>
            </a:extLst>
          </p:cNvPr>
          <p:cNvSpPr/>
          <p:nvPr/>
        </p:nvSpPr>
        <p:spPr>
          <a:xfrm>
            <a:off x="6096000" y="1392381"/>
            <a:ext cx="2694709" cy="1267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实验二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切分尺寸与图像质量之间的关系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EB94B5-7B24-F99F-1AE1-D89538D988DA}"/>
              </a:ext>
            </a:extLst>
          </p:cNvPr>
          <p:cNvSpPr txBox="1"/>
          <p:nvPr/>
        </p:nvSpPr>
        <p:spPr>
          <a:xfrm>
            <a:off x="2095684" y="28886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用于得到合适的重叠范围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F586EC-68AB-A152-10AE-2C17B5C7E276}"/>
              </a:ext>
            </a:extLst>
          </p:cNvPr>
          <p:cNvSpPr txBox="1"/>
          <p:nvPr/>
        </p:nvSpPr>
        <p:spPr>
          <a:xfrm>
            <a:off x="6115379" y="28886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用于得到合适的切分尺寸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55A8231-8B60-8B78-A98B-20EAD20846B0}"/>
              </a:ext>
            </a:extLst>
          </p:cNvPr>
          <p:cNvSpPr/>
          <p:nvPr/>
        </p:nvSpPr>
        <p:spPr>
          <a:xfrm>
            <a:off x="3457595" y="3359726"/>
            <a:ext cx="3730520" cy="1267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实验三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不同方案使用本文切分法与其他切分法的参数对比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CEBE78-60EB-8A64-75FC-1DE31E64114A}"/>
              </a:ext>
            </a:extLst>
          </p:cNvPr>
          <p:cNvSpPr txBox="1"/>
          <p:nvPr/>
        </p:nvSpPr>
        <p:spPr>
          <a:xfrm>
            <a:off x="7443354" y="38632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用于证明本文方案的整体有效性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E7109E7-44AF-065E-B432-971119E70FE4}"/>
              </a:ext>
            </a:extLst>
          </p:cNvPr>
          <p:cNvSpPr/>
          <p:nvPr/>
        </p:nvSpPr>
        <p:spPr>
          <a:xfrm>
            <a:off x="1427905" y="5105399"/>
            <a:ext cx="3730520" cy="12676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实验四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是否引入全局信息的消融实验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131F1C-BA92-6296-0A6A-1C41C2E6973B}"/>
              </a:ext>
            </a:extLst>
          </p:cNvPr>
          <p:cNvSpPr/>
          <p:nvPr/>
        </p:nvSpPr>
        <p:spPr>
          <a:xfrm>
            <a:off x="6096000" y="5105399"/>
            <a:ext cx="3730520" cy="1267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实验五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切分方案在不同尺寸下的速度对比（绘制图像）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4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618946" y="56671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SeD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57C057-A21F-4205-475B-C6284ED3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94" y="1649846"/>
            <a:ext cx="4784881" cy="1841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ADDEDB-75CF-DE02-2599-E34A65D4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57" y="3822815"/>
            <a:ext cx="4406900" cy="2067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40CB04-E47E-6C42-7420-4E514672CD14}"/>
              </a:ext>
            </a:extLst>
          </p:cNvPr>
          <p:cNvSpPr txBox="1"/>
          <p:nvPr/>
        </p:nvSpPr>
        <p:spPr>
          <a:xfrm>
            <a:off x="8243455" y="6229988"/>
            <a:ext cx="293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sng">
                <a:solidFill>
                  <a:srgbClr val="FFAE3E"/>
                </a:solidFill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  <a:hlinkClick r:id="rId5"/>
              </a:rPr>
              <a:t>arxiv.org/pdf/2402.19387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A9839B-8ACC-EA63-0126-EA933BA23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157" y="1515226"/>
            <a:ext cx="4438650" cy="2110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5ADD9D-C283-EB94-C72E-9CA9DE6A71E2}"/>
              </a:ext>
            </a:extLst>
          </p:cNvPr>
          <p:cNvSpPr txBox="1"/>
          <p:nvPr/>
        </p:nvSpPr>
        <p:spPr>
          <a:xfrm>
            <a:off x="6289963" y="4169179"/>
            <a:ext cx="548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本文的方案是在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GAN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中，向判别器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加入了额外的语义信息，实际上即，缩小了判别器对比的范围，以此来提高判别器的能力，从而进一步提升生成器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的效果。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80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3984110" y="529978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训练时注入语义信息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7CFA74-05C6-C693-3FE1-A98E1DCF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2" y="1516032"/>
            <a:ext cx="4889475" cy="22939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426FF-FEDA-771B-2A8B-13569E7F6B8C}"/>
              </a:ext>
            </a:extLst>
          </p:cNvPr>
          <p:cNvSpPr txBox="1"/>
          <p:nvPr/>
        </p:nvSpPr>
        <p:spPr>
          <a:xfrm>
            <a:off x="6168362" y="2105890"/>
            <a:ext cx="557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考虑到我们项目中的蒸馏方案也有许多使用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GAN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流程的，同时也在生成时有语义信息的引入，所以也可以考虑将语义信息引入到判别器中。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922A25-8CE9-06B0-E0AC-F726BAA2822C}"/>
              </a:ext>
            </a:extLst>
          </p:cNvPr>
          <p:cNvSpPr txBox="1"/>
          <p:nvPr/>
        </p:nvSpPr>
        <p:spPr>
          <a:xfrm>
            <a:off x="1414707" y="4326121"/>
            <a:ext cx="9362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好处在于：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	1.</a:t>
            </a:r>
            <a:r>
              <a:rPr lang="zh-CN" altLang="en-US" sz="1800"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避免了</a:t>
            </a:r>
            <a:r>
              <a:rPr lang="zh-CN" altLang="zh-CN" sz="1800"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低分辨率的图像可能会造成语义信息的错误</a:t>
            </a:r>
            <a:r>
              <a:rPr lang="zh-CN" altLang="en-US" sz="1800"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，因为训练时的语义信息都是来自高分辨率图像，因此不容易出错。</a:t>
            </a:r>
            <a:endParaRPr lang="en-US" altLang="zh-CN" sz="1800">
              <a:effectLst/>
              <a:latin typeface="Trebuchet MS" panose="020B0603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>
              <a:effectLst/>
              <a:latin typeface="Trebuchet MS" panose="020B0603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节约了预测时提取语义信息的额外开销。由于语义信息只在训练时使用，因此不需要额外的语义组件以及提取过程，节约了运算端的空间和时间。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05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383080-CB6D-AE5E-CF55-7BE0F3F5F302}"/>
              </a:ext>
            </a:extLst>
          </p:cNvPr>
          <p:cNvSpPr txBox="1"/>
          <p:nvPr/>
        </p:nvSpPr>
        <p:spPr>
          <a:xfrm>
            <a:off x="4476806" y="2274838"/>
            <a:ext cx="3238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</a:p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</a:p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Questions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238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017820" y="583647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HD/UHD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5F08A-22FF-BF88-D2F8-4AC9205E2764}"/>
              </a:ext>
            </a:extLst>
          </p:cNvPr>
          <p:cNvSpPr txBox="1"/>
          <p:nvPr/>
        </p:nvSpPr>
        <p:spPr>
          <a:xfrm>
            <a:off x="1473200" y="20704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尺寸的图像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44CDD9-B8B5-4AAF-B3FC-72111FA8580C}"/>
              </a:ext>
            </a:extLst>
          </p:cNvPr>
          <p:cNvSpPr txBox="1"/>
          <p:nvPr/>
        </p:nvSpPr>
        <p:spPr>
          <a:xfrm>
            <a:off x="7108402" y="207048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4K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8K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以上的巨大尺寸图像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602D5-2237-FFBD-F832-57F8492E0F3E}"/>
              </a:ext>
            </a:extLst>
          </p:cNvPr>
          <p:cNvSpPr txBox="1"/>
          <p:nvPr/>
        </p:nvSpPr>
        <p:spPr>
          <a:xfrm>
            <a:off x="456525" y="6274353"/>
            <a:ext cx="5258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sng">
                <a:solidFill>
                  <a:srgbClr val="FFAE3E"/>
                </a:solidFill>
                <a:effectLst/>
                <a:latin typeface="Trebuchet MS" panose="020B0603020202020204" pitchFamily="34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https://ieeexplore.ieee.org/document/9711004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E902EE-E250-4BAF-7C80-F748A81B57C2}"/>
              </a:ext>
            </a:extLst>
          </p:cNvPr>
          <p:cNvSpPr/>
          <p:nvPr/>
        </p:nvSpPr>
        <p:spPr>
          <a:xfrm>
            <a:off x="1473200" y="2885916"/>
            <a:ext cx="1905000" cy="1086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img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0DA1C9-05F8-32E4-82A1-BC8E8DBE989D}"/>
              </a:ext>
            </a:extLst>
          </p:cNvPr>
          <p:cNvSpPr txBox="1"/>
          <p:nvPr/>
        </p:nvSpPr>
        <p:spPr>
          <a:xfrm>
            <a:off x="1011534" y="46266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指图像长边约有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个像素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C13A3D-3DBE-7377-6451-27D0EC9293A8}"/>
              </a:ext>
            </a:extLst>
          </p:cNvPr>
          <p:cNvSpPr/>
          <p:nvPr/>
        </p:nvSpPr>
        <p:spPr>
          <a:xfrm>
            <a:off x="7108402" y="2665998"/>
            <a:ext cx="3610398" cy="1656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img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557C9-79EA-0065-CA08-3E14F53353BB}"/>
              </a:ext>
            </a:extLst>
          </p:cNvPr>
          <p:cNvSpPr txBox="1"/>
          <p:nvPr/>
        </p:nvSpPr>
        <p:spPr>
          <a:xfrm>
            <a:off x="2192303" y="39997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2K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891F-585B-BEC8-3EA8-E31D54056849}"/>
              </a:ext>
            </a:extLst>
          </p:cNvPr>
          <p:cNvSpPr txBox="1"/>
          <p:nvPr/>
        </p:nvSpPr>
        <p:spPr>
          <a:xfrm>
            <a:off x="8680204" y="43641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4952898" y="642914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idea</a:t>
            </a: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的差异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D0AD49-6C1D-694A-D50D-AE22F9E76DBA}"/>
              </a:ext>
            </a:extLst>
          </p:cNvPr>
          <p:cNvSpPr txBox="1"/>
          <p:nvPr/>
        </p:nvSpPr>
        <p:spPr>
          <a:xfrm>
            <a:off x="782782" y="225136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上一次汇报中提出的主要有三个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	1.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变化尺寸的切分法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	2.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引入全局语义信息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	3.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按内容切分，并进行不同强度超分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1581D5-4121-EC85-87E4-30A4B201709E}"/>
              </a:ext>
            </a:extLst>
          </p:cNvPr>
          <p:cNvSpPr/>
          <p:nvPr/>
        </p:nvSpPr>
        <p:spPr>
          <a:xfrm>
            <a:off x="7356764" y="2064326"/>
            <a:ext cx="2057400" cy="374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</a:t>
            </a:r>
            <a:r>
              <a:rPr lang="zh-CN" altLang="en-US"/>
              <a:t>领域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C882F-8A1A-B9D7-4E4D-661B2C7A97BF}"/>
              </a:ext>
            </a:extLst>
          </p:cNvPr>
          <p:cNvSpPr/>
          <p:nvPr/>
        </p:nvSpPr>
        <p:spPr>
          <a:xfrm>
            <a:off x="9504219" y="2064325"/>
            <a:ext cx="2057400" cy="3740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UHD</a:t>
            </a:r>
            <a:r>
              <a:rPr lang="zh-CN" altLang="en-US"/>
              <a:t>领域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D1B471-4126-243C-C9A2-950E20C225AE}"/>
              </a:ext>
            </a:extLst>
          </p:cNvPr>
          <p:cNvSpPr/>
          <p:nvPr/>
        </p:nvSpPr>
        <p:spPr>
          <a:xfrm>
            <a:off x="7495309" y="2616000"/>
            <a:ext cx="1780309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idea1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27D614-744C-A4DB-9FEB-B0987E79409D}"/>
              </a:ext>
            </a:extLst>
          </p:cNvPr>
          <p:cNvSpPr/>
          <p:nvPr/>
        </p:nvSpPr>
        <p:spPr>
          <a:xfrm>
            <a:off x="9642764" y="2616000"/>
            <a:ext cx="1780309" cy="4710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idea3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4BB318-FFE3-3407-5618-74A71FB2229F}"/>
              </a:ext>
            </a:extLst>
          </p:cNvPr>
          <p:cNvSpPr/>
          <p:nvPr/>
        </p:nvSpPr>
        <p:spPr>
          <a:xfrm>
            <a:off x="7495309" y="3216165"/>
            <a:ext cx="3927764" cy="471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idea2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12009D-4894-E8B6-EC13-176D0CDA5359}"/>
              </a:ext>
            </a:extLst>
          </p:cNvPr>
          <p:cNvSpPr txBox="1"/>
          <p:nvPr/>
        </p:nvSpPr>
        <p:spPr>
          <a:xfrm>
            <a:off x="1127112" y="4662054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但实际上，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更适合在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领域进行，而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则更适合在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领域进行。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idea2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则作为一个不太复杂的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trick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，能和任意一个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一起使用，但只能作为锦上添花。</a:t>
            </a:r>
          </a:p>
        </p:txBody>
      </p:sp>
    </p:spTree>
    <p:extLst>
      <p:ext uri="{BB962C8B-B14F-4D97-AF65-F5344CB8AC3E}">
        <p14:creationId xmlns:p14="http://schemas.microsoft.com/office/powerpoint/2010/main" val="117451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645395" y="583648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idea1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F9C881-4D83-B34D-A2DB-FD47198F7BFE}"/>
              </a:ext>
            </a:extLst>
          </p:cNvPr>
          <p:cNvSpPr/>
          <p:nvPr/>
        </p:nvSpPr>
        <p:spPr>
          <a:xfrm>
            <a:off x="5325816" y="1696147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CEEEB1-E5AA-C90A-92C3-403580ABD862}"/>
              </a:ext>
            </a:extLst>
          </p:cNvPr>
          <p:cNvSpPr/>
          <p:nvPr/>
        </p:nvSpPr>
        <p:spPr>
          <a:xfrm>
            <a:off x="1239113" y="1839955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6FBCD2-3D13-581F-F1C3-881286DB9B99}"/>
              </a:ext>
            </a:extLst>
          </p:cNvPr>
          <p:cNvSpPr/>
          <p:nvPr/>
        </p:nvSpPr>
        <p:spPr>
          <a:xfrm>
            <a:off x="5549899" y="1983763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C05211-DE32-90F7-0B75-7A09AD7C6CD4}"/>
              </a:ext>
            </a:extLst>
          </p:cNvPr>
          <p:cNvSpPr/>
          <p:nvPr/>
        </p:nvSpPr>
        <p:spPr>
          <a:xfrm>
            <a:off x="5325816" y="1983763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9B1EAB-4134-2A68-4D80-EC572EFA90EF}"/>
              </a:ext>
            </a:extLst>
          </p:cNvPr>
          <p:cNvSpPr/>
          <p:nvPr/>
        </p:nvSpPr>
        <p:spPr>
          <a:xfrm>
            <a:off x="1362416" y="3770104"/>
            <a:ext cx="845592" cy="1329016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A6BED5-FDA2-5B3C-D653-04FE516076EF}"/>
              </a:ext>
            </a:extLst>
          </p:cNvPr>
          <p:cNvSpPr/>
          <p:nvPr/>
        </p:nvSpPr>
        <p:spPr>
          <a:xfrm>
            <a:off x="5549899" y="1696147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744FE1-AA01-8160-AD61-ADA1A2F78423}"/>
              </a:ext>
            </a:extLst>
          </p:cNvPr>
          <p:cNvSpPr/>
          <p:nvPr/>
        </p:nvSpPr>
        <p:spPr>
          <a:xfrm>
            <a:off x="3122440" y="1696147"/>
            <a:ext cx="1316283" cy="1329016"/>
          </a:xfrm>
          <a:prstGeom prst="rect">
            <a:avLst/>
          </a:prstGeom>
          <a:solidFill>
            <a:srgbClr val="00B0F0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625B51-848C-214B-DE8C-F481B05E66E6}"/>
              </a:ext>
            </a:extLst>
          </p:cNvPr>
          <p:cNvSpPr txBox="1"/>
          <p:nvPr/>
        </p:nvSpPr>
        <p:spPr>
          <a:xfrm>
            <a:off x="1404339" y="14037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96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96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E93D64-942B-7A0C-DE7E-8FDFE4BD4BD6}"/>
              </a:ext>
            </a:extLst>
          </p:cNvPr>
          <p:cNvSpPr txBox="1"/>
          <p:nvPr/>
        </p:nvSpPr>
        <p:spPr>
          <a:xfrm>
            <a:off x="3284291" y="12299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104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104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DC0792-FD05-EB89-495B-EB5482EB3FE1}"/>
              </a:ext>
            </a:extLst>
          </p:cNvPr>
          <p:cNvSpPr txBox="1"/>
          <p:nvPr/>
        </p:nvSpPr>
        <p:spPr>
          <a:xfrm>
            <a:off x="7058934" y="223801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需要分成四块计算，每块大小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9216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E1DE0D-46B9-1900-DCED-737596B8282C}"/>
              </a:ext>
            </a:extLst>
          </p:cNvPr>
          <p:cNvSpPr txBox="1"/>
          <p:nvPr/>
        </p:nvSpPr>
        <p:spPr>
          <a:xfrm>
            <a:off x="1239113" y="3317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104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01EF8-33C4-2BAC-2454-B0C530826153}"/>
              </a:ext>
            </a:extLst>
          </p:cNvPr>
          <p:cNvSpPr/>
          <p:nvPr/>
        </p:nvSpPr>
        <p:spPr>
          <a:xfrm>
            <a:off x="3122438" y="3770104"/>
            <a:ext cx="1316283" cy="1329016"/>
          </a:xfrm>
          <a:prstGeom prst="rect">
            <a:avLst/>
          </a:prstGeom>
          <a:solidFill>
            <a:srgbClr val="00B0F0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5E56CC-2AC9-4323-2FC1-A653E95DBDAC}"/>
              </a:ext>
            </a:extLst>
          </p:cNvPr>
          <p:cNvSpPr/>
          <p:nvPr/>
        </p:nvSpPr>
        <p:spPr>
          <a:xfrm>
            <a:off x="5325816" y="3770104"/>
            <a:ext cx="845592" cy="1329016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D9A8A7-7084-8422-9A84-0AA7B0BE20EF}"/>
              </a:ext>
            </a:extLst>
          </p:cNvPr>
          <p:cNvSpPr/>
          <p:nvPr/>
        </p:nvSpPr>
        <p:spPr>
          <a:xfrm>
            <a:off x="5796507" y="3770104"/>
            <a:ext cx="845592" cy="1329016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592B8D-92DD-48F3-09C7-24AC05F3AD82}"/>
              </a:ext>
            </a:extLst>
          </p:cNvPr>
          <p:cNvSpPr txBox="1"/>
          <p:nvPr/>
        </p:nvSpPr>
        <p:spPr>
          <a:xfrm>
            <a:off x="7058503" y="416696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只需要分成两块计算，每块大小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6650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F8EA2A-F17E-F0B4-39D2-3A1825A23E83}"/>
              </a:ext>
            </a:extLst>
          </p:cNvPr>
          <p:cNvSpPr txBox="1"/>
          <p:nvPr/>
        </p:nvSpPr>
        <p:spPr>
          <a:xfrm>
            <a:off x="1239113" y="5454204"/>
            <a:ext cx="9315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用于减少过度重叠的部分，但如果图像过大，分块数量就会更多，过度重叠的部分就会相对较少，那么此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的效果就会下降。同时考虑到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才是更为主流的领域，在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超分领域进行研究似乎更合适。</a:t>
            </a:r>
          </a:p>
        </p:txBody>
      </p:sp>
    </p:spTree>
    <p:extLst>
      <p:ext uri="{BB962C8B-B14F-4D97-AF65-F5344CB8AC3E}">
        <p14:creationId xmlns:p14="http://schemas.microsoft.com/office/powerpoint/2010/main" val="363534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463591" y="42256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idea3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4933D72-D390-C365-29A1-83C8B1230719}"/>
              </a:ext>
            </a:extLst>
          </p:cNvPr>
          <p:cNvCxnSpPr>
            <a:cxnSpLocks/>
          </p:cNvCxnSpPr>
          <p:nvPr/>
        </p:nvCxnSpPr>
        <p:spPr>
          <a:xfrm>
            <a:off x="5068627" y="2795212"/>
            <a:ext cx="19357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3564CF2-820F-99E0-A21A-9BAB87CF624C}"/>
              </a:ext>
            </a:extLst>
          </p:cNvPr>
          <p:cNvSpPr txBox="1"/>
          <p:nvPr/>
        </p:nvSpPr>
        <p:spPr>
          <a:xfrm>
            <a:off x="1128029" y="4598293"/>
            <a:ext cx="978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则在更大尺寸图像上有更好的表现，因为图像所含的内容更多，各个区域的物体也更容易不同。所以更适合在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领域上进行。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此外，简单的方块分割，然后每个部分进行不同强度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的方法似乎已经存在，因此，使用更多样的切块尺寸也能对此方案有所提升（即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内容）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80686F-C914-98E6-AB1A-6250E23A71B7}"/>
              </a:ext>
            </a:extLst>
          </p:cNvPr>
          <p:cNvSpPr/>
          <p:nvPr/>
        </p:nvSpPr>
        <p:spPr>
          <a:xfrm>
            <a:off x="2051591" y="1451164"/>
            <a:ext cx="2859971" cy="2760133"/>
          </a:xfrm>
          <a:prstGeom prst="rect">
            <a:avLst/>
          </a:prstGeom>
          <a:solidFill>
            <a:srgbClr val="00B0F0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形 17" descr="房子 纯色填充">
            <a:extLst>
              <a:ext uri="{FF2B5EF4-FFF2-40B4-BE49-F238E27FC236}">
                <a16:creationId xmlns:a16="http://schemas.microsoft.com/office/drawing/2014/main" id="{CBD87AC7-707E-335C-F73A-27138C84C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9458" y="2957894"/>
            <a:ext cx="914400" cy="914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0D6A67D-9F19-69AA-4B02-670F24A3AB39}"/>
              </a:ext>
            </a:extLst>
          </p:cNvPr>
          <p:cNvSpPr/>
          <p:nvPr/>
        </p:nvSpPr>
        <p:spPr>
          <a:xfrm>
            <a:off x="2066788" y="1451164"/>
            <a:ext cx="2844774" cy="153947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C0DE26-03C8-3568-B6CD-CE5EB720605B}"/>
              </a:ext>
            </a:extLst>
          </p:cNvPr>
          <p:cNvSpPr/>
          <p:nvPr/>
        </p:nvSpPr>
        <p:spPr>
          <a:xfrm>
            <a:off x="2303992" y="2994711"/>
            <a:ext cx="901333" cy="923331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A969DC-68BB-09D1-602C-3697AA07BEB8}"/>
              </a:ext>
            </a:extLst>
          </p:cNvPr>
          <p:cNvSpPr/>
          <p:nvPr/>
        </p:nvSpPr>
        <p:spPr>
          <a:xfrm>
            <a:off x="3655991" y="2990634"/>
            <a:ext cx="901333" cy="923331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形 34" descr="露齿笑的脸轮廓 纯色填充">
            <a:extLst>
              <a:ext uri="{FF2B5EF4-FFF2-40B4-BE49-F238E27FC236}">
                <a16:creationId xmlns:a16="http://schemas.microsoft.com/office/drawing/2014/main" id="{74E13186-1556-FA4B-E647-18113A240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0925" y="3007719"/>
            <a:ext cx="914400" cy="914400"/>
          </a:xfrm>
          <a:prstGeom prst="rect">
            <a:avLst/>
          </a:prstGeom>
        </p:spPr>
      </p:pic>
      <p:pic>
        <p:nvPicPr>
          <p:cNvPr id="37" name="图形 36" descr="云 纯色填充">
            <a:extLst>
              <a:ext uri="{FF2B5EF4-FFF2-40B4-BE49-F238E27FC236}">
                <a16:creationId xmlns:a16="http://schemas.microsoft.com/office/drawing/2014/main" id="{323943FB-78D5-F7BD-10F5-581F9906F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9099" y="1459077"/>
            <a:ext cx="914400" cy="914400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A34FDB-79DB-55A7-F5F2-7150EE578CEA}"/>
              </a:ext>
            </a:extLst>
          </p:cNvPr>
          <p:cNvGrpSpPr/>
          <p:nvPr/>
        </p:nvGrpSpPr>
        <p:grpSpPr>
          <a:xfrm>
            <a:off x="8184001" y="1705075"/>
            <a:ext cx="1169060" cy="743515"/>
            <a:chOff x="7609468" y="1407018"/>
            <a:chExt cx="2844774" cy="146337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E3D3485-6C39-4997-D085-07E2E43A6639}"/>
                </a:ext>
              </a:extLst>
            </p:cNvPr>
            <p:cNvSpPr/>
            <p:nvPr/>
          </p:nvSpPr>
          <p:spPr>
            <a:xfrm>
              <a:off x="7609468" y="1407018"/>
              <a:ext cx="2844774" cy="1463370"/>
            </a:xfrm>
            <a:prstGeom prst="rect">
              <a:avLst/>
            </a:prstGeom>
            <a:solidFill>
              <a:srgbClr val="F4B183">
                <a:alpha val="3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形 38" descr="云 纯色填充">
              <a:extLst>
                <a:ext uri="{FF2B5EF4-FFF2-40B4-BE49-F238E27FC236}">
                  <a16:creationId xmlns:a16="http://schemas.microsoft.com/office/drawing/2014/main" id="{9523529C-7968-1D46-7311-E9F4BC54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71779" y="1414931"/>
              <a:ext cx="914400" cy="914400"/>
            </a:xfrm>
            <a:prstGeom prst="rect">
              <a:avLst/>
            </a:prstGeom>
          </p:spPr>
        </p:pic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34C6B5D-A93E-FC4F-55FA-18735F110FC8}"/>
              </a:ext>
            </a:extLst>
          </p:cNvPr>
          <p:cNvSpPr/>
          <p:nvPr/>
        </p:nvSpPr>
        <p:spPr>
          <a:xfrm>
            <a:off x="8453967" y="2889334"/>
            <a:ext cx="901333" cy="923331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E3B1B1-78F4-BA9A-5B28-788C5389F3A9}"/>
              </a:ext>
            </a:extLst>
          </p:cNvPr>
          <p:cNvSpPr/>
          <p:nvPr/>
        </p:nvSpPr>
        <p:spPr>
          <a:xfrm>
            <a:off x="7321502" y="2889334"/>
            <a:ext cx="901333" cy="923331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形 42" descr="露齿笑的脸轮廓 纯色填充">
            <a:extLst>
              <a:ext uri="{FF2B5EF4-FFF2-40B4-BE49-F238E27FC236}">
                <a16:creationId xmlns:a16="http://schemas.microsoft.com/office/drawing/2014/main" id="{E8B98135-C953-DF38-AB84-6DAAC29A3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440" y="2898265"/>
            <a:ext cx="914400" cy="914400"/>
          </a:xfrm>
          <a:prstGeom prst="rect">
            <a:avLst/>
          </a:prstGeom>
        </p:spPr>
      </p:pic>
      <p:pic>
        <p:nvPicPr>
          <p:cNvPr id="44" name="图形 43" descr="房子 纯色填充">
            <a:extLst>
              <a:ext uri="{FF2B5EF4-FFF2-40B4-BE49-F238E27FC236}">
                <a16:creationId xmlns:a16="http://schemas.microsoft.com/office/drawing/2014/main" id="{D9FEA78B-03E7-C624-E2E4-B5C2DA6D8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552" y="2854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463591" y="4225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15EEF3-F968-B30A-9241-EA683A51B7C9}"/>
              </a:ext>
            </a:extLst>
          </p:cNvPr>
          <p:cNvSpPr/>
          <p:nvPr/>
        </p:nvSpPr>
        <p:spPr>
          <a:xfrm>
            <a:off x="1773382" y="2027181"/>
            <a:ext cx="1780309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idea1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8A9884-96CF-7D6B-EC10-57F57D2A45EE}"/>
              </a:ext>
            </a:extLst>
          </p:cNvPr>
          <p:cNvSpPr/>
          <p:nvPr/>
        </p:nvSpPr>
        <p:spPr>
          <a:xfrm>
            <a:off x="1773382" y="2661982"/>
            <a:ext cx="1780308" cy="471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idea2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046ED3-3F44-5894-CA66-05F1FCFDD76F}"/>
              </a:ext>
            </a:extLst>
          </p:cNvPr>
          <p:cNvSpPr/>
          <p:nvPr/>
        </p:nvSpPr>
        <p:spPr>
          <a:xfrm>
            <a:off x="1773382" y="1392380"/>
            <a:ext cx="1780309" cy="471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</a:t>
            </a:r>
            <a:r>
              <a:rPr lang="zh-CN" altLang="en-US"/>
              <a:t>领域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419A97-51EE-4967-106E-FCA8352BD6A1}"/>
              </a:ext>
            </a:extLst>
          </p:cNvPr>
          <p:cNvSpPr/>
          <p:nvPr/>
        </p:nvSpPr>
        <p:spPr>
          <a:xfrm>
            <a:off x="9025596" y="2661982"/>
            <a:ext cx="890157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idea1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7DF20D-CE65-CB47-FCAC-689D40B66CB5}"/>
              </a:ext>
            </a:extLst>
          </p:cNvPr>
          <p:cNvSpPr/>
          <p:nvPr/>
        </p:nvSpPr>
        <p:spPr>
          <a:xfrm>
            <a:off x="9915750" y="2661982"/>
            <a:ext cx="890156" cy="471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idea2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8D8376-D3D5-DA8A-C2FE-32CE2E4B539F}"/>
              </a:ext>
            </a:extLst>
          </p:cNvPr>
          <p:cNvSpPr/>
          <p:nvPr/>
        </p:nvSpPr>
        <p:spPr>
          <a:xfrm>
            <a:off x="9025595" y="1392380"/>
            <a:ext cx="1780309" cy="471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UHD</a:t>
            </a:r>
            <a:r>
              <a:rPr lang="zh-CN" altLang="en-US"/>
              <a:t>领域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A8B098-1B1D-EEE1-5416-D16AF3377787}"/>
              </a:ext>
            </a:extLst>
          </p:cNvPr>
          <p:cNvSpPr/>
          <p:nvPr/>
        </p:nvSpPr>
        <p:spPr>
          <a:xfrm>
            <a:off x="9025594" y="2027181"/>
            <a:ext cx="1780309" cy="4710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idea3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DF18A-D558-D103-F2AC-55B7C29462CC}"/>
              </a:ext>
            </a:extLst>
          </p:cNvPr>
          <p:cNvSpPr txBox="1"/>
          <p:nvPr/>
        </p:nvSpPr>
        <p:spPr>
          <a:xfrm>
            <a:off x="2276250" y="37249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DB73D0-30F9-3DA0-E6B6-790A728DACF3}"/>
              </a:ext>
            </a:extLst>
          </p:cNvPr>
          <p:cNvSpPr txBox="1"/>
          <p:nvPr/>
        </p:nvSpPr>
        <p:spPr>
          <a:xfrm>
            <a:off x="9528462" y="37249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3C85BF-B090-179D-BA17-2205F841CB26}"/>
              </a:ext>
            </a:extLst>
          </p:cNvPr>
          <p:cNvSpPr txBox="1"/>
          <p:nvPr/>
        </p:nvSpPr>
        <p:spPr>
          <a:xfrm>
            <a:off x="4384963" y="2175069"/>
            <a:ext cx="34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将之前的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分为两份递进的工作来实现。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6C5F8C-5F63-A409-1717-4730D189426A}"/>
              </a:ext>
            </a:extLst>
          </p:cNvPr>
          <p:cNvSpPr txBox="1"/>
          <p:nvPr/>
        </p:nvSpPr>
        <p:spPr>
          <a:xfrm>
            <a:off x="793171" y="4495800"/>
            <a:ext cx="374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在常见的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领域，利用更为多种的切分大小，以及引入全局语义信息，来对现有切分方案进行优化。得到一种可以适配多种超分基础模型的切分方案。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C6ED35-FCA3-F7EA-F9A2-015387AF9B72}"/>
              </a:ext>
            </a:extLst>
          </p:cNvPr>
          <p:cNvSpPr txBox="1"/>
          <p:nvPr/>
        </p:nvSpPr>
        <p:spPr>
          <a:xfrm>
            <a:off x="7962255" y="4634299"/>
            <a:ext cx="3740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在独特的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领域，尝试通过分块进行不同的尺度超分，利用并进一步特化工作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中的结论，得到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UHD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图像适用的独特切分方案。</a:t>
            </a:r>
          </a:p>
        </p:txBody>
      </p:sp>
    </p:spTree>
    <p:extLst>
      <p:ext uri="{BB962C8B-B14F-4D97-AF65-F5344CB8AC3E}">
        <p14:creationId xmlns:p14="http://schemas.microsoft.com/office/powerpoint/2010/main" val="286525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542002" y="6175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1F763-713B-E36E-DF5F-0AFA15CA8421}"/>
              </a:ext>
            </a:extLst>
          </p:cNvPr>
          <p:cNvSpPr txBox="1"/>
          <p:nvPr/>
        </p:nvSpPr>
        <p:spPr>
          <a:xfrm>
            <a:off x="3239017" y="162690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扩散模型的训练成本很高，而且需要大量的图像。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1FB2EB-C06D-E02C-EBF5-3BF9C1469D3F}"/>
              </a:ext>
            </a:extLst>
          </p:cNvPr>
          <p:cNvSpPr txBox="1"/>
          <p:nvPr/>
        </p:nvSpPr>
        <p:spPr>
          <a:xfrm>
            <a:off x="3546050" y="237314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使用固定尺寸数据集（更易获得，更好训练）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D8D93-F110-EDAA-2E1E-724CC2DC320B}"/>
              </a:ext>
            </a:extLst>
          </p:cNvPr>
          <p:cNvSpPr txBox="1"/>
          <p:nvPr/>
        </p:nvSpPr>
        <p:spPr>
          <a:xfrm>
            <a:off x="2835059" y="314785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输入尺寸被限制，出现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OOD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问题（包括生成模型，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模型）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7A56-8E4E-2BF4-52FC-4C4E0A68C847}"/>
              </a:ext>
            </a:extLst>
          </p:cNvPr>
          <p:cNvSpPr txBox="1"/>
          <p:nvPr/>
        </p:nvSpPr>
        <p:spPr>
          <a:xfrm>
            <a:off x="4104637" y="389409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切分法可以解决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模型的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OOD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C08082-6533-ACF6-7DD4-D32FF1339087}"/>
              </a:ext>
            </a:extLst>
          </p:cNvPr>
          <p:cNvSpPr txBox="1"/>
          <p:nvPr/>
        </p:nvSpPr>
        <p:spPr>
          <a:xfrm>
            <a:off x="3181307" y="4640341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进一步可以通过组合式方案解决生成模型的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OOD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2510E9-F45D-A3FD-B47B-58B538259BF7}"/>
              </a:ext>
            </a:extLst>
          </p:cNvPr>
          <p:cNvSpPr txBox="1"/>
          <p:nvPr/>
        </p:nvSpPr>
        <p:spPr>
          <a:xfrm>
            <a:off x="3181306" y="5442219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切分是一个应用广泛且重要的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diffusion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部件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BB5DC4-90E6-8085-E1CF-9880F1F1BB5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46707" y="1992444"/>
            <a:ext cx="0" cy="38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6DEE5B-F4F1-72F3-B414-0BCFD23FEE63}"/>
              </a:ext>
            </a:extLst>
          </p:cNvPr>
          <p:cNvCxnSpPr>
            <a:cxnSpLocks/>
          </p:cNvCxnSpPr>
          <p:nvPr/>
        </p:nvCxnSpPr>
        <p:spPr>
          <a:xfrm>
            <a:off x="5946707" y="2767151"/>
            <a:ext cx="0" cy="38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958EA9-1EBD-C1C8-3D1E-36538F329A73}"/>
              </a:ext>
            </a:extLst>
          </p:cNvPr>
          <p:cNvCxnSpPr>
            <a:cxnSpLocks/>
          </p:cNvCxnSpPr>
          <p:nvPr/>
        </p:nvCxnSpPr>
        <p:spPr>
          <a:xfrm>
            <a:off x="5946707" y="3513395"/>
            <a:ext cx="0" cy="38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19C1E2-DE57-9ECE-5696-540E43152526}"/>
              </a:ext>
            </a:extLst>
          </p:cNvPr>
          <p:cNvCxnSpPr>
            <a:cxnSpLocks/>
          </p:cNvCxnSpPr>
          <p:nvPr/>
        </p:nvCxnSpPr>
        <p:spPr>
          <a:xfrm>
            <a:off x="5946707" y="4333862"/>
            <a:ext cx="0" cy="38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385C1A-D564-7FDE-6702-2B146DA82588}"/>
              </a:ext>
            </a:extLst>
          </p:cNvPr>
          <p:cNvCxnSpPr>
            <a:cxnSpLocks/>
          </p:cNvCxnSpPr>
          <p:nvPr/>
        </p:nvCxnSpPr>
        <p:spPr>
          <a:xfrm>
            <a:off x="5946707" y="5061517"/>
            <a:ext cx="0" cy="38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5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080337" y="583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相关工作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4BAA6-12A5-ABAB-6CE1-6C7A2D4270D1}"/>
              </a:ext>
            </a:extLst>
          </p:cNvPr>
          <p:cNvSpPr/>
          <p:nvPr/>
        </p:nvSpPr>
        <p:spPr>
          <a:xfrm>
            <a:off x="1590965" y="2949477"/>
            <a:ext cx="1337733" cy="728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基础切分方案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CDB1E8-E9D9-212C-7DAB-620CA6C84D52}"/>
              </a:ext>
            </a:extLst>
          </p:cNvPr>
          <p:cNvSpPr/>
          <p:nvPr/>
        </p:nvSpPr>
        <p:spPr>
          <a:xfrm>
            <a:off x="4061114" y="2949477"/>
            <a:ext cx="1337733" cy="728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USDR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CC1B52-6283-3EF1-9FF7-C083D5DD2AC8}"/>
              </a:ext>
            </a:extLst>
          </p:cNvPr>
          <p:cNvSpPr/>
          <p:nvPr/>
        </p:nvSpPr>
        <p:spPr>
          <a:xfrm>
            <a:off x="6518563" y="2949477"/>
            <a:ext cx="1337733" cy="728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StableSR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86BDF6-C693-1034-5838-0F726300CF15}"/>
              </a:ext>
            </a:extLst>
          </p:cNvPr>
          <p:cNvSpPr/>
          <p:nvPr/>
        </p:nvSpPr>
        <p:spPr>
          <a:xfrm>
            <a:off x="8982362" y="2949477"/>
            <a:ext cx="1337733" cy="728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ASD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3607FED-5511-760B-7D1C-4F61D4296EDB}"/>
              </a:ext>
            </a:extLst>
          </p:cNvPr>
          <p:cNvSpPr/>
          <p:nvPr/>
        </p:nvSpPr>
        <p:spPr>
          <a:xfrm>
            <a:off x="1256531" y="4084011"/>
            <a:ext cx="2006600" cy="6265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解决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OOD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199017-BCF0-2093-16DE-7591A6360483}"/>
              </a:ext>
            </a:extLst>
          </p:cNvPr>
          <p:cNvSpPr/>
          <p:nvPr/>
        </p:nvSpPr>
        <p:spPr>
          <a:xfrm>
            <a:off x="3720330" y="4084011"/>
            <a:ext cx="2006600" cy="6265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解决边界问题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F8ADEB-464C-9FB0-63A5-CCB8833CC4E0}"/>
              </a:ext>
            </a:extLst>
          </p:cNvPr>
          <p:cNvSpPr/>
          <p:nvPr/>
        </p:nvSpPr>
        <p:spPr>
          <a:xfrm>
            <a:off x="6184129" y="4058374"/>
            <a:ext cx="2006600" cy="6265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并行切分法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B3EF64-0964-5A2D-D4E6-755E0ED510C1}"/>
              </a:ext>
            </a:extLst>
          </p:cNvPr>
          <p:cNvSpPr/>
          <p:nvPr/>
        </p:nvSpPr>
        <p:spPr>
          <a:xfrm>
            <a:off x="8647928" y="4084011"/>
            <a:ext cx="2006600" cy="6265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随机重叠法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78D114-BF36-C0F0-0F53-C7E8FBAD3916}"/>
              </a:ext>
            </a:extLst>
          </p:cNvPr>
          <p:cNvSpPr/>
          <p:nvPr/>
        </p:nvSpPr>
        <p:spPr>
          <a:xfrm>
            <a:off x="6184129" y="1743092"/>
            <a:ext cx="2006600" cy="6265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目前广泛使用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352C9B-F7EF-4058-9E0C-A4EC314C798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47748" y="3313544"/>
            <a:ext cx="1113366" cy="8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C37751-16BB-5506-1C50-868E3033F3E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92497" y="3313544"/>
            <a:ext cx="1126066" cy="8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1FDF14D-286C-AE28-EA2B-73DCCBDB5F7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856296" y="3313544"/>
            <a:ext cx="1126066" cy="8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32E002-E3E4-7739-F046-232A0638EAD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259831" y="3677610"/>
            <a:ext cx="1" cy="40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FF6127-CB0A-CA0E-77F5-BD293037382A}"/>
              </a:ext>
            </a:extLst>
          </p:cNvPr>
          <p:cNvCxnSpPr>
            <a:cxnSpLocks/>
          </p:cNvCxnSpPr>
          <p:nvPr/>
        </p:nvCxnSpPr>
        <p:spPr>
          <a:xfrm flipH="1">
            <a:off x="4729980" y="3677609"/>
            <a:ext cx="1" cy="40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6BF728-9670-F426-27FC-189C17E81ECC}"/>
              </a:ext>
            </a:extLst>
          </p:cNvPr>
          <p:cNvCxnSpPr>
            <a:cxnSpLocks/>
          </p:cNvCxnSpPr>
          <p:nvPr/>
        </p:nvCxnSpPr>
        <p:spPr>
          <a:xfrm flipH="1">
            <a:off x="7200129" y="3651973"/>
            <a:ext cx="1" cy="40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7E1D87-35FD-03F1-E408-563D2916C365}"/>
              </a:ext>
            </a:extLst>
          </p:cNvPr>
          <p:cNvCxnSpPr>
            <a:cxnSpLocks/>
          </p:cNvCxnSpPr>
          <p:nvPr/>
        </p:nvCxnSpPr>
        <p:spPr>
          <a:xfrm flipH="1">
            <a:off x="9670278" y="3677609"/>
            <a:ext cx="1" cy="40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5F9F97-D292-345B-0D5C-286DE3CC07D4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H="1" flipV="1">
            <a:off x="7187429" y="2369628"/>
            <a:ext cx="1" cy="5798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2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D08983-1CCC-0833-ECF4-F5922DB86ED8}"/>
              </a:ext>
            </a:extLst>
          </p:cNvPr>
          <p:cNvSpPr txBox="1"/>
          <p:nvPr/>
        </p:nvSpPr>
        <p:spPr>
          <a:xfrm>
            <a:off x="5520361" y="522073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803901-E861-0FA5-0A2A-9E8CEBE21D5B}"/>
              </a:ext>
            </a:extLst>
          </p:cNvPr>
          <p:cNvSpPr txBox="1"/>
          <p:nvPr/>
        </p:nvSpPr>
        <p:spPr>
          <a:xfrm>
            <a:off x="1636617" y="1752691"/>
            <a:ext cx="891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即便已经有许多工作尝试对切分方案进行优化，但所有工作都默认般地使用固定大小的正方形块来进行切分。这使得切分的选择十分笨重，有时会出现过度超分的情况。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且，虽然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USDR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中提出了引入全局信息的方案，但过于复杂，因此后续的方案都放弃了这一显然对超分质量有帮助的信息。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C9230B-E8C9-A7ED-C8C5-5FF65BB83A23}"/>
              </a:ext>
            </a:extLst>
          </p:cNvPr>
          <p:cNvSpPr/>
          <p:nvPr/>
        </p:nvSpPr>
        <p:spPr>
          <a:xfrm>
            <a:off x="2319379" y="4022437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C3133B-C8B1-94E9-0097-D0D4522A9E14}"/>
              </a:ext>
            </a:extLst>
          </p:cNvPr>
          <p:cNvSpPr/>
          <p:nvPr/>
        </p:nvSpPr>
        <p:spPr>
          <a:xfrm>
            <a:off x="2543462" y="4310053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96A774-7A72-AC7E-604D-DB5F56622286}"/>
              </a:ext>
            </a:extLst>
          </p:cNvPr>
          <p:cNvSpPr/>
          <p:nvPr/>
        </p:nvSpPr>
        <p:spPr>
          <a:xfrm>
            <a:off x="2319379" y="4310053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C9B954-4C82-607D-9A22-7BA279D77809}"/>
              </a:ext>
            </a:extLst>
          </p:cNvPr>
          <p:cNvSpPr/>
          <p:nvPr/>
        </p:nvSpPr>
        <p:spPr>
          <a:xfrm>
            <a:off x="2543462" y="4022437"/>
            <a:ext cx="1092200" cy="1041400"/>
          </a:xfrm>
          <a:prstGeom prst="rec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96453B-F5B0-72E1-BF75-297F8C52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95" y="4390032"/>
            <a:ext cx="3858034" cy="1294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05864B-C6C8-BD1A-E709-6D0D4B47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95" y="3172506"/>
            <a:ext cx="3858034" cy="12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1069</Words>
  <Application>Microsoft Office PowerPoint</Application>
  <PresentationFormat>宽屏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华文楷体</vt:lpstr>
      <vt:lpstr>楷体</vt:lpstr>
      <vt:lpstr>Arial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宇航 徐</dc:creator>
  <cp:lastModifiedBy>宇航 徐</cp:lastModifiedBy>
  <cp:revision>17</cp:revision>
  <dcterms:created xsi:type="dcterms:W3CDTF">2024-01-08T07:42:02Z</dcterms:created>
  <dcterms:modified xsi:type="dcterms:W3CDTF">2024-07-29T06:57:27Z</dcterms:modified>
</cp:coreProperties>
</file>