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7" r:id="rId4"/>
    <p:sldId id="276" r:id="rId5"/>
    <p:sldId id="278" r:id="rId6"/>
    <p:sldId id="283" r:id="rId7"/>
    <p:sldId id="275" r:id="rId8"/>
    <p:sldId id="273" r:id="rId9"/>
    <p:sldId id="272" r:id="rId10"/>
    <p:sldId id="279" r:id="rId11"/>
    <p:sldId id="271" r:id="rId12"/>
    <p:sldId id="280" r:id="rId13"/>
    <p:sldId id="284" r:id="rId14"/>
    <p:sldId id="281" r:id="rId15"/>
    <p:sldId id="282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9" autoAdjust="0"/>
  </p:normalViewPr>
  <p:slideViewPr>
    <p:cSldViewPr snapToGrid="0">
      <p:cViewPr varScale="1">
        <p:scale>
          <a:sx n="75" d="100"/>
          <a:sy n="75" d="100"/>
        </p:scale>
        <p:origin x="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A441-0A8A-49DF-9C63-522C9B1B8ECC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CB46-D40B-43B1-B870-9823684E7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2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15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0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73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4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9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8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9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6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4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4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CB46-D40B-43B1-B870-9823684E75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7547-D114-A9AE-40E6-E4020BA7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64F69-AD24-2941-768F-2D09DB17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57D71-24B0-EC11-3322-FFE85B9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EB3F6-1461-BC77-7158-1AC0BEE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D99C7-06D1-95C4-EDFD-29AFAAAB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D153-9750-3DD3-B557-0C19E5D7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3C8AC-B357-C7F6-F675-0F4E6F80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43CEE-95A7-C65B-A3F6-0E8C037D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7507A-858D-5CFC-74A3-7C9EC71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66C3-8FD7-1DD2-8F1A-40E263DB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829B2-B52F-E6CB-FB51-F48FBF4A9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F394-CC72-4275-CE8F-0EBECDD23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42667-05C2-7B07-9DA5-92AB6C79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EC95-DE0C-7C66-1571-8505F40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B52D-196F-5B11-1AC8-CEB3A26C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5049-2809-D81D-87F9-58909CF5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2192-E591-B40F-767D-6FB8DE5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C6AF-CE67-2C89-613F-69DBC809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C7244-6DA5-52A9-E012-978C504D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F4986-684B-D2E0-CEDF-00A1B85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8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70622-19C1-390A-0097-568D4018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51A13-C18B-4117-A3BF-0080982B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9F5C3-8554-F732-E9FE-F937A71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A07B-658B-CC6F-2D98-968DB14F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C136C-7E44-1A51-C554-1CA290F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6B83-5FC0-88F0-2081-18151FFE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6D9D-38B2-1810-EF98-2E5F81DCA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10CA8-3409-B529-607D-15FD6C82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BA00-8E01-4DC3-382F-852477F7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07003-F4DA-E286-D2E6-6E95C8D1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04C66-8367-02BF-2FD0-793B727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E2CE-0EA4-82CC-3F7C-98EF186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BC5A-DFCC-062F-4FE4-32F376F7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CA14F-F717-EC4E-F5DC-E072ACFE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02589-10E5-578E-8585-7D8731BC1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A7FEE-6257-2E94-69EF-EB09E3C0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BC6F0-51CC-2EC7-3261-093B4DC2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CA833-7E61-8AE2-831A-5802F36B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B17376-B03D-717D-468B-55CC6B4E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B8913-BE58-C341-B79D-450CED6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F41FE-FF51-B328-E0D6-FE5020AA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F4898-17EB-2187-F976-7AB2400A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FCCC8-3E87-3862-7706-B826BF9B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0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0CEAF-B7F2-EACA-D991-BAFEC24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23943-A0A5-46E4-485D-4B25D5A6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1FCE8-4A9F-48FE-9B7C-E4A2C21D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35FA-80B1-E0E6-022D-C908538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8E84-C829-4FD9-6698-D31AA4DD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DB97D-B70F-1BDA-FD12-1B65D18C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6FAC6-A87A-8F35-A1AA-3EB4501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8DF0-FA5E-12DD-F3DD-3EFFC0BB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5A3C8-7CDE-F413-0FE6-56E2B1BB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0E616-649C-51AB-A8A0-6F83E7D5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7E91B-D1A6-E616-A1B8-5D8FA8D2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F4035-768B-2F85-0ADA-6B5D17FC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70216-90B2-A08D-FF34-F8B8A334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62527-E940-7F95-0F88-83FC146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184C6-2843-3DFE-161D-3616849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398FDF-B253-4D27-3EA2-7B94000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54CC8-9928-2947-02D6-8FF0047D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A12-5A10-18E0-633A-26B7765B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2325-3AB2-484F-BE26-0597BEFB720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7DE27-DFFC-3C25-D283-09FF8BAC1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BFBD0-68DE-97FB-2E46-38ADA902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188F-5A1A-493F-9B8C-6D8EB541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syOAOA/ResShif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yOAOA/ResShif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arxiv.org/pdf/2305.07015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articles/s41598-024-52370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45A394-7D45-1FFA-924E-D236042F1064}"/>
              </a:ext>
            </a:extLst>
          </p:cNvPr>
          <p:cNvSpPr txBox="1"/>
          <p:nvPr/>
        </p:nvSpPr>
        <p:spPr>
          <a:xfrm>
            <a:off x="2289509" y="2328333"/>
            <a:ext cx="761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基于扩散模型的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SR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91200-7D5B-6EF7-D4AD-E1722503D24F}"/>
              </a:ext>
            </a:extLst>
          </p:cNvPr>
          <p:cNvSpPr txBox="1"/>
          <p:nvPr/>
        </p:nvSpPr>
        <p:spPr>
          <a:xfrm>
            <a:off x="5190944" y="380153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演讲人：徐宇航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B0E70D-EBE2-4D4E-7FA5-D1113A737FD4}"/>
              </a:ext>
            </a:extLst>
          </p:cNvPr>
          <p:cNvSpPr txBox="1"/>
          <p:nvPr/>
        </p:nvSpPr>
        <p:spPr>
          <a:xfrm>
            <a:off x="5275902" y="46284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2790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D4B36C9-79C6-EE39-1696-8AA8E95527D4}"/>
              </a:ext>
            </a:extLst>
          </p:cNvPr>
          <p:cNvSpPr txBox="1"/>
          <p:nvPr/>
        </p:nvSpPr>
        <p:spPr>
          <a:xfrm>
            <a:off x="7602583" y="2360343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ResShift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则注意到了进行超分工作时，并不需要从完全的噪声开始进行，所以其将加噪过程从加入随机噪声改为了加入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的残差，也就是说在完成加噪时，得到的时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F13A0A-A90D-6BE9-2D1B-579E5E88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0" y="2035409"/>
            <a:ext cx="7044279" cy="21386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457BB9-D8DB-DA91-2E25-AE37A5BAB1B4}"/>
              </a:ext>
            </a:extLst>
          </p:cNvPr>
          <p:cNvSpPr txBox="1"/>
          <p:nvPr/>
        </p:nvSpPr>
        <p:spPr>
          <a:xfrm>
            <a:off x="550333" y="5422292"/>
            <a:ext cx="5012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EC028D"/>
                </a:solidFill>
                <a:effectLst/>
                <a:latin typeface="SFTT1000"/>
                <a:hlinkClick r:id="rId4"/>
              </a:rPr>
              <a:t>https://github.com/zsyOAOA/ResShift</a:t>
            </a:r>
            <a:endParaRPr lang="en-US" altLang="zh-CN" sz="1800" b="0" i="0" dirty="0">
              <a:solidFill>
                <a:srgbClr val="EC028D"/>
              </a:solidFill>
              <a:effectLst/>
              <a:latin typeface="SFTT1000"/>
            </a:endParaRPr>
          </a:p>
          <a:p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48F08-3F04-2846-60BF-34BCD28BA47B}"/>
              </a:ext>
            </a:extLst>
          </p:cNvPr>
          <p:cNvSpPr txBox="1"/>
          <p:nvPr/>
        </p:nvSpPr>
        <p:spPr>
          <a:xfrm>
            <a:off x="4597928" y="584542"/>
            <a:ext cx="29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减小迭代次数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FF11EC-8E74-CBBD-5BA4-A9938B1CFE40}"/>
              </a:ext>
            </a:extLst>
          </p:cNvPr>
          <p:cNvSpPr txBox="1"/>
          <p:nvPr/>
        </p:nvSpPr>
        <p:spPr>
          <a:xfrm>
            <a:off x="5562600" y="4978603"/>
            <a:ext cx="562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而在相应的正向过程中，模型也直接以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为起点进行恢复，从而可以缩短马尔可夫链的长度，从而减小迭代次数。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38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8D6FCD-BFA3-7E22-B743-415C8DE0C98F}"/>
              </a:ext>
            </a:extLst>
          </p:cNvPr>
          <p:cNvSpPr txBox="1"/>
          <p:nvPr/>
        </p:nvSpPr>
        <p:spPr>
          <a:xfrm>
            <a:off x="8390763" y="1810228"/>
            <a:ext cx="3801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Pix art-α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网站上公布的各种流行的扩散模型所需要的训练时长以及成本，可以看到，对于大多数模型而言，从头训练以此的价格都显得十分高昂。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59663-1E11-F05F-E0A3-A2CD41C0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6" y="1564695"/>
            <a:ext cx="8288867" cy="40066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C27538-0BA0-9166-E9DB-354B1B57B3AE}"/>
              </a:ext>
            </a:extLst>
          </p:cNvPr>
          <p:cNvSpPr txBox="1"/>
          <p:nvPr/>
        </p:nvSpPr>
        <p:spPr>
          <a:xfrm>
            <a:off x="4387840" y="60626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高昂的训练成本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CE7EDB-AA63-AC96-65C3-2B3911AE7A3B}"/>
              </a:ext>
            </a:extLst>
          </p:cNvPr>
          <p:cNvSpPr txBox="1"/>
          <p:nvPr/>
        </p:nvSpPr>
        <p:spPr>
          <a:xfrm>
            <a:off x="8390762" y="3731311"/>
            <a:ext cx="380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此外还需考虑到高质量数据集获得的困难程度，头部商业公司总是不会公开他们高质量的数据集，这是其资产很重要的一部分。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D9C315-9032-13F3-DC26-7B237E9A47AB}"/>
              </a:ext>
            </a:extLst>
          </p:cNvPr>
          <p:cNvSpPr txBox="1"/>
          <p:nvPr/>
        </p:nvSpPr>
        <p:spPr>
          <a:xfrm>
            <a:off x="3135093" y="5830391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所以或许基于预训练模型的超分，才是更为明智的选择。</a:t>
            </a:r>
          </a:p>
        </p:txBody>
      </p:sp>
    </p:spTree>
    <p:extLst>
      <p:ext uri="{BB962C8B-B14F-4D97-AF65-F5344CB8AC3E}">
        <p14:creationId xmlns:p14="http://schemas.microsoft.com/office/powerpoint/2010/main" val="306411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D4B36C9-79C6-EE39-1696-8AA8E95527D4}"/>
              </a:ext>
            </a:extLst>
          </p:cNvPr>
          <p:cNvSpPr txBox="1"/>
          <p:nvPr/>
        </p:nvSpPr>
        <p:spPr>
          <a:xfrm>
            <a:off x="7602583" y="2302932"/>
            <a:ext cx="4589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SinSR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则尝试在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ResShift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的基础上进行模型蒸馏，得到一个较小的子模型，其能够直接预测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的分布。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实际上被蒸馏的模型结构并不关键，子模型只是将输入和结果进行对应，所以能够运用到预训练模型之中。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57BB9-D8DB-DA91-2E25-AE37A5BAB1B4}"/>
              </a:ext>
            </a:extLst>
          </p:cNvPr>
          <p:cNvSpPr txBox="1"/>
          <p:nvPr/>
        </p:nvSpPr>
        <p:spPr>
          <a:xfrm>
            <a:off x="550333" y="5422292"/>
            <a:ext cx="5012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EC028D"/>
                </a:solidFill>
                <a:effectLst/>
                <a:latin typeface="SFTT1000"/>
                <a:hlinkClick r:id="rId3"/>
              </a:rPr>
              <a:t>https://github.com/zsyOAOA/ResShift</a:t>
            </a:r>
            <a:endParaRPr lang="en-US" altLang="zh-CN" sz="1800" b="0" i="0" dirty="0">
              <a:solidFill>
                <a:srgbClr val="EC028D"/>
              </a:solidFill>
              <a:effectLst/>
              <a:latin typeface="SFTT1000"/>
            </a:endParaRPr>
          </a:p>
          <a:p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59661-5782-C3CE-46B1-79EF4E646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16"/>
          <a:stretch/>
        </p:blipFill>
        <p:spPr>
          <a:xfrm>
            <a:off x="73957" y="2302932"/>
            <a:ext cx="7131178" cy="20445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5CB08E-1917-C0CC-F647-ADD8961E109B}"/>
              </a:ext>
            </a:extLst>
          </p:cNvPr>
          <p:cNvSpPr txBox="1"/>
          <p:nvPr/>
        </p:nvSpPr>
        <p:spPr>
          <a:xfrm>
            <a:off x="5080337" y="5817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模型蒸馏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C8D38-4719-390F-167D-045E85D0204C}"/>
              </a:ext>
            </a:extLst>
          </p:cNvPr>
          <p:cNvSpPr txBox="1"/>
          <p:nvPr/>
        </p:nvSpPr>
        <p:spPr>
          <a:xfrm>
            <a:off x="5198871" y="5237626"/>
            <a:ext cx="62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但基于超分模型进行的蒸馏，似乎有较大的问题。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3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F59661-5782-C3CE-46B1-79EF4E646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6"/>
          <a:stretch/>
        </p:blipFill>
        <p:spPr>
          <a:xfrm>
            <a:off x="73957" y="2302932"/>
            <a:ext cx="7131178" cy="20445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5CB08E-1917-C0CC-F647-ADD8961E109B}"/>
              </a:ext>
            </a:extLst>
          </p:cNvPr>
          <p:cNvSpPr txBox="1"/>
          <p:nvPr/>
        </p:nvSpPr>
        <p:spPr>
          <a:xfrm>
            <a:off x="5080337" y="581758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SR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蒸馏缺陷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C8D38-4719-390F-167D-045E85D0204C}"/>
              </a:ext>
            </a:extLst>
          </p:cNvPr>
          <p:cNvSpPr txBox="1"/>
          <p:nvPr/>
        </p:nvSpPr>
        <p:spPr>
          <a:xfrm>
            <a:off x="7205135" y="1707026"/>
            <a:ext cx="485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因为，在模型蒸馏中，原本模型的结构是毫不关键的，而只将输入和输出作为训练集，去试图让子模型能够直接根据输入预测出输出。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03731-71A8-CC9A-ECED-D9C45D586D7F}"/>
              </a:ext>
            </a:extLst>
          </p:cNvPr>
          <p:cNvSpPr txBox="1"/>
          <p:nvPr/>
        </p:nvSpPr>
        <p:spPr>
          <a:xfrm>
            <a:off x="7205135" y="3226262"/>
            <a:ext cx="485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而超分任务中，输入为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，输出为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，如果我们想要进行模型蒸馏，就需要对大量的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进行预测，将其于输出的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配对，投入子模型的训练之中。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7E0764-8DC2-DB8E-255C-5CF96D2C3DC5}"/>
              </a:ext>
            </a:extLst>
          </p:cNvPr>
          <p:cNvSpPr txBox="1"/>
          <p:nvPr/>
        </p:nvSpPr>
        <p:spPr>
          <a:xfrm>
            <a:off x="1088843" y="4969217"/>
            <a:ext cx="1052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可问题在于，目前是主流的数据集中，是不会存在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图像的，或者说，已有的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图像几乎都是由已知的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图像降采样得到的，所以原本模型的训练集中，就包含了大量的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LR-HR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图像对，不论对怎样的高质量的超分模型，其生成的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肯定是难以超过真实的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图像。因此，这一方案似乎无法超越直接训练小模型的质量。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05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DFB44B-3B6D-2D41-5680-57A52E61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39" y="3762797"/>
            <a:ext cx="7854322" cy="21469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0E0B92-8698-E6AE-DBCC-FD3C1F9C5B9A}"/>
              </a:ext>
            </a:extLst>
          </p:cNvPr>
          <p:cNvSpPr txBox="1"/>
          <p:nvPr/>
        </p:nvSpPr>
        <p:spPr>
          <a:xfrm>
            <a:off x="4849504" y="30193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B5F2-AD19-CB6A-4AED-1A0D8DA76603}"/>
              </a:ext>
            </a:extLst>
          </p:cNvPr>
          <p:cNvSpPr txBox="1"/>
          <p:nvPr/>
        </p:nvSpPr>
        <p:spPr>
          <a:xfrm>
            <a:off x="833965" y="1413217"/>
            <a:ext cx="1052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实际上，如之前所言，超分与图像生成最大的差距在于，超分并不需要低步数迭代时生成的轮廓，所以可以直接将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插入到马尔可夫链中，从中途进行扩散过程。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3EB1DB-1B84-7DB6-8C3A-23D5F0653535}"/>
              </a:ext>
            </a:extLst>
          </p:cNvPr>
          <p:cNvSpPr/>
          <p:nvPr/>
        </p:nvSpPr>
        <p:spPr>
          <a:xfrm>
            <a:off x="1828800" y="3517263"/>
            <a:ext cx="1176867" cy="491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EF3ABD-71B2-5D79-84B5-C9A17CD2EAB2}"/>
              </a:ext>
            </a:extLst>
          </p:cNvPr>
          <p:cNvSpPr txBox="1"/>
          <p:nvPr/>
        </p:nvSpPr>
        <p:spPr>
          <a:xfrm>
            <a:off x="3422428" y="2491301"/>
            <a:ext cx="411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但问题在于，对于不同的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，实际上其应当开始的步骤是不相同的。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C0493-BED0-8F8F-79C0-7DC58724F770}"/>
              </a:ext>
            </a:extLst>
          </p:cNvPr>
          <p:cNvSpPr txBox="1"/>
          <p:nvPr/>
        </p:nvSpPr>
        <p:spPr>
          <a:xfrm>
            <a:off x="7696200" y="3178365"/>
            <a:ext cx="411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而决定图像大致处于哪一步的参数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信噪比，实际上是不可知的。所以可以通过训练一个判别器来进行估计。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6CA6E03-8D88-21C1-750E-112747434F07}"/>
              </a:ext>
            </a:extLst>
          </p:cNvPr>
          <p:cNvSpPr/>
          <p:nvPr/>
        </p:nvSpPr>
        <p:spPr>
          <a:xfrm>
            <a:off x="4533900" y="3517262"/>
            <a:ext cx="1536700" cy="491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判别器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F5F615-11D0-2854-B0F1-0468132256EC}"/>
              </a:ext>
            </a:extLst>
          </p:cNvPr>
          <p:cNvCxnSpPr/>
          <p:nvPr/>
        </p:nvCxnSpPr>
        <p:spPr>
          <a:xfrm flipH="1">
            <a:off x="5113867" y="4008329"/>
            <a:ext cx="188383" cy="587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252E00-C56F-D112-6FF2-E1803BCD9995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005667" y="3762796"/>
            <a:ext cx="152823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B8805D-8E41-20BB-4F74-37404442D77A}"/>
              </a:ext>
            </a:extLst>
          </p:cNvPr>
          <p:cNvCxnSpPr/>
          <p:nvPr/>
        </p:nvCxnSpPr>
        <p:spPr>
          <a:xfrm>
            <a:off x="5302250" y="3886595"/>
            <a:ext cx="1301750" cy="7087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890F757-86AF-DDCB-FDE5-D588883E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" y="1498600"/>
            <a:ext cx="8327513" cy="36552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705985-FA17-AA10-6C90-A223EC108676}"/>
              </a:ext>
            </a:extLst>
          </p:cNvPr>
          <p:cNvSpPr txBox="1"/>
          <p:nvPr/>
        </p:nvSpPr>
        <p:spPr>
          <a:xfrm>
            <a:off x="8415867" y="1930400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但在最新的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Sora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工作中我们看到，将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U-net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换为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，所以能够接受不同尺寸的输入及输出，或许可以用来解决任意尺寸超分的问题。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此外，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SD3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虽然还未开源，但其放出的文章表明其也是使用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这一模块进行去噪的，这也为实验提供了可能的高质量预训练模型。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3FD1EC-53E0-E691-26BA-07A36B90271F}"/>
              </a:ext>
            </a:extLst>
          </p:cNvPr>
          <p:cNvSpPr txBox="1"/>
          <p:nvPr/>
        </p:nvSpPr>
        <p:spPr>
          <a:xfrm>
            <a:off x="4849505" y="3442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60A76B-F196-5F4D-CAF0-33A14439E3EF}"/>
              </a:ext>
            </a:extLst>
          </p:cNvPr>
          <p:cNvSpPr txBox="1"/>
          <p:nvPr/>
        </p:nvSpPr>
        <p:spPr>
          <a:xfrm>
            <a:off x="1575369" y="5667927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或许可以尝试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来解决任意尺寸超分问题</a:t>
            </a:r>
          </a:p>
        </p:txBody>
      </p:sp>
    </p:spTree>
    <p:extLst>
      <p:ext uri="{BB962C8B-B14F-4D97-AF65-F5344CB8AC3E}">
        <p14:creationId xmlns:p14="http://schemas.microsoft.com/office/powerpoint/2010/main" val="36953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9384DE-1DD6-A6DB-532C-8E1B6BC9B588}"/>
              </a:ext>
            </a:extLst>
          </p:cNvPr>
          <p:cNvSpPr txBox="1"/>
          <p:nvPr/>
        </p:nvSpPr>
        <p:spPr>
          <a:xfrm>
            <a:off x="4476806" y="2274838"/>
            <a:ext cx="3238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</a:p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</a:p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Questions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238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BF1A53-23B5-7EAE-2E42-59E8D14198D7}"/>
              </a:ext>
            </a:extLst>
          </p:cNvPr>
          <p:cNvSpPr txBox="1"/>
          <p:nvPr/>
        </p:nvSpPr>
        <p:spPr>
          <a:xfrm>
            <a:off x="1498601" y="4347634"/>
            <a:ext cx="9338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超分辨率（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Super Resolution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），即将低分辨率的图像转化为高分辨率的图像，在现实生活中有着广泛的应用需求。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其基本的运行范式如上图所示。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输入低分辨率图像（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），经过模型计算得到高分辨率图像（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F019FC-4BB5-AAF5-AD05-3FCA56CE849B}"/>
              </a:ext>
            </a:extLst>
          </p:cNvPr>
          <p:cNvSpPr/>
          <p:nvPr/>
        </p:nvSpPr>
        <p:spPr>
          <a:xfrm>
            <a:off x="1498601" y="2293504"/>
            <a:ext cx="138006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DDE9AC-717D-C1B5-7831-90BED25BA27F}"/>
              </a:ext>
            </a:extLst>
          </p:cNvPr>
          <p:cNvSpPr/>
          <p:nvPr/>
        </p:nvSpPr>
        <p:spPr>
          <a:xfrm>
            <a:off x="9457268" y="2293504"/>
            <a:ext cx="1380067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5743C4-2937-FB87-87C6-FAD437192EA8}"/>
              </a:ext>
            </a:extLst>
          </p:cNvPr>
          <p:cNvSpPr/>
          <p:nvPr/>
        </p:nvSpPr>
        <p:spPr>
          <a:xfrm>
            <a:off x="4648062" y="1768572"/>
            <a:ext cx="2709472" cy="1837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 Model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EEFB884-B841-476D-F03C-A5EBF3C1FDA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878668" y="2674504"/>
            <a:ext cx="1769394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7B3C8D-9BDC-FDF4-89B6-D7354F01AE2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357534" y="2674504"/>
            <a:ext cx="2099734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EAD08A1-D79F-350F-7604-E3A7532A62FE}"/>
              </a:ext>
            </a:extLst>
          </p:cNvPr>
          <p:cNvSpPr txBox="1"/>
          <p:nvPr/>
        </p:nvSpPr>
        <p:spPr>
          <a:xfrm>
            <a:off x="4256165" y="38044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SR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）问题</a:t>
            </a:r>
          </a:p>
        </p:txBody>
      </p:sp>
    </p:spTree>
    <p:extLst>
      <p:ext uri="{BB962C8B-B14F-4D97-AF65-F5344CB8AC3E}">
        <p14:creationId xmlns:p14="http://schemas.microsoft.com/office/powerpoint/2010/main" val="9193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F019FC-4BB5-AAF5-AD05-3FCA56CE849B}"/>
              </a:ext>
            </a:extLst>
          </p:cNvPr>
          <p:cNvSpPr/>
          <p:nvPr/>
        </p:nvSpPr>
        <p:spPr>
          <a:xfrm>
            <a:off x="1439334" y="1930400"/>
            <a:ext cx="138006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DDE9AC-717D-C1B5-7831-90BED25BA27F}"/>
              </a:ext>
            </a:extLst>
          </p:cNvPr>
          <p:cNvSpPr/>
          <p:nvPr/>
        </p:nvSpPr>
        <p:spPr>
          <a:xfrm>
            <a:off x="9398001" y="1930400"/>
            <a:ext cx="1380067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5743C4-2937-FB87-87C6-FAD437192EA8}"/>
              </a:ext>
            </a:extLst>
          </p:cNvPr>
          <p:cNvSpPr/>
          <p:nvPr/>
        </p:nvSpPr>
        <p:spPr>
          <a:xfrm>
            <a:off x="4588795" y="1405468"/>
            <a:ext cx="2709472" cy="1837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 Model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EEFB884-B841-476D-F03C-A5EBF3C1FDA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819401" y="2311400"/>
            <a:ext cx="1769394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7B3C8D-9BDC-FDF4-89B6-D7354F01AE2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298267" y="2311400"/>
            <a:ext cx="2099734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梯形 1">
            <a:extLst>
              <a:ext uri="{FF2B5EF4-FFF2-40B4-BE49-F238E27FC236}">
                <a16:creationId xmlns:a16="http://schemas.microsoft.com/office/drawing/2014/main" id="{48E2B588-A510-D027-BD1B-E7043F32F4C5}"/>
              </a:ext>
            </a:extLst>
          </p:cNvPr>
          <p:cNvSpPr/>
          <p:nvPr/>
        </p:nvSpPr>
        <p:spPr>
          <a:xfrm>
            <a:off x="1380067" y="3766390"/>
            <a:ext cx="1498600" cy="12149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A5BF587B-6FAB-3025-7B88-9D3DBB3E9175}"/>
              </a:ext>
            </a:extLst>
          </p:cNvPr>
          <p:cNvSpPr/>
          <p:nvPr/>
        </p:nvSpPr>
        <p:spPr>
          <a:xfrm>
            <a:off x="9398001" y="3766390"/>
            <a:ext cx="1498600" cy="12149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B2DA824-0547-9EEF-E171-4530CB1EADE1}"/>
              </a:ext>
            </a:extLst>
          </p:cNvPr>
          <p:cNvSpPr/>
          <p:nvPr/>
        </p:nvSpPr>
        <p:spPr>
          <a:xfrm>
            <a:off x="9710739" y="3004390"/>
            <a:ext cx="873124" cy="762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4B4FF-53E0-0C82-C24F-0C7188B2930A}"/>
              </a:ext>
            </a:extLst>
          </p:cNvPr>
          <p:cNvSpPr txBox="1"/>
          <p:nvPr/>
        </p:nvSpPr>
        <p:spPr>
          <a:xfrm>
            <a:off x="8513663" y="3145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高频细节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F346FA-29EA-1490-28AB-63CE91CA9854}"/>
              </a:ext>
            </a:extLst>
          </p:cNvPr>
          <p:cNvSpPr txBox="1"/>
          <p:nvPr/>
        </p:nvSpPr>
        <p:spPr>
          <a:xfrm>
            <a:off x="8204810" y="4444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低频轮廓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F6310-460F-9587-234F-56411F7ACF5D}"/>
              </a:ext>
            </a:extLst>
          </p:cNvPr>
          <p:cNvSpPr txBox="1"/>
          <p:nvPr/>
        </p:nvSpPr>
        <p:spPr>
          <a:xfrm>
            <a:off x="1380067" y="5686012"/>
            <a:ext cx="933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超分任务实际上是在依靠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图像中原有的低频轮廓信息，去试图补全出缺失的高频细节。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808638-EDF9-607C-BF99-5416F1A01F62}"/>
              </a:ext>
            </a:extLst>
          </p:cNvPr>
          <p:cNvSpPr txBox="1"/>
          <p:nvPr/>
        </p:nvSpPr>
        <p:spPr>
          <a:xfrm>
            <a:off x="4235371" y="3061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超分问题的本质</a:t>
            </a:r>
          </a:p>
        </p:txBody>
      </p:sp>
    </p:spTree>
    <p:extLst>
      <p:ext uri="{BB962C8B-B14F-4D97-AF65-F5344CB8AC3E}">
        <p14:creationId xmlns:p14="http://schemas.microsoft.com/office/powerpoint/2010/main" val="9412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05F75955-103C-BF85-3151-EC90E23C08A4}"/>
              </a:ext>
            </a:extLst>
          </p:cNvPr>
          <p:cNvSpPr/>
          <p:nvPr/>
        </p:nvSpPr>
        <p:spPr>
          <a:xfrm>
            <a:off x="4313168" y="2207341"/>
            <a:ext cx="1060704" cy="225213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B04A39B-061D-FF7E-EBA3-E7F53D80CB30}"/>
              </a:ext>
            </a:extLst>
          </p:cNvPr>
          <p:cNvCxnSpPr>
            <a:cxnSpLocks/>
          </p:cNvCxnSpPr>
          <p:nvPr/>
        </p:nvCxnSpPr>
        <p:spPr>
          <a:xfrm>
            <a:off x="1502235" y="3333407"/>
            <a:ext cx="297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9B2C83-295B-104C-3441-4B879BE3635A}"/>
              </a:ext>
            </a:extLst>
          </p:cNvPr>
          <p:cNvSpPr/>
          <p:nvPr/>
        </p:nvSpPr>
        <p:spPr>
          <a:xfrm>
            <a:off x="2207339" y="2207340"/>
            <a:ext cx="1473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控制条件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EC26DA-860D-9252-036F-0A70BF8AD3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43939" y="2816940"/>
            <a:ext cx="0" cy="516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梯形 11">
            <a:extLst>
              <a:ext uri="{FF2B5EF4-FFF2-40B4-BE49-F238E27FC236}">
                <a16:creationId xmlns:a16="http://schemas.microsoft.com/office/drawing/2014/main" id="{A6C2161F-A202-4C6C-E1D5-9C2CFC1DC976}"/>
              </a:ext>
            </a:extLst>
          </p:cNvPr>
          <p:cNvSpPr/>
          <p:nvPr/>
        </p:nvSpPr>
        <p:spPr>
          <a:xfrm>
            <a:off x="9141893" y="3151665"/>
            <a:ext cx="1498600" cy="12149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ED5B0AC-8773-6392-2B6E-2617CD0FE02C}"/>
              </a:ext>
            </a:extLst>
          </p:cNvPr>
          <p:cNvSpPr/>
          <p:nvPr/>
        </p:nvSpPr>
        <p:spPr>
          <a:xfrm>
            <a:off x="9454631" y="2389665"/>
            <a:ext cx="873124" cy="762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34ACDC-0C80-7B5A-3667-8482B7EB9DE8}"/>
              </a:ext>
            </a:extLst>
          </p:cNvPr>
          <p:cNvSpPr txBox="1"/>
          <p:nvPr/>
        </p:nvSpPr>
        <p:spPr>
          <a:xfrm>
            <a:off x="2093245" y="1479454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图像生成模型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89A776-2685-B1CD-70B8-15252FF25F11}"/>
              </a:ext>
            </a:extLst>
          </p:cNvPr>
          <p:cNvCxnSpPr>
            <a:cxnSpLocks/>
          </p:cNvCxnSpPr>
          <p:nvPr/>
        </p:nvCxnSpPr>
        <p:spPr>
          <a:xfrm>
            <a:off x="6362456" y="3384495"/>
            <a:ext cx="297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87E688-6095-E684-FCE6-3579D141D9D5}"/>
              </a:ext>
            </a:extLst>
          </p:cNvPr>
          <p:cNvCxnSpPr>
            <a:cxnSpLocks/>
          </p:cNvCxnSpPr>
          <p:nvPr/>
        </p:nvCxnSpPr>
        <p:spPr>
          <a:xfrm>
            <a:off x="7804160" y="2868028"/>
            <a:ext cx="0" cy="516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梯形 17">
            <a:extLst>
              <a:ext uri="{FF2B5EF4-FFF2-40B4-BE49-F238E27FC236}">
                <a16:creationId xmlns:a16="http://schemas.microsoft.com/office/drawing/2014/main" id="{F89DA7CB-6D96-C667-0E1E-FDC2462CA64F}"/>
              </a:ext>
            </a:extLst>
          </p:cNvPr>
          <p:cNvSpPr/>
          <p:nvPr/>
        </p:nvSpPr>
        <p:spPr>
          <a:xfrm>
            <a:off x="7054860" y="1697513"/>
            <a:ext cx="1498600" cy="12149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B6138E-C5F7-050E-866E-3343DAF2354D}"/>
              </a:ext>
            </a:extLst>
          </p:cNvPr>
          <p:cNvSpPr txBox="1"/>
          <p:nvPr/>
        </p:nvSpPr>
        <p:spPr>
          <a:xfrm>
            <a:off x="6983800" y="12568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超分辨率模型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B9D849-2387-4892-BB4D-86BC9D35D5B4}"/>
              </a:ext>
            </a:extLst>
          </p:cNvPr>
          <p:cNvSpPr txBox="1"/>
          <p:nvPr/>
        </p:nvSpPr>
        <p:spPr>
          <a:xfrm>
            <a:off x="1417519" y="5826450"/>
            <a:ext cx="93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实际上二者的生成范式是十分相近的，只不过超分并不需要进行低频信息生成，且控制条件有较高权重（必须保持匹配）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37DCB0-4EAA-4847-83AF-1512CE171283}"/>
              </a:ext>
            </a:extLst>
          </p:cNvPr>
          <p:cNvSpPr txBox="1"/>
          <p:nvPr/>
        </p:nvSpPr>
        <p:spPr>
          <a:xfrm>
            <a:off x="4387840" y="39931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图像生成与超分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E122CF-EB68-6CC5-733F-461260186493}"/>
              </a:ext>
            </a:extLst>
          </p:cNvPr>
          <p:cNvSpPr txBox="1"/>
          <p:nvPr/>
        </p:nvSpPr>
        <p:spPr>
          <a:xfrm>
            <a:off x="1049029" y="4813398"/>
            <a:ext cx="466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图像生成模型实际上是通过某些控制条件，生成一张符合视觉的完整图像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C7EFDB-A8E5-2A7E-1E02-5CAAE25A79A3}"/>
              </a:ext>
            </a:extLst>
          </p:cNvPr>
          <p:cNvSpPr txBox="1"/>
          <p:nvPr/>
        </p:nvSpPr>
        <p:spPr>
          <a:xfrm>
            <a:off x="6222890" y="4536399"/>
            <a:ext cx="466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而超分模型则是依据低频信息，生成能够与其匹配，并符合视觉的高频信息，组合成一张完整图像</a:t>
            </a:r>
          </a:p>
        </p:txBody>
      </p:sp>
    </p:spTree>
    <p:extLst>
      <p:ext uri="{BB962C8B-B14F-4D97-AF65-F5344CB8AC3E}">
        <p14:creationId xmlns:p14="http://schemas.microsoft.com/office/powerpoint/2010/main" val="24501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64E9DBF-B01A-CA0D-16C8-BED2166ABB7D}"/>
              </a:ext>
            </a:extLst>
          </p:cNvPr>
          <p:cNvSpPr/>
          <p:nvPr/>
        </p:nvSpPr>
        <p:spPr>
          <a:xfrm>
            <a:off x="0" y="1388828"/>
            <a:ext cx="12192000" cy="1236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472CDD-C790-B1F7-B11E-8D4B38004E8F}"/>
              </a:ext>
            </a:extLst>
          </p:cNvPr>
          <p:cNvSpPr/>
          <p:nvPr/>
        </p:nvSpPr>
        <p:spPr>
          <a:xfrm>
            <a:off x="2897027" y="1663012"/>
            <a:ext cx="1030078" cy="602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4FDECA-E208-5505-87B5-A0173E7B07FC}"/>
              </a:ext>
            </a:extLst>
          </p:cNvPr>
          <p:cNvSpPr/>
          <p:nvPr/>
        </p:nvSpPr>
        <p:spPr>
          <a:xfrm>
            <a:off x="6045199" y="1663011"/>
            <a:ext cx="1388533" cy="602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9B42C0-223D-9C5D-552B-9DABF95F668B}"/>
              </a:ext>
            </a:extLst>
          </p:cNvPr>
          <p:cNvSpPr/>
          <p:nvPr/>
        </p:nvSpPr>
        <p:spPr>
          <a:xfrm>
            <a:off x="0" y="4190382"/>
            <a:ext cx="12192000" cy="1236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3D2B8E9-5A18-D784-C627-9663D34DDD9E}"/>
              </a:ext>
            </a:extLst>
          </p:cNvPr>
          <p:cNvSpPr/>
          <p:nvPr/>
        </p:nvSpPr>
        <p:spPr>
          <a:xfrm>
            <a:off x="4446427" y="4507812"/>
            <a:ext cx="1030078" cy="602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5A6FBD-A00C-F294-1F85-2BBC930764FA}"/>
              </a:ext>
            </a:extLst>
          </p:cNvPr>
          <p:cNvSpPr/>
          <p:nvPr/>
        </p:nvSpPr>
        <p:spPr>
          <a:xfrm>
            <a:off x="7594599" y="4507811"/>
            <a:ext cx="1388533" cy="602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Diffusion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E52481-3D32-B167-1C2E-9A1CEFFF5901}"/>
              </a:ext>
            </a:extLst>
          </p:cNvPr>
          <p:cNvSpPr txBox="1"/>
          <p:nvPr/>
        </p:nvSpPr>
        <p:spPr>
          <a:xfrm>
            <a:off x="9398000" y="18222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图像生成问题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E65410-4D64-41EB-D5F6-3C70B3B135F5}"/>
              </a:ext>
            </a:extLst>
          </p:cNvPr>
          <p:cNvSpPr txBox="1"/>
          <p:nvPr/>
        </p:nvSpPr>
        <p:spPr>
          <a:xfrm>
            <a:off x="1100667" y="462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超分辨率问题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AA987AE-20ED-426F-E008-4FCE9C5C5FDA}"/>
              </a:ext>
            </a:extLst>
          </p:cNvPr>
          <p:cNvSpPr/>
          <p:nvPr/>
        </p:nvSpPr>
        <p:spPr>
          <a:xfrm rot="19312041">
            <a:off x="5370295" y="2838105"/>
            <a:ext cx="619495" cy="11817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AD7ED5-FBB7-B4E9-F7A6-D462F8D63A72}"/>
              </a:ext>
            </a:extLst>
          </p:cNvPr>
          <p:cNvSpPr txBox="1"/>
          <p:nvPr/>
        </p:nvSpPr>
        <p:spPr>
          <a:xfrm>
            <a:off x="287566" y="2950859"/>
            <a:ext cx="4957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模型在图像生成问题上被扩散模型取代，而且在超分问题上，经过短暂的延迟也发生了这一过程，两个问题的发展存在相关性。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54A3B5-59FB-6DE2-A54E-9F72CE935655}"/>
              </a:ext>
            </a:extLst>
          </p:cNvPr>
          <p:cNvSpPr txBox="1"/>
          <p:nvPr/>
        </p:nvSpPr>
        <p:spPr>
          <a:xfrm>
            <a:off x="3195397" y="588120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或许可以将图像生成问题中的突破快速移植到超分问题中？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E392A1-33BF-4DDD-7DE4-C558163950D0}"/>
              </a:ext>
            </a:extLst>
          </p:cNvPr>
          <p:cNvSpPr txBox="1"/>
          <p:nvPr/>
        </p:nvSpPr>
        <p:spPr>
          <a:xfrm>
            <a:off x="7229060" y="3089358"/>
            <a:ext cx="433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且因为图像生成问题总是有着更为强大的需求，也总能取得更优先的突破。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EB28E9-147A-F4D3-801F-E521C335BD0C}"/>
              </a:ext>
            </a:extLst>
          </p:cNvPr>
          <p:cNvSpPr txBox="1"/>
          <p:nvPr/>
        </p:nvSpPr>
        <p:spPr>
          <a:xfrm>
            <a:off x="4811225" y="3464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发展的一致性</a:t>
            </a:r>
          </a:p>
        </p:txBody>
      </p:sp>
    </p:spTree>
    <p:extLst>
      <p:ext uri="{BB962C8B-B14F-4D97-AF65-F5344CB8AC3E}">
        <p14:creationId xmlns:p14="http://schemas.microsoft.com/office/powerpoint/2010/main" val="14960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EB28E9-147A-F4D3-801F-E521C335BD0C}"/>
              </a:ext>
            </a:extLst>
          </p:cNvPr>
          <p:cNvSpPr txBox="1"/>
          <p:nvPr/>
        </p:nvSpPr>
        <p:spPr>
          <a:xfrm>
            <a:off x="3786714" y="345339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为什么通过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做超分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DAEAC4-F216-A882-55E5-71741687AB1C}"/>
              </a:ext>
            </a:extLst>
          </p:cNvPr>
          <p:cNvSpPr txBox="1"/>
          <p:nvPr/>
        </p:nvSpPr>
        <p:spPr>
          <a:xfrm>
            <a:off x="6612468" y="1859338"/>
            <a:ext cx="5206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与在图像生成任务中使用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的理由一致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更高质量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能够以极快的速度进行图像生成，但实际上并没能在实际利用领域掀起什么波澜。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diffusion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虽然需要更大的计算量，有着更高的设备需求以及计算时间，却很快让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图像生成投入到了实际应用之中，即便在数据上，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值的差距并不算大，但或许有这一指标无法衡量的部分，扩散模型做出了巨大的超越。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03630-FBCC-3AF9-7E27-D8A5D6C1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0" y="2522505"/>
            <a:ext cx="5583918" cy="294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AE8D33-EB2C-01B1-E8FD-D021CBE84D38}"/>
              </a:ext>
            </a:extLst>
          </p:cNvPr>
          <p:cNvSpPr txBox="1"/>
          <p:nvPr/>
        </p:nvSpPr>
        <p:spPr>
          <a:xfrm>
            <a:off x="2108200" y="570706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因此，类比到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之上，看起来在参数上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不明显的一点提升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，实际上可能就会直接造成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差异巨大的观感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，从而影响使用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DB1BBB0-C3F1-41B6-3FB3-03EF2E409E3C}"/>
              </a:ext>
            </a:extLst>
          </p:cNvPr>
          <p:cNvSpPr/>
          <p:nvPr/>
        </p:nvSpPr>
        <p:spPr>
          <a:xfrm>
            <a:off x="2108200" y="1231815"/>
            <a:ext cx="1710267" cy="936489"/>
          </a:xfrm>
          <a:custGeom>
            <a:avLst/>
            <a:gdLst>
              <a:gd name="connsiteX0" fmla="*/ 0 w 2484030"/>
              <a:gd name="connsiteY0" fmla="*/ 1262655 h 1335015"/>
              <a:gd name="connsiteX1" fmla="*/ 1016000 w 2484030"/>
              <a:gd name="connsiteY1" fmla="*/ 1211855 h 1335015"/>
              <a:gd name="connsiteX2" fmla="*/ 1557867 w 2484030"/>
              <a:gd name="connsiteY2" fmla="*/ 119655 h 1335015"/>
              <a:gd name="connsiteX3" fmla="*/ 2379133 w 2484030"/>
              <a:gd name="connsiteY3" fmla="*/ 18055 h 1335015"/>
              <a:gd name="connsiteX4" fmla="*/ 2446867 w 2484030"/>
              <a:gd name="connsiteY4" fmla="*/ 26521 h 133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4030" h="1335015">
                <a:moveTo>
                  <a:pt x="0" y="1262655"/>
                </a:moveTo>
                <a:cubicBezTo>
                  <a:pt x="378178" y="1332505"/>
                  <a:pt x="756356" y="1402355"/>
                  <a:pt x="1016000" y="1211855"/>
                </a:cubicBezTo>
                <a:cubicBezTo>
                  <a:pt x="1275644" y="1021355"/>
                  <a:pt x="1330678" y="318622"/>
                  <a:pt x="1557867" y="119655"/>
                </a:cubicBezTo>
                <a:cubicBezTo>
                  <a:pt x="1785056" y="-79312"/>
                  <a:pt x="2230966" y="33577"/>
                  <a:pt x="2379133" y="18055"/>
                </a:cubicBezTo>
                <a:cubicBezTo>
                  <a:pt x="2527300" y="2533"/>
                  <a:pt x="2487083" y="14527"/>
                  <a:pt x="2446867" y="265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CC10310A-09D9-350E-134F-3872AF30DE9B}"/>
              </a:ext>
            </a:extLst>
          </p:cNvPr>
          <p:cNvSpPr/>
          <p:nvPr/>
        </p:nvSpPr>
        <p:spPr>
          <a:xfrm>
            <a:off x="1507067" y="668504"/>
            <a:ext cx="118534" cy="179437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9C4E4922-CE8D-1F96-289A-0DBB667F6AA0}"/>
              </a:ext>
            </a:extLst>
          </p:cNvPr>
          <p:cNvSpPr/>
          <p:nvPr/>
        </p:nvSpPr>
        <p:spPr>
          <a:xfrm rot="5400000">
            <a:off x="2836523" y="1015266"/>
            <a:ext cx="118154" cy="27770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7A556A-0B06-7E82-BE94-CB3999122729}"/>
              </a:ext>
            </a:extLst>
          </p:cNvPr>
          <p:cNvSpPr txBox="1"/>
          <p:nvPr/>
        </p:nvSpPr>
        <p:spPr>
          <a:xfrm>
            <a:off x="4340304" y="2219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生成质量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C0C884-4251-7CF2-295C-2D1D5733D1BD}"/>
              </a:ext>
            </a:extLst>
          </p:cNvPr>
          <p:cNvSpPr txBox="1"/>
          <p:nvPr/>
        </p:nvSpPr>
        <p:spPr>
          <a:xfrm>
            <a:off x="432939" y="1231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404633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60096A3B-167C-8996-0982-15345021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9" y="1594396"/>
            <a:ext cx="7975841" cy="14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CE8712-1891-B391-02CC-F1917214D523}"/>
              </a:ext>
            </a:extLst>
          </p:cNvPr>
          <p:cNvSpPr txBox="1"/>
          <p:nvPr/>
        </p:nvSpPr>
        <p:spPr>
          <a:xfrm>
            <a:off x="606698" y="1257077"/>
            <a:ext cx="391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https://arxiv.org/pdf/2305.07015.pdf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BEBEEA-06B6-E618-DB1F-54032471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945" y="3361509"/>
            <a:ext cx="4952157" cy="28808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C5038F-B47B-4E1F-8686-C006DE9AFF1A}"/>
              </a:ext>
            </a:extLst>
          </p:cNvPr>
          <p:cNvSpPr txBox="1"/>
          <p:nvPr/>
        </p:nvSpPr>
        <p:spPr>
          <a:xfrm>
            <a:off x="7304611" y="3575981"/>
            <a:ext cx="396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同时，受限于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U-net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网络的固定结构，扩散模型对于不恰当尺寸输入适应性较差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59B853-9EA4-817A-6B06-17207298E1FD}"/>
              </a:ext>
            </a:extLst>
          </p:cNvPr>
          <p:cNvSpPr txBox="1"/>
          <p:nvPr/>
        </p:nvSpPr>
        <p:spPr>
          <a:xfrm>
            <a:off x="4082425" y="456240"/>
            <a:ext cx="445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扩散超分现存的问题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59A3D3-E048-9D8C-C795-09E1FCA5FDC7}"/>
              </a:ext>
            </a:extLst>
          </p:cNvPr>
          <p:cNvSpPr txBox="1"/>
          <p:nvPr/>
        </p:nvSpPr>
        <p:spPr>
          <a:xfrm>
            <a:off x="8351520" y="1897025"/>
            <a:ext cx="385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StableSR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工作的实验表明，基于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的超分工作要显著快于基于扩散的超分工作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1BEF92-3433-88F0-03B4-EF292757550D}"/>
              </a:ext>
            </a:extLst>
          </p:cNvPr>
          <p:cNvSpPr txBox="1"/>
          <p:nvPr/>
        </p:nvSpPr>
        <p:spPr>
          <a:xfrm>
            <a:off x="7304610" y="5051102"/>
            <a:ext cx="396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所以目前的扩散超分急需：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加速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解决尺寸限制</a:t>
            </a:r>
          </a:p>
        </p:txBody>
      </p:sp>
    </p:spTree>
    <p:extLst>
      <p:ext uri="{BB962C8B-B14F-4D97-AF65-F5344CB8AC3E}">
        <p14:creationId xmlns:p14="http://schemas.microsoft.com/office/powerpoint/2010/main" val="21727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CDAE3D-218C-8F1F-1EB5-D077AABDACDB}"/>
              </a:ext>
            </a:extLst>
          </p:cNvPr>
          <p:cNvSpPr txBox="1"/>
          <p:nvPr/>
        </p:nvSpPr>
        <p:spPr>
          <a:xfrm>
            <a:off x="8109911" y="2773111"/>
            <a:ext cx="3430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现有的进行任意尺寸超分的方案为切块法，将原图切成合适大小的小块，分别独立的进入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U-net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网络中，而每次去噪后再重新拼合，使得临近的小块得以互相影响，从而避免独立去噪导致的不匹配问题。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5F3CE-51B8-4601-16E8-C643CE2E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6" y="1183151"/>
            <a:ext cx="7375338" cy="48959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85E77-BBBB-1D85-3555-C7E7E9ABB808}"/>
              </a:ext>
            </a:extLst>
          </p:cNvPr>
          <p:cNvSpPr txBox="1"/>
          <p:nvPr/>
        </p:nvSpPr>
        <p:spPr>
          <a:xfrm>
            <a:off x="4597928" y="455768"/>
            <a:ext cx="29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任意尺寸超分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6A1C1-67BF-08FC-61E9-08B966C5FC81}"/>
              </a:ext>
            </a:extLst>
          </p:cNvPr>
          <p:cNvSpPr txBox="1"/>
          <p:nvPr/>
        </p:nvSpPr>
        <p:spPr>
          <a:xfrm>
            <a:off x="4136572" y="5432735"/>
            <a:ext cx="618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但由于需要重叠部分来维持相邻块之间的一致性，所以实际上会加大计算量，进一步使得运算缓慢问题</a:t>
            </a:r>
          </a:p>
        </p:txBody>
      </p:sp>
    </p:spTree>
    <p:extLst>
      <p:ext uri="{BB962C8B-B14F-4D97-AF65-F5344CB8AC3E}">
        <p14:creationId xmlns:p14="http://schemas.microsoft.com/office/powerpoint/2010/main" val="249743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7E94067E-2D3C-D0FF-9574-6D78A177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604533"/>
            <a:ext cx="7053943" cy="34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B73D16-66B3-907C-2D7C-4FE6B42DA915}"/>
              </a:ext>
            </a:extLst>
          </p:cNvPr>
          <p:cNvSpPr txBox="1"/>
          <p:nvPr/>
        </p:nvSpPr>
        <p:spPr>
          <a:xfrm>
            <a:off x="1011457" y="5600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https://www.nature.com/articles/s41598-024-52370-3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B36C9-79C6-EE39-1696-8AA8E95527D4}"/>
              </a:ext>
            </a:extLst>
          </p:cNvPr>
          <p:cNvSpPr txBox="1"/>
          <p:nvPr/>
        </p:nvSpPr>
        <p:spPr>
          <a:xfrm>
            <a:off x="7602583" y="1541419"/>
            <a:ext cx="458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要加快扩散模型的预测，最简单的思路就是减少计算步骤。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A81F44-B334-AEFF-71DA-F365EB20493A}"/>
              </a:ext>
            </a:extLst>
          </p:cNvPr>
          <p:cNvSpPr txBox="1"/>
          <p:nvPr/>
        </p:nvSpPr>
        <p:spPr>
          <a:xfrm>
            <a:off x="4597928" y="364409"/>
            <a:ext cx="29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减小迭代次数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159F5B-B3EA-DE0D-3949-043057CBB693}"/>
              </a:ext>
            </a:extLst>
          </p:cNvPr>
          <p:cNvSpPr txBox="1"/>
          <p:nvPr/>
        </p:nvSpPr>
        <p:spPr>
          <a:xfrm>
            <a:off x="7704183" y="2782669"/>
            <a:ext cx="458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但之所以原本的扩散模型需要大量的迭代，就是因为每一步去噪过程实际上预测的都是一个简单的高斯分布。而为了拟合复杂的图像分布，就需要更多的迭代。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1C08F-3552-B2F2-4AE7-1C5A9B3EA40E}"/>
              </a:ext>
            </a:extLst>
          </p:cNvPr>
          <p:cNvSpPr txBox="1"/>
          <p:nvPr/>
        </p:nvSpPr>
        <p:spPr>
          <a:xfrm>
            <a:off x="7704182" y="4584944"/>
            <a:ext cx="458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SRDDGAN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就通过使用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中的生成器来进行去噪，每次预测的分布更加复杂，从而减少了迭代次数。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7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1373</Words>
  <Application>Microsoft Office PowerPoint</Application>
  <PresentationFormat>宽屏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SFTT1000</vt:lpstr>
      <vt:lpstr>等线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宇航 徐</dc:creator>
  <cp:lastModifiedBy>宇航 徐</cp:lastModifiedBy>
  <cp:revision>17</cp:revision>
  <dcterms:created xsi:type="dcterms:W3CDTF">2024-01-08T07:42:02Z</dcterms:created>
  <dcterms:modified xsi:type="dcterms:W3CDTF">2024-03-21T07:46:16Z</dcterms:modified>
</cp:coreProperties>
</file>