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73" r:id="rId4"/>
    <p:sldId id="274" r:id="rId5"/>
    <p:sldId id="276" r:id="rId6"/>
    <p:sldId id="275" r:id="rId7"/>
    <p:sldId id="281" r:id="rId8"/>
    <p:sldId id="285" r:id="rId9"/>
    <p:sldId id="286" r:id="rId10"/>
    <p:sldId id="271" r:id="rId11"/>
    <p:sldId id="272" r:id="rId12"/>
    <p:sldId id="287" r:id="rId13"/>
    <p:sldId id="288" r:id="rId14"/>
    <p:sldId id="292" r:id="rId15"/>
    <p:sldId id="293" r:id="rId16"/>
    <p:sldId id="289" r:id="rId17"/>
    <p:sldId id="295" r:id="rId18"/>
    <p:sldId id="294" r:id="rId19"/>
    <p:sldId id="277" r:id="rId20"/>
    <p:sldId id="290" r:id="rId21"/>
    <p:sldId id="291" r:id="rId22"/>
    <p:sldId id="279" r:id="rId23"/>
    <p:sldId id="270"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699" autoAdjust="0"/>
  </p:normalViewPr>
  <p:slideViewPr>
    <p:cSldViewPr snapToGrid="0">
      <p:cViewPr>
        <p:scale>
          <a:sx n="75" d="100"/>
          <a:sy n="75" d="100"/>
        </p:scale>
        <p:origin x="7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64A441-0A8A-49DF-9C63-522C9B1B8ECC}" type="datetimeFigureOut">
              <a:rPr lang="zh-CN" altLang="en-US" smtClean="0"/>
              <a:t>2024/3/9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4ECB46-D40B-43B1-B870-9823684E755C}" type="slidenum">
              <a:rPr lang="zh-CN" altLang="en-US" smtClean="0"/>
              <a:t>‹#›</a:t>
            </a:fld>
            <a:endParaRPr lang="zh-CN" altLang="en-US"/>
          </a:p>
        </p:txBody>
      </p:sp>
    </p:spTree>
    <p:extLst>
      <p:ext uri="{BB962C8B-B14F-4D97-AF65-F5344CB8AC3E}">
        <p14:creationId xmlns:p14="http://schemas.microsoft.com/office/powerpoint/2010/main" val="3809521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24ECB46-D40B-43B1-B870-9823684E755C}" type="slidenum">
              <a:rPr lang="zh-CN" altLang="en-US" smtClean="0"/>
              <a:t>1</a:t>
            </a:fld>
            <a:endParaRPr lang="zh-CN" altLang="en-US"/>
          </a:p>
        </p:txBody>
      </p:sp>
    </p:spTree>
    <p:extLst>
      <p:ext uri="{BB962C8B-B14F-4D97-AF65-F5344CB8AC3E}">
        <p14:creationId xmlns:p14="http://schemas.microsoft.com/office/powerpoint/2010/main" val="1588915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24ECB46-D40B-43B1-B870-9823684E755C}" type="slidenum">
              <a:rPr lang="zh-CN" altLang="en-US" smtClean="0"/>
              <a:t>2</a:t>
            </a:fld>
            <a:endParaRPr lang="zh-CN" altLang="en-US"/>
          </a:p>
        </p:txBody>
      </p:sp>
    </p:spTree>
    <p:extLst>
      <p:ext uri="{BB962C8B-B14F-4D97-AF65-F5344CB8AC3E}">
        <p14:creationId xmlns:p14="http://schemas.microsoft.com/office/powerpoint/2010/main" val="249749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24ECB46-D40B-43B1-B870-9823684E755C}" type="slidenum">
              <a:rPr lang="zh-CN" altLang="en-US" smtClean="0"/>
              <a:t>7</a:t>
            </a:fld>
            <a:endParaRPr lang="zh-CN" altLang="en-US"/>
          </a:p>
        </p:txBody>
      </p:sp>
    </p:spTree>
    <p:extLst>
      <p:ext uri="{BB962C8B-B14F-4D97-AF65-F5344CB8AC3E}">
        <p14:creationId xmlns:p14="http://schemas.microsoft.com/office/powerpoint/2010/main" val="3073959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A05A62-7C46-9F45-FD43-E77276C8268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529BF4E-42F0-B936-D597-46C6610B4DB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E9C15F3-F558-016F-2AC7-780C9C74567F}"/>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B1F31E31-D958-EF5B-9661-7CB217E0A460}"/>
              </a:ext>
            </a:extLst>
          </p:cNvPr>
          <p:cNvSpPr>
            <a:spLocks noGrp="1"/>
          </p:cNvSpPr>
          <p:nvPr>
            <p:ph type="sldNum" sz="quarter" idx="5"/>
          </p:nvPr>
        </p:nvSpPr>
        <p:spPr/>
        <p:txBody>
          <a:bodyPr/>
          <a:lstStyle/>
          <a:p>
            <a:fld id="{424ECB46-D40B-43B1-B870-9823684E755C}" type="slidenum">
              <a:rPr lang="zh-CN" altLang="en-US" smtClean="0"/>
              <a:t>8</a:t>
            </a:fld>
            <a:endParaRPr lang="zh-CN" altLang="en-US"/>
          </a:p>
        </p:txBody>
      </p:sp>
    </p:spTree>
    <p:extLst>
      <p:ext uri="{BB962C8B-B14F-4D97-AF65-F5344CB8AC3E}">
        <p14:creationId xmlns:p14="http://schemas.microsoft.com/office/powerpoint/2010/main" val="2398091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C000D0-E3C6-6826-C323-41B64054ECA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F8FE103-AE03-6D27-067A-9FC5F9F9B53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1D4ABC3-3025-6857-D3C7-6A14A308CE34}"/>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12D0368D-516C-6503-9B77-2F30EED5ED34}"/>
              </a:ext>
            </a:extLst>
          </p:cNvPr>
          <p:cNvSpPr>
            <a:spLocks noGrp="1"/>
          </p:cNvSpPr>
          <p:nvPr>
            <p:ph type="sldNum" sz="quarter" idx="5"/>
          </p:nvPr>
        </p:nvSpPr>
        <p:spPr/>
        <p:txBody>
          <a:bodyPr/>
          <a:lstStyle/>
          <a:p>
            <a:fld id="{424ECB46-D40B-43B1-B870-9823684E755C}" type="slidenum">
              <a:rPr lang="zh-CN" altLang="en-US" smtClean="0"/>
              <a:t>9</a:t>
            </a:fld>
            <a:endParaRPr lang="zh-CN" altLang="en-US"/>
          </a:p>
        </p:txBody>
      </p:sp>
    </p:spTree>
    <p:extLst>
      <p:ext uri="{BB962C8B-B14F-4D97-AF65-F5344CB8AC3E}">
        <p14:creationId xmlns:p14="http://schemas.microsoft.com/office/powerpoint/2010/main" val="187215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329DBE-A06E-88B3-57B4-252D74A709C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318670D-ECDA-FEAB-034D-022E44848EE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DD63DFD-7950-F79C-B89D-F3AF10C27455}"/>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81C778EE-129D-6341-C921-A4E2DC8F2C3A}"/>
              </a:ext>
            </a:extLst>
          </p:cNvPr>
          <p:cNvSpPr>
            <a:spLocks noGrp="1"/>
          </p:cNvSpPr>
          <p:nvPr>
            <p:ph type="sldNum" sz="quarter" idx="5"/>
          </p:nvPr>
        </p:nvSpPr>
        <p:spPr/>
        <p:txBody>
          <a:bodyPr/>
          <a:lstStyle/>
          <a:p>
            <a:fld id="{424ECB46-D40B-43B1-B870-9823684E755C}" type="slidenum">
              <a:rPr lang="zh-CN" altLang="en-US" smtClean="0"/>
              <a:t>17</a:t>
            </a:fld>
            <a:endParaRPr lang="zh-CN" altLang="en-US"/>
          </a:p>
        </p:txBody>
      </p:sp>
    </p:spTree>
    <p:extLst>
      <p:ext uri="{BB962C8B-B14F-4D97-AF65-F5344CB8AC3E}">
        <p14:creationId xmlns:p14="http://schemas.microsoft.com/office/powerpoint/2010/main" val="3973487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24ECB46-D40B-43B1-B870-9823684E755C}" type="slidenum">
              <a:rPr lang="zh-CN" altLang="en-US" smtClean="0"/>
              <a:t>18</a:t>
            </a:fld>
            <a:endParaRPr lang="zh-CN" altLang="en-US"/>
          </a:p>
        </p:txBody>
      </p:sp>
    </p:spTree>
    <p:extLst>
      <p:ext uri="{BB962C8B-B14F-4D97-AF65-F5344CB8AC3E}">
        <p14:creationId xmlns:p14="http://schemas.microsoft.com/office/powerpoint/2010/main" val="89172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907547-D114-A9AE-40E6-E4020BA7CDA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3B64F69-AD24-2941-768F-2D09DB17E0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A557D71-24B0-EC11-3322-FFE85B9DCEDF}"/>
              </a:ext>
            </a:extLst>
          </p:cNvPr>
          <p:cNvSpPr>
            <a:spLocks noGrp="1"/>
          </p:cNvSpPr>
          <p:nvPr>
            <p:ph type="dt" sz="half" idx="10"/>
          </p:nvPr>
        </p:nvSpPr>
        <p:spPr/>
        <p:txBody>
          <a:bodyPr/>
          <a:lstStyle/>
          <a:p>
            <a:fld id="{C4072325-3AB2-484F-BE26-0597BEFB720D}" type="datetimeFigureOut">
              <a:rPr lang="zh-CN" altLang="en-US" smtClean="0"/>
              <a:t>2024/3/9</a:t>
            </a:fld>
            <a:endParaRPr lang="zh-CN" altLang="en-US"/>
          </a:p>
        </p:txBody>
      </p:sp>
      <p:sp>
        <p:nvSpPr>
          <p:cNvPr id="5" name="页脚占位符 4">
            <a:extLst>
              <a:ext uri="{FF2B5EF4-FFF2-40B4-BE49-F238E27FC236}">
                <a16:creationId xmlns:a16="http://schemas.microsoft.com/office/drawing/2014/main" id="{E49EB3F6-1461-BC77-7158-1AC0BEE3CC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2D99C7-06D1-95C4-EDFD-29AFAAABBC71}"/>
              </a:ext>
            </a:extLst>
          </p:cNvPr>
          <p:cNvSpPr>
            <a:spLocks noGrp="1"/>
          </p:cNvSpPr>
          <p:nvPr>
            <p:ph type="sldNum" sz="quarter" idx="12"/>
          </p:nvPr>
        </p:nvSpPr>
        <p:spPr/>
        <p:txBody>
          <a:bodyPr/>
          <a:lstStyle/>
          <a:p>
            <a:fld id="{1399188F-5A1A-493F-9B8C-6D8EB5418F36}" type="slidenum">
              <a:rPr lang="zh-CN" altLang="en-US" smtClean="0"/>
              <a:t>‹#›</a:t>
            </a:fld>
            <a:endParaRPr lang="zh-CN" altLang="en-US"/>
          </a:p>
        </p:txBody>
      </p:sp>
    </p:spTree>
    <p:extLst>
      <p:ext uri="{BB962C8B-B14F-4D97-AF65-F5344CB8AC3E}">
        <p14:creationId xmlns:p14="http://schemas.microsoft.com/office/powerpoint/2010/main" val="2074287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D8D153-9750-3DD3-B557-0C19E5D7324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ED3C8AC-B357-C7F6-F675-0F4E6F80CAB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6643CEE-95A7-C65B-A3F6-0E8C037DF957}"/>
              </a:ext>
            </a:extLst>
          </p:cNvPr>
          <p:cNvSpPr>
            <a:spLocks noGrp="1"/>
          </p:cNvSpPr>
          <p:nvPr>
            <p:ph type="dt" sz="half" idx="10"/>
          </p:nvPr>
        </p:nvSpPr>
        <p:spPr/>
        <p:txBody>
          <a:bodyPr/>
          <a:lstStyle/>
          <a:p>
            <a:fld id="{C4072325-3AB2-484F-BE26-0597BEFB720D}" type="datetimeFigureOut">
              <a:rPr lang="zh-CN" altLang="en-US" smtClean="0"/>
              <a:t>2024/3/9</a:t>
            </a:fld>
            <a:endParaRPr lang="zh-CN" altLang="en-US"/>
          </a:p>
        </p:txBody>
      </p:sp>
      <p:sp>
        <p:nvSpPr>
          <p:cNvPr id="5" name="页脚占位符 4">
            <a:extLst>
              <a:ext uri="{FF2B5EF4-FFF2-40B4-BE49-F238E27FC236}">
                <a16:creationId xmlns:a16="http://schemas.microsoft.com/office/drawing/2014/main" id="{9567507A-858D-5CFC-74A3-7C9EC71699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DD66C3-8FD7-1DD2-8F1A-40E263DB598D}"/>
              </a:ext>
            </a:extLst>
          </p:cNvPr>
          <p:cNvSpPr>
            <a:spLocks noGrp="1"/>
          </p:cNvSpPr>
          <p:nvPr>
            <p:ph type="sldNum" sz="quarter" idx="12"/>
          </p:nvPr>
        </p:nvSpPr>
        <p:spPr/>
        <p:txBody>
          <a:bodyPr/>
          <a:lstStyle/>
          <a:p>
            <a:fld id="{1399188F-5A1A-493F-9B8C-6D8EB5418F36}" type="slidenum">
              <a:rPr lang="zh-CN" altLang="en-US" smtClean="0"/>
              <a:t>‹#›</a:t>
            </a:fld>
            <a:endParaRPr lang="zh-CN" altLang="en-US"/>
          </a:p>
        </p:txBody>
      </p:sp>
    </p:spTree>
    <p:extLst>
      <p:ext uri="{BB962C8B-B14F-4D97-AF65-F5344CB8AC3E}">
        <p14:creationId xmlns:p14="http://schemas.microsoft.com/office/powerpoint/2010/main" val="991635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EA829B2-B52F-E6CB-FB51-F48FBF4A99C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96EF394-CC72-4275-CE8F-0EBECDD230A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E42667-05C2-7B07-9DA5-92AB6C792F3F}"/>
              </a:ext>
            </a:extLst>
          </p:cNvPr>
          <p:cNvSpPr>
            <a:spLocks noGrp="1"/>
          </p:cNvSpPr>
          <p:nvPr>
            <p:ph type="dt" sz="half" idx="10"/>
          </p:nvPr>
        </p:nvSpPr>
        <p:spPr/>
        <p:txBody>
          <a:bodyPr/>
          <a:lstStyle/>
          <a:p>
            <a:fld id="{C4072325-3AB2-484F-BE26-0597BEFB720D}" type="datetimeFigureOut">
              <a:rPr lang="zh-CN" altLang="en-US" smtClean="0"/>
              <a:t>2024/3/9</a:t>
            </a:fld>
            <a:endParaRPr lang="zh-CN" altLang="en-US"/>
          </a:p>
        </p:txBody>
      </p:sp>
      <p:sp>
        <p:nvSpPr>
          <p:cNvPr id="5" name="页脚占位符 4">
            <a:extLst>
              <a:ext uri="{FF2B5EF4-FFF2-40B4-BE49-F238E27FC236}">
                <a16:creationId xmlns:a16="http://schemas.microsoft.com/office/drawing/2014/main" id="{B6F7EC95-DE0C-7C66-1571-8505F40210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78B52D-196F-5B11-1AC8-CEB3A26C6927}"/>
              </a:ext>
            </a:extLst>
          </p:cNvPr>
          <p:cNvSpPr>
            <a:spLocks noGrp="1"/>
          </p:cNvSpPr>
          <p:nvPr>
            <p:ph type="sldNum" sz="quarter" idx="12"/>
          </p:nvPr>
        </p:nvSpPr>
        <p:spPr/>
        <p:txBody>
          <a:bodyPr/>
          <a:lstStyle/>
          <a:p>
            <a:fld id="{1399188F-5A1A-493F-9B8C-6D8EB5418F36}" type="slidenum">
              <a:rPr lang="zh-CN" altLang="en-US" smtClean="0"/>
              <a:t>‹#›</a:t>
            </a:fld>
            <a:endParaRPr lang="zh-CN" altLang="en-US"/>
          </a:p>
        </p:txBody>
      </p:sp>
    </p:spTree>
    <p:extLst>
      <p:ext uri="{BB962C8B-B14F-4D97-AF65-F5344CB8AC3E}">
        <p14:creationId xmlns:p14="http://schemas.microsoft.com/office/powerpoint/2010/main" val="389753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615049-2809-D81D-87F9-58909CF50C4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8B82192-E591-B40F-767D-6FB8DE51C7D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B9FC6AF-CE67-2C89-613F-69DBC8096A05}"/>
              </a:ext>
            </a:extLst>
          </p:cNvPr>
          <p:cNvSpPr>
            <a:spLocks noGrp="1"/>
          </p:cNvSpPr>
          <p:nvPr>
            <p:ph type="dt" sz="half" idx="10"/>
          </p:nvPr>
        </p:nvSpPr>
        <p:spPr/>
        <p:txBody>
          <a:bodyPr/>
          <a:lstStyle/>
          <a:p>
            <a:fld id="{C4072325-3AB2-484F-BE26-0597BEFB720D}" type="datetimeFigureOut">
              <a:rPr lang="zh-CN" altLang="en-US" smtClean="0"/>
              <a:t>2024/3/9</a:t>
            </a:fld>
            <a:endParaRPr lang="zh-CN" altLang="en-US"/>
          </a:p>
        </p:txBody>
      </p:sp>
      <p:sp>
        <p:nvSpPr>
          <p:cNvPr id="5" name="页脚占位符 4">
            <a:extLst>
              <a:ext uri="{FF2B5EF4-FFF2-40B4-BE49-F238E27FC236}">
                <a16:creationId xmlns:a16="http://schemas.microsoft.com/office/drawing/2014/main" id="{8B4C7244-6DA5-52A9-E012-978C504D1B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88F4986-684B-D2E0-CEDF-00A1B85EEE66}"/>
              </a:ext>
            </a:extLst>
          </p:cNvPr>
          <p:cNvSpPr>
            <a:spLocks noGrp="1"/>
          </p:cNvSpPr>
          <p:nvPr>
            <p:ph type="sldNum" sz="quarter" idx="12"/>
          </p:nvPr>
        </p:nvSpPr>
        <p:spPr/>
        <p:txBody>
          <a:bodyPr/>
          <a:lstStyle/>
          <a:p>
            <a:fld id="{1399188F-5A1A-493F-9B8C-6D8EB5418F36}" type="slidenum">
              <a:rPr lang="zh-CN" altLang="en-US" smtClean="0"/>
              <a:t>‹#›</a:t>
            </a:fld>
            <a:endParaRPr lang="zh-CN" altLang="en-US"/>
          </a:p>
        </p:txBody>
      </p:sp>
    </p:spTree>
    <p:extLst>
      <p:ext uri="{BB962C8B-B14F-4D97-AF65-F5344CB8AC3E}">
        <p14:creationId xmlns:p14="http://schemas.microsoft.com/office/powerpoint/2010/main" val="4018482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70622-19C1-390A-0097-568D401854A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7F51A13-C18B-4117-A3BF-0080982B8C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EC9F5C3-8554-F732-E9FE-F937A713BC66}"/>
              </a:ext>
            </a:extLst>
          </p:cNvPr>
          <p:cNvSpPr>
            <a:spLocks noGrp="1"/>
          </p:cNvSpPr>
          <p:nvPr>
            <p:ph type="dt" sz="half" idx="10"/>
          </p:nvPr>
        </p:nvSpPr>
        <p:spPr/>
        <p:txBody>
          <a:bodyPr/>
          <a:lstStyle/>
          <a:p>
            <a:fld id="{C4072325-3AB2-484F-BE26-0597BEFB720D}" type="datetimeFigureOut">
              <a:rPr lang="zh-CN" altLang="en-US" smtClean="0"/>
              <a:t>2024/3/9</a:t>
            </a:fld>
            <a:endParaRPr lang="zh-CN" altLang="en-US"/>
          </a:p>
        </p:txBody>
      </p:sp>
      <p:sp>
        <p:nvSpPr>
          <p:cNvPr id="5" name="页脚占位符 4">
            <a:extLst>
              <a:ext uri="{FF2B5EF4-FFF2-40B4-BE49-F238E27FC236}">
                <a16:creationId xmlns:a16="http://schemas.microsoft.com/office/drawing/2014/main" id="{48AEA07B-658B-CC6F-2D98-968DB14F68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5C136C-7E44-1A51-C554-1CA290F9A0CE}"/>
              </a:ext>
            </a:extLst>
          </p:cNvPr>
          <p:cNvSpPr>
            <a:spLocks noGrp="1"/>
          </p:cNvSpPr>
          <p:nvPr>
            <p:ph type="sldNum" sz="quarter" idx="12"/>
          </p:nvPr>
        </p:nvSpPr>
        <p:spPr/>
        <p:txBody>
          <a:bodyPr/>
          <a:lstStyle/>
          <a:p>
            <a:fld id="{1399188F-5A1A-493F-9B8C-6D8EB5418F36}" type="slidenum">
              <a:rPr lang="zh-CN" altLang="en-US" smtClean="0"/>
              <a:t>‹#›</a:t>
            </a:fld>
            <a:endParaRPr lang="zh-CN" altLang="en-US"/>
          </a:p>
        </p:txBody>
      </p:sp>
    </p:spTree>
    <p:extLst>
      <p:ext uri="{BB962C8B-B14F-4D97-AF65-F5344CB8AC3E}">
        <p14:creationId xmlns:p14="http://schemas.microsoft.com/office/powerpoint/2010/main" val="3383028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866B83-5FC0-88F0-2081-18151FFE5E7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0746D9D-38B2-1810-EF98-2E5F81DCA21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9F10CA8-3409-B529-607D-15FD6C8296C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621BA00-8E01-4DC3-382F-852477F763F6}"/>
              </a:ext>
            </a:extLst>
          </p:cNvPr>
          <p:cNvSpPr>
            <a:spLocks noGrp="1"/>
          </p:cNvSpPr>
          <p:nvPr>
            <p:ph type="dt" sz="half" idx="10"/>
          </p:nvPr>
        </p:nvSpPr>
        <p:spPr/>
        <p:txBody>
          <a:bodyPr/>
          <a:lstStyle/>
          <a:p>
            <a:fld id="{C4072325-3AB2-484F-BE26-0597BEFB720D}" type="datetimeFigureOut">
              <a:rPr lang="zh-CN" altLang="en-US" smtClean="0"/>
              <a:t>2024/3/9</a:t>
            </a:fld>
            <a:endParaRPr lang="zh-CN" altLang="en-US"/>
          </a:p>
        </p:txBody>
      </p:sp>
      <p:sp>
        <p:nvSpPr>
          <p:cNvPr id="6" name="页脚占位符 5">
            <a:extLst>
              <a:ext uri="{FF2B5EF4-FFF2-40B4-BE49-F238E27FC236}">
                <a16:creationId xmlns:a16="http://schemas.microsoft.com/office/drawing/2014/main" id="{95C07003-F4DA-E286-D2E6-6E95C8D1D05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504C66-8367-02BF-2FD0-793B7277C24E}"/>
              </a:ext>
            </a:extLst>
          </p:cNvPr>
          <p:cNvSpPr>
            <a:spLocks noGrp="1"/>
          </p:cNvSpPr>
          <p:nvPr>
            <p:ph type="sldNum" sz="quarter" idx="12"/>
          </p:nvPr>
        </p:nvSpPr>
        <p:spPr/>
        <p:txBody>
          <a:bodyPr/>
          <a:lstStyle/>
          <a:p>
            <a:fld id="{1399188F-5A1A-493F-9B8C-6D8EB5418F36}" type="slidenum">
              <a:rPr lang="zh-CN" altLang="en-US" smtClean="0"/>
              <a:t>‹#›</a:t>
            </a:fld>
            <a:endParaRPr lang="zh-CN" altLang="en-US"/>
          </a:p>
        </p:txBody>
      </p:sp>
    </p:spTree>
    <p:extLst>
      <p:ext uri="{BB962C8B-B14F-4D97-AF65-F5344CB8AC3E}">
        <p14:creationId xmlns:p14="http://schemas.microsoft.com/office/powerpoint/2010/main" val="2798817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61E2CE-0EA4-82CC-3F7C-98EF186C4BF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3E6BC5A-DFCC-062F-4FE4-32F376F7CD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6CCA14F-F717-EC4E-F5DC-E072ACFEC5F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D702589-10E5-578E-8585-7D8731BC10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35A7FEE-6257-2E94-69EF-EB09E3C0ABC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FABC6F0-51CC-2EC7-3261-093B4DC225DE}"/>
              </a:ext>
            </a:extLst>
          </p:cNvPr>
          <p:cNvSpPr>
            <a:spLocks noGrp="1"/>
          </p:cNvSpPr>
          <p:nvPr>
            <p:ph type="dt" sz="half" idx="10"/>
          </p:nvPr>
        </p:nvSpPr>
        <p:spPr/>
        <p:txBody>
          <a:bodyPr/>
          <a:lstStyle/>
          <a:p>
            <a:fld id="{C4072325-3AB2-484F-BE26-0597BEFB720D}" type="datetimeFigureOut">
              <a:rPr lang="zh-CN" altLang="en-US" smtClean="0"/>
              <a:t>2024/3/9</a:t>
            </a:fld>
            <a:endParaRPr lang="zh-CN" altLang="en-US"/>
          </a:p>
        </p:txBody>
      </p:sp>
      <p:sp>
        <p:nvSpPr>
          <p:cNvPr id="8" name="页脚占位符 7">
            <a:extLst>
              <a:ext uri="{FF2B5EF4-FFF2-40B4-BE49-F238E27FC236}">
                <a16:creationId xmlns:a16="http://schemas.microsoft.com/office/drawing/2014/main" id="{7C9CA833-7E61-8AE2-831A-5802F36BF14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FB17376-B03D-717D-468B-55CC6B4E53A1}"/>
              </a:ext>
            </a:extLst>
          </p:cNvPr>
          <p:cNvSpPr>
            <a:spLocks noGrp="1"/>
          </p:cNvSpPr>
          <p:nvPr>
            <p:ph type="sldNum" sz="quarter" idx="12"/>
          </p:nvPr>
        </p:nvSpPr>
        <p:spPr/>
        <p:txBody>
          <a:bodyPr/>
          <a:lstStyle/>
          <a:p>
            <a:fld id="{1399188F-5A1A-493F-9B8C-6D8EB5418F36}" type="slidenum">
              <a:rPr lang="zh-CN" altLang="en-US" smtClean="0"/>
              <a:t>‹#›</a:t>
            </a:fld>
            <a:endParaRPr lang="zh-CN" altLang="en-US"/>
          </a:p>
        </p:txBody>
      </p:sp>
    </p:spTree>
    <p:extLst>
      <p:ext uri="{BB962C8B-B14F-4D97-AF65-F5344CB8AC3E}">
        <p14:creationId xmlns:p14="http://schemas.microsoft.com/office/powerpoint/2010/main" val="4271174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AB8913-BE58-C341-B79D-450CED688FB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C1F41FE-FF51-B328-E0D6-FE5020AA84D3}"/>
              </a:ext>
            </a:extLst>
          </p:cNvPr>
          <p:cNvSpPr>
            <a:spLocks noGrp="1"/>
          </p:cNvSpPr>
          <p:nvPr>
            <p:ph type="dt" sz="half" idx="10"/>
          </p:nvPr>
        </p:nvSpPr>
        <p:spPr/>
        <p:txBody>
          <a:bodyPr/>
          <a:lstStyle/>
          <a:p>
            <a:fld id="{C4072325-3AB2-484F-BE26-0597BEFB720D}" type="datetimeFigureOut">
              <a:rPr lang="zh-CN" altLang="en-US" smtClean="0"/>
              <a:t>2024/3/9</a:t>
            </a:fld>
            <a:endParaRPr lang="zh-CN" altLang="en-US"/>
          </a:p>
        </p:txBody>
      </p:sp>
      <p:sp>
        <p:nvSpPr>
          <p:cNvPr id="4" name="页脚占位符 3">
            <a:extLst>
              <a:ext uri="{FF2B5EF4-FFF2-40B4-BE49-F238E27FC236}">
                <a16:creationId xmlns:a16="http://schemas.microsoft.com/office/drawing/2014/main" id="{9D7F4898-17EB-2187-F976-7AB2400A4E2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9AFCCC8-3E87-3862-7706-B826BF9B9E04}"/>
              </a:ext>
            </a:extLst>
          </p:cNvPr>
          <p:cNvSpPr>
            <a:spLocks noGrp="1"/>
          </p:cNvSpPr>
          <p:nvPr>
            <p:ph type="sldNum" sz="quarter" idx="12"/>
          </p:nvPr>
        </p:nvSpPr>
        <p:spPr/>
        <p:txBody>
          <a:bodyPr/>
          <a:lstStyle/>
          <a:p>
            <a:fld id="{1399188F-5A1A-493F-9B8C-6D8EB5418F36}" type="slidenum">
              <a:rPr lang="zh-CN" altLang="en-US" smtClean="0"/>
              <a:t>‹#›</a:t>
            </a:fld>
            <a:endParaRPr lang="zh-CN" altLang="en-US"/>
          </a:p>
        </p:txBody>
      </p:sp>
    </p:spTree>
    <p:extLst>
      <p:ext uri="{BB962C8B-B14F-4D97-AF65-F5344CB8AC3E}">
        <p14:creationId xmlns:p14="http://schemas.microsoft.com/office/powerpoint/2010/main" val="2263703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2B0CEAF-B7F2-EACA-D991-BAFEC247D77D}"/>
              </a:ext>
            </a:extLst>
          </p:cNvPr>
          <p:cNvSpPr>
            <a:spLocks noGrp="1"/>
          </p:cNvSpPr>
          <p:nvPr>
            <p:ph type="dt" sz="half" idx="10"/>
          </p:nvPr>
        </p:nvSpPr>
        <p:spPr/>
        <p:txBody>
          <a:bodyPr/>
          <a:lstStyle/>
          <a:p>
            <a:fld id="{C4072325-3AB2-484F-BE26-0597BEFB720D}" type="datetimeFigureOut">
              <a:rPr lang="zh-CN" altLang="en-US" smtClean="0"/>
              <a:t>2024/3/9</a:t>
            </a:fld>
            <a:endParaRPr lang="zh-CN" altLang="en-US"/>
          </a:p>
        </p:txBody>
      </p:sp>
      <p:sp>
        <p:nvSpPr>
          <p:cNvPr id="3" name="页脚占位符 2">
            <a:extLst>
              <a:ext uri="{FF2B5EF4-FFF2-40B4-BE49-F238E27FC236}">
                <a16:creationId xmlns:a16="http://schemas.microsoft.com/office/drawing/2014/main" id="{8E323943-A0A5-46E4-485D-4B25D5A60C3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371FCE8-4A9F-48FE-9B7C-E4A2C21D5D0E}"/>
              </a:ext>
            </a:extLst>
          </p:cNvPr>
          <p:cNvSpPr>
            <a:spLocks noGrp="1"/>
          </p:cNvSpPr>
          <p:nvPr>
            <p:ph type="sldNum" sz="quarter" idx="12"/>
          </p:nvPr>
        </p:nvSpPr>
        <p:spPr/>
        <p:txBody>
          <a:bodyPr/>
          <a:lstStyle/>
          <a:p>
            <a:fld id="{1399188F-5A1A-493F-9B8C-6D8EB5418F36}" type="slidenum">
              <a:rPr lang="zh-CN" altLang="en-US" smtClean="0"/>
              <a:t>‹#›</a:t>
            </a:fld>
            <a:endParaRPr lang="zh-CN" altLang="en-US"/>
          </a:p>
        </p:txBody>
      </p:sp>
    </p:spTree>
    <p:extLst>
      <p:ext uri="{BB962C8B-B14F-4D97-AF65-F5344CB8AC3E}">
        <p14:creationId xmlns:p14="http://schemas.microsoft.com/office/powerpoint/2010/main" val="2439369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D035FA-80B1-E0E6-022D-C9085381932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E308E84-C829-4FD9-6698-D31AA4DD65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2FDB97D-B70F-1BDA-FD12-1B65D18CF5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156FAC6-A87A-8F35-A1AA-3EB45018376C}"/>
              </a:ext>
            </a:extLst>
          </p:cNvPr>
          <p:cNvSpPr>
            <a:spLocks noGrp="1"/>
          </p:cNvSpPr>
          <p:nvPr>
            <p:ph type="dt" sz="half" idx="10"/>
          </p:nvPr>
        </p:nvSpPr>
        <p:spPr/>
        <p:txBody>
          <a:bodyPr/>
          <a:lstStyle/>
          <a:p>
            <a:fld id="{C4072325-3AB2-484F-BE26-0597BEFB720D}" type="datetimeFigureOut">
              <a:rPr lang="zh-CN" altLang="en-US" smtClean="0"/>
              <a:t>2024/3/9</a:t>
            </a:fld>
            <a:endParaRPr lang="zh-CN" altLang="en-US"/>
          </a:p>
        </p:txBody>
      </p:sp>
      <p:sp>
        <p:nvSpPr>
          <p:cNvPr id="6" name="页脚占位符 5">
            <a:extLst>
              <a:ext uri="{FF2B5EF4-FFF2-40B4-BE49-F238E27FC236}">
                <a16:creationId xmlns:a16="http://schemas.microsoft.com/office/drawing/2014/main" id="{453D8DF0-FA5E-12DD-F3DD-3EFFC0BB1AD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935A3C8-7CDE-F413-0FE6-56E2B1BB94B5}"/>
              </a:ext>
            </a:extLst>
          </p:cNvPr>
          <p:cNvSpPr>
            <a:spLocks noGrp="1"/>
          </p:cNvSpPr>
          <p:nvPr>
            <p:ph type="sldNum" sz="quarter" idx="12"/>
          </p:nvPr>
        </p:nvSpPr>
        <p:spPr/>
        <p:txBody>
          <a:bodyPr/>
          <a:lstStyle/>
          <a:p>
            <a:fld id="{1399188F-5A1A-493F-9B8C-6D8EB5418F36}" type="slidenum">
              <a:rPr lang="zh-CN" altLang="en-US" smtClean="0"/>
              <a:t>‹#›</a:t>
            </a:fld>
            <a:endParaRPr lang="zh-CN" altLang="en-US"/>
          </a:p>
        </p:txBody>
      </p:sp>
    </p:spTree>
    <p:extLst>
      <p:ext uri="{BB962C8B-B14F-4D97-AF65-F5344CB8AC3E}">
        <p14:creationId xmlns:p14="http://schemas.microsoft.com/office/powerpoint/2010/main" val="920411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70E616-649C-51AB-A8A0-6F83E7D5457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917E91B-D1A6-E616-A1B8-5D8FA8D2EB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3BF4035-768B-2F85-0ADA-6B5D17FC59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9170216-90B2-A08D-FF34-F8B8A3340C7A}"/>
              </a:ext>
            </a:extLst>
          </p:cNvPr>
          <p:cNvSpPr>
            <a:spLocks noGrp="1"/>
          </p:cNvSpPr>
          <p:nvPr>
            <p:ph type="dt" sz="half" idx="10"/>
          </p:nvPr>
        </p:nvSpPr>
        <p:spPr/>
        <p:txBody>
          <a:bodyPr/>
          <a:lstStyle/>
          <a:p>
            <a:fld id="{C4072325-3AB2-484F-BE26-0597BEFB720D}" type="datetimeFigureOut">
              <a:rPr lang="zh-CN" altLang="en-US" smtClean="0"/>
              <a:t>2024/3/9</a:t>
            </a:fld>
            <a:endParaRPr lang="zh-CN" altLang="en-US"/>
          </a:p>
        </p:txBody>
      </p:sp>
      <p:sp>
        <p:nvSpPr>
          <p:cNvPr id="6" name="页脚占位符 5">
            <a:extLst>
              <a:ext uri="{FF2B5EF4-FFF2-40B4-BE49-F238E27FC236}">
                <a16:creationId xmlns:a16="http://schemas.microsoft.com/office/drawing/2014/main" id="{BDE62527-E940-7F95-0F88-83FC146FF01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6184C6-2843-3DFE-161D-36168498868C}"/>
              </a:ext>
            </a:extLst>
          </p:cNvPr>
          <p:cNvSpPr>
            <a:spLocks noGrp="1"/>
          </p:cNvSpPr>
          <p:nvPr>
            <p:ph type="sldNum" sz="quarter" idx="12"/>
          </p:nvPr>
        </p:nvSpPr>
        <p:spPr/>
        <p:txBody>
          <a:bodyPr/>
          <a:lstStyle/>
          <a:p>
            <a:fld id="{1399188F-5A1A-493F-9B8C-6D8EB5418F36}" type="slidenum">
              <a:rPr lang="zh-CN" altLang="en-US" smtClean="0"/>
              <a:t>‹#›</a:t>
            </a:fld>
            <a:endParaRPr lang="zh-CN" altLang="en-US"/>
          </a:p>
        </p:txBody>
      </p:sp>
    </p:spTree>
    <p:extLst>
      <p:ext uri="{BB962C8B-B14F-4D97-AF65-F5344CB8AC3E}">
        <p14:creationId xmlns:p14="http://schemas.microsoft.com/office/powerpoint/2010/main" val="2090520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7398FDF-B253-4D27-3EA2-7B9400029A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6054CC8-9928-2947-02D6-8FF0047DFA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132A12-5A10-18E0-633A-26B7765BBF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072325-3AB2-484F-BE26-0597BEFB720D}" type="datetimeFigureOut">
              <a:rPr lang="zh-CN" altLang="en-US" smtClean="0"/>
              <a:t>2024/3/9</a:t>
            </a:fld>
            <a:endParaRPr lang="zh-CN" altLang="en-US"/>
          </a:p>
        </p:txBody>
      </p:sp>
      <p:sp>
        <p:nvSpPr>
          <p:cNvPr id="5" name="页脚占位符 4">
            <a:extLst>
              <a:ext uri="{FF2B5EF4-FFF2-40B4-BE49-F238E27FC236}">
                <a16:creationId xmlns:a16="http://schemas.microsoft.com/office/drawing/2014/main" id="{8867DE27-DFFC-3C25-D283-09FF8BAC19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8EBFBD0-68DE-97FB-2E46-38ADA902CC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99188F-5A1A-493F-9B8C-6D8EB5418F36}" type="slidenum">
              <a:rPr lang="zh-CN" altLang="en-US" smtClean="0"/>
              <a:t>‹#›</a:t>
            </a:fld>
            <a:endParaRPr lang="zh-CN" altLang="en-US"/>
          </a:p>
        </p:txBody>
      </p:sp>
    </p:spTree>
    <p:extLst>
      <p:ext uri="{BB962C8B-B14F-4D97-AF65-F5344CB8AC3E}">
        <p14:creationId xmlns:p14="http://schemas.microsoft.com/office/powerpoint/2010/main" val="203786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nature.com/articles/s41598-024-52370-3"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arxiv.org/pdf/2011.13456.pdf" TargetMode="External"/><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hyperlink" Target="https://github.com/yang-song/score_sd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hyperlink" Target="https://ieeexplore.ieee.org/stamp/stamp.jsp?tp=&amp;arnumber=8953766"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hyperlink" Target="https://link.springer.com/chapter/10.1007/978-3-030-58558-7_42" TargetMode="Externa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hyperlink" Target="https://arxiv.org/pdf/1603.08155.pdf" TargetMode="External"/><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arxiv.org/abs/2011.13456" TargetMode="Externa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2D2EC43-8067-1274-37B1-06DD38A5BAD6}"/>
              </a:ext>
            </a:extLst>
          </p:cNvPr>
          <p:cNvSpPr txBox="1"/>
          <p:nvPr/>
        </p:nvSpPr>
        <p:spPr>
          <a:xfrm>
            <a:off x="5170105" y="3933581"/>
            <a:ext cx="1851789" cy="369332"/>
          </a:xfrm>
          <a:prstGeom prst="rect">
            <a:avLst/>
          </a:prstGeom>
          <a:noFill/>
        </p:spPr>
        <p:txBody>
          <a:bodyPr wrap="none" rtlCol="0">
            <a:spAutoFit/>
          </a:bodyPr>
          <a:lstStyle/>
          <a:p>
            <a:r>
              <a:rPr lang="en-US" altLang="zh-CN" b="0" i="0" dirty="0">
                <a:solidFill>
                  <a:srgbClr val="1F2328"/>
                </a:solidFill>
                <a:effectLst/>
                <a:latin typeface="Arial" panose="020B0604020202020204" pitchFamily="34" charset="0"/>
                <a:cs typeface="Arial" panose="020B0604020202020204" pitchFamily="34" charset="0"/>
              </a:rPr>
              <a:t>Guilin University</a:t>
            </a:r>
            <a:endParaRPr lang="zh-CN" altLang="en-US" dirty="0">
              <a:latin typeface="Arial" panose="020B0604020202020204" pitchFamily="34" charset="0"/>
              <a:cs typeface="Arial" panose="020B0604020202020204" pitchFamily="34" charset="0"/>
            </a:endParaRPr>
          </a:p>
        </p:txBody>
      </p:sp>
      <p:pic>
        <p:nvPicPr>
          <p:cNvPr id="3" name="图片 2">
            <a:extLst>
              <a:ext uri="{FF2B5EF4-FFF2-40B4-BE49-F238E27FC236}">
                <a16:creationId xmlns:a16="http://schemas.microsoft.com/office/drawing/2014/main" id="{87E3EF6D-5F36-1537-9130-C3E4C14DBAEA}"/>
              </a:ext>
            </a:extLst>
          </p:cNvPr>
          <p:cNvPicPr>
            <a:picLocks noChangeAspect="1"/>
          </p:cNvPicPr>
          <p:nvPr/>
        </p:nvPicPr>
        <p:blipFill>
          <a:blip r:embed="rId3"/>
          <a:stretch>
            <a:fillRect/>
          </a:stretch>
        </p:blipFill>
        <p:spPr>
          <a:xfrm>
            <a:off x="1232947" y="1107692"/>
            <a:ext cx="9726106" cy="2400244"/>
          </a:xfrm>
          <a:prstGeom prst="rect">
            <a:avLst/>
          </a:prstGeom>
        </p:spPr>
      </p:pic>
      <p:sp>
        <p:nvSpPr>
          <p:cNvPr id="7" name="文本框 6">
            <a:extLst>
              <a:ext uri="{FF2B5EF4-FFF2-40B4-BE49-F238E27FC236}">
                <a16:creationId xmlns:a16="http://schemas.microsoft.com/office/drawing/2014/main" id="{D0561EBF-C03C-B95C-22B4-AF338B472EFC}"/>
              </a:ext>
            </a:extLst>
          </p:cNvPr>
          <p:cNvSpPr txBox="1"/>
          <p:nvPr/>
        </p:nvSpPr>
        <p:spPr>
          <a:xfrm>
            <a:off x="1232947" y="5247089"/>
            <a:ext cx="6096000" cy="369332"/>
          </a:xfrm>
          <a:prstGeom prst="rect">
            <a:avLst/>
          </a:prstGeom>
          <a:noFill/>
        </p:spPr>
        <p:txBody>
          <a:bodyPr wrap="square">
            <a:spAutoFit/>
          </a:bodyPr>
          <a:lstStyle/>
          <a:p>
            <a:r>
              <a:rPr lang="en-US" altLang="zh-CN" dirty="0">
                <a:hlinkClick r:id="rId4"/>
              </a:rPr>
              <a:t>https://www.nature.com/articles/s41598-024-52370-3</a:t>
            </a:r>
            <a:endParaRPr lang="en-US" altLang="zh-CN" dirty="0"/>
          </a:p>
        </p:txBody>
      </p:sp>
    </p:spTree>
    <p:extLst>
      <p:ext uri="{BB962C8B-B14F-4D97-AF65-F5344CB8AC3E}">
        <p14:creationId xmlns:p14="http://schemas.microsoft.com/office/powerpoint/2010/main" val="1927901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5BCB74-63AE-272F-829C-1D2CE55BF37F}"/>
            </a:ext>
          </a:extLst>
        </p:cNvPr>
        <p:cNvGrpSpPr/>
        <p:nvPr/>
      </p:nvGrpSpPr>
      <p:grpSpPr>
        <a:xfrm>
          <a:off x="0" y="0"/>
          <a:ext cx="0" cy="0"/>
          <a:chOff x="0" y="0"/>
          <a:chExt cx="0" cy="0"/>
        </a:xfrm>
      </p:grpSpPr>
      <p:sp>
        <p:nvSpPr>
          <p:cNvPr id="5" name="矩形: 剪去对角 4">
            <a:extLst>
              <a:ext uri="{FF2B5EF4-FFF2-40B4-BE49-F238E27FC236}">
                <a16:creationId xmlns:a16="http://schemas.microsoft.com/office/drawing/2014/main" id="{67628339-3711-E93B-1740-7E1586E6961C}"/>
              </a:ext>
            </a:extLst>
          </p:cNvPr>
          <p:cNvSpPr/>
          <p:nvPr/>
        </p:nvSpPr>
        <p:spPr>
          <a:xfrm>
            <a:off x="177209" y="131135"/>
            <a:ext cx="2161953" cy="602511"/>
          </a:xfrm>
          <a:prstGeom prst="snip2Diag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Main idea</a:t>
            </a:r>
            <a:endParaRPr lang="zh-CN" altLang="en-US" dirty="0"/>
          </a:p>
        </p:txBody>
      </p:sp>
      <p:pic>
        <p:nvPicPr>
          <p:cNvPr id="3" name="图片 2">
            <a:extLst>
              <a:ext uri="{FF2B5EF4-FFF2-40B4-BE49-F238E27FC236}">
                <a16:creationId xmlns:a16="http://schemas.microsoft.com/office/drawing/2014/main" id="{CEABBCE4-94E8-6256-523F-22F3A9DD0836}"/>
              </a:ext>
            </a:extLst>
          </p:cNvPr>
          <p:cNvPicPr>
            <a:picLocks noChangeAspect="1"/>
          </p:cNvPicPr>
          <p:nvPr/>
        </p:nvPicPr>
        <p:blipFill>
          <a:blip r:embed="rId2"/>
          <a:stretch>
            <a:fillRect/>
          </a:stretch>
        </p:blipFill>
        <p:spPr>
          <a:xfrm>
            <a:off x="1940488" y="1018891"/>
            <a:ext cx="7965813" cy="3921630"/>
          </a:xfrm>
          <a:prstGeom prst="rect">
            <a:avLst/>
          </a:prstGeom>
        </p:spPr>
      </p:pic>
      <p:sp>
        <p:nvSpPr>
          <p:cNvPr id="4" name="文本框 3">
            <a:extLst>
              <a:ext uri="{FF2B5EF4-FFF2-40B4-BE49-F238E27FC236}">
                <a16:creationId xmlns:a16="http://schemas.microsoft.com/office/drawing/2014/main" id="{DDE670FA-103B-69C5-0F08-A5B95EDDA0BC}"/>
              </a:ext>
            </a:extLst>
          </p:cNvPr>
          <p:cNvSpPr txBox="1"/>
          <p:nvPr/>
        </p:nvSpPr>
        <p:spPr>
          <a:xfrm>
            <a:off x="5375809" y="5001310"/>
            <a:ext cx="1095172" cy="369332"/>
          </a:xfrm>
          <a:prstGeom prst="rect">
            <a:avLst/>
          </a:prstGeom>
          <a:solidFill>
            <a:schemeClr val="accent2">
              <a:lumMod val="40000"/>
              <a:lumOff val="60000"/>
            </a:schemeClr>
          </a:solidFill>
        </p:spPr>
        <p:txBody>
          <a:bodyPr wrap="none" rtlCol="0">
            <a:spAutoFit/>
          </a:bodyPr>
          <a:lstStyle/>
          <a:p>
            <a:r>
              <a:rPr lang="en-US" altLang="zh-CN" b="1" dirty="0"/>
              <a:t>Big step</a:t>
            </a:r>
            <a:endParaRPr lang="zh-CN" altLang="en-US" b="1" dirty="0"/>
          </a:p>
        </p:txBody>
      </p:sp>
      <p:sp>
        <p:nvSpPr>
          <p:cNvPr id="6" name="文本框 5">
            <a:extLst>
              <a:ext uri="{FF2B5EF4-FFF2-40B4-BE49-F238E27FC236}">
                <a16:creationId xmlns:a16="http://schemas.microsoft.com/office/drawing/2014/main" id="{2DF1198D-6E69-44D1-9D74-46F5FA2487CC}"/>
              </a:ext>
            </a:extLst>
          </p:cNvPr>
          <p:cNvSpPr txBox="1"/>
          <p:nvPr/>
        </p:nvSpPr>
        <p:spPr>
          <a:xfrm>
            <a:off x="5253981" y="731274"/>
            <a:ext cx="1338828" cy="369332"/>
          </a:xfrm>
          <a:prstGeom prst="rect">
            <a:avLst/>
          </a:prstGeom>
          <a:solidFill>
            <a:schemeClr val="accent1">
              <a:lumMod val="40000"/>
              <a:lumOff val="60000"/>
            </a:schemeClr>
          </a:solidFill>
        </p:spPr>
        <p:txBody>
          <a:bodyPr wrap="none" rtlCol="0">
            <a:spAutoFit/>
          </a:bodyPr>
          <a:lstStyle/>
          <a:p>
            <a:r>
              <a:rPr lang="en-US" altLang="zh-CN" b="1" dirty="0"/>
              <a:t>Small step</a:t>
            </a:r>
            <a:endParaRPr lang="zh-CN" altLang="en-US" b="1" dirty="0"/>
          </a:p>
        </p:txBody>
      </p:sp>
    </p:spTree>
    <p:extLst>
      <p:ext uri="{BB962C8B-B14F-4D97-AF65-F5344CB8AC3E}">
        <p14:creationId xmlns:p14="http://schemas.microsoft.com/office/powerpoint/2010/main" val="3398311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78A874-9387-25D5-233E-78FD2D1781E4}"/>
            </a:ext>
          </a:extLst>
        </p:cNvPr>
        <p:cNvGrpSpPr/>
        <p:nvPr/>
      </p:nvGrpSpPr>
      <p:grpSpPr>
        <a:xfrm>
          <a:off x="0" y="0"/>
          <a:ext cx="0" cy="0"/>
          <a:chOff x="0" y="0"/>
          <a:chExt cx="0" cy="0"/>
        </a:xfrm>
      </p:grpSpPr>
      <p:sp>
        <p:nvSpPr>
          <p:cNvPr id="5" name="矩形: 剪去对角 4">
            <a:extLst>
              <a:ext uri="{FF2B5EF4-FFF2-40B4-BE49-F238E27FC236}">
                <a16:creationId xmlns:a16="http://schemas.microsoft.com/office/drawing/2014/main" id="{F7E31336-1A9C-DD4E-6EAC-657A8528B3FD}"/>
              </a:ext>
            </a:extLst>
          </p:cNvPr>
          <p:cNvSpPr/>
          <p:nvPr/>
        </p:nvSpPr>
        <p:spPr>
          <a:xfrm>
            <a:off x="177209" y="131135"/>
            <a:ext cx="2161953" cy="602511"/>
          </a:xfrm>
          <a:prstGeom prst="snip2Diag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Structure</a:t>
            </a:r>
          </a:p>
        </p:txBody>
      </p:sp>
      <p:pic>
        <p:nvPicPr>
          <p:cNvPr id="7" name="图片 6">
            <a:extLst>
              <a:ext uri="{FF2B5EF4-FFF2-40B4-BE49-F238E27FC236}">
                <a16:creationId xmlns:a16="http://schemas.microsoft.com/office/drawing/2014/main" id="{DBF520DF-42C5-2857-321B-0FA61A40D776}"/>
              </a:ext>
            </a:extLst>
          </p:cNvPr>
          <p:cNvPicPr>
            <a:picLocks noChangeAspect="1"/>
          </p:cNvPicPr>
          <p:nvPr/>
        </p:nvPicPr>
        <p:blipFill>
          <a:blip r:embed="rId2"/>
          <a:stretch>
            <a:fillRect/>
          </a:stretch>
        </p:blipFill>
        <p:spPr>
          <a:xfrm>
            <a:off x="1166867" y="1100606"/>
            <a:ext cx="9858265" cy="4771818"/>
          </a:xfrm>
          <a:prstGeom prst="rect">
            <a:avLst/>
          </a:prstGeom>
        </p:spPr>
      </p:pic>
      <p:sp>
        <p:nvSpPr>
          <p:cNvPr id="2" name="文本框 1">
            <a:extLst>
              <a:ext uri="{FF2B5EF4-FFF2-40B4-BE49-F238E27FC236}">
                <a16:creationId xmlns:a16="http://schemas.microsoft.com/office/drawing/2014/main" id="{9E09D606-3647-F0AB-F3FA-4A7973044AC0}"/>
              </a:ext>
            </a:extLst>
          </p:cNvPr>
          <p:cNvSpPr txBox="1"/>
          <p:nvPr/>
        </p:nvSpPr>
        <p:spPr>
          <a:xfrm>
            <a:off x="1979427" y="4749936"/>
            <a:ext cx="2293090" cy="523220"/>
          </a:xfrm>
          <a:prstGeom prst="rect">
            <a:avLst/>
          </a:prstGeom>
          <a:noFill/>
        </p:spPr>
        <p:txBody>
          <a:bodyPr wrap="square">
            <a:spAutoFit/>
          </a:bodyPr>
          <a:lstStyle/>
          <a:p>
            <a:r>
              <a:rPr lang="en-US" altLang="zh-CN" sz="2800" dirty="0">
                <a:solidFill>
                  <a:schemeClr val="accent1">
                    <a:lumMod val="75000"/>
                  </a:schemeClr>
                </a:solidFill>
                <a:latin typeface="Arial Black" panose="020B0A04020102020204" pitchFamily="34" charset="0"/>
              </a:rPr>
              <a:t>SR</a:t>
            </a:r>
            <a:r>
              <a:rPr lang="en-US" altLang="zh-CN" sz="2800" dirty="0">
                <a:solidFill>
                  <a:srgbClr val="00B050"/>
                </a:solidFill>
                <a:latin typeface="Arial Black" panose="020B0A04020102020204" pitchFamily="34" charset="0"/>
              </a:rPr>
              <a:t>DD</a:t>
            </a:r>
            <a:r>
              <a:rPr lang="en-US" altLang="zh-CN" sz="2800" dirty="0">
                <a:solidFill>
                  <a:srgbClr val="FF0000"/>
                </a:solidFill>
                <a:latin typeface="Arial Black" panose="020B0A04020102020204" pitchFamily="34" charset="0"/>
              </a:rPr>
              <a:t>GAN</a:t>
            </a:r>
            <a:endParaRPr lang="zh-CN" altLang="en-US" sz="2800" dirty="0">
              <a:solidFill>
                <a:srgbClr val="FF0000"/>
              </a:solidFill>
              <a:latin typeface="Arial Black" panose="020B0A04020102020204" pitchFamily="34" charset="0"/>
            </a:endParaRPr>
          </a:p>
        </p:txBody>
      </p:sp>
      <p:sp>
        <p:nvSpPr>
          <p:cNvPr id="3" name="矩形: 圆角 2">
            <a:extLst>
              <a:ext uri="{FF2B5EF4-FFF2-40B4-BE49-F238E27FC236}">
                <a16:creationId xmlns:a16="http://schemas.microsoft.com/office/drawing/2014/main" id="{7C3D00F3-C47A-349E-1DA5-C7C4AEF4E4D9}"/>
              </a:ext>
            </a:extLst>
          </p:cNvPr>
          <p:cNvSpPr/>
          <p:nvPr/>
        </p:nvSpPr>
        <p:spPr>
          <a:xfrm>
            <a:off x="10826149" y="1788123"/>
            <a:ext cx="1214007" cy="369332"/>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N(0,1)</a:t>
            </a:r>
            <a:endParaRPr lang="zh-CN" altLang="en-US" dirty="0"/>
          </a:p>
        </p:txBody>
      </p:sp>
      <p:cxnSp>
        <p:nvCxnSpPr>
          <p:cNvPr id="6" name="直接箭头连接符 5">
            <a:extLst>
              <a:ext uri="{FF2B5EF4-FFF2-40B4-BE49-F238E27FC236}">
                <a16:creationId xmlns:a16="http://schemas.microsoft.com/office/drawing/2014/main" id="{AF56BD33-53A8-4887-F410-AAFE74DC43FA}"/>
              </a:ext>
            </a:extLst>
          </p:cNvPr>
          <p:cNvCxnSpPr/>
          <p:nvPr/>
        </p:nvCxnSpPr>
        <p:spPr>
          <a:xfrm>
            <a:off x="8932333" y="4047067"/>
            <a:ext cx="1202267"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4030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3BE6BE-60CC-1C73-0C5D-EECE3E8CA178}"/>
            </a:ext>
          </a:extLst>
        </p:cNvPr>
        <p:cNvGrpSpPr/>
        <p:nvPr/>
      </p:nvGrpSpPr>
      <p:grpSpPr>
        <a:xfrm>
          <a:off x="0" y="0"/>
          <a:ext cx="0" cy="0"/>
          <a:chOff x="0" y="0"/>
          <a:chExt cx="0" cy="0"/>
        </a:xfrm>
      </p:grpSpPr>
      <p:sp>
        <p:nvSpPr>
          <p:cNvPr id="5" name="矩形: 剪去对角 4">
            <a:extLst>
              <a:ext uri="{FF2B5EF4-FFF2-40B4-BE49-F238E27FC236}">
                <a16:creationId xmlns:a16="http://schemas.microsoft.com/office/drawing/2014/main" id="{034D358E-C5C7-D4DB-ACA0-88B49E6FEC2D}"/>
              </a:ext>
            </a:extLst>
          </p:cNvPr>
          <p:cNvSpPr/>
          <p:nvPr/>
        </p:nvSpPr>
        <p:spPr>
          <a:xfrm>
            <a:off x="177209" y="131135"/>
            <a:ext cx="2161953" cy="602511"/>
          </a:xfrm>
          <a:prstGeom prst="snip2Diag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Algorithm</a:t>
            </a:r>
          </a:p>
        </p:txBody>
      </p:sp>
      <p:pic>
        <p:nvPicPr>
          <p:cNvPr id="4" name="图片 3">
            <a:extLst>
              <a:ext uri="{FF2B5EF4-FFF2-40B4-BE49-F238E27FC236}">
                <a16:creationId xmlns:a16="http://schemas.microsoft.com/office/drawing/2014/main" id="{DB9838FE-5AF1-627E-3978-73E504763857}"/>
              </a:ext>
            </a:extLst>
          </p:cNvPr>
          <p:cNvPicPr>
            <a:picLocks noChangeAspect="1"/>
          </p:cNvPicPr>
          <p:nvPr/>
        </p:nvPicPr>
        <p:blipFill>
          <a:blip r:embed="rId2"/>
          <a:stretch>
            <a:fillRect/>
          </a:stretch>
        </p:blipFill>
        <p:spPr>
          <a:xfrm>
            <a:off x="758457" y="1998613"/>
            <a:ext cx="5148598" cy="3286038"/>
          </a:xfrm>
          <a:prstGeom prst="rect">
            <a:avLst/>
          </a:prstGeom>
        </p:spPr>
      </p:pic>
      <p:pic>
        <p:nvPicPr>
          <p:cNvPr id="8" name="图片 7">
            <a:extLst>
              <a:ext uri="{FF2B5EF4-FFF2-40B4-BE49-F238E27FC236}">
                <a16:creationId xmlns:a16="http://schemas.microsoft.com/office/drawing/2014/main" id="{F7FFDA53-0CFE-4E81-EBD2-FBEBC8630471}"/>
              </a:ext>
            </a:extLst>
          </p:cNvPr>
          <p:cNvPicPr>
            <a:picLocks noChangeAspect="1"/>
          </p:cNvPicPr>
          <p:nvPr/>
        </p:nvPicPr>
        <p:blipFill>
          <a:blip r:embed="rId3"/>
          <a:stretch>
            <a:fillRect/>
          </a:stretch>
        </p:blipFill>
        <p:spPr>
          <a:xfrm>
            <a:off x="5857434" y="1998613"/>
            <a:ext cx="5207513" cy="3263662"/>
          </a:xfrm>
          <a:prstGeom prst="rect">
            <a:avLst/>
          </a:prstGeom>
        </p:spPr>
      </p:pic>
      <p:sp>
        <p:nvSpPr>
          <p:cNvPr id="9" name="文本框 8">
            <a:extLst>
              <a:ext uri="{FF2B5EF4-FFF2-40B4-BE49-F238E27FC236}">
                <a16:creationId xmlns:a16="http://schemas.microsoft.com/office/drawing/2014/main" id="{67E960BC-1CFE-B324-12B7-469834459CE7}"/>
              </a:ext>
            </a:extLst>
          </p:cNvPr>
          <p:cNvSpPr txBox="1"/>
          <p:nvPr/>
        </p:nvSpPr>
        <p:spPr>
          <a:xfrm>
            <a:off x="2512276" y="1311739"/>
            <a:ext cx="1265826" cy="523220"/>
          </a:xfrm>
          <a:prstGeom prst="rect">
            <a:avLst/>
          </a:prstGeom>
          <a:noFill/>
        </p:spPr>
        <p:txBody>
          <a:bodyPr wrap="square">
            <a:spAutoFit/>
          </a:bodyPr>
          <a:lstStyle/>
          <a:p>
            <a:r>
              <a:rPr lang="en-US" altLang="zh-CN" sz="2800" dirty="0">
                <a:solidFill>
                  <a:schemeClr val="accent1">
                    <a:lumMod val="75000"/>
                  </a:schemeClr>
                </a:solidFill>
                <a:latin typeface="Arial Black" panose="020B0A04020102020204" pitchFamily="34" charset="0"/>
              </a:rPr>
              <a:t>Train</a:t>
            </a:r>
            <a:endParaRPr lang="zh-CN" altLang="en-US" sz="2800" dirty="0">
              <a:solidFill>
                <a:srgbClr val="FF0000"/>
              </a:solidFill>
              <a:latin typeface="Arial Black" panose="020B0A04020102020204" pitchFamily="34" charset="0"/>
            </a:endParaRPr>
          </a:p>
        </p:txBody>
      </p:sp>
      <p:sp>
        <p:nvSpPr>
          <p:cNvPr id="10" name="文本框 9">
            <a:extLst>
              <a:ext uri="{FF2B5EF4-FFF2-40B4-BE49-F238E27FC236}">
                <a16:creationId xmlns:a16="http://schemas.microsoft.com/office/drawing/2014/main" id="{3A44810C-C163-EC24-5E82-55144E213FB2}"/>
              </a:ext>
            </a:extLst>
          </p:cNvPr>
          <p:cNvSpPr txBox="1"/>
          <p:nvPr/>
        </p:nvSpPr>
        <p:spPr>
          <a:xfrm>
            <a:off x="7980538" y="1334115"/>
            <a:ext cx="961304" cy="523220"/>
          </a:xfrm>
          <a:prstGeom prst="rect">
            <a:avLst/>
          </a:prstGeom>
          <a:noFill/>
        </p:spPr>
        <p:txBody>
          <a:bodyPr wrap="square">
            <a:spAutoFit/>
          </a:bodyPr>
          <a:lstStyle/>
          <a:p>
            <a:r>
              <a:rPr lang="en-US" altLang="zh-CN" sz="2800" dirty="0">
                <a:solidFill>
                  <a:schemeClr val="accent1">
                    <a:lumMod val="75000"/>
                  </a:schemeClr>
                </a:solidFill>
                <a:latin typeface="Arial Black" panose="020B0A04020102020204" pitchFamily="34" charset="0"/>
              </a:rPr>
              <a:t>Run</a:t>
            </a:r>
            <a:endParaRPr lang="zh-CN" altLang="en-US" sz="2800"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3368670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EA8AC0-FECA-928D-F24C-2C3CBED5F369}"/>
            </a:ext>
          </a:extLst>
        </p:cNvPr>
        <p:cNvGrpSpPr/>
        <p:nvPr/>
      </p:nvGrpSpPr>
      <p:grpSpPr>
        <a:xfrm>
          <a:off x="0" y="0"/>
          <a:ext cx="0" cy="0"/>
          <a:chOff x="0" y="0"/>
          <a:chExt cx="0" cy="0"/>
        </a:xfrm>
      </p:grpSpPr>
      <p:sp>
        <p:nvSpPr>
          <p:cNvPr id="5" name="矩形: 剪去对角 4">
            <a:extLst>
              <a:ext uri="{FF2B5EF4-FFF2-40B4-BE49-F238E27FC236}">
                <a16:creationId xmlns:a16="http://schemas.microsoft.com/office/drawing/2014/main" id="{D0A2E860-A952-AB7E-FB8F-D0EE4888728F}"/>
              </a:ext>
            </a:extLst>
          </p:cNvPr>
          <p:cNvSpPr/>
          <p:nvPr/>
        </p:nvSpPr>
        <p:spPr>
          <a:xfrm>
            <a:off x="177209" y="131135"/>
            <a:ext cx="2161953" cy="602511"/>
          </a:xfrm>
          <a:prstGeom prst="snip2Diag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Generator</a:t>
            </a:r>
          </a:p>
        </p:txBody>
      </p:sp>
      <p:pic>
        <p:nvPicPr>
          <p:cNvPr id="3" name="图片 2">
            <a:extLst>
              <a:ext uri="{FF2B5EF4-FFF2-40B4-BE49-F238E27FC236}">
                <a16:creationId xmlns:a16="http://schemas.microsoft.com/office/drawing/2014/main" id="{B03F7713-4E30-DD56-891C-7EB33029DAA9}"/>
              </a:ext>
            </a:extLst>
          </p:cNvPr>
          <p:cNvPicPr>
            <a:picLocks noChangeAspect="1"/>
          </p:cNvPicPr>
          <p:nvPr/>
        </p:nvPicPr>
        <p:blipFill>
          <a:blip r:embed="rId2"/>
          <a:stretch>
            <a:fillRect/>
          </a:stretch>
        </p:blipFill>
        <p:spPr>
          <a:xfrm>
            <a:off x="2568674" y="1330785"/>
            <a:ext cx="6331639" cy="3830642"/>
          </a:xfrm>
          <a:prstGeom prst="rect">
            <a:avLst/>
          </a:prstGeom>
        </p:spPr>
      </p:pic>
      <p:sp>
        <p:nvSpPr>
          <p:cNvPr id="6" name="文本框 5">
            <a:extLst>
              <a:ext uri="{FF2B5EF4-FFF2-40B4-BE49-F238E27FC236}">
                <a16:creationId xmlns:a16="http://schemas.microsoft.com/office/drawing/2014/main" id="{7E8B3760-D919-987B-6013-F57829A59C86}"/>
              </a:ext>
            </a:extLst>
          </p:cNvPr>
          <p:cNvSpPr txBox="1"/>
          <p:nvPr/>
        </p:nvSpPr>
        <p:spPr>
          <a:xfrm>
            <a:off x="5140566" y="919179"/>
            <a:ext cx="1910868" cy="523220"/>
          </a:xfrm>
          <a:prstGeom prst="rect">
            <a:avLst/>
          </a:prstGeom>
          <a:noFill/>
        </p:spPr>
        <p:txBody>
          <a:bodyPr wrap="square">
            <a:spAutoFit/>
          </a:bodyPr>
          <a:lstStyle/>
          <a:p>
            <a:r>
              <a:rPr lang="en-US" altLang="zh-CN" sz="2800" dirty="0">
                <a:solidFill>
                  <a:schemeClr val="accent1">
                    <a:lumMod val="75000"/>
                  </a:schemeClr>
                </a:solidFill>
                <a:latin typeface="Arial Black" panose="020B0A04020102020204" pitchFamily="34" charset="0"/>
              </a:rPr>
              <a:t>NCSN++</a:t>
            </a:r>
            <a:endParaRPr lang="zh-CN" altLang="en-US" sz="2800" dirty="0">
              <a:solidFill>
                <a:srgbClr val="FF0000"/>
              </a:solidFill>
              <a:latin typeface="Arial Black" panose="020B0A04020102020204" pitchFamily="34" charset="0"/>
            </a:endParaRPr>
          </a:p>
        </p:txBody>
      </p:sp>
      <p:sp>
        <p:nvSpPr>
          <p:cNvPr id="11" name="文本框 10">
            <a:extLst>
              <a:ext uri="{FF2B5EF4-FFF2-40B4-BE49-F238E27FC236}">
                <a16:creationId xmlns:a16="http://schemas.microsoft.com/office/drawing/2014/main" id="{87FEB128-39D9-CA82-1B44-D1EA982BC969}"/>
              </a:ext>
            </a:extLst>
          </p:cNvPr>
          <p:cNvSpPr txBox="1"/>
          <p:nvPr/>
        </p:nvSpPr>
        <p:spPr>
          <a:xfrm>
            <a:off x="3048000" y="3246106"/>
            <a:ext cx="6096000" cy="369332"/>
          </a:xfrm>
          <a:prstGeom prst="rect">
            <a:avLst/>
          </a:prstGeom>
          <a:noFill/>
        </p:spPr>
        <p:txBody>
          <a:bodyPr wrap="square">
            <a:spAutoFit/>
          </a:bodyPr>
          <a:lstStyle/>
          <a:p>
            <a:endParaRPr lang="zh-CN" altLang="en-US" dirty="0"/>
          </a:p>
        </p:txBody>
      </p:sp>
      <p:sp>
        <p:nvSpPr>
          <p:cNvPr id="13" name="文本框 12">
            <a:extLst>
              <a:ext uri="{FF2B5EF4-FFF2-40B4-BE49-F238E27FC236}">
                <a16:creationId xmlns:a16="http://schemas.microsoft.com/office/drawing/2014/main" id="{2C20C638-203A-85A5-A4BE-B1AAF8E8D9CC}"/>
              </a:ext>
            </a:extLst>
          </p:cNvPr>
          <p:cNvSpPr txBox="1"/>
          <p:nvPr/>
        </p:nvSpPr>
        <p:spPr>
          <a:xfrm>
            <a:off x="3048000" y="3246106"/>
            <a:ext cx="6096000" cy="369332"/>
          </a:xfrm>
          <a:prstGeom prst="rect">
            <a:avLst/>
          </a:prstGeom>
          <a:noFill/>
        </p:spPr>
        <p:txBody>
          <a:bodyPr wrap="square">
            <a:spAutoFit/>
          </a:bodyPr>
          <a:lstStyle/>
          <a:p>
            <a:endParaRPr lang="zh-CN" altLang="en-US" dirty="0"/>
          </a:p>
        </p:txBody>
      </p:sp>
      <p:sp>
        <p:nvSpPr>
          <p:cNvPr id="15" name="文本框 14">
            <a:extLst>
              <a:ext uri="{FF2B5EF4-FFF2-40B4-BE49-F238E27FC236}">
                <a16:creationId xmlns:a16="http://schemas.microsoft.com/office/drawing/2014/main" id="{9E841BE7-B0E2-06C7-D0A9-C352E9C88A90}"/>
              </a:ext>
            </a:extLst>
          </p:cNvPr>
          <p:cNvSpPr txBox="1"/>
          <p:nvPr/>
        </p:nvSpPr>
        <p:spPr>
          <a:xfrm>
            <a:off x="632441" y="5472531"/>
            <a:ext cx="5195778" cy="369332"/>
          </a:xfrm>
          <a:prstGeom prst="rect">
            <a:avLst/>
          </a:prstGeom>
          <a:noFill/>
        </p:spPr>
        <p:txBody>
          <a:bodyPr wrap="square">
            <a:spAutoFit/>
          </a:bodyPr>
          <a:lstStyle/>
          <a:p>
            <a:r>
              <a:rPr lang="en-US" altLang="zh-CN" dirty="0">
                <a:hlinkClick r:id="rId3"/>
              </a:rPr>
              <a:t>NCSN++ is from: 2011.13456.pdf (arxiv.org)</a:t>
            </a:r>
            <a:endParaRPr lang="zh-CN" altLang="en-US" dirty="0"/>
          </a:p>
        </p:txBody>
      </p:sp>
      <p:sp>
        <p:nvSpPr>
          <p:cNvPr id="23" name="文本框 22">
            <a:extLst>
              <a:ext uri="{FF2B5EF4-FFF2-40B4-BE49-F238E27FC236}">
                <a16:creationId xmlns:a16="http://schemas.microsoft.com/office/drawing/2014/main" id="{B71FD7F1-0CF5-396E-DF11-95B4CDFEE99B}"/>
              </a:ext>
            </a:extLst>
          </p:cNvPr>
          <p:cNvSpPr txBox="1"/>
          <p:nvPr/>
        </p:nvSpPr>
        <p:spPr>
          <a:xfrm>
            <a:off x="630865" y="6139978"/>
            <a:ext cx="4281377" cy="369332"/>
          </a:xfrm>
          <a:prstGeom prst="rect">
            <a:avLst/>
          </a:prstGeom>
          <a:noFill/>
        </p:spPr>
        <p:txBody>
          <a:bodyPr wrap="square">
            <a:spAutoFit/>
          </a:bodyPr>
          <a:lstStyle/>
          <a:p>
            <a:r>
              <a:rPr lang="en-US" altLang="zh-CN" dirty="0">
                <a:hlinkClick r:id="rId4"/>
              </a:rPr>
              <a:t>https://github.com/yang-song/score_sde</a:t>
            </a:r>
            <a:endParaRPr lang="zh-CN" altLang="en-US" dirty="0"/>
          </a:p>
        </p:txBody>
      </p:sp>
      <p:sp>
        <p:nvSpPr>
          <p:cNvPr id="2" name="矩形: 圆角 1">
            <a:extLst>
              <a:ext uri="{FF2B5EF4-FFF2-40B4-BE49-F238E27FC236}">
                <a16:creationId xmlns:a16="http://schemas.microsoft.com/office/drawing/2014/main" id="{D8A26D0C-0A17-B435-8BA2-5DE7694152A9}"/>
              </a:ext>
            </a:extLst>
          </p:cNvPr>
          <p:cNvSpPr/>
          <p:nvPr/>
        </p:nvSpPr>
        <p:spPr>
          <a:xfrm>
            <a:off x="1258185" y="3244334"/>
            <a:ext cx="1214007" cy="369332"/>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Input LR</a:t>
            </a:r>
            <a:endParaRPr lang="zh-CN" altLang="en-US" dirty="0"/>
          </a:p>
        </p:txBody>
      </p:sp>
      <p:cxnSp>
        <p:nvCxnSpPr>
          <p:cNvPr id="7" name="直接箭头连接符 6">
            <a:extLst>
              <a:ext uri="{FF2B5EF4-FFF2-40B4-BE49-F238E27FC236}">
                <a16:creationId xmlns:a16="http://schemas.microsoft.com/office/drawing/2014/main" id="{008486A5-B16F-F912-E895-E62991447496}"/>
              </a:ext>
            </a:extLst>
          </p:cNvPr>
          <p:cNvCxnSpPr>
            <a:stCxn id="2" idx="3"/>
          </p:cNvCxnSpPr>
          <p:nvPr/>
        </p:nvCxnSpPr>
        <p:spPr>
          <a:xfrm>
            <a:off x="2472192" y="3429000"/>
            <a:ext cx="855208"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9" name="矩形: 圆角 8">
            <a:extLst>
              <a:ext uri="{FF2B5EF4-FFF2-40B4-BE49-F238E27FC236}">
                <a16:creationId xmlns:a16="http://schemas.microsoft.com/office/drawing/2014/main" id="{BC79E764-EBD0-9C02-CDBE-70F3CF931325}"/>
              </a:ext>
            </a:extLst>
          </p:cNvPr>
          <p:cNvSpPr/>
          <p:nvPr/>
        </p:nvSpPr>
        <p:spPr>
          <a:xfrm>
            <a:off x="2899796" y="1093857"/>
            <a:ext cx="1214007" cy="369332"/>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t>Yt</a:t>
            </a:r>
            <a:endParaRPr lang="zh-CN" altLang="en-US" dirty="0"/>
          </a:p>
        </p:txBody>
      </p:sp>
      <p:sp>
        <p:nvSpPr>
          <p:cNvPr id="10" name="矩形: 圆角 9">
            <a:extLst>
              <a:ext uri="{FF2B5EF4-FFF2-40B4-BE49-F238E27FC236}">
                <a16:creationId xmlns:a16="http://schemas.microsoft.com/office/drawing/2014/main" id="{9823DA91-60C3-86E3-0FB5-38C4BFA859D8}"/>
              </a:ext>
            </a:extLst>
          </p:cNvPr>
          <p:cNvSpPr/>
          <p:nvPr/>
        </p:nvSpPr>
        <p:spPr>
          <a:xfrm>
            <a:off x="5221215" y="4683723"/>
            <a:ext cx="1214007" cy="369332"/>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Z</a:t>
            </a:r>
            <a:endParaRPr lang="zh-CN" altLang="en-US" dirty="0"/>
          </a:p>
        </p:txBody>
      </p:sp>
      <p:cxnSp>
        <p:nvCxnSpPr>
          <p:cNvPr id="12" name="直接箭头连接符 11">
            <a:extLst>
              <a:ext uri="{FF2B5EF4-FFF2-40B4-BE49-F238E27FC236}">
                <a16:creationId xmlns:a16="http://schemas.microsoft.com/office/drawing/2014/main" id="{ED12AAE2-166B-021F-45E5-D1E96A4B3575}"/>
              </a:ext>
            </a:extLst>
          </p:cNvPr>
          <p:cNvCxnSpPr>
            <a:cxnSpLocks/>
            <a:stCxn id="9" idx="2"/>
          </p:cNvCxnSpPr>
          <p:nvPr/>
        </p:nvCxnSpPr>
        <p:spPr>
          <a:xfrm>
            <a:off x="3506800" y="1463189"/>
            <a:ext cx="0" cy="714632"/>
          </a:xfrm>
          <a:prstGeom prst="straightConnector1">
            <a:avLst/>
          </a:prstGeom>
          <a:ln w="2857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008486A5-B16F-F912-E895-E62991447496}"/>
              </a:ext>
            </a:extLst>
          </p:cNvPr>
          <p:cNvCxnSpPr>
            <a:cxnSpLocks/>
            <a:stCxn id="10" idx="0"/>
          </p:cNvCxnSpPr>
          <p:nvPr/>
        </p:nvCxnSpPr>
        <p:spPr>
          <a:xfrm flipH="1" flipV="1">
            <a:off x="5828218" y="3613666"/>
            <a:ext cx="1" cy="107005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3432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19E532-61B0-A047-3892-B5FB47C01267}"/>
            </a:ext>
          </a:extLst>
        </p:cNvPr>
        <p:cNvGrpSpPr/>
        <p:nvPr/>
      </p:nvGrpSpPr>
      <p:grpSpPr>
        <a:xfrm>
          <a:off x="0" y="0"/>
          <a:ext cx="0" cy="0"/>
          <a:chOff x="0" y="0"/>
          <a:chExt cx="0" cy="0"/>
        </a:xfrm>
      </p:grpSpPr>
      <p:sp>
        <p:nvSpPr>
          <p:cNvPr id="5" name="矩形: 剪去对角 4">
            <a:extLst>
              <a:ext uri="{FF2B5EF4-FFF2-40B4-BE49-F238E27FC236}">
                <a16:creationId xmlns:a16="http://schemas.microsoft.com/office/drawing/2014/main" id="{B2D3DD8F-848A-AA79-2F48-E98BC49B4045}"/>
              </a:ext>
            </a:extLst>
          </p:cNvPr>
          <p:cNvSpPr/>
          <p:nvPr/>
        </p:nvSpPr>
        <p:spPr>
          <a:xfrm>
            <a:off x="177209" y="131135"/>
            <a:ext cx="2161953" cy="602511"/>
          </a:xfrm>
          <a:prstGeom prst="snip2Diag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Noise Z</a:t>
            </a:r>
          </a:p>
        </p:txBody>
      </p:sp>
      <p:pic>
        <p:nvPicPr>
          <p:cNvPr id="4" name="图片 3">
            <a:extLst>
              <a:ext uri="{FF2B5EF4-FFF2-40B4-BE49-F238E27FC236}">
                <a16:creationId xmlns:a16="http://schemas.microsoft.com/office/drawing/2014/main" id="{DF715376-188E-17D6-6A03-BD83A654B127}"/>
              </a:ext>
            </a:extLst>
          </p:cNvPr>
          <p:cNvPicPr>
            <a:picLocks noChangeAspect="1"/>
          </p:cNvPicPr>
          <p:nvPr/>
        </p:nvPicPr>
        <p:blipFill>
          <a:blip r:embed="rId2"/>
          <a:stretch>
            <a:fillRect/>
          </a:stretch>
        </p:blipFill>
        <p:spPr>
          <a:xfrm>
            <a:off x="2339162" y="2100572"/>
            <a:ext cx="2544067" cy="1818537"/>
          </a:xfrm>
          <a:prstGeom prst="rect">
            <a:avLst/>
          </a:prstGeom>
        </p:spPr>
      </p:pic>
      <p:pic>
        <p:nvPicPr>
          <p:cNvPr id="8" name="图片 7">
            <a:extLst>
              <a:ext uri="{FF2B5EF4-FFF2-40B4-BE49-F238E27FC236}">
                <a16:creationId xmlns:a16="http://schemas.microsoft.com/office/drawing/2014/main" id="{67665AAE-17F4-3914-7280-98752B8E6220}"/>
              </a:ext>
            </a:extLst>
          </p:cNvPr>
          <p:cNvPicPr>
            <a:picLocks noChangeAspect="1"/>
          </p:cNvPicPr>
          <p:nvPr/>
        </p:nvPicPr>
        <p:blipFill rotWithShape="1">
          <a:blip r:embed="rId3"/>
          <a:srcRect l="32824" b="39796"/>
          <a:stretch/>
        </p:blipFill>
        <p:spPr>
          <a:xfrm>
            <a:off x="6183358" y="224269"/>
            <a:ext cx="3161150" cy="4128779"/>
          </a:xfrm>
          <a:prstGeom prst="rect">
            <a:avLst/>
          </a:prstGeom>
        </p:spPr>
      </p:pic>
      <p:sp>
        <p:nvSpPr>
          <p:cNvPr id="10" name="文本框 9">
            <a:extLst>
              <a:ext uri="{FF2B5EF4-FFF2-40B4-BE49-F238E27FC236}">
                <a16:creationId xmlns:a16="http://schemas.microsoft.com/office/drawing/2014/main" id="{B25A9AA5-1C54-6C7F-C2AD-697C7E706923}"/>
              </a:ext>
            </a:extLst>
          </p:cNvPr>
          <p:cNvSpPr txBox="1"/>
          <p:nvPr/>
        </p:nvSpPr>
        <p:spPr>
          <a:xfrm>
            <a:off x="1067128" y="4917069"/>
            <a:ext cx="8949267" cy="1200329"/>
          </a:xfrm>
          <a:prstGeom prst="rect">
            <a:avLst/>
          </a:prstGeom>
          <a:noFill/>
        </p:spPr>
        <p:txBody>
          <a:bodyPr wrap="square">
            <a:spAutoFit/>
          </a:bodyPr>
          <a:lstStyle/>
          <a:p>
            <a:r>
              <a:rPr lang="en-US" altLang="zh-CN" sz="1800" b="1" i="0" dirty="0">
                <a:solidFill>
                  <a:srgbClr val="000000"/>
                </a:solidFill>
                <a:effectLst/>
                <a:latin typeface="MinionPro-Regular"/>
              </a:rPr>
              <a:t>Injecting instance noise into the generator has been identified as an integral approach to enhancing the stability of GAN training and reducing overfitting induced by the discriminator focusing on pure data. </a:t>
            </a:r>
            <a:br>
              <a:rPr lang="en-US" altLang="zh-CN" dirty="0"/>
            </a:br>
            <a:endParaRPr lang="zh-CN" altLang="en-US" dirty="0"/>
          </a:p>
        </p:txBody>
      </p:sp>
      <p:sp>
        <p:nvSpPr>
          <p:cNvPr id="14" name="文本框 13">
            <a:extLst>
              <a:ext uri="{FF2B5EF4-FFF2-40B4-BE49-F238E27FC236}">
                <a16:creationId xmlns:a16="http://schemas.microsoft.com/office/drawing/2014/main" id="{A5026FC3-0F96-5C57-A97B-185A75940F95}"/>
              </a:ext>
            </a:extLst>
          </p:cNvPr>
          <p:cNvSpPr txBox="1"/>
          <p:nvPr/>
        </p:nvSpPr>
        <p:spPr>
          <a:xfrm>
            <a:off x="6096000" y="5932732"/>
            <a:ext cx="5655734" cy="646331"/>
          </a:xfrm>
          <a:prstGeom prst="rect">
            <a:avLst/>
          </a:prstGeom>
          <a:noFill/>
        </p:spPr>
        <p:txBody>
          <a:bodyPr wrap="square">
            <a:spAutoFit/>
          </a:bodyPr>
          <a:lstStyle/>
          <a:p>
            <a:r>
              <a:rPr lang="en-US" altLang="zh-CN" dirty="0">
                <a:hlinkClick r:id="rId4"/>
              </a:rPr>
              <a:t>A Style-Based Generator Architecture for Generative Adversarial </a:t>
            </a:r>
            <a:r>
              <a:rPr lang="en-US" altLang="zh-CN" dirty="0" err="1">
                <a:hlinkClick r:id="rId4"/>
              </a:rPr>
              <a:t>Netowrks</a:t>
            </a:r>
            <a:endParaRPr lang="zh-CN" altLang="en-US" dirty="0"/>
          </a:p>
        </p:txBody>
      </p:sp>
    </p:spTree>
    <p:extLst>
      <p:ext uri="{BB962C8B-B14F-4D97-AF65-F5344CB8AC3E}">
        <p14:creationId xmlns:p14="http://schemas.microsoft.com/office/powerpoint/2010/main" val="1902786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2F3F01-2B66-A93A-419A-219B564A98DA}"/>
            </a:ext>
          </a:extLst>
        </p:cNvPr>
        <p:cNvGrpSpPr/>
        <p:nvPr/>
      </p:nvGrpSpPr>
      <p:grpSpPr>
        <a:xfrm>
          <a:off x="0" y="0"/>
          <a:ext cx="0" cy="0"/>
          <a:chOff x="0" y="0"/>
          <a:chExt cx="0" cy="0"/>
        </a:xfrm>
      </p:grpSpPr>
      <p:sp>
        <p:nvSpPr>
          <p:cNvPr id="5" name="矩形: 剪去对角 4">
            <a:extLst>
              <a:ext uri="{FF2B5EF4-FFF2-40B4-BE49-F238E27FC236}">
                <a16:creationId xmlns:a16="http://schemas.microsoft.com/office/drawing/2014/main" id="{A184918D-31D5-EDCB-AB31-80D25E10D428}"/>
              </a:ext>
            </a:extLst>
          </p:cNvPr>
          <p:cNvSpPr/>
          <p:nvPr/>
        </p:nvSpPr>
        <p:spPr>
          <a:xfrm>
            <a:off x="177209" y="131135"/>
            <a:ext cx="2161953" cy="602511"/>
          </a:xfrm>
          <a:prstGeom prst="snip2Diag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Encoder and D</a:t>
            </a:r>
          </a:p>
        </p:txBody>
      </p:sp>
      <p:pic>
        <p:nvPicPr>
          <p:cNvPr id="3" name="图片 2">
            <a:extLst>
              <a:ext uri="{FF2B5EF4-FFF2-40B4-BE49-F238E27FC236}">
                <a16:creationId xmlns:a16="http://schemas.microsoft.com/office/drawing/2014/main" id="{8138DDF6-03D9-F703-AED0-9907101CD016}"/>
              </a:ext>
            </a:extLst>
          </p:cNvPr>
          <p:cNvPicPr>
            <a:picLocks noChangeAspect="1"/>
          </p:cNvPicPr>
          <p:nvPr/>
        </p:nvPicPr>
        <p:blipFill>
          <a:blip r:embed="rId2"/>
          <a:stretch>
            <a:fillRect/>
          </a:stretch>
        </p:blipFill>
        <p:spPr>
          <a:xfrm>
            <a:off x="1187482" y="1879951"/>
            <a:ext cx="4476308" cy="1866772"/>
          </a:xfrm>
          <a:prstGeom prst="rect">
            <a:avLst/>
          </a:prstGeom>
        </p:spPr>
      </p:pic>
      <p:pic>
        <p:nvPicPr>
          <p:cNvPr id="6" name="图片 5">
            <a:extLst>
              <a:ext uri="{FF2B5EF4-FFF2-40B4-BE49-F238E27FC236}">
                <a16:creationId xmlns:a16="http://schemas.microsoft.com/office/drawing/2014/main" id="{DC2D7C8E-46EE-C453-132C-2B8230A1D0C1}"/>
              </a:ext>
            </a:extLst>
          </p:cNvPr>
          <p:cNvPicPr>
            <a:picLocks noChangeAspect="1"/>
          </p:cNvPicPr>
          <p:nvPr/>
        </p:nvPicPr>
        <p:blipFill>
          <a:blip r:embed="rId3"/>
          <a:stretch>
            <a:fillRect/>
          </a:stretch>
        </p:blipFill>
        <p:spPr>
          <a:xfrm>
            <a:off x="6646833" y="1879951"/>
            <a:ext cx="5095934" cy="2345617"/>
          </a:xfrm>
          <a:prstGeom prst="rect">
            <a:avLst/>
          </a:prstGeom>
        </p:spPr>
      </p:pic>
      <p:sp>
        <p:nvSpPr>
          <p:cNvPr id="7" name="AutoShape 1">
            <a:extLst>
              <a:ext uri="{FF2B5EF4-FFF2-40B4-BE49-F238E27FC236}">
                <a16:creationId xmlns:a16="http://schemas.microsoft.com/office/drawing/2014/main" id="{D15E0BF6-13BA-8435-E0C9-D23C30C85C4E}"/>
              </a:ext>
            </a:extLst>
          </p:cNvPr>
          <p:cNvSpPr>
            <a:spLocks noChangeAspect="1" noChangeArrowheads="1"/>
          </p:cNvSpPr>
          <p:nvPr/>
        </p:nvSpPr>
        <p:spPr bwMode="auto">
          <a:xfrm>
            <a:off x="0" y="0"/>
            <a:ext cx="4067175" cy="406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1" name="图片 10">
            <a:extLst>
              <a:ext uri="{FF2B5EF4-FFF2-40B4-BE49-F238E27FC236}">
                <a16:creationId xmlns:a16="http://schemas.microsoft.com/office/drawing/2014/main" id="{44961CD5-9E97-5F39-3824-223AC05367B0}"/>
              </a:ext>
            </a:extLst>
          </p:cNvPr>
          <p:cNvPicPr>
            <a:picLocks noChangeAspect="1"/>
          </p:cNvPicPr>
          <p:nvPr/>
        </p:nvPicPr>
        <p:blipFill>
          <a:blip r:embed="rId4"/>
          <a:stretch>
            <a:fillRect/>
          </a:stretch>
        </p:blipFill>
        <p:spPr>
          <a:xfrm>
            <a:off x="946679" y="4397951"/>
            <a:ext cx="4067175" cy="1228725"/>
          </a:xfrm>
          <a:prstGeom prst="rect">
            <a:avLst/>
          </a:prstGeom>
        </p:spPr>
      </p:pic>
      <p:sp>
        <p:nvSpPr>
          <p:cNvPr id="13" name="文本框 12">
            <a:extLst>
              <a:ext uri="{FF2B5EF4-FFF2-40B4-BE49-F238E27FC236}">
                <a16:creationId xmlns:a16="http://schemas.microsoft.com/office/drawing/2014/main" id="{AD35980D-96A8-59F8-B1D0-888F68AA4A4E}"/>
              </a:ext>
            </a:extLst>
          </p:cNvPr>
          <p:cNvSpPr txBox="1"/>
          <p:nvPr/>
        </p:nvSpPr>
        <p:spPr>
          <a:xfrm>
            <a:off x="946679" y="5885504"/>
            <a:ext cx="1019175" cy="369332"/>
          </a:xfrm>
          <a:prstGeom prst="rect">
            <a:avLst/>
          </a:prstGeom>
          <a:noFill/>
        </p:spPr>
        <p:txBody>
          <a:bodyPr wrap="square">
            <a:spAutoFit/>
          </a:bodyPr>
          <a:lstStyle/>
          <a:p>
            <a:r>
              <a:rPr lang="en-US" altLang="zh-CN" dirty="0" err="1">
                <a:hlinkClick r:id="rId5"/>
              </a:rPr>
              <a:t>SRFlow</a:t>
            </a:r>
            <a:endParaRPr lang="zh-CN" altLang="en-US" dirty="0"/>
          </a:p>
        </p:txBody>
      </p:sp>
      <p:sp>
        <p:nvSpPr>
          <p:cNvPr id="15" name="文本框 14">
            <a:extLst>
              <a:ext uri="{FF2B5EF4-FFF2-40B4-BE49-F238E27FC236}">
                <a16:creationId xmlns:a16="http://schemas.microsoft.com/office/drawing/2014/main" id="{1DBBD9CE-5E3A-7B71-01FA-0B7A335CBE7A}"/>
              </a:ext>
            </a:extLst>
          </p:cNvPr>
          <p:cNvSpPr txBox="1"/>
          <p:nvPr/>
        </p:nvSpPr>
        <p:spPr>
          <a:xfrm>
            <a:off x="6400799" y="4685175"/>
            <a:ext cx="5588001" cy="1200329"/>
          </a:xfrm>
          <a:prstGeom prst="rect">
            <a:avLst/>
          </a:prstGeom>
          <a:noFill/>
        </p:spPr>
        <p:txBody>
          <a:bodyPr wrap="square">
            <a:spAutoFit/>
          </a:bodyPr>
          <a:lstStyle/>
          <a:p>
            <a:r>
              <a:rPr lang="en-US" altLang="zh-CN" b="1" dirty="0">
                <a:solidFill>
                  <a:srgbClr val="000000"/>
                </a:solidFill>
                <a:latin typeface="MinionPro-Regular"/>
              </a:rPr>
              <a:t>O</a:t>
            </a:r>
            <a:r>
              <a:rPr lang="en-US" altLang="zh-CN" sz="1800" b="1" i="0" dirty="0">
                <a:solidFill>
                  <a:srgbClr val="000000"/>
                </a:solidFill>
                <a:effectLst/>
                <a:latin typeface="MinionPro-Regular"/>
              </a:rPr>
              <a:t>ur discriminator is created with a convolutional neural network using </a:t>
            </a:r>
            <a:r>
              <a:rPr lang="en-US" altLang="zh-CN" sz="1800" b="1" i="0" dirty="0" err="1">
                <a:solidFill>
                  <a:srgbClr val="000000"/>
                </a:solidFill>
                <a:effectLst/>
                <a:latin typeface="MinionPro-Regular"/>
              </a:rPr>
              <a:t>ResNet</a:t>
            </a:r>
            <a:r>
              <a:rPr lang="en-US" altLang="zh-CN" sz="1800" b="1" i="0" dirty="0">
                <a:solidFill>
                  <a:srgbClr val="000000"/>
                </a:solidFill>
                <a:effectLst/>
                <a:latin typeface="MinionPro-Regular"/>
              </a:rPr>
              <a:t> blocks, which are designed similarly to generators. </a:t>
            </a:r>
            <a:br>
              <a:rPr lang="en-US" altLang="zh-CN" dirty="0"/>
            </a:br>
            <a:endParaRPr lang="zh-CN" altLang="en-US" dirty="0"/>
          </a:p>
        </p:txBody>
      </p:sp>
    </p:spTree>
    <p:extLst>
      <p:ext uri="{BB962C8B-B14F-4D97-AF65-F5344CB8AC3E}">
        <p14:creationId xmlns:p14="http://schemas.microsoft.com/office/powerpoint/2010/main" val="2076114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1D488F-FC6E-00A8-91B5-EF91C0D755A4}"/>
            </a:ext>
          </a:extLst>
        </p:cNvPr>
        <p:cNvGrpSpPr/>
        <p:nvPr/>
      </p:nvGrpSpPr>
      <p:grpSpPr>
        <a:xfrm>
          <a:off x="0" y="0"/>
          <a:ext cx="0" cy="0"/>
          <a:chOff x="0" y="0"/>
          <a:chExt cx="0" cy="0"/>
        </a:xfrm>
      </p:grpSpPr>
      <p:sp>
        <p:nvSpPr>
          <p:cNvPr id="5" name="矩形: 剪去对角 4">
            <a:extLst>
              <a:ext uri="{FF2B5EF4-FFF2-40B4-BE49-F238E27FC236}">
                <a16:creationId xmlns:a16="http://schemas.microsoft.com/office/drawing/2014/main" id="{6813D213-D5B4-39DB-CD6B-A2499E2D1142}"/>
              </a:ext>
            </a:extLst>
          </p:cNvPr>
          <p:cNvSpPr/>
          <p:nvPr/>
        </p:nvSpPr>
        <p:spPr>
          <a:xfrm>
            <a:off x="177209" y="131135"/>
            <a:ext cx="2161953" cy="602511"/>
          </a:xfrm>
          <a:prstGeom prst="snip2Diag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Loss function</a:t>
            </a:r>
          </a:p>
        </p:txBody>
      </p:sp>
      <p:pic>
        <p:nvPicPr>
          <p:cNvPr id="4" name="图片 3">
            <a:extLst>
              <a:ext uri="{FF2B5EF4-FFF2-40B4-BE49-F238E27FC236}">
                <a16:creationId xmlns:a16="http://schemas.microsoft.com/office/drawing/2014/main" id="{F2B53FF6-B174-FC57-7AFC-AC0F82FFF8D2}"/>
              </a:ext>
            </a:extLst>
          </p:cNvPr>
          <p:cNvPicPr>
            <a:picLocks noChangeAspect="1"/>
          </p:cNvPicPr>
          <p:nvPr/>
        </p:nvPicPr>
        <p:blipFill>
          <a:blip r:embed="rId2"/>
          <a:stretch>
            <a:fillRect/>
          </a:stretch>
        </p:blipFill>
        <p:spPr>
          <a:xfrm>
            <a:off x="3558760" y="1435475"/>
            <a:ext cx="5074480" cy="602511"/>
          </a:xfrm>
          <a:prstGeom prst="rect">
            <a:avLst/>
          </a:prstGeom>
        </p:spPr>
      </p:pic>
      <p:pic>
        <p:nvPicPr>
          <p:cNvPr id="8" name="图片 7">
            <a:extLst>
              <a:ext uri="{FF2B5EF4-FFF2-40B4-BE49-F238E27FC236}">
                <a16:creationId xmlns:a16="http://schemas.microsoft.com/office/drawing/2014/main" id="{EEAF8538-4124-8C58-A2EF-733E087CEE52}"/>
              </a:ext>
            </a:extLst>
          </p:cNvPr>
          <p:cNvPicPr>
            <a:picLocks noChangeAspect="1"/>
          </p:cNvPicPr>
          <p:nvPr/>
        </p:nvPicPr>
        <p:blipFill>
          <a:blip r:embed="rId3"/>
          <a:stretch>
            <a:fillRect/>
          </a:stretch>
        </p:blipFill>
        <p:spPr>
          <a:xfrm>
            <a:off x="721631" y="2274638"/>
            <a:ext cx="3943900" cy="3077004"/>
          </a:xfrm>
          <a:prstGeom prst="rect">
            <a:avLst/>
          </a:prstGeom>
        </p:spPr>
      </p:pic>
      <p:pic>
        <p:nvPicPr>
          <p:cNvPr id="10" name="图片 9">
            <a:extLst>
              <a:ext uri="{FF2B5EF4-FFF2-40B4-BE49-F238E27FC236}">
                <a16:creationId xmlns:a16="http://schemas.microsoft.com/office/drawing/2014/main" id="{F20284DC-716C-66F1-3F50-DCE2D0BAAE17}"/>
              </a:ext>
            </a:extLst>
          </p:cNvPr>
          <p:cNvPicPr>
            <a:picLocks noChangeAspect="1"/>
          </p:cNvPicPr>
          <p:nvPr/>
        </p:nvPicPr>
        <p:blipFill>
          <a:blip r:embed="rId4"/>
          <a:stretch>
            <a:fillRect/>
          </a:stretch>
        </p:blipFill>
        <p:spPr>
          <a:xfrm>
            <a:off x="5211558" y="5118972"/>
            <a:ext cx="6076007" cy="465340"/>
          </a:xfrm>
          <a:prstGeom prst="rect">
            <a:avLst/>
          </a:prstGeom>
        </p:spPr>
      </p:pic>
      <p:pic>
        <p:nvPicPr>
          <p:cNvPr id="14" name="图片 13">
            <a:extLst>
              <a:ext uri="{FF2B5EF4-FFF2-40B4-BE49-F238E27FC236}">
                <a16:creationId xmlns:a16="http://schemas.microsoft.com/office/drawing/2014/main" id="{1E42FBFF-8FDD-3D36-E943-3A82BBE29D12}"/>
              </a:ext>
            </a:extLst>
          </p:cNvPr>
          <p:cNvPicPr>
            <a:picLocks noChangeAspect="1"/>
          </p:cNvPicPr>
          <p:nvPr/>
        </p:nvPicPr>
        <p:blipFill>
          <a:blip r:embed="rId5"/>
          <a:stretch>
            <a:fillRect/>
          </a:stretch>
        </p:blipFill>
        <p:spPr>
          <a:xfrm>
            <a:off x="5027260" y="2763374"/>
            <a:ext cx="4784780" cy="863479"/>
          </a:xfrm>
          <a:prstGeom prst="rect">
            <a:avLst/>
          </a:prstGeom>
        </p:spPr>
      </p:pic>
      <p:pic>
        <p:nvPicPr>
          <p:cNvPr id="16" name="图片 15">
            <a:extLst>
              <a:ext uri="{FF2B5EF4-FFF2-40B4-BE49-F238E27FC236}">
                <a16:creationId xmlns:a16="http://schemas.microsoft.com/office/drawing/2014/main" id="{6A2467D4-ABFA-4355-8372-7108FF0F8B1F}"/>
              </a:ext>
            </a:extLst>
          </p:cNvPr>
          <p:cNvPicPr>
            <a:picLocks noChangeAspect="1"/>
          </p:cNvPicPr>
          <p:nvPr/>
        </p:nvPicPr>
        <p:blipFill>
          <a:blip r:embed="rId6"/>
          <a:stretch>
            <a:fillRect/>
          </a:stretch>
        </p:blipFill>
        <p:spPr>
          <a:xfrm>
            <a:off x="5211558" y="3813140"/>
            <a:ext cx="4210493" cy="863480"/>
          </a:xfrm>
          <a:prstGeom prst="rect">
            <a:avLst/>
          </a:prstGeom>
        </p:spPr>
      </p:pic>
      <p:sp>
        <p:nvSpPr>
          <p:cNvPr id="3" name="文本框 2">
            <a:extLst>
              <a:ext uri="{FF2B5EF4-FFF2-40B4-BE49-F238E27FC236}">
                <a16:creationId xmlns:a16="http://schemas.microsoft.com/office/drawing/2014/main" id="{EB39ADCA-AB05-E423-D88A-3F3961AD50F2}"/>
              </a:ext>
            </a:extLst>
          </p:cNvPr>
          <p:cNvSpPr txBox="1"/>
          <p:nvPr/>
        </p:nvSpPr>
        <p:spPr>
          <a:xfrm>
            <a:off x="916762" y="5716600"/>
            <a:ext cx="2844800" cy="369332"/>
          </a:xfrm>
          <a:prstGeom prst="rect">
            <a:avLst/>
          </a:prstGeom>
          <a:noFill/>
        </p:spPr>
        <p:txBody>
          <a:bodyPr wrap="square">
            <a:spAutoFit/>
          </a:bodyPr>
          <a:lstStyle/>
          <a:p>
            <a:r>
              <a:rPr lang="en-US" altLang="zh-CN" dirty="0">
                <a:hlinkClick r:id="rId7"/>
              </a:rPr>
              <a:t>1603.08155.pdf (arxiv.org)</a:t>
            </a:r>
            <a:endParaRPr lang="zh-CN" altLang="en-US" dirty="0"/>
          </a:p>
        </p:txBody>
      </p:sp>
    </p:spTree>
    <p:extLst>
      <p:ext uri="{BB962C8B-B14F-4D97-AF65-F5344CB8AC3E}">
        <p14:creationId xmlns:p14="http://schemas.microsoft.com/office/powerpoint/2010/main" val="3230959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B7115-84D9-E374-23DF-112C91B8706F}"/>
            </a:ext>
          </a:extLst>
        </p:cNvPr>
        <p:cNvGrpSpPr/>
        <p:nvPr/>
      </p:nvGrpSpPr>
      <p:grpSpPr>
        <a:xfrm>
          <a:off x="0" y="0"/>
          <a:ext cx="0" cy="0"/>
          <a:chOff x="0" y="0"/>
          <a:chExt cx="0" cy="0"/>
        </a:xfrm>
      </p:grpSpPr>
      <p:sp>
        <p:nvSpPr>
          <p:cNvPr id="32" name="矩形: 圆角 31">
            <a:extLst>
              <a:ext uri="{FF2B5EF4-FFF2-40B4-BE49-F238E27FC236}">
                <a16:creationId xmlns:a16="http://schemas.microsoft.com/office/drawing/2014/main" id="{7AAA8088-8B2B-4801-0B2A-F1153E9F5615}"/>
              </a:ext>
            </a:extLst>
          </p:cNvPr>
          <p:cNvSpPr/>
          <p:nvPr/>
        </p:nvSpPr>
        <p:spPr>
          <a:xfrm>
            <a:off x="676938" y="923260"/>
            <a:ext cx="10838121" cy="501147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EA3BEC48-C8BA-925E-D270-96ACFA31CDC1}"/>
              </a:ext>
            </a:extLst>
          </p:cNvPr>
          <p:cNvSpPr/>
          <p:nvPr/>
        </p:nvSpPr>
        <p:spPr>
          <a:xfrm>
            <a:off x="5255699" y="5000402"/>
            <a:ext cx="944522" cy="949842"/>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A9C6B9E4-C2DA-8148-47D0-9EA5182BC6B1}"/>
              </a:ext>
            </a:extLst>
          </p:cNvPr>
          <p:cNvSpPr/>
          <p:nvPr/>
        </p:nvSpPr>
        <p:spPr>
          <a:xfrm>
            <a:off x="6129676" y="3237914"/>
            <a:ext cx="476690" cy="488002"/>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0A39D181-87C4-B8D5-1E2F-87BC9D970464}"/>
              </a:ext>
            </a:extLst>
          </p:cNvPr>
          <p:cNvSpPr/>
          <p:nvPr/>
        </p:nvSpPr>
        <p:spPr>
          <a:xfrm>
            <a:off x="6129676" y="2211241"/>
            <a:ext cx="476690" cy="488002"/>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850B30D6-9D8B-35FD-A5E0-79EEAE0E17F9}"/>
              </a:ext>
            </a:extLst>
          </p:cNvPr>
          <p:cNvSpPr/>
          <p:nvPr/>
        </p:nvSpPr>
        <p:spPr>
          <a:xfrm>
            <a:off x="6095999" y="1334329"/>
            <a:ext cx="476690" cy="488002"/>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 name="椭圆 5">
            <a:extLst>
              <a:ext uri="{FF2B5EF4-FFF2-40B4-BE49-F238E27FC236}">
                <a16:creationId xmlns:a16="http://schemas.microsoft.com/office/drawing/2014/main" id="{D9A74D10-6E03-B4C2-9747-55954820BF1E}"/>
              </a:ext>
            </a:extLst>
          </p:cNvPr>
          <p:cNvSpPr/>
          <p:nvPr/>
        </p:nvSpPr>
        <p:spPr>
          <a:xfrm>
            <a:off x="5951355" y="4172430"/>
            <a:ext cx="944522" cy="949842"/>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05E06864-0CCD-3960-BD19-ED2EBE0EDF21}"/>
              </a:ext>
            </a:extLst>
          </p:cNvPr>
          <p:cNvSpPr/>
          <p:nvPr/>
        </p:nvSpPr>
        <p:spPr>
          <a:xfrm>
            <a:off x="4499790" y="2502929"/>
            <a:ext cx="476690" cy="488002"/>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剪去对角 4">
            <a:extLst>
              <a:ext uri="{FF2B5EF4-FFF2-40B4-BE49-F238E27FC236}">
                <a16:creationId xmlns:a16="http://schemas.microsoft.com/office/drawing/2014/main" id="{64DD6C99-EC25-38CB-74D9-C5489A342663}"/>
              </a:ext>
            </a:extLst>
          </p:cNvPr>
          <p:cNvSpPr/>
          <p:nvPr/>
        </p:nvSpPr>
        <p:spPr>
          <a:xfrm>
            <a:off x="177209" y="131135"/>
            <a:ext cx="2161953" cy="602511"/>
          </a:xfrm>
          <a:prstGeom prst="snip2Diag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theory</a:t>
            </a:r>
            <a:endParaRPr lang="zh-CN" altLang="en-US" dirty="0"/>
          </a:p>
        </p:txBody>
      </p:sp>
      <p:cxnSp>
        <p:nvCxnSpPr>
          <p:cNvPr id="47" name="直接箭头连接符 46">
            <a:extLst>
              <a:ext uri="{FF2B5EF4-FFF2-40B4-BE49-F238E27FC236}">
                <a16:creationId xmlns:a16="http://schemas.microsoft.com/office/drawing/2014/main" id="{ECAA3E8C-EE0E-0F4D-DD12-1455250EE6E4}"/>
              </a:ext>
            </a:extLst>
          </p:cNvPr>
          <p:cNvCxnSpPr>
            <a:cxnSpLocks/>
          </p:cNvCxnSpPr>
          <p:nvPr/>
        </p:nvCxnSpPr>
        <p:spPr>
          <a:xfrm flipV="1">
            <a:off x="2869904" y="2746930"/>
            <a:ext cx="1868231" cy="4217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直接箭头连接符 17">
            <a:extLst>
              <a:ext uri="{FF2B5EF4-FFF2-40B4-BE49-F238E27FC236}">
                <a16:creationId xmlns:a16="http://schemas.microsoft.com/office/drawing/2014/main" id="{9D5E99C3-3733-3975-40E0-E19572E308DE}"/>
              </a:ext>
            </a:extLst>
          </p:cNvPr>
          <p:cNvCxnSpPr>
            <a:cxnSpLocks/>
          </p:cNvCxnSpPr>
          <p:nvPr/>
        </p:nvCxnSpPr>
        <p:spPr>
          <a:xfrm>
            <a:off x="3471333" y="3615267"/>
            <a:ext cx="2952283" cy="1049385"/>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D94E44C9-0405-209C-663E-0C71AEB8F54C}"/>
              </a:ext>
            </a:extLst>
          </p:cNvPr>
          <p:cNvSpPr/>
          <p:nvPr/>
        </p:nvSpPr>
        <p:spPr>
          <a:xfrm>
            <a:off x="4441757" y="1608730"/>
            <a:ext cx="476690" cy="60251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云形 30">
            <a:extLst>
              <a:ext uri="{FF2B5EF4-FFF2-40B4-BE49-F238E27FC236}">
                <a16:creationId xmlns:a16="http://schemas.microsoft.com/office/drawing/2014/main" id="{B29F07C9-36F7-5D05-7528-9F6FA6EB59E1}"/>
              </a:ext>
            </a:extLst>
          </p:cNvPr>
          <p:cNvSpPr/>
          <p:nvPr/>
        </p:nvSpPr>
        <p:spPr>
          <a:xfrm>
            <a:off x="7119272" y="4017019"/>
            <a:ext cx="1233377" cy="1311349"/>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箭头连接符 33">
            <a:extLst>
              <a:ext uri="{FF2B5EF4-FFF2-40B4-BE49-F238E27FC236}">
                <a16:creationId xmlns:a16="http://schemas.microsoft.com/office/drawing/2014/main" id="{AEF2297F-6EB4-C1D0-87F6-5D0171D24287}"/>
              </a:ext>
            </a:extLst>
          </p:cNvPr>
          <p:cNvCxnSpPr>
            <a:cxnSpLocks/>
          </p:cNvCxnSpPr>
          <p:nvPr/>
        </p:nvCxnSpPr>
        <p:spPr>
          <a:xfrm flipV="1">
            <a:off x="4787311" y="2502929"/>
            <a:ext cx="1580710" cy="25108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8" name="直接箭头连接符 37">
            <a:extLst>
              <a:ext uri="{FF2B5EF4-FFF2-40B4-BE49-F238E27FC236}">
                <a16:creationId xmlns:a16="http://schemas.microsoft.com/office/drawing/2014/main" id="{209DD9F6-FC9C-B14A-1B38-715749855D32}"/>
              </a:ext>
            </a:extLst>
          </p:cNvPr>
          <p:cNvCxnSpPr>
            <a:cxnSpLocks/>
          </p:cNvCxnSpPr>
          <p:nvPr/>
        </p:nvCxnSpPr>
        <p:spPr>
          <a:xfrm flipV="1">
            <a:off x="4727060" y="1578330"/>
            <a:ext cx="1560326" cy="100451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9" name="直接箭头连接符 48">
            <a:extLst>
              <a:ext uri="{FF2B5EF4-FFF2-40B4-BE49-F238E27FC236}">
                <a16:creationId xmlns:a16="http://schemas.microsoft.com/office/drawing/2014/main" id="{61FA653A-6412-8C5E-5A48-D3F3F2113AFD}"/>
              </a:ext>
            </a:extLst>
          </p:cNvPr>
          <p:cNvCxnSpPr>
            <a:cxnSpLocks/>
          </p:cNvCxnSpPr>
          <p:nvPr/>
        </p:nvCxnSpPr>
        <p:spPr>
          <a:xfrm>
            <a:off x="4779781" y="2894134"/>
            <a:ext cx="1643835" cy="65673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3" name="云形 52">
            <a:extLst>
              <a:ext uri="{FF2B5EF4-FFF2-40B4-BE49-F238E27FC236}">
                <a16:creationId xmlns:a16="http://schemas.microsoft.com/office/drawing/2014/main" id="{CBBFA663-3208-13A9-C056-D8137E6E5DA9}"/>
              </a:ext>
            </a:extLst>
          </p:cNvPr>
          <p:cNvSpPr/>
          <p:nvPr/>
        </p:nvSpPr>
        <p:spPr>
          <a:xfrm>
            <a:off x="7091474" y="1529633"/>
            <a:ext cx="1233377" cy="1311349"/>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a:extLst>
              <a:ext uri="{FF2B5EF4-FFF2-40B4-BE49-F238E27FC236}">
                <a16:creationId xmlns:a16="http://schemas.microsoft.com/office/drawing/2014/main" id="{14EB6051-B6B0-66C2-36BB-5BBD67DBF440}"/>
              </a:ext>
            </a:extLst>
          </p:cNvPr>
          <p:cNvSpPr/>
          <p:nvPr/>
        </p:nvSpPr>
        <p:spPr>
          <a:xfrm>
            <a:off x="1732158" y="4488027"/>
            <a:ext cx="1214007" cy="369332"/>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Z</a:t>
            </a:r>
            <a:endParaRPr lang="zh-CN" altLang="en-US" dirty="0"/>
          </a:p>
        </p:txBody>
      </p:sp>
      <p:sp>
        <p:nvSpPr>
          <p:cNvPr id="7" name="箭头: 右 6">
            <a:extLst>
              <a:ext uri="{FF2B5EF4-FFF2-40B4-BE49-F238E27FC236}">
                <a16:creationId xmlns:a16="http://schemas.microsoft.com/office/drawing/2014/main" id="{6E26FADF-7579-F0E3-6E08-42C91F8C8E30}"/>
              </a:ext>
            </a:extLst>
          </p:cNvPr>
          <p:cNvSpPr/>
          <p:nvPr/>
        </p:nvSpPr>
        <p:spPr>
          <a:xfrm rot="19199980">
            <a:off x="2178378" y="4097688"/>
            <a:ext cx="1078183" cy="121735"/>
          </a:xfrm>
          <a:prstGeom prst="right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5C515AC4-1D9C-5571-2E6B-0047C96DC946}"/>
              </a:ext>
            </a:extLst>
          </p:cNvPr>
          <p:cNvCxnSpPr/>
          <p:nvPr/>
        </p:nvCxnSpPr>
        <p:spPr>
          <a:xfrm>
            <a:off x="2853942" y="3168576"/>
            <a:ext cx="184446" cy="32836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 name="直接箭头连接符 9">
            <a:extLst>
              <a:ext uri="{FF2B5EF4-FFF2-40B4-BE49-F238E27FC236}">
                <a16:creationId xmlns:a16="http://schemas.microsoft.com/office/drawing/2014/main" id="{68D1D471-628F-B9BF-0332-815DCD4959AE}"/>
              </a:ext>
            </a:extLst>
          </p:cNvPr>
          <p:cNvCxnSpPr>
            <a:cxnSpLocks/>
          </p:cNvCxnSpPr>
          <p:nvPr/>
        </p:nvCxnSpPr>
        <p:spPr>
          <a:xfrm flipV="1">
            <a:off x="3026761" y="3332759"/>
            <a:ext cx="284323" cy="14915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2" name="直接箭头连接符 11">
            <a:extLst>
              <a:ext uri="{FF2B5EF4-FFF2-40B4-BE49-F238E27FC236}">
                <a16:creationId xmlns:a16="http://schemas.microsoft.com/office/drawing/2014/main" id="{09036F15-F7A0-DFCA-5A3A-D5754094FBDF}"/>
              </a:ext>
            </a:extLst>
          </p:cNvPr>
          <p:cNvCxnSpPr/>
          <p:nvPr/>
        </p:nvCxnSpPr>
        <p:spPr>
          <a:xfrm>
            <a:off x="3289200" y="3356277"/>
            <a:ext cx="184446" cy="32836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 name="直接箭头连接符 1">
            <a:extLst>
              <a:ext uri="{FF2B5EF4-FFF2-40B4-BE49-F238E27FC236}">
                <a16:creationId xmlns:a16="http://schemas.microsoft.com/office/drawing/2014/main" id="{854FA0F9-A275-6513-0AE6-FEA38FF0E754}"/>
              </a:ext>
            </a:extLst>
          </p:cNvPr>
          <p:cNvCxnSpPr>
            <a:cxnSpLocks/>
          </p:cNvCxnSpPr>
          <p:nvPr/>
        </p:nvCxnSpPr>
        <p:spPr>
          <a:xfrm>
            <a:off x="3211861" y="3615267"/>
            <a:ext cx="2492757" cy="1745707"/>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359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35AFD-E95A-D04B-8F0C-07965EF254C7}"/>
            </a:ext>
          </a:extLst>
        </p:cNvPr>
        <p:cNvGrpSpPr/>
        <p:nvPr/>
      </p:nvGrpSpPr>
      <p:grpSpPr>
        <a:xfrm>
          <a:off x="0" y="0"/>
          <a:ext cx="0" cy="0"/>
          <a:chOff x="0" y="0"/>
          <a:chExt cx="0" cy="0"/>
        </a:xfrm>
      </p:grpSpPr>
      <p:sp>
        <p:nvSpPr>
          <p:cNvPr id="5" name="矩形: 剪去对角 4">
            <a:extLst>
              <a:ext uri="{FF2B5EF4-FFF2-40B4-BE49-F238E27FC236}">
                <a16:creationId xmlns:a16="http://schemas.microsoft.com/office/drawing/2014/main" id="{C6A2A5C9-A23B-F7EC-5761-829047B63D47}"/>
              </a:ext>
            </a:extLst>
          </p:cNvPr>
          <p:cNvSpPr/>
          <p:nvPr/>
        </p:nvSpPr>
        <p:spPr>
          <a:xfrm>
            <a:off x="177209" y="131135"/>
            <a:ext cx="2161953" cy="602511"/>
          </a:xfrm>
          <a:prstGeom prst="snip2Diag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β</a:t>
            </a:r>
          </a:p>
        </p:txBody>
      </p:sp>
      <p:pic>
        <p:nvPicPr>
          <p:cNvPr id="7" name="图片 6">
            <a:extLst>
              <a:ext uri="{FF2B5EF4-FFF2-40B4-BE49-F238E27FC236}">
                <a16:creationId xmlns:a16="http://schemas.microsoft.com/office/drawing/2014/main" id="{FD0622B5-102E-6D4A-A27D-11BF0EB018C7}"/>
              </a:ext>
            </a:extLst>
          </p:cNvPr>
          <p:cNvPicPr>
            <a:picLocks noChangeAspect="1"/>
          </p:cNvPicPr>
          <p:nvPr/>
        </p:nvPicPr>
        <p:blipFill>
          <a:blip r:embed="rId3"/>
          <a:stretch>
            <a:fillRect/>
          </a:stretch>
        </p:blipFill>
        <p:spPr>
          <a:xfrm>
            <a:off x="1000463" y="4417953"/>
            <a:ext cx="10326541" cy="1057423"/>
          </a:xfrm>
          <a:prstGeom prst="rect">
            <a:avLst/>
          </a:prstGeom>
        </p:spPr>
      </p:pic>
      <p:pic>
        <p:nvPicPr>
          <p:cNvPr id="11" name="图片 10">
            <a:extLst>
              <a:ext uri="{FF2B5EF4-FFF2-40B4-BE49-F238E27FC236}">
                <a16:creationId xmlns:a16="http://schemas.microsoft.com/office/drawing/2014/main" id="{08418079-27A7-FB9B-2639-EFFE65256241}"/>
              </a:ext>
            </a:extLst>
          </p:cNvPr>
          <p:cNvPicPr>
            <a:picLocks noChangeAspect="1"/>
          </p:cNvPicPr>
          <p:nvPr/>
        </p:nvPicPr>
        <p:blipFill>
          <a:blip r:embed="rId4"/>
          <a:stretch>
            <a:fillRect/>
          </a:stretch>
        </p:blipFill>
        <p:spPr>
          <a:xfrm>
            <a:off x="1000463" y="3553325"/>
            <a:ext cx="4848902" cy="647790"/>
          </a:xfrm>
          <a:prstGeom prst="rect">
            <a:avLst/>
          </a:prstGeom>
        </p:spPr>
      </p:pic>
      <p:sp>
        <p:nvSpPr>
          <p:cNvPr id="13" name="文本框 12">
            <a:extLst>
              <a:ext uri="{FF2B5EF4-FFF2-40B4-BE49-F238E27FC236}">
                <a16:creationId xmlns:a16="http://schemas.microsoft.com/office/drawing/2014/main" id="{6C592D32-9152-B166-63B5-E5DF56E70B9E}"/>
              </a:ext>
            </a:extLst>
          </p:cNvPr>
          <p:cNvSpPr txBox="1"/>
          <p:nvPr/>
        </p:nvSpPr>
        <p:spPr>
          <a:xfrm>
            <a:off x="872068" y="2275575"/>
            <a:ext cx="7254968" cy="646331"/>
          </a:xfrm>
          <a:prstGeom prst="rect">
            <a:avLst/>
          </a:prstGeom>
          <a:noFill/>
        </p:spPr>
        <p:txBody>
          <a:bodyPr wrap="square">
            <a:spAutoFit/>
          </a:bodyPr>
          <a:lstStyle/>
          <a:p>
            <a:r>
              <a:rPr lang="en-US" altLang="zh-CN" b="1" dirty="0"/>
              <a:t>Use Variance Preserving Stochastic Differential Equation (VPSDE ) to determine the magnitude of βt for each step.</a:t>
            </a:r>
            <a:endParaRPr lang="zh-CN" altLang="en-US" b="1" dirty="0"/>
          </a:p>
        </p:txBody>
      </p:sp>
      <p:sp>
        <p:nvSpPr>
          <p:cNvPr id="17" name="文本框 16">
            <a:extLst>
              <a:ext uri="{FF2B5EF4-FFF2-40B4-BE49-F238E27FC236}">
                <a16:creationId xmlns:a16="http://schemas.microsoft.com/office/drawing/2014/main" id="{351D85FC-EF2A-7A36-2773-FC906F441F3D}"/>
              </a:ext>
            </a:extLst>
          </p:cNvPr>
          <p:cNvSpPr txBox="1"/>
          <p:nvPr/>
        </p:nvSpPr>
        <p:spPr>
          <a:xfrm>
            <a:off x="7865533" y="2703640"/>
            <a:ext cx="3581400" cy="369332"/>
          </a:xfrm>
          <a:prstGeom prst="rect">
            <a:avLst/>
          </a:prstGeom>
          <a:noFill/>
        </p:spPr>
        <p:txBody>
          <a:bodyPr wrap="square">
            <a:spAutoFit/>
          </a:bodyPr>
          <a:lstStyle/>
          <a:p>
            <a:r>
              <a:rPr lang="zh-CN" altLang="en-US" dirty="0">
                <a:hlinkClick r:id="rId5"/>
              </a:rPr>
              <a:t>https://arxiv.org/abs/2011.13456</a:t>
            </a:r>
            <a:endParaRPr lang="zh-CN" altLang="en-US" dirty="0"/>
          </a:p>
        </p:txBody>
      </p:sp>
    </p:spTree>
    <p:extLst>
      <p:ext uri="{BB962C8B-B14F-4D97-AF65-F5344CB8AC3E}">
        <p14:creationId xmlns:p14="http://schemas.microsoft.com/office/powerpoint/2010/main" val="1635614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092C5-C678-7838-DE9E-9B65341D2D5F}"/>
            </a:ext>
          </a:extLst>
        </p:cNvPr>
        <p:cNvGrpSpPr/>
        <p:nvPr/>
      </p:nvGrpSpPr>
      <p:grpSpPr>
        <a:xfrm>
          <a:off x="0" y="0"/>
          <a:ext cx="0" cy="0"/>
          <a:chOff x="0" y="0"/>
          <a:chExt cx="0" cy="0"/>
        </a:xfrm>
      </p:grpSpPr>
      <p:sp>
        <p:nvSpPr>
          <p:cNvPr id="5" name="矩形: 剪去对角 4">
            <a:extLst>
              <a:ext uri="{FF2B5EF4-FFF2-40B4-BE49-F238E27FC236}">
                <a16:creationId xmlns:a16="http://schemas.microsoft.com/office/drawing/2014/main" id="{852775C8-EC96-832C-3C40-80BDD9065292}"/>
              </a:ext>
            </a:extLst>
          </p:cNvPr>
          <p:cNvSpPr/>
          <p:nvPr/>
        </p:nvSpPr>
        <p:spPr>
          <a:xfrm>
            <a:off x="177209" y="131135"/>
            <a:ext cx="2161953" cy="602511"/>
          </a:xfrm>
          <a:prstGeom prst="snip2Diag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experiment</a:t>
            </a:r>
            <a:endParaRPr lang="zh-CN" altLang="en-US" dirty="0"/>
          </a:p>
        </p:txBody>
      </p:sp>
      <p:pic>
        <p:nvPicPr>
          <p:cNvPr id="1025" name="Picture 1">
            <a:extLst>
              <a:ext uri="{FF2B5EF4-FFF2-40B4-BE49-F238E27FC236}">
                <a16:creationId xmlns:a16="http://schemas.microsoft.com/office/drawing/2014/main" id="{2D3EFBF9-AB35-9D81-5D48-15D6CFB294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246" y="1483571"/>
            <a:ext cx="5241367" cy="2712745"/>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7C9A57AD-3C91-9BDF-F43D-1842203692B4}"/>
              </a:ext>
            </a:extLst>
          </p:cNvPr>
          <p:cNvPicPr>
            <a:picLocks noChangeAspect="1"/>
          </p:cNvPicPr>
          <p:nvPr/>
        </p:nvPicPr>
        <p:blipFill>
          <a:blip r:embed="rId3"/>
          <a:stretch>
            <a:fillRect/>
          </a:stretch>
        </p:blipFill>
        <p:spPr>
          <a:xfrm>
            <a:off x="6188613" y="1334715"/>
            <a:ext cx="5208148" cy="2712745"/>
          </a:xfrm>
          <a:prstGeom prst="rect">
            <a:avLst/>
          </a:prstGeom>
        </p:spPr>
      </p:pic>
      <p:sp>
        <p:nvSpPr>
          <p:cNvPr id="6" name="文本框 5">
            <a:extLst>
              <a:ext uri="{FF2B5EF4-FFF2-40B4-BE49-F238E27FC236}">
                <a16:creationId xmlns:a16="http://schemas.microsoft.com/office/drawing/2014/main" id="{125E4D31-1AA5-4027-FD3E-EB3E0C6C9F2A}"/>
              </a:ext>
            </a:extLst>
          </p:cNvPr>
          <p:cNvSpPr txBox="1"/>
          <p:nvPr/>
        </p:nvSpPr>
        <p:spPr>
          <a:xfrm>
            <a:off x="1258185" y="4635796"/>
            <a:ext cx="8349402" cy="923330"/>
          </a:xfrm>
          <a:prstGeom prst="rect">
            <a:avLst/>
          </a:prstGeom>
          <a:noFill/>
        </p:spPr>
        <p:txBody>
          <a:bodyPr wrap="none" rtlCol="0">
            <a:spAutoFit/>
          </a:bodyPr>
          <a:lstStyle/>
          <a:p>
            <a:r>
              <a:rPr lang="en-US" altLang="zh-CN" dirty="0"/>
              <a:t>PSNR</a:t>
            </a:r>
            <a:r>
              <a:rPr lang="zh-CN" altLang="en-US" dirty="0"/>
              <a:t>，</a:t>
            </a:r>
            <a:r>
              <a:rPr lang="en-US" altLang="zh-CN" dirty="0"/>
              <a:t>SSIM is almost same</a:t>
            </a:r>
          </a:p>
          <a:p>
            <a:r>
              <a:rPr lang="en-US" altLang="zh-CN" dirty="0"/>
              <a:t>LPIPS is worse</a:t>
            </a:r>
            <a:r>
              <a:rPr lang="zh-CN" altLang="en-US" dirty="0"/>
              <a:t>，</a:t>
            </a:r>
            <a:r>
              <a:rPr lang="en-US" altLang="zh-CN" dirty="0"/>
              <a:t>means the output is different from the HR in human perception</a:t>
            </a:r>
          </a:p>
          <a:p>
            <a:r>
              <a:rPr lang="en-US" altLang="zh-CN" dirty="0"/>
              <a:t>LR-PSNR is better</a:t>
            </a:r>
            <a:r>
              <a:rPr lang="zh-CN" altLang="en-US" dirty="0"/>
              <a:t>，</a:t>
            </a:r>
            <a:r>
              <a:rPr lang="en-US" altLang="zh-CN" dirty="0"/>
              <a:t>means the consistency between the output and HR is high</a:t>
            </a:r>
            <a:endParaRPr lang="zh-CN" altLang="en-US" dirty="0"/>
          </a:p>
        </p:txBody>
      </p:sp>
    </p:spTree>
    <p:extLst>
      <p:ext uri="{BB962C8B-B14F-4D97-AF65-F5344CB8AC3E}">
        <p14:creationId xmlns:p14="http://schemas.microsoft.com/office/powerpoint/2010/main" val="1211640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剪去对角 4">
            <a:extLst>
              <a:ext uri="{FF2B5EF4-FFF2-40B4-BE49-F238E27FC236}">
                <a16:creationId xmlns:a16="http://schemas.microsoft.com/office/drawing/2014/main" id="{F1CB3A5B-7ED5-F428-4DB0-917F1CD85892}"/>
              </a:ext>
            </a:extLst>
          </p:cNvPr>
          <p:cNvSpPr/>
          <p:nvPr/>
        </p:nvSpPr>
        <p:spPr>
          <a:xfrm>
            <a:off x="177209" y="131135"/>
            <a:ext cx="2161953" cy="602511"/>
          </a:xfrm>
          <a:prstGeom prst="snip2Diag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What is SR</a:t>
            </a:r>
            <a:endParaRPr lang="zh-CN" altLang="en-US" dirty="0"/>
          </a:p>
        </p:txBody>
      </p:sp>
      <p:pic>
        <p:nvPicPr>
          <p:cNvPr id="13" name="图片 12">
            <a:extLst>
              <a:ext uri="{FF2B5EF4-FFF2-40B4-BE49-F238E27FC236}">
                <a16:creationId xmlns:a16="http://schemas.microsoft.com/office/drawing/2014/main" id="{1C0ADE07-4B4F-9137-60C3-9F477E47EC4D}"/>
              </a:ext>
            </a:extLst>
          </p:cNvPr>
          <p:cNvPicPr>
            <a:picLocks noChangeAspect="1"/>
          </p:cNvPicPr>
          <p:nvPr/>
        </p:nvPicPr>
        <p:blipFill>
          <a:blip r:embed="rId3"/>
          <a:stretch>
            <a:fillRect/>
          </a:stretch>
        </p:blipFill>
        <p:spPr>
          <a:xfrm>
            <a:off x="1733630" y="1950743"/>
            <a:ext cx="8597149" cy="1947861"/>
          </a:xfrm>
          <a:prstGeom prst="rect">
            <a:avLst/>
          </a:prstGeom>
        </p:spPr>
      </p:pic>
      <p:sp>
        <p:nvSpPr>
          <p:cNvPr id="15" name="矩形: 圆角 14">
            <a:extLst>
              <a:ext uri="{FF2B5EF4-FFF2-40B4-BE49-F238E27FC236}">
                <a16:creationId xmlns:a16="http://schemas.microsoft.com/office/drawing/2014/main" id="{D2529894-5172-CC06-6482-AB7655ED11A0}"/>
              </a:ext>
            </a:extLst>
          </p:cNvPr>
          <p:cNvSpPr/>
          <p:nvPr/>
        </p:nvSpPr>
        <p:spPr>
          <a:xfrm>
            <a:off x="1807535" y="4281377"/>
            <a:ext cx="1190846" cy="4678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Input(LR)</a:t>
            </a:r>
            <a:endParaRPr lang="zh-CN" altLang="en-US" dirty="0"/>
          </a:p>
        </p:txBody>
      </p:sp>
      <p:sp>
        <p:nvSpPr>
          <p:cNvPr id="17" name="矩形: 圆角 16">
            <a:extLst>
              <a:ext uri="{FF2B5EF4-FFF2-40B4-BE49-F238E27FC236}">
                <a16:creationId xmlns:a16="http://schemas.microsoft.com/office/drawing/2014/main" id="{CD09F96F-1CC0-0F61-F686-B2B4B63D8668}"/>
              </a:ext>
            </a:extLst>
          </p:cNvPr>
          <p:cNvSpPr/>
          <p:nvPr/>
        </p:nvSpPr>
        <p:spPr>
          <a:xfrm>
            <a:off x="7719243" y="4281375"/>
            <a:ext cx="1424760" cy="467833"/>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Output(HR)</a:t>
            </a:r>
            <a:endParaRPr lang="zh-CN" altLang="en-US" dirty="0"/>
          </a:p>
        </p:txBody>
      </p:sp>
      <p:sp>
        <p:nvSpPr>
          <p:cNvPr id="18" name="箭头: 下 17">
            <a:extLst>
              <a:ext uri="{FF2B5EF4-FFF2-40B4-BE49-F238E27FC236}">
                <a16:creationId xmlns:a16="http://schemas.microsoft.com/office/drawing/2014/main" id="{B9BED15D-E2CC-40A6-C20C-D9A57C3A6EA3}"/>
              </a:ext>
            </a:extLst>
          </p:cNvPr>
          <p:cNvSpPr/>
          <p:nvPr/>
        </p:nvSpPr>
        <p:spPr>
          <a:xfrm rot="10800000">
            <a:off x="2275367" y="3856075"/>
            <a:ext cx="184298" cy="36859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下 18">
            <a:extLst>
              <a:ext uri="{FF2B5EF4-FFF2-40B4-BE49-F238E27FC236}">
                <a16:creationId xmlns:a16="http://schemas.microsoft.com/office/drawing/2014/main" id="{90A7ADCA-0F36-2676-7436-60AD9570BBC6}"/>
              </a:ext>
            </a:extLst>
          </p:cNvPr>
          <p:cNvSpPr/>
          <p:nvPr/>
        </p:nvSpPr>
        <p:spPr>
          <a:xfrm>
            <a:off x="8339474" y="3841897"/>
            <a:ext cx="184298" cy="368595"/>
          </a:xfrm>
          <a:prstGeom prst="down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圆角 1">
            <a:extLst>
              <a:ext uri="{FF2B5EF4-FFF2-40B4-BE49-F238E27FC236}">
                <a16:creationId xmlns:a16="http://schemas.microsoft.com/office/drawing/2014/main" id="{CDE7CE5C-4B3E-8DD2-A9B6-A03021E36937}"/>
              </a:ext>
            </a:extLst>
          </p:cNvPr>
          <p:cNvSpPr/>
          <p:nvPr/>
        </p:nvSpPr>
        <p:spPr>
          <a:xfrm>
            <a:off x="4467445" y="832884"/>
            <a:ext cx="3129518" cy="4678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Super Resolution</a:t>
            </a:r>
            <a:r>
              <a:rPr lang="zh-CN" altLang="en-US" dirty="0"/>
              <a:t>（</a:t>
            </a:r>
            <a:r>
              <a:rPr lang="en-US" altLang="zh-CN" dirty="0"/>
              <a:t>SR</a:t>
            </a:r>
            <a:r>
              <a:rPr lang="zh-CN" altLang="en-US" dirty="0"/>
              <a:t>）</a:t>
            </a:r>
          </a:p>
        </p:txBody>
      </p:sp>
      <p:sp>
        <p:nvSpPr>
          <p:cNvPr id="4" name="文本框 3">
            <a:extLst>
              <a:ext uri="{FF2B5EF4-FFF2-40B4-BE49-F238E27FC236}">
                <a16:creationId xmlns:a16="http://schemas.microsoft.com/office/drawing/2014/main" id="{32B7AD12-BD3A-5984-F440-CE3E409D3966}"/>
              </a:ext>
            </a:extLst>
          </p:cNvPr>
          <p:cNvSpPr txBox="1"/>
          <p:nvPr/>
        </p:nvSpPr>
        <p:spPr>
          <a:xfrm>
            <a:off x="1733630" y="5051094"/>
            <a:ext cx="7992135" cy="1477328"/>
          </a:xfrm>
          <a:prstGeom prst="rect">
            <a:avLst/>
          </a:prstGeom>
          <a:noFill/>
        </p:spPr>
        <p:txBody>
          <a:bodyPr wrap="square">
            <a:spAutoFit/>
          </a:bodyPr>
          <a:lstStyle/>
          <a:p>
            <a:r>
              <a:rPr lang="en-US" altLang="zh-CN" b="1" dirty="0">
                <a:solidFill>
                  <a:srgbClr val="000000"/>
                </a:solidFill>
                <a:latin typeface="Corbel-Bold"/>
              </a:rPr>
              <a:t>S</a:t>
            </a:r>
            <a:r>
              <a:rPr lang="en-US" altLang="zh-CN" sz="1800" b="1" i="0" dirty="0">
                <a:solidFill>
                  <a:srgbClr val="000000"/>
                </a:solidFill>
                <a:effectLst/>
                <a:latin typeface="Corbel-Bold"/>
              </a:rPr>
              <a:t>uper‑resolution (SR) refers to the reconstruction from the corresponding low‑ resolution (LR) image input to a high‑resolution (HR) image. </a:t>
            </a:r>
          </a:p>
          <a:p>
            <a:r>
              <a:rPr lang="en-US" altLang="zh-CN" b="1" dirty="0">
                <a:solidFill>
                  <a:srgbClr val="000000"/>
                </a:solidFill>
                <a:latin typeface="Corbel-Bold"/>
              </a:rPr>
              <a:t>It has a wide range of real-world applications, including remote sensing imaging, video surveillance ,object detection, and medical imaging.</a:t>
            </a:r>
            <a:br>
              <a:rPr lang="en-US" altLang="zh-CN" dirty="0"/>
            </a:br>
            <a:endParaRPr lang="zh-CN" altLang="en-US" dirty="0"/>
          </a:p>
        </p:txBody>
      </p:sp>
    </p:spTree>
    <p:extLst>
      <p:ext uri="{BB962C8B-B14F-4D97-AF65-F5344CB8AC3E}">
        <p14:creationId xmlns:p14="http://schemas.microsoft.com/office/powerpoint/2010/main" val="91935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20EC43-A483-CAB5-6424-590160FB0F60}"/>
            </a:ext>
          </a:extLst>
        </p:cNvPr>
        <p:cNvGrpSpPr/>
        <p:nvPr/>
      </p:nvGrpSpPr>
      <p:grpSpPr>
        <a:xfrm>
          <a:off x="0" y="0"/>
          <a:ext cx="0" cy="0"/>
          <a:chOff x="0" y="0"/>
          <a:chExt cx="0" cy="0"/>
        </a:xfrm>
      </p:grpSpPr>
      <p:sp>
        <p:nvSpPr>
          <p:cNvPr id="5" name="矩形: 剪去对角 4">
            <a:extLst>
              <a:ext uri="{FF2B5EF4-FFF2-40B4-BE49-F238E27FC236}">
                <a16:creationId xmlns:a16="http://schemas.microsoft.com/office/drawing/2014/main" id="{4EB0829E-2B6C-4B85-5CEE-96643978EF98}"/>
              </a:ext>
            </a:extLst>
          </p:cNvPr>
          <p:cNvSpPr/>
          <p:nvPr/>
        </p:nvSpPr>
        <p:spPr>
          <a:xfrm>
            <a:off x="177209" y="131135"/>
            <a:ext cx="2161953" cy="602511"/>
          </a:xfrm>
          <a:prstGeom prst="snip2Diag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experiment</a:t>
            </a:r>
            <a:endParaRPr lang="zh-CN" altLang="en-US" dirty="0"/>
          </a:p>
        </p:txBody>
      </p:sp>
      <p:pic>
        <p:nvPicPr>
          <p:cNvPr id="2049" name="Picture 1">
            <a:extLst>
              <a:ext uri="{FF2B5EF4-FFF2-40B4-BE49-F238E27FC236}">
                <a16:creationId xmlns:a16="http://schemas.microsoft.com/office/drawing/2014/main" id="{BEF22D6A-A654-B3B5-E723-DE58A96C9D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311" y="1423833"/>
            <a:ext cx="5351722" cy="4010334"/>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B134F7DF-D5EA-B3CE-323D-5EC6AFC2E7F5}"/>
              </a:ext>
            </a:extLst>
          </p:cNvPr>
          <p:cNvSpPr txBox="1"/>
          <p:nvPr/>
        </p:nvSpPr>
        <p:spPr>
          <a:xfrm>
            <a:off x="8042063" y="2628781"/>
            <a:ext cx="3453251" cy="1600438"/>
          </a:xfrm>
          <a:prstGeom prst="rect">
            <a:avLst/>
          </a:prstGeom>
          <a:noFill/>
        </p:spPr>
        <p:txBody>
          <a:bodyPr wrap="square" rtlCol="0">
            <a:spAutoFit/>
          </a:bodyPr>
          <a:lstStyle/>
          <a:p>
            <a:r>
              <a:rPr lang="en-US" altLang="zh-CN" sz="2000" b="1" dirty="0"/>
              <a:t>IS,FID</a:t>
            </a:r>
            <a:r>
              <a:rPr lang="zh-CN" altLang="en-US" sz="2000" b="1" dirty="0"/>
              <a:t> </a:t>
            </a:r>
            <a:r>
              <a:rPr lang="en-US" altLang="zh-CN" sz="2000" b="1" dirty="0"/>
              <a:t>is</a:t>
            </a:r>
            <a:r>
              <a:rPr lang="zh-CN" altLang="en-US" sz="2000" b="1" dirty="0"/>
              <a:t> </a:t>
            </a:r>
            <a:r>
              <a:rPr lang="en-US" altLang="zh-CN" sz="2000" b="1" dirty="0"/>
              <a:t>better</a:t>
            </a:r>
          </a:p>
          <a:p>
            <a:r>
              <a:rPr lang="en-US" altLang="zh-CN" sz="2000" b="1" dirty="0"/>
              <a:t>They are used to assess the quality and diversity of the generated images. </a:t>
            </a:r>
            <a:br>
              <a:rPr lang="en-US" altLang="zh-CN" dirty="0"/>
            </a:br>
            <a:endParaRPr lang="en-US" altLang="zh-CN" dirty="0"/>
          </a:p>
        </p:txBody>
      </p:sp>
    </p:spTree>
    <p:extLst>
      <p:ext uri="{BB962C8B-B14F-4D97-AF65-F5344CB8AC3E}">
        <p14:creationId xmlns:p14="http://schemas.microsoft.com/office/powerpoint/2010/main" val="1581594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AC81A5-C530-0FCD-E715-25BC2E253621}"/>
            </a:ext>
          </a:extLst>
        </p:cNvPr>
        <p:cNvGrpSpPr/>
        <p:nvPr/>
      </p:nvGrpSpPr>
      <p:grpSpPr>
        <a:xfrm>
          <a:off x="0" y="0"/>
          <a:ext cx="0" cy="0"/>
          <a:chOff x="0" y="0"/>
          <a:chExt cx="0" cy="0"/>
        </a:xfrm>
      </p:grpSpPr>
      <p:sp>
        <p:nvSpPr>
          <p:cNvPr id="5" name="矩形: 剪去对角 4">
            <a:extLst>
              <a:ext uri="{FF2B5EF4-FFF2-40B4-BE49-F238E27FC236}">
                <a16:creationId xmlns:a16="http://schemas.microsoft.com/office/drawing/2014/main" id="{FC3C0FFE-9575-5C48-D10B-A0C69CE8D40C}"/>
              </a:ext>
            </a:extLst>
          </p:cNvPr>
          <p:cNvSpPr/>
          <p:nvPr/>
        </p:nvSpPr>
        <p:spPr>
          <a:xfrm>
            <a:off x="177209" y="131135"/>
            <a:ext cx="2161953" cy="602511"/>
          </a:xfrm>
          <a:prstGeom prst="snip2Diag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Ablation Study</a:t>
            </a:r>
            <a:endParaRPr lang="zh-CN" altLang="en-US" dirty="0"/>
          </a:p>
        </p:txBody>
      </p:sp>
      <p:pic>
        <p:nvPicPr>
          <p:cNvPr id="3073" name="Picture 1">
            <a:extLst>
              <a:ext uri="{FF2B5EF4-FFF2-40B4-BE49-F238E27FC236}">
                <a16:creationId xmlns:a16="http://schemas.microsoft.com/office/drawing/2014/main" id="{2F566245-96BF-4D51-EA4F-5D486225D2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340" y="1045536"/>
            <a:ext cx="5552742" cy="122628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5983EDB1-BFCF-0FE6-8969-61982EE4B9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3506" y="2583714"/>
            <a:ext cx="6888797" cy="1633426"/>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id="{F5EDAA67-7720-C98B-52F6-6EDCC796C5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6257" y="4501483"/>
            <a:ext cx="4695825" cy="216217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E1E5C031-5C68-BCCA-7059-1378DAD34ADD}"/>
              </a:ext>
            </a:extLst>
          </p:cNvPr>
          <p:cNvSpPr txBox="1"/>
          <p:nvPr/>
        </p:nvSpPr>
        <p:spPr>
          <a:xfrm>
            <a:off x="6382082" y="1526007"/>
            <a:ext cx="5257800" cy="646331"/>
          </a:xfrm>
          <a:prstGeom prst="rect">
            <a:avLst/>
          </a:prstGeom>
          <a:noFill/>
        </p:spPr>
        <p:txBody>
          <a:bodyPr wrap="square">
            <a:spAutoFit/>
          </a:bodyPr>
          <a:lstStyle/>
          <a:p>
            <a:r>
              <a:rPr lang="en-US" altLang="zh-CN" sz="1800" b="1" i="0" dirty="0">
                <a:solidFill>
                  <a:srgbClr val="000000"/>
                </a:solidFill>
                <a:effectLst/>
                <a:latin typeface="MinionPro-Regular"/>
              </a:rPr>
              <a:t>The effectiveness of LR Encoder(V2 is with Encoder)</a:t>
            </a:r>
            <a:r>
              <a:rPr lang="en-US" altLang="zh-CN" b="1" dirty="0"/>
              <a:t> </a:t>
            </a:r>
            <a:br>
              <a:rPr lang="en-US" altLang="zh-CN" b="1" dirty="0"/>
            </a:br>
            <a:endParaRPr lang="zh-CN" altLang="en-US" b="1" dirty="0"/>
          </a:p>
        </p:txBody>
      </p:sp>
      <p:sp>
        <p:nvSpPr>
          <p:cNvPr id="4" name="文本框 3">
            <a:extLst>
              <a:ext uri="{FF2B5EF4-FFF2-40B4-BE49-F238E27FC236}">
                <a16:creationId xmlns:a16="http://schemas.microsoft.com/office/drawing/2014/main" id="{B152260F-6816-0911-292A-F241DFB8C67A}"/>
              </a:ext>
            </a:extLst>
          </p:cNvPr>
          <p:cNvSpPr txBox="1"/>
          <p:nvPr/>
        </p:nvSpPr>
        <p:spPr>
          <a:xfrm>
            <a:off x="1047885" y="3244334"/>
            <a:ext cx="4108315" cy="369332"/>
          </a:xfrm>
          <a:prstGeom prst="rect">
            <a:avLst/>
          </a:prstGeom>
          <a:noFill/>
        </p:spPr>
        <p:txBody>
          <a:bodyPr wrap="square">
            <a:spAutoFit/>
          </a:bodyPr>
          <a:lstStyle/>
          <a:p>
            <a:r>
              <a:rPr lang="en-US" altLang="zh-CN" sz="1800" b="1" i="0" dirty="0">
                <a:solidFill>
                  <a:srgbClr val="000000"/>
                </a:solidFill>
                <a:effectLst/>
                <a:latin typeface="MinionPro-Regular"/>
              </a:rPr>
              <a:t>Effectiveness of content and style loss</a:t>
            </a:r>
            <a:endParaRPr lang="zh-CN" altLang="en-US" b="1" dirty="0"/>
          </a:p>
        </p:txBody>
      </p:sp>
      <p:sp>
        <p:nvSpPr>
          <p:cNvPr id="6" name="文本框 5">
            <a:extLst>
              <a:ext uri="{FF2B5EF4-FFF2-40B4-BE49-F238E27FC236}">
                <a16:creationId xmlns:a16="http://schemas.microsoft.com/office/drawing/2014/main" id="{B8299707-F347-7A26-B95F-F3623CB9A8B5}"/>
              </a:ext>
            </a:extLst>
          </p:cNvPr>
          <p:cNvSpPr txBox="1"/>
          <p:nvPr/>
        </p:nvSpPr>
        <p:spPr>
          <a:xfrm>
            <a:off x="7139986" y="5213239"/>
            <a:ext cx="2475835" cy="369332"/>
          </a:xfrm>
          <a:prstGeom prst="rect">
            <a:avLst/>
          </a:prstGeom>
          <a:noFill/>
        </p:spPr>
        <p:txBody>
          <a:bodyPr wrap="square">
            <a:spAutoFit/>
          </a:bodyPr>
          <a:lstStyle/>
          <a:p>
            <a:r>
              <a:rPr lang="en-US" altLang="zh-CN" sz="1800" b="1" i="0" dirty="0">
                <a:solidFill>
                  <a:srgbClr val="000000"/>
                </a:solidFill>
                <a:effectLst/>
                <a:latin typeface="MinionPro-Regular"/>
              </a:rPr>
              <a:t>Effectiveness of Z and T</a:t>
            </a:r>
            <a:endParaRPr lang="zh-CN" altLang="en-US" b="1" dirty="0"/>
          </a:p>
        </p:txBody>
      </p:sp>
    </p:spTree>
    <p:extLst>
      <p:ext uri="{BB962C8B-B14F-4D97-AF65-F5344CB8AC3E}">
        <p14:creationId xmlns:p14="http://schemas.microsoft.com/office/powerpoint/2010/main" val="2885448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05A9A4-3C5D-3520-423D-76A96655ED27}"/>
            </a:ext>
          </a:extLst>
        </p:cNvPr>
        <p:cNvGrpSpPr/>
        <p:nvPr/>
      </p:nvGrpSpPr>
      <p:grpSpPr>
        <a:xfrm>
          <a:off x="0" y="0"/>
          <a:ext cx="0" cy="0"/>
          <a:chOff x="0" y="0"/>
          <a:chExt cx="0" cy="0"/>
        </a:xfrm>
      </p:grpSpPr>
      <p:sp>
        <p:nvSpPr>
          <p:cNvPr id="5" name="矩形: 剪去对角 4">
            <a:extLst>
              <a:ext uri="{FF2B5EF4-FFF2-40B4-BE49-F238E27FC236}">
                <a16:creationId xmlns:a16="http://schemas.microsoft.com/office/drawing/2014/main" id="{5060411B-F83B-5E88-4377-6FB3F56CED67}"/>
              </a:ext>
            </a:extLst>
          </p:cNvPr>
          <p:cNvSpPr/>
          <p:nvPr/>
        </p:nvSpPr>
        <p:spPr>
          <a:xfrm>
            <a:off x="177209" y="131135"/>
            <a:ext cx="2161953" cy="602511"/>
          </a:xfrm>
          <a:prstGeom prst="snip2Diag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extension</a:t>
            </a:r>
            <a:endParaRPr lang="zh-CN" altLang="en-US" dirty="0"/>
          </a:p>
        </p:txBody>
      </p:sp>
      <p:pic>
        <p:nvPicPr>
          <p:cNvPr id="4097" name="Picture 1">
            <a:extLst>
              <a:ext uri="{FF2B5EF4-FFF2-40B4-BE49-F238E27FC236}">
                <a16:creationId xmlns:a16="http://schemas.microsoft.com/office/drawing/2014/main" id="{9070098A-5E2D-CC26-AA65-7E1597EA6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209" y="793676"/>
            <a:ext cx="5972175" cy="325755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1AB3890D-82B5-6A75-6A61-8A6BBAC60C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0232" y="4051226"/>
            <a:ext cx="7058025" cy="258127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A75B0826-87C4-4D30-9DE5-551AAB4FCD5E}"/>
              </a:ext>
            </a:extLst>
          </p:cNvPr>
          <p:cNvSpPr txBox="1"/>
          <p:nvPr/>
        </p:nvSpPr>
        <p:spPr>
          <a:xfrm>
            <a:off x="7147318" y="2437442"/>
            <a:ext cx="3520682" cy="369332"/>
          </a:xfrm>
          <a:prstGeom prst="rect">
            <a:avLst/>
          </a:prstGeom>
          <a:noFill/>
        </p:spPr>
        <p:txBody>
          <a:bodyPr wrap="square">
            <a:spAutoFit/>
          </a:bodyPr>
          <a:lstStyle/>
          <a:p>
            <a:r>
              <a:rPr lang="en-US" altLang="zh-CN" sz="1800" b="1" i="0" dirty="0">
                <a:solidFill>
                  <a:srgbClr val="000000"/>
                </a:solidFill>
                <a:effectLst/>
                <a:latin typeface="MinionPro-Regular"/>
              </a:rPr>
              <a:t>It can be used in content fusion</a:t>
            </a:r>
            <a:endParaRPr lang="zh-CN" altLang="en-US" b="1" dirty="0"/>
          </a:p>
        </p:txBody>
      </p:sp>
      <p:sp>
        <p:nvSpPr>
          <p:cNvPr id="3" name="文本框 2">
            <a:extLst>
              <a:ext uri="{FF2B5EF4-FFF2-40B4-BE49-F238E27FC236}">
                <a16:creationId xmlns:a16="http://schemas.microsoft.com/office/drawing/2014/main" id="{F94871D1-1F10-A4AA-5BAD-62C03FA82C04}"/>
              </a:ext>
            </a:extLst>
          </p:cNvPr>
          <p:cNvSpPr txBox="1"/>
          <p:nvPr/>
        </p:nvSpPr>
        <p:spPr>
          <a:xfrm>
            <a:off x="370883" y="5157197"/>
            <a:ext cx="3936558" cy="369332"/>
          </a:xfrm>
          <a:prstGeom prst="rect">
            <a:avLst/>
          </a:prstGeom>
          <a:noFill/>
        </p:spPr>
        <p:txBody>
          <a:bodyPr wrap="square">
            <a:spAutoFit/>
          </a:bodyPr>
          <a:lstStyle/>
          <a:p>
            <a:r>
              <a:rPr lang="en-US" altLang="zh-CN" sz="1800" b="1" i="0" dirty="0">
                <a:solidFill>
                  <a:srgbClr val="000000"/>
                </a:solidFill>
                <a:effectLst/>
                <a:latin typeface="MinionPro-Regular"/>
              </a:rPr>
              <a:t>And it can work in real-world datasets</a:t>
            </a:r>
            <a:endParaRPr lang="zh-CN" altLang="en-US" b="1" dirty="0"/>
          </a:p>
        </p:txBody>
      </p:sp>
    </p:spTree>
    <p:extLst>
      <p:ext uri="{BB962C8B-B14F-4D97-AF65-F5344CB8AC3E}">
        <p14:creationId xmlns:p14="http://schemas.microsoft.com/office/powerpoint/2010/main" val="2242133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剪去对角 4">
            <a:extLst>
              <a:ext uri="{FF2B5EF4-FFF2-40B4-BE49-F238E27FC236}">
                <a16:creationId xmlns:a16="http://schemas.microsoft.com/office/drawing/2014/main" id="{F1CB3A5B-7ED5-F428-4DB0-917F1CD85892}"/>
              </a:ext>
            </a:extLst>
          </p:cNvPr>
          <p:cNvSpPr/>
          <p:nvPr/>
        </p:nvSpPr>
        <p:spPr>
          <a:xfrm>
            <a:off x="4043915" y="2680290"/>
            <a:ext cx="4104169" cy="1497419"/>
          </a:xfrm>
          <a:prstGeom prst="snip2Diag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5400" dirty="0"/>
              <a:t>Thanks</a:t>
            </a:r>
            <a:endParaRPr lang="zh-CN" altLang="en-US" sz="5400" dirty="0"/>
          </a:p>
        </p:txBody>
      </p:sp>
    </p:spTree>
    <p:extLst>
      <p:ext uri="{BB962C8B-B14F-4D97-AF65-F5344CB8AC3E}">
        <p14:creationId xmlns:p14="http://schemas.microsoft.com/office/powerpoint/2010/main" val="2823865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3EE3C3-87FF-71F5-6CC0-E55B0F95A8C5}"/>
            </a:ext>
          </a:extLst>
        </p:cNvPr>
        <p:cNvGrpSpPr/>
        <p:nvPr/>
      </p:nvGrpSpPr>
      <p:grpSpPr>
        <a:xfrm>
          <a:off x="0" y="0"/>
          <a:ext cx="0" cy="0"/>
          <a:chOff x="0" y="0"/>
          <a:chExt cx="0" cy="0"/>
        </a:xfrm>
      </p:grpSpPr>
      <p:sp>
        <p:nvSpPr>
          <p:cNvPr id="5" name="矩形: 剪去对角 4">
            <a:extLst>
              <a:ext uri="{FF2B5EF4-FFF2-40B4-BE49-F238E27FC236}">
                <a16:creationId xmlns:a16="http://schemas.microsoft.com/office/drawing/2014/main" id="{9BB7B35B-23B9-CD21-4A9B-6AF9F9E58024}"/>
              </a:ext>
            </a:extLst>
          </p:cNvPr>
          <p:cNvSpPr/>
          <p:nvPr/>
        </p:nvSpPr>
        <p:spPr>
          <a:xfrm>
            <a:off x="177209" y="131135"/>
            <a:ext cx="2161953" cy="602511"/>
          </a:xfrm>
          <a:prstGeom prst="snip2Diag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Background</a:t>
            </a:r>
            <a:endParaRPr lang="zh-CN" altLang="en-US" dirty="0"/>
          </a:p>
        </p:txBody>
      </p:sp>
      <p:sp>
        <p:nvSpPr>
          <p:cNvPr id="3" name="矩形: 圆角 2">
            <a:extLst>
              <a:ext uri="{FF2B5EF4-FFF2-40B4-BE49-F238E27FC236}">
                <a16:creationId xmlns:a16="http://schemas.microsoft.com/office/drawing/2014/main" id="{A2D5867F-108A-D3FC-3F1C-6BB9410CD392}"/>
              </a:ext>
            </a:extLst>
          </p:cNvPr>
          <p:cNvSpPr/>
          <p:nvPr/>
        </p:nvSpPr>
        <p:spPr>
          <a:xfrm>
            <a:off x="1881964" y="2121195"/>
            <a:ext cx="1424760" cy="467833"/>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SR</a:t>
            </a:r>
          </a:p>
        </p:txBody>
      </p:sp>
      <p:sp>
        <p:nvSpPr>
          <p:cNvPr id="4" name="矩形: 圆角 3">
            <a:extLst>
              <a:ext uri="{FF2B5EF4-FFF2-40B4-BE49-F238E27FC236}">
                <a16:creationId xmlns:a16="http://schemas.microsoft.com/office/drawing/2014/main" id="{B85C4F5F-05AF-E37F-FC06-D57A1CE1CE1C}"/>
              </a:ext>
            </a:extLst>
          </p:cNvPr>
          <p:cNvSpPr/>
          <p:nvPr/>
        </p:nvSpPr>
        <p:spPr>
          <a:xfrm>
            <a:off x="1881964" y="3265967"/>
            <a:ext cx="1424760" cy="467833"/>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SISR</a:t>
            </a:r>
          </a:p>
        </p:txBody>
      </p:sp>
      <p:sp>
        <p:nvSpPr>
          <p:cNvPr id="6" name="矩形: 圆角 5">
            <a:extLst>
              <a:ext uri="{FF2B5EF4-FFF2-40B4-BE49-F238E27FC236}">
                <a16:creationId xmlns:a16="http://schemas.microsoft.com/office/drawing/2014/main" id="{C1B2B628-E1A0-0F96-2B82-9D76D1187A83}"/>
              </a:ext>
            </a:extLst>
          </p:cNvPr>
          <p:cNvSpPr/>
          <p:nvPr/>
        </p:nvSpPr>
        <p:spPr>
          <a:xfrm>
            <a:off x="1881964" y="4545421"/>
            <a:ext cx="1424760" cy="467833"/>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RSISR</a:t>
            </a:r>
          </a:p>
        </p:txBody>
      </p:sp>
      <p:sp>
        <p:nvSpPr>
          <p:cNvPr id="7" name="矩形: 圆角 6">
            <a:extLst>
              <a:ext uri="{FF2B5EF4-FFF2-40B4-BE49-F238E27FC236}">
                <a16:creationId xmlns:a16="http://schemas.microsoft.com/office/drawing/2014/main" id="{9CC54C57-4566-8868-A015-C8E3C0981712}"/>
              </a:ext>
            </a:extLst>
          </p:cNvPr>
          <p:cNvSpPr/>
          <p:nvPr/>
        </p:nvSpPr>
        <p:spPr>
          <a:xfrm>
            <a:off x="9877654" y="1887278"/>
            <a:ext cx="1424760" cy="467833"/>
          </a:xfrm>
          <a:prstGeom prst="roundRect">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traditional</a:t>
            </a:r>
          </a:p>
        </p:txBody>
      </p:sp>
      <p:sp>
        <p:nvSpPr>
          <p:cNvPr id="8" name="矩形: 圆角 7">
            <a:extLst>
              <a:ext uri="{FF2B5EF4-FFF2-40B4-BE49-F238E27FC236}">
                <a16:creationId xmlns:a16="http://schemas.microsoft.com/office/drawing/2014/main" id="{E5D7C8CE-FC0C-86B5-4ADF-6F90F719384C}"/>
              </a:ext>
            </a:extLst>
          </p:cNvPr>
          <p:cNvSpPr/>
          <p:nvPr/>
        </p:nvSpPr>
        <p:spPr>
          <a:xfrm>
            <a:off x="9877654" y="3620828"/>
            <a:ext cx="1424760" cy="693776"/>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Machine learning</a:t>
            </a:r>
          </a:p>
        </p:txBody>
      </p:sp>
      <p:sp>
        <p:nvSpPr>
          <p:cNvPr id="9" name="矩形: 圆角 8">
            <a:extLst>
              <a:ext uri="{FF2B5EF4-FFF2-40B4-BE49-F238E27FC236}">
                <a16:creationId xmlns:a16="http://schemas.microsoft.com/office/drawing/2014/main" id="{D59B44AB-439E-06A8-51AC-0458AABCEAA6}"/>
              </a:ext>
            </a:extLst>
          </p:cNvPr>
          <p:cNvSpPr/>
          <p:nvPr/>
        </p:nvSpPr>
        <p:spPr>
          <a:xfrm>
            <a:off x="7517222" y="3733800"/>
            <a:ext cx="1424760" cy="467833"/>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GAN</a:t>
            </a:r>
          </a:p>
        </p:txBody>
      </p:sp>
      <p:sp>
        <p:nvSpPr>
          <p:cNvPr id="11" name="矩形: 圆角 10">
            <a:extLst>
              <a:ext uri="{FF2B5EF4-FFF2-40B4-BE49-F238E27FC236}">
                <a16:creationId xmlns:a16="http://schemas.microsoft.com/office/drawing/2014/main" id="{882ADE96-834D-DAA9-48F6-0E2C9488429F}"/>
              </a:ext>
            </a:extLst>
          </p:cNvPr>
          <p:cNvSpPr/>
          <p:nvPr/>
        </p:nvSpPr>
        <p:spPr>
          <a:xfrm>
            <a:off x="7517222" y="2589028"/>
            <a:ext cx="1424760" cy="467833"/>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CNN</a:t>
            </a:r>
          </a:p>
        </p:txBody>
      </p:sp>
      <p:sp>
        <p:nvSpPr>
          <p:cNvPr id="12" name="矩形: 圆角 11">
            <a:extLst>
              <a:ext uri="{FF2B5EF4-FFF2-40B4-BE49-F238E27FC236}">
                <a16:creationId xmlns:a16="http://schemas.microsoft.com/office/drawing/2014/main" id="{D59B44AB-439E-06A8-51AC-0458AABCEAA6}"/>
              </a:ext>
            </a:extLst>
          </p:cNvPr>
          <p:cNvSpPr/>
          <p:nvPr/>
        </p:nvSpPr>
        <p:spPr>
          <a:xfrm>
            <a:off x="7513674" y="4878572"/>
            <a:ext cx="1424760" cy="467833"/>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Diffusion</a:t>
            </a:r>
          </a:p>
        </p:txBody>
      </p:sp>
      <p:cxnSp>
        <p:nvCxnSpPr>
          <p:cNvPr id="16" name="直接箭头连接符 15">
            <a:extLst>
              <a:ext uri="{FF2B5EF4-FFF2-40B4-BE49-F238E27FC236}">
                <a16:creationId xmlns:a16="http://schemas.microsoft.com/office/drawing/2014/main" id="{DC5BE787-C6AB-F1B8-DBD1-E8162826B584}"/>
              </a:ext>
            </a:extLst>
          </p:cNvPr>
          <p:cNvCxnSpPr>
            <a:stCxn id="3" idx="2"/>
            <a:endCxn id="4" idx="0"/>
          </p:cNvCxnSpPr>
          <p:nvPr/>
        </p:nvCxnSpPr>
        <p:spPr>
          <a:xfrm>
            <a:off x="2594344" y="2589028"/>
            <a:ext cx="0" cy="67693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6650ED25-69DC-0D50-96EF-4E41BB744A6F}"/>
              </a:ext>
            </a:extLst>
          </p:cNvPr>
          <p:cNvCxnSpPr>
            <a:stCxn id="4" idx="2"/>
            <a:endCxn id="6" idx="0"/>
          </p:cNvCxnSpPr>
          <p:nvPr/>
        </p:nvCxnSpPr>
        <p:spPr>
          <a:xfrm>
            <a:off x="2594344" y="3733800"/>
            <a:ext cx="0" cy="81162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9F450225-C15F-2618-A14F-521097C851A7}"/>
              </a:ext>
            </a:extLst>
          </p:cNvPr>
          <p:cNvCxnSpPr>
            <a:stCxn id="7" idx="2"/>
            <a:endCxn id="8" idx="0"/>
          </p:cNvCxnSpPr>
          <p:nvPr/>
        </p:nvCxnSpPr>
        <p:spPr>
          <a:xfrm>
            <a:off x="10590034" y="2355111"/>
            <a:ext cx="0" cy="126571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7C31A337-26C3-7D56-3645-2939932BEB89}"/>
              </a:ext>
            </a:extLst>
          </p:cNvPr>
          <p:cNvCxnSpPr>
            <a:stCxn id="8" idx="1"/>
            <a:endCxn id="11" idx="3"/>
          </p:cNvCxnSpPr>
          <p:nvPr/>
        </p:nvCxnSpPr>
        <p:spPr>
          <a:xfrm flipH="1" flipV="1">
            <a:off x="8941982" y="2822945"/>
            <a:ext cx="935672" cy="114477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7E577796-6614-313D-C03F-FD22B39D888E}"/>
              </a:ext>
            </a:extLst>
          </p:cNvPr>
          <p:cNvCxnSpPr>
            <a:stCxn id="8" idx="1"/>
            <a:endCxn id="9" idx="3"/>
          </p:cNvCxnSpPr>
          <p:nvPr/>
        </p:nvCxnSpPr>
        <p:spPr>
          <a:xfrm flipH="1">
            <a:off x="8941982" y="3967716"/>
            <a:ext cx="935672"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F4F97E2B-3369-862D-6872-B31C314F75BA}"/>
              </a:ext>
            </a:extLst>
          </p:cNvPr>
          <p:cNvCxnSpPr>
            <a:stCxn id="8" idx="1"/>
            <a:endCxn id="12" idx="3"/>
          </p:cNvCxnSpPr>
          <p:nvPr/>
        </p:nvCxnSpPr>
        <p:spPr>
          <a:xfrm flipH="1">
            <a:off x="8938434" y="3967716"/>
            <a:ext cx="939220" cy="114477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5" name="连接符: 曲线 34">
            <a:extLst>
              <a:ext uri="{FF2B5EF4-FFF2-40B4-BE49-F238E27FC236}">
                <a16:creationId xmlns:a16="http://schemas.microsoft.com/office/drawing/2014/main" id="{B26DFE21-2A25-E9E6-8509-07AE398376CF}"/>
              </a:ext>
            </a:extLst>
          </p:cNvPr>
          <p:cNvCxnSpPr>
            <a:cxnSpLocks/>
            <a:stCxn id="4" idx="3"/>
            <a:endCxn id="2" idx="1"/>
          </p:cNvCxnSpPr>
          <p:nvPr/>
        </p:nvCxnSpPr>
        <p:spPr>
          <a:xfrm>
            <a:off x="3306724" y="3499884"/>
            <a:ext cx="878954" cy="374177"/>
          </a:xfrm>
          <a:prstGeom prst="curvedConnector3">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7" name="连接符: 曲线 36">
            <a:extLst>
              <a:ext uri="{FF2B5EF4-FFF2-40B4-BE49-F238E27FC236}">
                <a16:creationId xmlns:a16="http://schemas.microsoft.com/office/drawing/2014/main" id="{60FC6D10-2E30-80C5-DA8D-1257EC71BCEE}"/>
              </a:ext>
            </a:extLst>
          </p:cNvPr>
          <p:cNvCxnSpPr>
            <a:cxnSpLocks/>
            <a:stCxn id="12" idx="1"/>
            <a:endCxn id="2" idx="3"/>
          </p:cNvCxnSpPr>
          <p:nvPr/>
        </p:nvCxnSpPr>
        <p:spPr>
          <a:xfrm rot="10800000">
            <a:off x="6478768" y="3874061"/>
            <a:ext cx="1034906" cy="1238428"/>
          </a:xfrm>
          <a:prstGeom prst="curvedConnector3">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2" name="箭头: 下 41">
            <a:extLst>
              <a:ext uri="{FF2B5EF4-FFF2-40B4-BE49-F238E27FC236}">
                <a16:creationId xmlns:a16="http://schemas.microsoft.com/office/drawing/2014/main" id="{57AC6C2D-0960-DA6E-6F9D-68FE960EF22A}"/>
              </a:ext>
            </a:extLst>
          </p:cNvPr>
          <p:cNvSpPr/>
          <p:nvPr/>
        </p:nvSpPr>
        <p:spPr>
          <a:xfrm>
            <a:off x="1290112" y="2121194"/>
            <a:ext cx="226800" cy="299129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a:extLst>
              <a:ext uri="{FF2B5EF4-FFF2-40B4-BE49-F238E27FC236}">
                <a16:creationId xmlns:a16="http://schemas.microsoft.com/office/drawing/2014/main" id="{A5C262E3-F939-B0B6-91B5-210A4BFD59AE}"/>
              </a:ext>
            </a:extLst>
          </p:cNvPr>
          <p:cNvSpPr txBox="1"/>
          <p:nvPr/>
        </p:nvSpPr>
        <p:spPr>
          <a:xfrm>
            <a:off x="120502" y="3136093"/>
            <a:ext cx="1214927" cy="1477328"/>
          </a:xfrm>
          <a:prstGeom prst="rect">
            <a:avLst/>
          </a:prstGeom>
          <a:solidFill>
            <a:schemeClr val="accent2">
              <a:lumMod val="40000"/>
              <a:lumOff val="60000"/>
            </a:schemeClr>
          </a:solidFill>
        </p:spPr>
        <p:txBody>
          <a:bodyPr wrap="square" rtlCol="0">
            <a:spAutoFit/>
          </a:bodyPr>
          <a:lstStyle/>
          <a:p>
            <a:pPr algn="ctr"/>
            <a:r>
              <a:rPr lang="en-US" altLang="zh-CN" b="1" dirty="0"/>
              <a:t>Harder to</a:t>
            </a:r>
            <a:r>
              <a:rPr lang="zh-CN" altLang="en-US" b="1" dirty="0"/>
              <a:t> </a:t>
            </a:r>
            <a:r>
              <a:rPr lang="en-US" altLang="zh-CN" b="1" dirty="0"/>
              <a:t>solve</a:t>
            </a:r>
          </a:p>
          <a:p>
            <a:pPr algn="ctr"/>
            <a:r>
              <a:rPr lang="en-US" altLang="zh-CN" dirty="0"/>
              <a:t> but </a:t>
            </a:r>
            <a:r>
              <a:rPr lang="en-US" altLang="zh-CN" b="1" dirty="0"/>
              <a:t>easier to use</a:t>
            </a:r>
            <a:endParaRPr lang="zh-CN" altLang="en-US" b="1" dirty="0"/>
          </a:p>
        </p:txBody>
      </p:sp>
      <p:sp>
        <p:nvSpPr>
          <p:cNvPr id="44" name="文本框 43">
            <a:extLst>
              <a:ext uri="{FF2B5EF4-FFF2-40B4-BE49-F238E27FC236}">
                <a16:creationId xmlns:a16="http://schemas.microsoft.com/office/drawing/2014/main" id="{FA223080-8672-8BBE-9D2F-637F957D371F}"/>
              </a:ext>
            </a:extLst>
          </p:cNvPr>
          <p:cNvSpPr txBox="1"/>
          <p:nvPr/>
        </p:nvSpPr>
        <p:spPr>
          <a:xfrm>
            <a:off x="1164593" y="1290078"/>
            <a:ext cx="2859501" cy="369332"/>
          </a:xfrm>
          <a:prstGeom prst="rect">
            <a:avLst/>
          </a:prstGeom>
          <a:noFill/>
        </p:spPr>
        <p:txBody>
          <a:bodyPr wrap="none" rtlCol="0">
            <a:spAutoFit/>
          </a:bodyPr>
          <a:lstStyle/>
          <a:p>
            <a:r>
              <a:rPr lang="en-US" altLang="zh-CN" dirty="0">
                <a:solidFill>
                  <a:schemeClr val="accent6">
                    <a:lumMod val="75000"/>
                  </a:schemeClr>
                </a:solidFill>
                <a:latin typeface="Arial Black" panose="020B0A04020102020204" pitchFamily="34" charset="0"/>
              </a:rPr>
              <a:t>What is the problem?</a:t>
            </a:r>
            <a:endParaRPr lang="zh-CN" altLang="en-US" dirty="0">
              <a:solidFill>
                <a:schemeClr val="accent6">
                  <a:lumMod val="75000"/>
                </a:schemeClr>
              </a:solidFill>
              <a:latin typeface="Arial Black" panose="020B0A04020102020204" pitchFamily="34" charset="0"/>
            </a:endParaRPr>
          </a:p>
        </p:txBody>
      </p:sp>
      <p:sp>
        <p:nvSpPr>
          <p:cNvPr id="45" name="文本框 44">
            <a:extLst>
              <a:ext uri="{FF2B5EF4-FFF2-40B4-BE49-F238E27FC236}">
                <a16:creationId xmlns:a16="http://schemas.microsoft.com/office/drawing/2014/main" id="{98BE94DA-DB69-189A-8595-7A974899AB3C}"/>
              </a:ext>
            </a:extLst>
          </p:cNvPr>
          <p:cNvSpPr txBox="1"/>
          <p:nvPr/>
        </p:nvSpPr>
        <p:spPr>
          <a:xfrm>
            <a:off x="8336757" y="1194614"/>
            <a:ext cx="2142574" cy="369332"/>
          </a:xfrm>
          <a:prstGeom prst="rect">
            <a:avLst/>
          </a:prstGeom>
          <a:noFill/>
        </p:spPr>
        <p:txBody>
          <a:bodyPr wrap="none" rtlCol="0">
            <a:spAutoFit/>
          </a:bodyPr>
          <a:lstStyle/>
          <a:p>
            <a:r>
              <a:rPr lang="en-US" altLang="zh-CN" dirty="0">
                <a:solidFill>
                  <a:schemeClr val="accent1">
                    <a:lumMod val="75000"/>
                  </a:schemeClr>
                </a:solidFill>
                <a:latin typeface="Arial Black" panose="020B0A04020102020204" pitchFamily="34" charset="0"/>
              </a:rPr>
              <a:t>How to handle?</a:t>
            </a:r>
            <a:endParaRPr lang="zh-CN" altLang="en-US" dirty="0">
              <a:solidFill>
                <a:schemeClr val="accent1">
                  <a:lumMod val="75000"/>
                </a:schemeClr>
              </a:solidFill>
              <a:latin typeface="Arial Black" panose="020B0A04020102020204" pitchFamily="34" charset="0"/>
            </a:endParaRPr>
          </a:p>
        </p:txBody>
      </p:sp>
      <p:cxnSp>
        <p:nvCxnSpPr>
          <p:cNvPr id="13" name="直接箭头连接符 12">
            <a:extLst>
              <a:ext uri="{FF2B5EF4-FFF2-40B4-BE49-F238E27FC236}">
                <a16:creationId xmlns:a16="http://schemas.microsoft.com/office/drawing/2014/main" id="{05026C4F-D2AD-1247-6617-7414D50C0DAE}"/>
              </a:ext>
            </a:extLst>
          </p:cNvPr>
          <p:cNvCxnSpPr>
            <a:cxnSpLocks/>
            <a:stCxn id="9" idx="1"/>
            <a:endCxn id="2" idx="3"/>
          </p:cNvCxnSpPr>
          <p:nvPr/>
        </p:nvCxnSpPr>
        <p:spPr>
          <a:xfrm flipH="1" flipV="1">
            <a:off x="6478768" y="3874061"/>
            <a:ext cx="1038454" cy="936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A3D4941-D493-B54C-51C2-8A5DC557D400}"/>
              </a:ext>
            </a:extLst>
          </p:cNvPr>
          <p:cNvSpPr txBox="1"/>
          <p:nvPr/>
        </p:nvSpPr>
        <p:spPr>
          <a:xfrm>
            <a:off x="4185678" y="3612451"/>
            <a:ext cx="2293090" cy="523220"/>
          </a:xfrm>
          <a:prstGeom prst="rect">
            <a:avLst/>
          </a:prstGeom>
          <a:solidFill>
            <a:schemeClr val="accent4">
              <a:lumMod val="20000"/>
              <a:lumOff val="80000"/>
            </a:schemeClr>
          </a:solidFill>
        </p:spPr>
        <p:txBody>
          <a:bodyPr wrap="square">
            <a:spAutoFit/>
          </a:bodyPr>
          <a:lstStyle/>
          <a:p>
            <a:r>
              <a:rPr lang="en-US" altLang="zh-CN" sz="2800" dirty="0">
                <a:solidFill>
                  <a:schemeClr val="accent1">
                    <a:lumMod val="75000"/>
                  </a:schemeClr>
                </a:solidFill>
                <a:latin typeface="Arial Black" panose="020B0A04020102020204" pitchFamily="34" charset="0"/>
              </a:rPr>
              <a:t>SR</a:t>
            </a:r>
            <a:r>
              <a:rPr lang="en-US" altLang="zh-CN" sz="2800" dirty="0">
                <a:solidFill>
                  <a:srgbClr val="00B050"/>
                </a:solidFill>
                <a:latin typeface="Arial Black" panose="020B0A04020102020204" pitchFamily="34" charset="0"/>
              </a:rPr>
              <a:t>DD</a:t>
            </a:r>
            <a:r>
              <a:rPr lang="en-US" altLang="zh-CN" sz="2800" dirty="0">
                <a:solidFill>
                  <a:srgbClr val="FF0000"/>
                </a:solidFill>
                <a:latin typeface="Arial Black" panose="020B0A04020102020204" pitchFamily="34" charset="0"/>
              </a:rPr>
              <a:t>GAN</a:t>
            </a:r>
            <a:endParaRPr lang="zh-CN" altLang="en-US" sz="2800"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489892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55CC3F-39C4-68AA-6C2D-5F3CC527E77E}"/>
            </a:ext>
          </a:extLst>
        </p:cNvPr>
        <p:cNvGrpSpPr/>
        <p:nvPr/>
      </p:nvGrpSpPr>
      <p:grpSpPr>
        <a:xfrm>
          <a:off x="0" y="0"/>
          <a:ext cx="0" cy="0"/>
          <a:chOff x="0" y="0"/>
          <a:chExt cx="0" cy="0"/>
        </a:xfrm>
      </p:grpSpPr>
      <p:sp>
        <p:nvSpPr>
          <p:cNvPr id="5" name="矩形: 剪去对角 4">
            <a:extLst>
              <a:ext uri="{FF2B5EF4-FFF2-40B4-BE49-F238E27FC236}">
                <a16:creationId xmlns:a16="http://schemas.microsoft.com/office/drawing/2014/main" id="{8DB03B00-3341-940F-FF88-45CE2E0FF3DF}"/>
              </a:ext>
            </a:extLst>
          </p:cNvPr>
          <p:cNvSpPr/>
          <p:nvPr/>
        </p:nvSpPr>
        <p:spPr>
          <a:xfrm>
            <a:off x="177209" y="131135"/>
            <a:ext cx="2161953" cy="602511"/>
          </a:xfrm>
          <a:prstGeom prst="snip2Diag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Diffusion SR</a:t>
            </a:r>
            <a:endParaRPr lang="zh-CN" altLang="en-US" dirty="0"/>
          </a:p>
        </p:txBody>
      </p:sp>
      <p:sp>
        <p:nvSpPr>
          <p:cNvPr id="3" name="矩形: 圆角 2">
            <a:extLst>
              <a:ext uri="{FF2B5EF4-FFF2-40B4-BE49-F238E27FC236}">
                <a16:creationId xmlns:a16="http://schemas.microsoft.com/office/drawing/2014/main" id="{7FA098F1-4E06-A220-AEE9-FBFE1D81C1A6}"/>
              </a:ext>
            </a:extLst>
          </p:cNvPr>
          <p:cNvSpPr/>
          <p:nvPr/>
        </p:nvSpPr>
        <p:spPr>
          <a:xfrm>
            <a:off x="1183759" y="1412358"/>
            <a:ext cx="3721395" cy="4033284"/>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851B296E-1051-7289-1836-B5DAC07572E4}"/>
              </a:ext>
            </a:extLst>
          </p:cNvPr>
          <p:cNvSpPr txBox="1"/>
          <p:nvPr/>
        </p:nvSpPr>
        <p:spPr>
          <a:xfrm>
            <a:off x="2219294" y="1554125"/>
            <a:ext cx="1650324" cy="369332"/>
          </a:xfrm>
          <a:prstGeom prst="rect">
            <a:avLst/>
          </a:prstGeom>
          <a:noFill/>
        </p:spPr>
        <p:txBody>
          <a:bodyPr wrap="none" rtlCol="0">
            <a:spAutoFit/>
          </a:bodyPr>
          <a:lstStyle/>
          <a:p>
            <a:r>
              <a:rPr lang="en-US" altLang="zh-CN" dirty="0">
                <a:solidFill>
                  <a:schemeClr val="accent6">
                    <a:lumMod val="75000"/>
                  </a:schemeClr>
                </a:solidFill>
                <a:latin typeface="Arial Black" panose="020B0A04020102020204" pitchFamily="34" charset="0"/>
              </a:rPr>
              <a:t>advantages</a:t>
            </a:r>
            <a:endParaRPr lang="zh-CN" altLang="en-US" dirty="0">
              <a:solidFill>
                <a:schemeClr val="accent6">
                  <a:lumMod val="75000"/>
                </a:schemeClr>
              </a:solidFill>
              <a:latin typeface="Arial Black" panose="020B0A04020102020204" pitchFamily="34" charset="0"/>
            </a:endParaRPr>
          </a:p>
        </p:txBody>
      </p:sp>
      <p:sp>
        <p:nvSpPr>
          <p:cNvPr id="6" name="矩形: 圆角 5">
            <a:extLst>
              <a:ext uri="{FF2B5EF4-FFF2-40B4-BE49-F238E27FC236}">
                <a16:creationId xmlns:a16="http://schemas.microsoft.com/office/drawing/2014/main" id="{B1DF3891-3579-8C5C-FC61-C489BD55CB65}"/>
              </a:ext>
            </a:extLst>
          </p:cNvPr>
          <p:cNvSpPr/>
          <p:nvPr/>
        </p:nvSpPr>
        <p:spPr>
          <a:xfrm>
            <a:off x="6787117" y="1412358"/>
            <a:ext cx="3721395" cy="4033284"/>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D9778C4D-CBF8-1979-1BC9-BD421D0EE45D}"/>
              </a:ext>
            </a:extLst>
          </p:cNvPr>
          <p:cNvSpPr txBox="1"/>
          <p:nvPr/>
        </p:nvSpPr>
        <p:spPr>
          <a:xfrm>
            <a:off x="8202820" y="1554125"/>
            <a:ext cx="889987" cy="369332"/>
          </a:xfrm>
          <a:prstGeom prst="rect">
            <a:avLst/>
          </a:prstGeom>
          <a:noFill/>
        </p:spPr>
        <p:txBody>
          <a:bodyPr wrap="none" rtlCol="0">
            <a:spAutoFit/>
          </a:bodyPr>
          <a:lstStyle/>
          <a:p>
            <a:r>
              <a:rPr lang="en-US" altLang="zh-CN" dirty="0">
                <a:solidFill>
                  <a:schemeClr val="accent2">
                    <a:lumMod val="75000"/>
                  </a:schemeClr>
                </a:solidFill>
                <a:latin typeface="Arial Black" panose="020B0A04020102020204" pitchFamily="34" charset="0"/>
              </a:rPr>
              <a:t>limits</a:t>
            </a:r>
            <a:endParaRPr lang="zh-CN" altLang="en-US" dirty="0">
              <a:solidFill>
                <a:schemeClr val="accent2">
                  <a:lumMod val="75000"/>
                </a:schemeClr>
              </a:solidFill>
              <a:latin typeface="Arial Black" panose="020B0A04020102020204" pitchFamily="34" charset="0"/>
            </a:endParaRPr>
          </a:p>
        </p:txBody>
      </p:sp>
      <p:sp>
        <p:nvSpPr>
          <p:cNvPr id="9" name="矩形: 圆角 8">
            <a:extLst>
              <a:ext uri="{FF2B5EF4-FFF2-40B4-BE49-F238E27FC236}">
                <a16:creationId xmlns:a16="http://schemas.microsoft.com/office/drawing/2014/main" id="{5D1CA8F7-9A8D-9EC0-BC21-601A3168E89F}"/>
              </a:ext>
            </a:extLst>
          </p:cNvPr>
          <p:cNvSpPr/>
          <p:nvPr/>
        </p:nvSpPr>
        <p:spPr>
          <a:xfrm>
            <a:off x="4905154" y="2511055"/>
            <a:ext cx="1881963" cy="1835889"/>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t>Use diffusion in SR</a:t>
            </a:r>
            <a:endParaRPr lang="zh-CN" altLang="en-US" b="1" dirty="0"/>
          </a:p>
        </p:txBody>
      </p:sp>
      <p:sp>
        <p:nvSpPr>
          <p:cNvPr id="12" name="文本框 11">
            <a:extLst>
              <a:ext uri="{FF2B5EF4-FFF2-40B4-BE49-F238E27FC236}">
                <a16:creationId xmlns:a16="http://schemas.microsoft.com/office/drawing/2014/main" id="{AF87468E-6B07-2B92-D88B-6B5DE05E3608}"/>
              </a:ext>
            </a:extLst>
          </p:cNvPr>
          <p:cNvSpPr txBox="1"/>
          <p:nvPr/>
        </p:nvSpPr>
        <p:spPr>
          <a:xfrm>
            <a:off x="1782726" y="2690335"/>
            <a:ext cx="2523462" cy="1477328"/>
          </a:xfrm>
          <a:prstGeom prst="rect">
            <a:avLst/>
          </a:prstGeom>
          <a:noFill/>
        </p:spPr>
        <p:txBody>
          <a:bodyPr wrap="square">
            <a:spAutoFit/>
          </a:bodyPr>
          <a:lstStyle/>
          <a:p>
            <a:pPr marL="342900" indent="-342900">
              <a:buFont typeface="+mj-lt"/>
              <a:buAutoNum type="arabicPeriod"/>
            </a:pPr>
            <a:r>
              <a:rPr lang="en-US" altLang="zh-CN" dirty="0">
                <a:latin typeface="Arial Black" panose="020B0A04020102020204" pitchFamily="34" charset="0"/>
              </a:rPr>
              <a:t>More detail</a:t>
            </a:r>
          </a:p>
          <a:p>
            <a:pPr marL="342900" indent="-342900">
              <a:buFont typeface="+mj-lt"/>
              <a:buAutoNum type="arabicPeriod"/>
            </a:pPr>
            <a:endParaRPr lang="en-US" altLang="zh-CN" dirty="0">
              <a:latin typeface="Arial Black" panose="020B0A04020102020204" pitchFamily="34" charset="0"/>
            </a:endParaRPr>
          </a:p>
          <a:p>
            <a:pPr marL="342900" indent="-342900">
              <a:buFont typeface="+mj-lt"/>
              <a:buAutoNum type="arabicPeriod"/>
            </a:pPr>
            <a:r>
              <a:rPr lang="en-US" altLang="zh-CN" dirty="0">
                <a:latin typeface="Arial Black" panose="020B0A04020102020204" pitchFamily="34" charset="0"/>
              </a:rPr>
              <a:t>More creative</a:t>
            </a:r>
          </a:p>
          <a:p>
            <a:pPr marL="342900" indent="-342900">
              <a:buFont typeface="+mj-lt"/>
              <a:buAutoNum type="arabicPeriod"/>
            </a:pPr>
            <a:endParaRPr lang="en-US" altLang="zh-CN" dirty="0">
              <a:latin typeface="Arial Black" panose="020B0A04020102020204" pitchFamily="34" charset="0"/>
            </a:endParaRPr>
          </a:p>
          <a:p>
            <a:pPr marL="342900" indent="-342900">
              <a:buFont typeface="+mj-lt"/>
              <a:buAutoNum type="arabicPeriod"/>
            </a:pPr>
            <a:r>
              <a:rPr lang="en-US" altLang="zh-CN" dirty="0">
                <a:latin typeface="Arial Black" panose="020B0A04020102020204" pitchFamily="34" charset="0"/>
              </a:rPr>
              <a:t>Complex input</a:t>
            </a:r>
            <a:endParaRPr lang="zh-CN" altLang="en-US" dirty="0">
              <a:latin typeface="Arial Black" panose="020B0A04020102020204" pitchFamily="34" charset="0"/>
            </a:endParaRPr>
          </a:p>
        </p:txBody>
      </p:sp>
      <p:sp>
        <p:nvSpPr>
          <p:cNvPr id="13" name="文本框 12">
            <a:extLst>
              <a:ext uri="{FF2B5EF4-FFF2-40B4-BE49-F238E27FC236}">
                <a16:creationId xmlns:a16="http://schemas.microsoft.com/office/drawing/2014/main" id="{929562E3-9FF7-9E47-096F-E3D1D7CCD6B9}"/>
              </a:ext>
            </a:extLst>
          </p:cNvPr>
          <p:cNvSpPr txBox="1"/>
          <p:nvPr/>
        </p:nvSpPr>
        <p:spPr>
          <a:xfrm>
            <a:off x="7386083" y="2967334"/>
            <a:ext cx="2523462" cy="923330"/>
          </a:xfrm>
          <a:prstGeom prst="rect">
            <a:avLst/>
          </a:prstGeom>
          <a:noFill/>
        </p:spPr>
        <p:txBody>
          <a:bodyPr wrap="square">
            <a:spAutoFit/>
          </a:bodyPr>
          <a:lstStyle/>
          <a:p>
            <a:pPr marL="342900" indent="-342900">
              <a:buFont typeface="+mj-lt"/>
              <a:buAutoNum type="arabicPeriod"/>
            </a:pPr>
            <a:r>
              <a:rPr lang="en-US" altLang="zh-CN" dirty="0">
                <a:latin typeface="Arial Black" panose="020B0A04020102020204" pitchFamily="34" charset="0"/>
              </a:rPr>
              <a:t>Very slow</a:t>
            </a:r>
          </a:p>
          <a:p>
            <a:pPr marL="342900" indent="-342900">
              <a:buFont typeface="+mj-lt"/>
              <a:buAutoNum type="arabicPeriod"/>
            </a:pPr>
            <a:endParaRPr lang="en-US" altLang="zh-CN" dirty="0">
              <a:latin typeface="Arial Black" panose="020B0A04020102020204" pitchFamily="34" charset="0"/>
            </a:endParaRPr>
          </a:p>
          <a:p>
            <a:pPr marL="342900" indent="-342900">
              <a:buFont typeface="+mj-lt"/>
              <a:buAutoNum type="arabicPeriod"/>
            </a:pPr>
            <a:r>
              <a:rPr lang="en-US" altLang="zh-CN" dirty="0">
                <a:latin typeface="Arial Black" panose="020B0A04020102020204" pitchFamily="34" charset="0"/>
              </a:rPr>
              <a:t>Limit input size</a:t>
            </a:r>
          </a:p>
        </p:txBody>
      </p:sp>
    </p:spTree>
    <p:extLst>
      <p:ext uri="{BB962C8B-B14F-4D97-AF65-F5344CB8AC3E}">
        <p14:creationId xmlns:p14="http://schemas.microsoft.com/office/powerpoint/2010/main" val="2384949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17D4A1-797B-29C2-4409-592797C79384}"/>
            </a:ext>
          </a:extLst>
        </p:cNvPr>
        <p:cNvGrpSpPr/>
        <p:nvPr/>
      </p:nvGrpSpPr>
      <p:grpSpPr>
        <a:xfrm>
          <a:off x="0" y="0"/>
          <a:ext cx="0" cy="0"/>
          <a:chOff x="0" y="0"/>
          <a:chExt cx="0" cy="0"/>
        </a:xfrm>
      </p:grpSpPr>
      <p:sp>
        <p:nvSpPr>
          <p:cNvPr id="5" name="矩形: 剪去对角 4">
            <a:extLst>
              <a:ext uri="{FF2B5EF4-FFF2-40B4-BE49-F238E27FC236}">
                <a16:creationId xmlns:a16="http://schemas.microsoft.com/office/drawing/2014/main" id="{B80C5D88-B71C-0761-1DF4-DD842D5679D0}"/>
              </a:ext>
            </a:extLst>
          </p:cNvPr>
          <p:cNvSpPr/>
          <p:nvPr/>
        </p:nvSpPr>
        <p:spPr>
          <a:xfrm>
            <a:off x="177209" y="131135"/>
            <a:ext cx="2161953" cy="602511"/>
          </a:xfrm>
          <a:prstGeom prst="snip2Diag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Limit</a:t>
            </a:r>
            <a:endParaRPr lang="zh-CN" altLang="en-US" dirty="0"/>
          </a:p>
        </p:txBody>
      </p:sp>
      <p:pic>
        <p:nvPicPr>
          <p:cNvPr id="1026" name="Picture 2">
            <a:extLst>
              <a:ext uri="{FF2B5EF4-FFF2-40B4-BE49-F238E27FC236}">
                <a16:creationId xmlns:a16="http://schemas.microsoft.com/office/drawing/2014/main" id="{CB464D7A-A44F-5EF5-B18A-A481DC834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9243" y="1444367"/>
            <a:ext cx="6610350" cy="119062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11EFCFCF-FB83-CBC7-DFEC-5AC9D272B38A}"/>
              </a:ext>
            </a:extLst>
          </p:cNvPr>
          <p:cNvSpPr txBox="1"/>
          <p:nvPr/>
        </p:nvSpPr>
        <p:spPr>
          <a:xfrm>
            <a:off x="1321980" y="1716513"/>
            <a:ext cx="3276821" cy="646331"/>
          </a:xfrm>
          <a:prstGeom prst="rect">
            <a:avLst/>
          </a:prstGeom>
          <a:noFill/>
        </p:spPr>
        <p:txBody>
          <a:bodyPr wrap="square">
            <a:spAutoFit/>
          </a:bodyPr>
          <a:lstStyle/>
          <a:p>
            <a:r>
              <a:rPr lang="en-US" altLang="zh-CN" dirty="0">
                <a:latin typeface="Arial Black" panose="020B0A04020102020204" pitchFamily="34" charset="0"/>
              </a:rPr>
              <a:t>100 times Runtime comparing to GAN</a:t>
            </a:r>
            <a:endParaRPr lang="zh-CN" altLang="en-US" dirty="0">
              <a:latin typeface="Arial Black" panose="020B0A04020102020204" pitchFamily="34" charset="0"/>
            </a:endParaRPr>
          </a:p>
        </p:txBody>
      </p:sp>
      <p:pic>
        <p:nvPicPr>
          <p:cNvPr id="6" name="图片 5">
            <a:extLst>
              <a:ext uri="{FF2B5EF4-FFF2-40B4-BE49-F238E27FC236}">
                <a16:creationId xmlns:a16="http://schemas.microsoft.com/office/drawing/2014/main" id="{54545917-FCF9-32FF-2184-88222DD4B9CC}"/>
              </a:ext>
            </a:extLst>
          </p:cNvPr>
          <p:cNvPicPr>
            <a:picLocks noChangeAspect="1"/>
          </p:cNvPicPr>
          <p:nvPr/>
        </p:nvPicPr>
        <p:blipFill>
          <a:blip r:embed="rId3"/>
          <a:stretch>
            <a:fillRect/>
          </a:stretch>
        </p:blipFill>
        <p:spPr>
          <a:xfrm>
            <a:off x="586480" y="4257242"/>
            <a:ext cx="2943636" cy="1733792"/>
          </a:xfrm>
          <a:prstGeom prst="rect">
            <a:avLst/>
          </a:prstGeom>
        </p:spPr>
      </p:pic>
      <p:pic>
        <p:nvPicPr>
          <p:cNvPr id="8" name="图片 7">
            <a:extLst>
              <a:ext uri="{FF2B5EF4-FFF2-40B4-BE49-F238E27FC236}">
                <a16:creationId xmlns:a16="http://schemas.microsoft.com/office/drawing/2014/main" id="{B392B62F-03B1-CEE3-3716-C4E6B9059D6F}"/>
              </a:ext>
            </a:extLst>
          </p:cNvPr>
          <p:cNvPicPr>
            <a:picLocks noChangeAspect="1"/>
          </p:cNvPicPr>
          <p:nvPr/>
        </p:nvPicPr>
        <p:blipFill>
          <a:blip r:embed="rId4"/>
          <a:stretch>
            <a:fillRect/>
          </a:stretch>
        </p:blipFill>
        <p:spPr>
          <a:xfrm>
            <a:off x="4279521" y="4257242"/>
            <a:ext cx="7432327" cy="1470180"/>
          </a:xfrm>
          <a:prstGeom prst="rect">
            <a:avLst/>
          </a:prstGeom>
        </p:spPr>
      </p:pic>
      <p:sp>
        <p:nvSpPr>
          <p:cNvPr id="9" name="文本框 8">
            <a:extLst>
              <a:ext uri="{FF2B5EF4-FFF2-40B4-BE49-F238E27FC236}">
                <a16:creationId xmlns:a16="http://schemas.microsoft.com/office/drawing/2014/main" id="{3271DB08-2651-EFBC-958E-EC3A5F2BADE8}"/>
              </a:ext>
            </a:extLst>
          </p:cNvPr>
          <p:cNvSpPr txBox="1"/>
          <p:nvPr/>
        </p:nvSpPr>
        <p:spPr>
          <a:xfrm>
            <a:off x="5344634" y="3294693"/>
            <a:ext cx="6054228" cy="646331"/>
          </a:xfrm>
          <a:prstGeom prst="rect">
            <a:avLst/>
          </a:prstGeom>
          <a:noFill/>
        </p:spPr>
        <p:txBody>
          <a:bodyPr wrap="square">
            <a:spAutoFit/>
          </a:bodyPr>
          <a:lstStyle/>
          <a:p>
            <a:r>
              <a:rPr lang="en-US" altLang="zh-CN" dirty="0">
                <a:latin typeface="Arial Black" panose="020B0A04020102020204" pitchFamily="34" charset="0"/>
              </a:rPr>
              <a:t>We can partition the picture and denoise each block, but it is even slower</a:t>
            </a:r>
            <a:endParaRPr lang="zh-CN" altLang="en-US" dirty="0">
              <a:latin typeface="Arial Black" panose="020B0A04020102020204" pitchFamily="34" charset="0"/>
            </a:endParaRPr>
          </a:p>
        </p:txBody>
      </p:sp>
      <p:sp>
        <p:nvSpPr>
          <p:cNvPr id="10" name="文本框 9">
            <a:extLst>
              <a:ext uri="{FF2B5EF4-FFF2-40B4-BE49-F238E27FC236}">
                <a16:creationId xmlns:a16="http://schemas.microsoft.com/office/drawing/2014/main" id="{D906A509-27E5-72B5-0139-1C49EB8BC8B5}"/>
              </a:ext>
            </a:extLst>
          </p:cNvPr>
          <p:cNvSpPr txBox="1"/>
          <p:nvPr/>
        </p:nvSpPr>
        <p:spPr>
          <a:xfrm>
            <a:off x="485554" y="3294693"/>
            <a:ext cx="3641567" cy="923330"/>
          </a:xfrm>
          <a:prstGeom prst="rect">
            <a:avLst/>
          </a:prstGeom>
          <a:noFill/>
        </p:spPr>
        <p:txBody>
          <a:bodyPr wrap="square">
            <a:spAutoFit/>
          </a:bodyPr>
          <a:lstStyle/>
          <a:p>
            <a:r>
              <a:rPr lang="en-US" altLang="zh-CN" dirty="0">
                <a:latin typeface="Arial Black" panose="020B0A04020102020204" pitchFamily="34" charset="0"/>
              </a:rPr>
              <a:t>The construction of </a:t>
            </a:r>
            <a:r>
              <a:rPr lang="en-US" altLang="zh-CN" dirty="0" err="1">
                <a:latin typeface="Arial Black" panose="020B0A04020102020204" pitchFamily="34" charset="0"/>
              </a:rPr>
              <a:t>Unet</a:t>
            </a:r>
            <a:r>
              <a:rPr lang="en-US" altLang="zh-CN" dirty="0">
                <a:latin typeface="Arial Black" panose="020B0A04020102020204" pitchFamily="34" charset="0"/>
              </a:rPr>
              <a:t> is fixed, so the input is fixed too.</a:t>
            </a:r>
            <a:endParaRPr lang="zh-CN" altLang="en-US" dirty="0">
              <a:latin typeface="Arial Black" panose="020B0A04020102020204" pitchFamily="34" charset="0"/>
            </a:endParaRPr>
          </a:p>
        </p:txBody>
      </p:sp>
    </p:spTree>
    <p:extLst>
      <p:ext uri="{BB962C8B-B14F-4D97-AF65-F5344CB8AC3E}">
        <p14:creationId xmlns:p14="http://schemas.microsoft.com/office/powerpoint/2010/main" val="1620742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15A5F8-2472-9512-E5B8-434450EAC967}"/>
            </a:ext>
          </a:extLst>
        </p:cNvPr>
        <p:cNvGrpSpPr/>
        <p:nvPr/>
      </p:nvGrpSpPr>
      <p:grpSpPr>
        <a:xfrm>
          <a:off x="0" y="0"/>
          <a:ext cx="0" cy="0"/>
          <a:chOff x="0" y="0"/>
          <a:chExt cx="0" cy="0"/>
        </a:xfrm>
      </p:grpSpPr>
      <p:sp>
        <p:nvSpPr>
          <p:cNvPr id="5" name="矩形: 剪去对角 4">
            <a:extLst>
              <a:ext uri="{FF2B5EF4-FFF2-40B4-BE49-F238E27FC236}">
                <a16:creationId xmlns:a16="http://schemas.microsoft.com/office/drawing/2014/main" id="{6380A3CA-AA4C-4C25-D124-54D679A11DB7}"/>
              </a:ext>
            </a:extLst>
          </p:cNvPr>
          <p:cNvSpPr/>
          <p:nvPr/>
        </p:nvSpPr>
        <p:spPr>
          <a:xfrm>
            <a:off x="177209" y="131135"/>
            <a:ext cx="2161953" cy="602511"/>
          </a:xfrm>
          <a:prstGeom prst="snip2Diag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Contribution</a:t>
            </a:r>
            <a:endParaRPr lang="zh-CN" altLang="en-US" dirty="0"/>
          </a:p>
        </p:txBody>
      </p:sp>
      <p:pic>
        <p:nvPicPr>
          <p:cNvPr id="2050" name="Picture 2">
            <a:extLst>
              <a:ext uri="{FF2B5EF4-FFF2-40B4-BE49-F238E27FC236}">
                <a16:creationId xmlns:a16="http://schemas.microsoft.com/office/drawing/2014/main" id="{9F9CA645-34C4-7C22-E411-E76A38FB5A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552" y="1254680"/>
            <a:ext cx="5670365" cy="4348639"/>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25D4591D-51A0-2901-B7AF-04FDEC54FAC3}"/>
              </a:ext>
            </a:extLst>
          </p:cNvPr>
          <p:cNvSpPr txBox="1"/>
          <p:nvPr/>
        </p:nvSpPr>
        <p:spPr>
          <a:xfrm>
            <a:off x="7223051" y="1964054"/>
            <a:ext cx="3891514" cy="1200329"/>
          </a:xfrm>
          <a:prstGeom prst="rect">
            <a:avLst/>
          </a:prstGeom>
          <a:noFill/>
        </p:spPr>
        <p:txBody>
          <a:bodyPr wrap="square">
            <a:spAutoFit/>
          </a:bodyPr>
          <a:lstStyle/>
          <a:p>
            <a:r>
              <a:rPr lang="en-US" altLang="zh-CN" dirty="0">
                <a:latin typeface="Arial Black" panose="020B0A04020102020204" pitchFamily="34" charset="0"/>
              </a:rPr>
              <a:t>Less timestep.</a:t>
            </a:r>
          </a:p>
          <a:p>
            <a:endParaRPr lang="en-US" altLang="zh-CN" dirty="0">
              <a:latin typeface="Arial Black" panose="020B0A04020102020204" pitchFamily="34" charset="0"/>
            </a:endParaRPr>
          </a:p>
          <a:p>
            <a:r>
              <a:rPr lang="en-US" altLang="zh-CN" dirty="0">
                <a:latin typeface="Arial Black" panose="020B0A04020102020204" pitchFamily="34" charset="0"/>
              </a:rPr>
              <a:t>Much faster compared to other diffusion SR models</a:t>
            </a:r>
            <a:endParaRPr lang="zh-CN" altLang="en-US" dirty="0">
              <a:latin typeface="Arial Black" panose="020B0A04020102020204" pitchFamily="34" charset="0"/>
            </a:endParaRPr>
          </a:p>
        </p:txBody>
      </p:sp>
      <p:sp>
        <p:nvSpPr>
          <p:cNvPr id="4" name="矩形: 圆角 3">
            <a:extLst>
              <a:ext uri="{FF2B5EF4-FFF2-40B4-BE49-F238E27FC236}">
                <a16:creationId xmlns:a16="http://schemas.microsoft.com/office/drawing/2014/main" id="{FE3433A5-BF9F-FECE-230E-FC2045768415}"/>
              </a:ext>
            </a:extLst>
          </p:cNvPr>
          <p:cNvSpPr/>
          <p:nvPr/>
        </p:nvSpPr>
        <p:spPr>
          <a:xfrm>
            <a:off x="7223051" y="4217581"/>
            <a:ext cx="4097079" cy="992372"/>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b="1" dirty="0"/>
              <a:t>How do this paper do this?</a:t>
            </a:r>
            <a:endParaRPr lang="zh-CN" altLang="en-US" sz="2400" b="1" dirty="0"/>
          </a:p>
        </p:txBody>
      </p:sp>
    </p:spTree>
    <p:extLst>
      <p:ext uri="{BB962C8B-B14F-4D97-AF65-F5344CB8AC3E}">
        <p14:creationId xmlns:p14="http://schemas.microsoft.com/office/powerpoint/2010/main" val="3747383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06576A-DED8-34FD-2F49-117E959F5846}"/>
            </a:ext>
          </a:extLst>
        </p:cNvPr>
        <p:cNvGrpSpPr/>
        <p:nvPr/>
      </p:nvGrpSpPr>
      <p:grpSpPr>
        <a:xfrm>
          <a:off x="0" y="0"/>
          <a:ext cx="0" cy="0"/>
          <a:chOff x="0" y="0"/>
          <a:chExt cx="0" cy="0"/>
        </a:xfrm>
      </p:grpSpPr>
      <p:sp>
        <p:nvSpPr>
          <p:cNvPr id="23" name="矩形: 圆角 22">
            <a:extLst>
              <a:ext uri="{FF2B5EF4-FFF2-40B4-BE49-F238E27FC236}">
                <a16:creationId xmlns:a16="http://schemas.microsoft.com/office/drawing/2014/main" id="{0842984D-DCC6-EACF-0D8A-96B9C2091D09}"/>
              </a:ext>
            </a:extLst>
          </p:cNvPr>
          <p:cNvSpPr/>
          <p:nvPr/>
        </p:nvSpPr>
        <p:spPr>
          <a:xfrm>
            <a:off x="676939" y="1140824"/>
            <a:ext cx="10838121" cy="501147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剪去对角 4">
            <a:extLst>
              <a:ext uri="{FF2B5EF4-FFF2-40B4-BE49-F238E27FC236}">
                <a16:creationId xmlns:a16="http://schemas.microsoft.com/office/drawing/2014/main" id="{A29A5327-95E0-FEE1-A16D-68B9D88865A3}"/>
              </a:ext>
            </a:extLst>
          </p:cNvPr>
          <p:cNvSpPr/>
          <p:nvPr/>
        </p:nvSpPr>
        <p:spPr>
          <a:xfrm>
            <a:off x="177209" y="131135"/>
            <a:ext cx="2161953" cy="602511"/>
          </a:xfrm>
          <a:prstGeom prst="snip2Diag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Diffusion</a:t>
            </a:r>
            <a:endParaRPr lang="zh-CN" altLang="en-US" dirty="0"/>
          </a:p>
        </p:txBody>
      </p:sp>
      <p:sp>
        <p:nvSpPr>
          <p:cNvPr id="2" name="椭圆 1">
            <a:extLst>
              <a:ext uri="{FF2B5EF4-FFF2-40B4-BE49-F238E27FC236}">
                <a16:creationId xmlns:a16="http://schemas.microsoft.com/office/drawing/2014/main" id="{9FA9EC1C-6889-623F-11E6-4AAB98033B1C}"/>
              </a:ext>
            </a:extLst>
          </p:cNvPr>
          <p:cNvSpPr/>
          <p:nvPr/>
        </p:nvSpPr>
        <p:spPr>
          <a:xfrm>
            <a:off x="1339705" y="2946990"/>
            <a:ext cx="1056166" cy="1885507"/>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B0DAE6C1-0CAE-9510-5341-0420550CAD8A}"/>
              </a:ext>
            </a:extLst>
          </p:cNvPr>
          <p:cNvCxnSpPr>
            <a:cxnSpLocks/>
          </p:cNvCxnSpPr>
          <p:nvPr/>
        </p:nvCxnSpPr>
        <p:spPr>
          <a:xfrm flipV="1">
            <a:off x="1992787" y="2946990"/>
            <a:ext cx="835474" cy="50545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1E9657DF-A7D3-B22E-5512-657AD77C2B71}"/>
              </a:ext>
            </a:extLst>
          </p:cNvPr>
          <p:cNvCxnSpPr/>
          <p:nvPr/>
        </p:nvCxnSpPr>
        <p:spPr>
          <a:xfrm>
            <a:off x="2764465" y="2946990"/>
            <a:ext cx="956931" cy="13806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18EF308D-B624-EA09-F88E-3CC36E24F52C}"/>
              </a:ext>
            </a:extLst>
          </p:cNvPr>
          <p:cNvCxnSpPr/>
          <p:nvPr/>
        </p:nvCxnSpPr>
        <p:spPr>
          <a:xfrm flipV="1">
            <a:off x="3729755" y="2828260"/>
            <a:ext cx="650859" cy="25679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5724FB8E-F89E-64EF-0BF8-DFCE71977D35}"/>
              </a:ext>
            </a:extLst>
          </p:cNvPr>
          <p:cNvCxnSpPr/>
          <p:nvPr/>
        </p:nvCxnSpPr>
        <p:spPr>
          <a:xfrm>
            <a:off x="4387703" y="2835349"/>
            <a:ext cx="687572" cy="11164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EB82C1DC-452F-3AB1-CBA8-6671BB5052B8}"/>
              </a:ext>
            </a:extLst>
          </p:cNvPr>
          <p:cNvCxnSpPr/>
          <p:nvPr/>
        </p:nvCxnSpPr>
        <p:spPr>
          <a:xfrm>
            <a:off x="5055280" y="2956656"/>
            <a:ext cx="728832" cy="45993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44D6A857-CD6C-D614-76F7-885CCD57D189}"/>
              </a:ext>
            </a:extLst>
          </p:cNvPr>
          <p:cNvCxnSpPr>
            <a:cxnSpLocks/>
          </p:cNvCxnSpPr>
          <p:nvPr/>
        </p:nvCxnSpPr>
        <p:spPr>
          <a:xfrm flipV="1">
            <a:off x="5784112" y="3186625"/>
            <a:ext cx="737191" cy="22997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0" name="椭圆 19">
            <a:extLst>
              <a:ext uri="{FF2B5EF4-FFF2-40B4-BE49-F238E27FC236}">
                <a16:creationId xmlns:a16="http://schemas.microsoft.com/office/drawing/2014/main" id="{D6B54E52-CB26-27B5-BAAA-9C5F3FB97DBB}"/>
              </a:ext>
            </a:extLst>
          </p:cNvPr>
          <p:cNvSpPr/>
          <p:nvPr/>
        </p:nvSpPr>
        <p:spPr>
          <a:xfrm>
            <a:off x="9863472" y="2946989"/>
            <a:ext cx="1056166" cy="1885507"/>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箭头连接符 32">
            <a:extLst>
              <a:ext uri="{FF2B5EF4-FFF2-40B4-BE49-F238E27FC236}">
                <a16:creationId xmlns:a16="http://schemas.microsoft.com/office/drawing/2014/main" id="{9D2E4AE8-710C-E2F4-49E4-1E0B0CADD4B4}"/>
              </a:ext>
            </a:extLst>
          </p:cNvPr>
          <p:cNvCxnSpPr/>
          <p:nvPr/>
        </p:nvCxnSpPr>
        <p:spPr>
          <a:xfrm>
            <a:off x="6443331" y="3186625"/>
            <a:ext cx="1297172" cy="22997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ADCBE9F3-8892-8CB0-09E0-F93F974AFD44}"/>
              </a:ext>
            </a:extLst>
          </p:cNvPr>
          <p:cNvCxnSpPr/>
          <p:nvPr/>
        </p:nvCxnSpPr>
        <p:spPr>
          <a:xfrm flipV="1">
            <a:off x="7712149" y="2956656"/>
            <a:ext cx="878958" cy="45993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E1501904-EE6D-C82D-55C7-8F3CEF655516}"/>
              </a:ext>
            </a:extLst>
          </p:cNvPr>
          <p:cNvCxnSpPr>
            <a:cxnSpLocks/>
          </p:cNvCxnSpPr>
          <p:nvPr/>
        </p:nvCxnSpPr>
        <p:spPr>
          <a:xfrm>
            <a:off x="8619461" y="2956656"/>
            <a:ext cx="878958" cy="45993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C2A7A4EC-1431-D4EE-3127-0F37A611B3CC}"/>
              </a:ext>
            </a:extLst>
          </p:cNvPr>
          <p:cNvCxnSpPr/>
          <p:nvPr/>
        </p:nvCxnSpPr>
        <p:spPr>
          <a:xfrm flipV="1">
            <a:off x="9498419" y="3359888"/>
            <a:ext cx="942753" cy="5670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F00C4582-12BD-831E-887D-6FE2CDBBD4EC}"/>
              </a:ext>
            </a:extLst>
          </p:cNvPr>
          <p:cNvCxnSpPr>
            <a:cxnSpLocks/>
          </p:cNvCxnSpPr>
          <p:nvPr/>
        </p:nvCxnSpPr>
        <p:spPr>
          <a:xfrm flipH="1">
            <a:off x="9470065" y="3359888"/>
            <a:ext cx="971107" cy="19138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7" name="直接箭头连接符 46">
            <a:extLst>
              <a:ext uri="{FF2B5EF4-FFF2-40B4-BE49-F238E27FC236}">
                <a16:creationId xmlns:a16="http://schemas.microsoft.com/office/drawing/2014/main" id="{8A5D66B2-725F-5AAA-CBEE-073402939690}"/>
              </a:ext>
            </a:extLst>
          </p:cNvPr>
          <p:cNvCxnSpPr/>
          <p:nvPr/>
        </p:nvCxnSpPr>
        <p:spPr>
          <a:xfrm flipH="1" flipV="1">
            <a:off x="8591107" y="3085053"/>
            <a:ext cx="907312" cy="46622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8" name="直接箭头连接符 47">
            <a:extLst>
              <a:ext uri="{FF2B5EF4-FFF2-40B4-BE49-F238E27FC236}">
                <a16:creationId xmlns:a16="http://schemas.microsoft.com/office/drawing/2014/main" id="{10F08DFC-4928-D378-AA9A-AF8C9B83F8B2}"/>
              </a:ext>
            </a:extLst>
          </p:cNvPr>
          <p:cNvCxnSpPr>
            <a:cxnSpLocks/>
          </p:cNvCxnSpPr>
          <p:nvPr/>
        </p:nvCxnSpPr>
        <p:spPr>
          <a:xfrm flipH="1">
            <a:off x="7634812" y="3186625"/>
            <a:ext cx="984649" cy="35836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2" name="直接箭头连接符 51">
            <a:extLst>
              <a:ext uri="{FF2B5EF4-FFF2-40B4-BE49-F238E27FC236}">
                <a16:creationId xmlns:a16="http://schemas.microsoft.com/office/drawing/2014/main" id="{EBB9D3D6-1E90-A1A8-DFC5-A9F70ABD26D6}"/>
              </a:ext>
            </a:extLst>
          </p:cNvPr>
          <p:cNvCxnSpPr>
            <a:cxnSpLocks/>
          </p:cNvCxnSpPr>
          <p:nvPr/>
        </p:nvCxnSpPr>
        <p:spPr>
          <a:xfrm flipH="1" flipV="1">
            <a:off x="6475231" y="3359888"/>
            <a:ext cx="1159581" cy="18510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5" name="直接箭头连接符 54">
            <a:extLst>
              <a:ext uri="{FF2B5EF4-FFF2-40B4-BE49-F238E27FC236}">
                <a16:creationId xmlns:a16="http://schemas.microsoft.com/office/drawing/2014/main" id="{EBC26571-1D16-B469-04A4-D08A60B5741F}"/>
              </a:ext>
            </a:extLst>
          </p:cNvPr>
          <p:cNvCxnSpPr>
            <a:cxnSpLocks/>
          </p:cNvCxnSpPr>
          <p:nvPr/>
        </p:nvCxnSpPr>
        <p:spPr>
          <a:xfrm flipH="1">
            <a:off x="5550355" y="3416595"/>
            <a:ext cx="892976" cy="22996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9" name="直接箭头连接符 58">
            <a:extLst>
              <a:ext uri="{FF2B5EF4-FFF2-40B4-BE49-F238E27FC236}">
                <a16:creationId xmlns:a16="http://schemas.microsoft.com/office/drawing/2014/main" id="{1B65BE20-F53E-2E60-D362-FCBCA11D4C0A}"/>
              </a:ext>
            </a:extLst>
          </p:cNvPr>
          <p:cNvCxnSpPr>
            <a:cxnSpLocks/>
          </p:cNvCxnSpPr>
          <p:nvPr/>
        </p:nvCxnSpPr>
        <p:spPr>
          <a:xfrm flipH="1" flipV="1">
            <a:off x="4919331" y="3199715"/>
            <a:ext cx="631024" cy="48112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1" name="直接箭头连接符 60">
            <a:extLst>
              <a:ext uri="{FF2B5EF4-FFF2-40B4-BE49-F238E27FC236}">
                <a16:creationId xmlns:a16="http://schemas.microsoft.com/office/drawing/2014/main" id="{A13C1918-F823-EE13-3226-347D2983BC11}"/>
              </a:ext>
            </a:extLst>
          </p:cNvPr>
          <p:cNvCxnSpPr>
            <a:cxnSpLocks/>
          </p:cNvCxnSpPr>
          <p:nvPr/>
        </p:nvCxnSpPr>
        <p:spPr>
          <a:xfrm flipH="1" flipV="1">
            <a:off x="4263736" y="3096431"/>
            <a:ext cx="676781" cy="14847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3" name="直接箭头连接符 62">
            <a:extLst>
              <a:ext uri="{FF2B5EF4-FFF2-40B4-BE49-F238E27FC236}">
                <a16:creationId xmlns:a16="http://schemas.microsoft.com/office/drawing/2014/main" id="{57E33C37-17E3-3523-AE90-AA3B4E944C35}"/>
              </a:ext>
            </a:extLst>
          </p:cNvPr>
          <p:cNvCxnSpPr>
            <a:cxnSpLocks/>
          </p:cNvCxnSpPr>
          <p:nvPr/>
        </p:nvCxnSpPr>
        <p:spPr>
          <a:xfrm flipH="1">
            <a:off x="3427308" y="3129918"/>
            <a:ext cx="892976" cy="22996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4" name="直接箭头连接符 63">
            <a:extLst>
              <a:ext uri="{FF2B5EF4-FFF2-40B4-BE49-F238E27FC236}">
                <a16:creationId xmlns:a16="http://schemas.microsoft.com/office/drawing/2014/main" id="{7A2250CE-2FA0-8AED-5BBC-B045CEEE6DBB}"/>
              </a:ext>
            </a:extLst>
          </p:cNvPr>
          <p:cNvCxnSpPr>
            <a:cxnSpLocks/>
          </p:cNvCxnSpPr>
          <p:nvPr/>
        </p:nvCxnSpPr>
        <p:spPr>
          <a:xfrm flipH="1" flipV="1">
            <a:off x="2733283" y="3129918"/>
            <a:ext cx="694025" cy="22996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7" name="直接箭头连接符 66">
            <a:extLst>
              <a:ext uri="{FF2B5EF4-FFF2-40B4-BE49-F238E27FC236}">
                <a16:creationId xmlns:a16="http://schemas.microsoft.com/office/drawing/2014/main" id="{2321642B-39BD-0008-4649-1CDDE0B69EA3}"/>
              </a:ext>
            </a:extLst>
          </p:cNvPr>
          <p:cNvCxnSpPr>
            <a:cxnSpLocks/>
          </p:cNvCxnSpPr>
          <p:nvPr/>
        </p:nvCxnSpPr>
        <p:spPr>
          <a:xfrm flipH="1">
            <a:off x="1964036" y="3199715"/>
            <a:ext cx="892976" cy="22996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8" name="文本框 67">
            <a:extLst>
              <a:ext uri="{FF2B5EF4-FFF2-40B4-BE49-F238E27FC236}">
                <a16:creationId xmlns:a16="http://schemas.microsoft.com/office/drawing/2014/main" id="{52336A26-FE13-B8F1-B372-82E99B99128C}"/>
              </a:ext>
            </a:extLst>
          </p:cNvPr>
          <p:cNvSpPr txBox="1"/>
          <p:nvPr/>
        </p:nvSpPr>
        <p:spPr>
          <a:xfrm>
            <a:off x="5353492" y="2524187"/>
            <a:ext cx="2293090" cy="369332"/>
          </a:xfrm>
          <a:prstGeom prst="rect">
            <a:avLst/>
          </a:prstGeom>
          <a:noFill/>
        </p:spPr>
        <p:txBody>
          <a:bodyPr wrap="square">
            <a:spAutoFit/>
          </a:bodyPr>
          <a:lstStyle/>
          <a:p>
            <a:r>
              <a:rPr lang="en-US" altLang="zh-CN" dirty="0">
                <a:solidFill>
                  <a:schemeClr val="accent1">
                    <a:lumMod val="75000"/>
                  </a:schemeClr>
                </a:solidFill>
                <a:latin typeface="Arial Black" panose="020B0A04020102020204" pitchFamily="34" charset="0"/>
              </a:rPr>
              <a:t>Forward process</a:t>
            </a:r>
            <a:endParaRPr lang="zh-CN" altLang="en-US" dirty="0">
              <a:solidFill>
                <a:schemeClr val="accent1">
                  <a:lumMod val="75000"/>
                </a:schemeClr>
              </a:solidFill>
              <a:latin typeface="Arial Black" panose="020B0A04020102020204" pitchFamily="34" charset="0"/>
            </a:endParaRPr>
          </a:p>
        </p:txBody>
      </p:sp>
      <p:sp>
        <p:nvSpPr>
          <p:cNvPr id="69" name="文本框 68">
            <a:extLst>
              <a:ext uri="{FF2B5EF4-FFF2-40B4-BE49-F238E27FC236}">
                <a16:creationId xmlns:a16="http://schemas.microsoft.com/office/drawing/2014/main" id="{8222AE69-0266-F283-E67C-02923203CCED}"/>
              </a:ext>
            </a:extLst>
          </p:cNvPr>
          <p:cNvSpPr txBox="1"/>
          <p:nvPr/>
        </p:nvSpPr>
        <p:spPr>
          <a:xfrm>
            <a:off x="4421215" y="3771446"/>
            <a:ext cx="2293090" cy="369332"/>
          </a:xfrm>
          <a:prstGeom prst="rect">
            <a:avLst/>
          </a:prstGeom>
          <a:noFill/>
        </p:spPr>
        <p:txBody>
          <a:bodyPr wrap="square">
            <a:spAutoFit/>
          </a:bodyPr>
          <a:lstStyle/>
          <a:p>
            <a:r>
              <a:rPr lang="en-US" altLang="zh-CN" dirty="0">
                <a:solidFill>
                  <a:schemeClr val="accent2">
                    <a:lumMod val="75000"/>
                  </a:schemeClr>
                </a:solidFill>
                <a:latin typeface="Arial Black" panose="020B0A04020102020204" pitchFamily="34" charset="0"/>
              </a:rPr>
              <a:t>Reverse process</a:t>
            </a:r>
            <a:endParaRPr lang="zh-CN" altLang="en-US" dirty="0">
              <a:solidFill>
                <a:schemeClr val="accent2">
                  <a:lumMod val="75000"/>
                </a:schemeClr>
              </a:solidFill>
              <a:latin typeface="Arial Black" panose="020B0A04020102020204" pitchFamily="34" charset="0"/>
            </a:endParaRPr>
          </a:p>
        </p:txBody>
      </p:sp>
      <p:sp>
        <p:nvSpPr>
          <p:cNvPr id="70" name="文本框 69">
            <a:extLst>
              <a:ext uri="{FF2B5EF4-FFF2-40B4-BE49-F238E27FC236}">
                <a16:creationId xmlns:a16="http://schemas.microsoft.com/office/drawing/2014/main" id="{5C42CCEA-C6B6-4248-372E-ABABC008A752}"/>
              </a:ext>
            </a:extLst>
          </p:cNvPr>
          <p:cNvSpPr txBox="1"/>
          <p:nvPr/>
        </p:nvSpPr>
        <p:spPr>
          <a:xfrm>
            <a:off x="9429309" y="2524187"/>
            <a:ext cx="1780952" cy="369332"/>
          </a:xfrm>
          <a:prstGeom prst="rect">
            <a:avLst/>
          </a:prstGeom>
          <a:noFill/>
        </p:spPr>
        <p:txBody>
          <a:bodyPr wrap="square">
            <a:spAutoFit/>
          </a:bodyPr>
          <a:lstStyle/>
          <a:p>
            <a:r>
              <a:rPr lang="en-US" altLang="zh-CN" dirty="0">
                <a:solidFill>
                  <a:schemeClr val="accent6"/>
                </a:solidFill>
                <a:latin typeface="Arial Black" panose="020B0A04020102020204" pitchFamily="34" charset="0"/>
              </a:rPr>
              <a:t>Noise N(0,1)</a:t>
            </a:r>
            <a:endParaRPr lang="zh-CN" altLang="en-US" dirty="0">
              <a:solidFill>
                <a:schemeClr val="accent6"/>
              </a:solidFill>
              <a:latin typeface="Arial Black" panose="020B0A04020102020204" pitchFamily="34" charset="0"/>
            </a:endParaRPr>
          </a:p>
        </p:txBody>
      </p:sp>
      <p:sp>
        <p:nvSpPr>
          <p:cNvPr id="71" name="文本框 70">
            <a:extLst>
              <a:ext uri="{FF2B5EF4-FFF2-40B4-BE49-F238E27FC236}">
                <a16:creationId xmlns:a16="http://schemas.microsoft.com/office/drawing/2014/main" id="{1FEB4E08-635A-6326-4C5B-1500217057C1}"/>
              </a:ext>
            </a:extLst>
          </p:cNvPr>
          <p:cNvSpPr txBox="1"/>
          <p:nvPr/>
        </p:nvSpPr>
        <p:spPr>
          <a:xfrm>
            <a:off x="1418945" y="2554902"/>
            <a:ext cx="1056166" cy="369332"/>
          </a:xfrm>
          <a:prstGeom prst="rect">
            <a:avLst/>
          </a:prstGeom>
          <a:noFill/>
        </p:spPr>
        <p:txBody>
          <a:bodyPr wrap="square">
            <a:spAutoFit/>
          </a:bodyPr>
          <a:lstStyle/>
          <a:p>
            <a:r>
              <a:rPr lang="en-US" altLang="zh-CN" dirty="0">
                <a:solidFill>
                  <a:schemeClr val="accent2">
                    <a:lumMod val="75000"/>
                  </a:schemeClr>
                </a:solidFill>
                <a:latin typeface="Arial Black" panose="020B0A04020102020204" pitchFamily="34" charset="0"/>
              </a:rPr>
              <a:t>image</a:t>
            </a:r>
            <a:endParaRPr lang="zh-CN" altLang="en-US" dirty="0">
              <a:solidFill>
                <a:schemeClr val="accent2">
                  <a:lumMod val="75000"/>
                </a:schemeClr>
              </a:solidFill>
              <a:latin typeface="Arial Black" panose="020B0A04020102020204" pitchFamily="34" charset="0"/>
            </a:endParaRPr>
          </a:p>
        </p:txBody>
      </p:sp>
      <p:pic>
        <p:nvPicPr>
          <p:cNvPr id="73" name="图片 72">
            <a:extLst>
              <a:ext uri="{FF2B5EF4-FFF2-40B4-BE49-F238E27FC236}">
                <a16:creationId xmlns:a16="http://schemas.microsoft.com/office/drawing/2014/main" id="{DF88CEF0-FA10-2BF2-6DF0-554C594C6FD0}"/>
              </a:ext>
            </a:extLst>
          </p:cNvPr>
          <p:cNvPicPr>
            <a:picLocks noChangeAspect="1"/>
          </p:cNvPicPr>
          <p:nvPr/>
        </p:nvPicPr>
        <p:blipFill>
          <a:blip r:embed="rId3"/>
          <a:stretch>
            <a:fillRect/>
          </a:stretch>
        </p:blipFill>
        <p:spPr>
          <a:xfrm>
            <a:off x="4380614" y="473478"/>
            <a:ext cx="3137785" cy="520336"/>
          </a:xfrm>
          <a:prstGeom prst="rect">
            <a:avLst/>
          </a:prstGeom>
        </p:spPr>
      </p:pic>
      <p:sp>
        <p:nvSpPr>
          <p:cNvPr id="74" name="文本框 73">
            <a:extLst>
              <a:ext uri="{FF2B5EF4-FFF2-40B4-BE49-F238E27FC236}">
                <a16:creationId xmlns:a16="http://schemas.microsoft.com/office/drawing/2014/main" id="{432CAA9D-9438-E34E-4C08-6DF54B2A2D2F}"/>
              </a:ext>
            </a:extLst>
          </p:cNvPr>
          <p:cNvSpPr txBox="1"/>
          <p:nvPr/>
        </p:nvSpPr>
        <p:spPr>
          <a:xfrm>
            <a:off x="3039139" y="2587324"/>
            <a:ext cx="542261" cy="369332"/>
          </a:xfrm>
          <a:prstGeom prst="rect">
            <a:avLst/>
          </a:prstGeom>
          <a:noFill/>
        </p:spPr>
        <p:txBody>
          <a:bodyPr wrap="square">
            <a:spAutoFit/>
          </a:bodyPr>
          <a:lstStyle/>
          <a:p>
            <a:r>
              <a:rPr lang="en-US" altLang="zh-CN" dirty="0">
                <a:solidFill>
                  <a:schemeClr val="accent1">
                    <a:lumMod val="75000"/>
                  </a:schemeClr>
                </a:solidFill>
                <a:latin typeface="Arial Black" panose="020B0A04020102020204" pitchFamily="34" charset="0"/>
              </a:rPr>
              <a:t>βt</a:t>
            </a:r>
            <a:endParaRPr lang="zh-CN" altLang="en-US" dirty="0">
              <a:solidFill>
                <a:schemeClr val="accent1">
                  <a:lumMod val="75000"/>
                </a:schemeClr>
              </a:solidFill>
              <a:latin typeface="Arial Black" panose="020B0A04020102020204" pitchFamily="34" charset="0"/>
            </a:endParaRPr>
          </a:p>
        </p:txBody>
      </p:sp>
    </p:spTree>
    <p:extLst>
      <p:ext uri="{BB962C8B-B14F-4D97-AF65-F5344CB8AC3E}">
        <p14:creationId xmlns:p14="http://schemas.microsoft.com/office/powerpoint/2010/main" val="3283738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9940AA-CE87-DD00-E970-8E3B08014640}"/>
            </a:ext>
          </a:extLst>
        </p:cNvPr>
        <p:cNvGrpSpPr/>
        <p:nvPr/>
      </p:nvGrpSpPr>
      <p:grpSpPr>
        <a:xfrm>
          <a:off x="0" y="0"/>
          <a:ext cx="0" cy="0"/>
          <a:chOff x="0" y="0"/>
          <a:chExt cx="0" cy="0"/>
        </a:xfrm>
      </p:grpSpPr>
      <p:sp>
        <p:nvSpPr>
          <p:cNvPr id="23" name="矩形: 圆角 22">
            <a:extLst>
              <a:ext uri="{FF2B5EF4-FFF2-40B4-BE49-F238E27FC236}">
                <a16:creationId xmlns:a16="http://schemas.microsoft.com/office/drawing/2014/main" id="{36A1C328-3C01-C599-3DD4-90AC3A4AF5C6}"/>
              </a:ext>
            </a:extLst>
          </p:cNvPr>
          <p:cNvSpPr/>
          <p:nvPr/>
        </p:nvSpPr>
        <p:spPr>
          <a:xfrm>
            <a:off x="889760" y="1175099"/>
            <a:ext cx="10838121" cy="501147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剪去对角 4">
            <a:extLst>
              <a:ext uri="{FF2B5EF4-FFF2-40B4-BE49-F238E27FC236}">
                <a16:creationId xmlns:a16="http://schemas.microsoft.com/office/drawing/2014/main" id="{85F5D1E5-B6F6-92C6-50BE-0CB353A4F422}"/>
              </a:ext>
            </a:extLst>
          </p:cNvPr>
          <p:cNvSpPr/>
          <p:nvPr/>
        </p:nvSpPr>
        <p:spPr>
          <a:xfrm>
            <a:off x="177209" y="131135"/>
            <a:ext cx="2161953" cy="602511"/>
          </a:xfrm>
          <a:prstGeom prst="snip2Diag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Big step</a:t>
            </a:r>
            <a:endParaRPr lang="zh-CN" altLang="en-US" dirty="0"/>
          </a:p>
        </p:txBody>
      </p:sp>
      <p:sp>
        <p:nvSpPr>
          <p:cNvPr id="2" name="椭圆 1">
            <a:extLst>
              <a:ext uri="{FF2B5EF4-FFF2-40B4-BE49-F238E27FC236}">
                <a16:creationId xmlns:a16="http://schemas.microsoft.com/office/drawing/2014/main" id="{B1F1FFF5-9044-24FF-F261-56FE1055E8F8}"/>
              </a:ext>
            </a:extLst>
          </p:cNvPr>
          <p:cNvSpPr/>
          <p:nvPr/>
        </p:nvSpPr>
        <p:spPr>
          <a:xfrm>
            <a:off x="1339705" y="2946990"/>
            <a:ext cx="1056166" cy="1885507"/>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38F66886-162F-F527-4079-57004778D903}"/>
              </a:ext>
            </a:extLst>
          </p:cNvPr>
          <p:cNvCxnSpPr>
            <a:cxnSpLocks/>
          </p:cNvCxnSpPr>
          <p:nvPr/>
        </p:nvCxnSpPr>
        <p:spPr>
          <a:xfrm flipV="1">
            <a:off x="1992787" y="2946990"/>
            <a:ext cx="835474" cy="50545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CBD5542F-96DD-C996-8A1A-5783CDCE69B7}"/>
              </a:ext>
            </a:extLst>
          </p:cNvPr>
          <p:cNvCxnSpPr/>
          <p:nvPr/>
        </p:nvCxnSpPr>
        <p:spPr>
          <a:xfrm>
            <a:off x="2764465" y="2946990"/>
            <a:ext cx="956931" cy="13806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F5DF982F-959B-910B-F72D-C95DFED9F8AF}"/>
              </a:ext>
            </a:extLst>
          </p:cNvPr>
          <p:cNvCxnSpPr/>
          <p:nvPr/>
        </p:nvCxnSpPr>
        <p:spPr>
          <a:xfrm flipV="1">
            <a:off x="3729755" y="2828260"/>
            <a:ext cx="650859" cy="25679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015FF8AB-63F2-BE07-AE27-F1FFA94165BF}"/>
              </a:ext>
            </a:extLst>
          </p:cNvPr>
          <p:cNvCxnSpPr/>
          <p:nvPr/>
        </p:nvCxnSpPr>
        <p:spPr>
          <a:xfrm>
            <a:off x="4387703" y="2835349"/>
            <a:ext cx="687572" cy="11164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BBD66EE5-4A8D-3015-36B6-0D89ADD48735}"/>
              </a:ext>
            </a:extLst>
          </p:cNvPr>
          <p:cNvCxnSpPr/>
          <p:nvPr/>
        </p:nvCxnSpPr>
        <p:spPr>
          <a:xfrm>
            <a:off x="5055280" y="2956656"/>
            <a:ext cx="728832" cy="45993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C4141E83-5337-34FE-96BB-0B6A9E348BC6}"/>
              </a:ext>
            </a:extLst>
          </p:cNvPr>
          <p:cNvCxnSpPr>
            <a:cxnSpLocks/>
          </p:cNvCxnSpPr>
          <p:nvPr/>
        </p:nvCxnSpPr>
        <p:spPr>
          <a:xfrm flipV="1">
            <a:off x="5784112" y="3186625"/>
            <a:ext cx="737191" cy="22997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0" name="椭圆 19">
            <a:extLst>
              <a:ext uri="{FF2B5EF4-FFF2-40B4-BE49-F238E27FC236}">
                <a16:creationId xmlns:a16="http://schemas.microsoft.com/office/drawing/2014/main" id="{41D079F9-9F4E-C733-24C4-E496361A0D39}"/>
              </a:ext>
            </a:extLst>
          </p:cNvPr>
          <p:cNvSpPr/>
          <p:nvPr/>
        </p:nvSpPr>
        <p:spPr>
          <a:xfrm>
            <a:off x="9863472" y="2946989"/>
            <a:ext cx="1056166" cy="1885507"/>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箭头连接符 32">
            <a:extLst>
              <a:ext uri="{FF2B5EF4-FFF2-40B4-BE49-F238E27FC236}">
                <a16:creationId xmlns:a16="http://schemas.microsoft.com/office/drawing/2014/main" id="{4DFCE2EA-74A3-3BC7-9BC0-64DE7ABE23D7}"/>
              </a:ext>
            </a:extLst>
          </p:cNvPr>
          <p:cNvCxnSpPr/>
          <p:nvPr/>
        </p:nvCxnSpPr>
        <p:spPr>
          <a:xfrm>
            <a:off x="6443331" y="3186625"/>
            <a:ext cx="1297172" cy="22997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1C6118AB-8866-20E1-C57F-82925014A26D}"/>
              </a:ext>
            </a:extLst>
          </p:cNvPr>
          <p:cNvCxnSpPr/>
          <p:nvPr/>
        </p:nvCxnSpPr>
        <p:spPr>
          <a:xfrm flipV="1">
            <a:off x="7712149" y="2956656"/>
            <a:ext cx="878958" cy="45993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9C31D0B3-D2F7-5E77-B524-C3B34461A81F}"/>
              </a:ext>
            </a:extLst>
          </p:cNvPr>
          <p:cNvCxnSpPr>
            <a:cxnSpLocks/>
          </p:cNvCxnSpPr>
          <p:nvPr/>
        </p:nvCxnSpPr>
        <p:spPr>
          <a:xfrm>
            <a:off x="8619461" y="2956656"/>
            <a:ext cx="878958" cy="45993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24E13EC2-79A7-E934-2068-9F903BE8D3A8}"/>
              </a:ext>
            </a:extLst>
          </p:cNvPr>
          <p:cNvCxnSpPr/>
          <p:nvPr/>
        </p:nvCxnSpPr>
        <p:spPr>
          <a:xfrm flipV="1">
            <a:off x="9498419" y="3359888"/>
            <a:ext cx="942753" cy="5670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96BF6C76-59DD-FBD8-AF52-17816D57227A}"/>
              </a:ext>
            </a:extLst>
          </p:cNvPr>
          <p:cNvCxnSpPr>
            <a:cxnSpLocks/>
          </p:cNvCxnSpPr>
          <p:nvPr/>
        </p:nvCxnSpPr>
        <p:spPr>
          <a:xfrm flipH="1">
            <a:off x="9470065" y="3359888"/>
            <a:ext cx="971107" cy="19138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7" name="直接箭头连接符 46">
            <a:extLst>
              <a:ext uri="{FF2B5EF4-FFF2-40B4-BE49-F238E27FC236}">
                <a16:creationId xmlns:a16="http://schemas.microsoft.com/office/drawing/2014/main" id="{0F81A28E-0D6F-5BB5-767E-80C92327FF56}"/>
              </a:ext>
            </a:extLst>
          </p:cNvPr>
          <p:cNvCxnSpPr/>
          <p:nvPr/>
        </p:nvCxnSpPr>
        <p:spPr>
          <a:xfrm flipH="1" flipV="1">
            <a:off x="8591107" y="3085053"/>
            <a:ext cx="907312" cy="46622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8" name="直接箭头连接符 47">
            <a:extLst>
              <a:ext uri="{FF2B5EF4-FFF2-40B4-BE49-F238E27FC236}">
                <a16:creationId xmlns:a16="http://schemas.microsoft.com/office/drawing/2014/main" id="{65F485A2-6726-2CB0-D735-A58F97302A09}"/>
              </a:ext>
            </a:extLst>
          </p:cNvPr>
          <p:cNvCxnSpPr>
            <a:cxnSpLocks/>
          </p:cNvCxnSpPr>
          <p:nvPr/>
        </p:nvCxnSpPr>
        <p:spPr>
          <a:xfrm flipH="1">
            <a:off x="7634812" y="3186625"/>
            <a:ext cx="984649" cy="35836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2" name="直接箭头连接符 51">
            <a:extLst>
              <a:ext uri="{FF2B5EF4-FFF2-40B4-BE49-F238E27FC236}">
                <a16:creationId xmlns:a16="http://schemas.microsoft.com/office/drawing/2014/main" id="{94B181FB-AA2A-DD14-EDF7-E211DECA4E5A}"/>
              </a:ext>
            </a:extLst>
          </p:cNvPr>
          <p:cNvCxnSpPr>
            <a:cxnSpLocks/>
          </p:cNvCxnSpPr>
          <p:nvPr/>
        </p:nvCxnSpPr>
        <p:spPr>
          <a:xfrm flipH="1" flipV="1">
            <a:off x="6475231" y="3359888"/>
            <a:ext cx="1159581" cy="18510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5" name="直接箭头连接符 54">
            <a:extLst>
              <a:ext uri="{FF2B5EF4-FFF2-40B4-BE49-F238E27FC236}">
                <a16:creationId xmlns:a16="http://schemas.microsoft.com/office/drawing/2014/main" id="{7A807CB5-0E6B-B596-C82C-5B3307CAF168}"/>
              </a:ext>
            </a:extLst>
          </p:cNvPr>
          <p:cNvCxnSpPr>
            <a:cxnSpLocks/>
          </p:cNvCxnSpPr>
          <p:nvPr/>
        </p:nvCxnSpPr>
        <p:spPr>
          <a:xfrm flipH="1">
            <a:off x="5550355" y="3416595"/>
            <a:ext cx="892976" cy="22996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9" name="直接箭头连接符 58">
            <a:extLst>
              <a:ext uri="{FF2B5EF4-FFF2-40B4-BE49-F238E27FC236}">
                <a16:creationId xmlns:a16="http://schemas.microsoft.com/office/drawing/2014/main" id="{05E5F26C-0612-06B7-DD86-FCCF50544712}"/>
              </a:ext>
            </a:extLst>
          </p:cNvPr>
          <p:cNvCxnSpPr>
            <a:cxnSpLocks/>
          </p:cNvCxnSpPr>
          <p:nvPr/>
        </p:nvCxnSpPr>
        <p:spPr>
          <a:xfrm flipH="1" flipV="1">
            <a:off x="4919331" y="3199715"/>
            <a:ext cx="631024" cy="48112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1" name="直接箭头连接符 60">
            <a:extLst>
              <a:ext uri="{FF2B5EF4-FFF2-40B4-BE49-F238E27FC236}">
                <a16:creationId xmlns:a16="http://schemas.microsoft.com/office/drawing/2014/main" id="{28F1E053-3C4E-DD4B-21CC-2241B0184B88}"/>
              </a:ext>
            </a:extLst>
          </p:cNvPr>
          <p:cNvCxnSpPr>
            <a:cxnSpLocks/>
          </p:cNvCxnSpPr>
          <p:nvPr/>
        </p:nvCxnSpPr>
        <p:spPr>
          <a:xfrm flipH="1" flipV="1">
            <a:off x="4263736" y="3096431"/>
            <a:ext cx="676781" cy="14847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3" name="直接箭头连接符 62">
            <a:extLst>
              <a:ext uri="{FF2B5EF4-FFF2-40B4-BE49-F238E27FC236}">
                <a16:creationId xmlns:a16="http://schemas.microsoft.com/office/drawing/2014/main" id="{84A2E53C-26A6-36E3-9D10-B5C0D3AD0290}"/>
              </a:ext>
            </a:extLst>
          </p:cNvPr>
          <p:cNvCxnSpPr>
            <a:cxnSpLocks/>
          </p:cNvCxnSpPr>
          <p:nvPr/>
        </p:nvCxnSpPr>
        <p:spPr>
          <a:xfrm flipH="1">
            <a:off x="3427308" y="3129918"/>
            <a:ext cx="892976" cy="22996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4" name="直接箭头连接符 63">
            <a:extLst>
              <a:ext uri="{FF2B5EF4-FFF2-40B4-BE49-F238E27FC236}">
                <a16:creationId xmlns:a16="http://schemas.microsoft.com/office/drawing/2014/main" id="{C2D0D137-4351-41DA-952C-0C5FC3C719DC}"/>
              </a:ext>
            </a:extLst>
          </p:cNvPr>
          <p:cNvCxnSpPr>
            <a:cxnSpLocks/>
          </p:cNvCxnSpPr>
          <p:nvPr/>
        </p:nvCxnSpPr>
        <p:spPr>
          <a:xfrm flipH="1" flipV="1">
            <a:off x="2733283" y="3129918"/>
            <a:ext cx="694025" cy="22996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7" name="直接箭头连接符 66">
            <a:extLst>
              <a:ext uri="{FF2B5EF4-FFF2-40B4-BE49-F238E27FC236}">
                <a16:creationId xmlns:a16="http://schemas.microsoft.com/office/drawing/2014/main" id="{54EF2C89-07CF-17F7-6687-0584E64BD78A}"/>
              </a:ext>
            </a:extLst>
          </p:cNvPr>
          <p:cNvCxnSpPr>
            <a:cxnSpLocks/>
          </p:cNvCxnSpPr>
          <p:nvPr/>
        </p:nvCxnSpPr>
        <p:spPr>
          <a:xfrm flipH="1">
            <a:off x="1964036" y="3199715"/>
            <a:ext cx="892976" cy="22996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0" name="文本框 69">
            <a:extLst>
              <a:ext uri="{FF2B5EF4-FFF2-40B4-BE49-F238E27FC236}">
                <a16:creationId xmlns:a16="http://schemas.microsoft.com/office/drawing/2014/main" id="{0A43FB67-05A9-D4AB-910B-B5FF2084EDEE}"/>
              </a:ext>
            </a:extLst>
          </p:cNvPr>
          <p:cNvSpPr txBox="1"/>
          <p:nvPr/>
        </p:nvSpPr>
        <p:spPr>
          <a:xfrm>
            <a:off x="9429309" y="2524187"/>
            <a:ext cx="1780952" cy="369332"/>
          </a:xfrm>
          <a:prstGeom prst="rect">
            <a:avLst/>
          </a:prstGeom>
          <a:noFill/>
        </p:spPr>
        <p:txBody>
          <a:bodyPr wrap="square">
            <a:spAutoFit/>
          </a:bodyPr>
          <a:lstStyle/>
          <a:p>
            <a:r>
              <a:rPr lang="en-US" altLang="zh-CN" dirty="0">
                <a:solidFill>
                  <a:schemeClr val="accent6"/>
                </a:solidFill>
                <a:latin typeface="Arial Black" panose="020B0A04020102020204" pitchFamily="34" charset="0"/>
              </a:rPr>
              <a:t>Noise N(0,1)</a:t>
            </a:r>
            <a:endParaRPr lang="zh-CN" altLang="en-US" dirty="0">
              <a:solidFill>
                <a:schemeClr val="accent6"/>
              </a:solidFill>
              <a:latin typeface="Arial Black" panose="020B0A04020102020204" pitchFamily="34" charset="0"/>
            </a:endParaRPr>
          </a:p>
        </p:txBody>
      </p:sp>
      <p:sp>
        <p:nvSpPr>
          <p:cNvPr id="71" name="文本框 70">
            <a:extLst>
              <a:ext uri="{FF2B5EF4-FFF2-40B4-BE49-F238E27FC236}">
                <a16:creationId xmlns:a16="http://schemas.microsoft.com/office/drawing/2014/main" id="{05D5AAA6-DDEE-E931-E8DF-5B2CBFBB0730}"/>
              </a:ext>
            </a:extLst>
          </p:cNvPr>
          <p:cNvSpPr txBox="1"/>
          <p:nvPr/>
        </p:nvSpPr>
        <p:spPr>
          <a:xfrm>
            <a:off x="1418945" y="2554902"/>
            <a:ext cx="1056166" cy="369332"/>
          </a:xfrm>
          <a:prstGeom prst="rect">
            <a:avLst/>
          </a:prstGeom>
          <a:noFill/>
        </p:spPr>
        <p:txBody>
          <a:bodyPr wrap="square">
            <a:spAutoFit/>
          </a:bodyPr>
          <a:lstStyle/>
          <a:p>
            <a:r>
              <a:rPr lang="en-US" altLang="zh-CN" dirty="0">
                <a:solidFill>
                  <a:schemeClr val="accent2">
                    <a:lumMod val="75000"/>
                  </a:schemeClr>
                </a:solidFill>
                <a:latin typeface="Arial Black" panose="020B0A04020102020204" pitchFamily="34" charset="0"/>
              </a:rPr>
              <a:t>image</a:t>
            </a:r>
            <a:endParaRPr lang="zh-CN" altLang="en-US" dirty="0">
              <a:solidFill>
                <a:schemeClr val="accent2">
                  <a:lumMod val="75000"/>
                </a:schemeClr>
              </a:solidFill>
              <a:latin typeface="Arial Black" panose="020B0A04020102020204" pitchFamily="34" charset="0"/>
            </a:endParaRPr>
          </a:p>
        </p:txBody>
      </p:sp>
      <p:cxnSp>
        <p:nvCxnSpPr>
          <p:cNvPr id="18" name="直接箭头连接符 17">
            <a:extLst>
              <a:ext uri="{FF2B5EF4-FFF2-40B4-BE49-F238E27FC236}">
                <a16:creationId xmlns:a16="http://schemas.microsoft.com/office/drawing/2014/main" id="{FE8A34D1-5C5E-9E85-7E9A-53BFF76088B3}"/>
              </a:ext>
            </a:extLst>
          </p:cNvPr>
          <p:cNvCxnSpPr/>
          <p:nvPr/>
        </p:nvCxnSpPr>
        <p:spPr>
          <a:xfrm flipH="1">
            <a:off x="7577470" y="3416595"/>
            <a:ext cx="2863702" cy="949842"/>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C7D2562F-E1BC-C2CA-B936-24023AA929AD}"/>
              </a:ext>
            </a:extLst>
          </p:cNvPr>
          <p:cNvCxnSpPr>
            <a:cxnSpLocks/>
          </p:cNvCxnSpPr>
          <p:nvPr/>
        </p:nvCxnSpPr>
        <p:spPr>
          <a:xfrm flipH="1" flipV="1">
            <a:off x="4791740" y="3613098"/>
            <a:ext cx="2803452" cy="716749"/>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FE8A34D1-5C5E-9E85-7E9A-53BFF76088B3}"/>
              </a:ext>
            </a:extLst>
          </p:cNvPr>
          <p:cNvCxnSpPr>
            <a:cxnSpLocks/>
          </p:cNvCxnSpPr>
          <p:nvPr/>
        </p:nvCxnSpPr>
        <p:spPr>
          <a:xfrm flipH="1" flipV="1">
            <a:off x="2056502" y="3435743"/>
            <a:ext cx="2834951" cy="20786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BF2D1FF4-79D3-CA04-7CF7-D6B47C73C720}"/>
              </a:ext>
            </a:extLst>
          </p:cNvPr>
          <p:cNvSpPr txBox="1"/>
          <p:nvPr/>
        </p:nvSpPr>
        <p:spPr>
          <a:xfrm>
            <a:off x="5387779" y="4526350"/>
            <a:ext cx="1909816" cy="369332"/>
          </a:xfrm>
          <a:prstGeom prst="rect">
            <a:avLst/>
          </a:prstGeom>
          <a:noFill/>
        </p:spPr>
        <p:txBody>
          <a:bodyPr wrap="square">
            <a:spAutoFit/>
          </a:bodyPr>
          <a:lstStyle/>
          <a:p>
            <a:r>
              <a:rPr lang="en-US" altLang="zh-CN" dirty="0">
                <a:solidFill>
                  <a:schemeClr val="accent1">
                    <a:lumMod val="75000"/>
                  </a:schemeClr>
                </a:solidFill>
                <a:latin typeface="Arial Black" panose="020B0A04020102020204" pitchFamily="34" charset="0"/>
              </a:rPr>
              <a:t>Need large β</a:t>
            </a:r>
            <a:endParaRPr lang="zh-CN" altLang="en-US" dirty="0">
              <a:solidFill>
                <a:schemeClr val="accent1">
                  <a:lumMod val="75000"/>
                </a:schemeClr>
              </a:solidFill>
              <a:latin typeface="Arial Black" panose="020B0A04020102020204" pitchFamily="34" charset="0"/>
            </a:endParaRPr>
          </a:p>
        </p:txBody>
      </p:sp>
    </p:spTree>
    <p:extLst>
      <p:ext uri="{BB962C8B-B14F-4D97-AF65-F5344CB8AC3E}">
        <p14:creationId xmlns:p14="http://schemas.microsoft.com/office/powerpoint/2010/main" val="3491246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88ED3-1984-4F0B-C45D-04197E388B5B}"/>
            </a:ext>
          </a:extLst>
        </p:cNvPr>
        <p:cNvGrpSpPr/>
        <p:nvPr/>
      </p:nvGrpSpPr>
      <p:grpSpPr>
        <a:xfrm>
          <a:off x="0" y="0"/>
          <a:ext cx="0" cy="0"/>
          <a:chOff x="0" y="0"/>
          <a:chExt cx="0" cy="0"/>
        </a:xfrm>
      </p:grpSpPr>
      <p:sp>
        <p:nvSpPr>
          <p:cNvPr id="12" name="矩形: 圆角 11">
            <a:extLst>
              <a:ext uri="{FF2B5EF4-FFF2-40B4-BE49-F238E27FC236}">
                <a16:creationId xmlns:a16="http://schemas.microsoft.com/office/drawing/2014/main" id="{9E4E35DF-D357-084E-416C-68E2015812FF}"/>
              </a:ext>
            </a:extLst>
          </p:cNvPr>
          <p:cNvSpPr/>
          <p:nvPr/>
        </p:nvSpPr>
        <p:spPr>
          <a:xfrm>
            <a:off x="676939" y="854523"/>
            <a:ext cx="10838121" cy="501147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D9377CA0-8974-577C-EF15-4A9B8B159937}"/>
              </a:ext>
            </a:extLst>
          </p:cNvPr>
          <p:cNvSpPr/>
          <p:nvPr/>
        </p:nvSpPr>
        <p:spPr>
          <a:xfrm>
            <a:off x="4763593" y="3119381"/>
            <a:ext cx="476690" cy="488002"/>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9CB12FA1-A756-DFA9-62F7-968CA806743F}"/>
              </a:ext>
            </a:extLst>
          </p:cNvPr>
          <p:cNvSpPr/>
          <p:nvPr/>
        </p:nvSpPr>
        <p:spPr>
          <a:xfrm>
            <a:off x="4763593" y="2092708"/>
            <a:ext cx="476690" cy="488002"/>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02E5C871-BC96-E759-9F37-C1E1D648F810}"/>
              </a:ext>
            </a:extLst>
          </p:cNvPr>
          <p:cNvSpPr/>
          <p:nvPr/>
        </p:nvSpPr>
        <p:spPr>
          <a:xfrm>
            <a:off x="4729916" y="1215796"/>
            <a:ext cx="476690" cy="488002"/>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 name="椭圆 5">
            <a:extLst>
              <a:ext uri="{FF2B5EF4-FFF2-40B4-BE49-F238E27FC236}">
                <a16:creationId xmlns:a16="http://schemas.microsoft.com/office/drawing/2014/main" id="{738CE44C-3336-545D-1ADE-DA948E8A2014}"/>
              </a:ext>
            </a:extLst>
          </p:cNvPr>
          <p:cNvSpPr/>
          <p:nvPr/>
        </p:nvSpPr>
        <p:spPr>
          <a:xfrm>
            <a:off x="4585272" y="4053897"/>
            <a:ext cx="944522" cy="949842"/>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02E5C871-BC96-E759-9F37-C1E1D648F810}"/>
              </a:ext>
            </a:extLst>
          </p:cNvPr>
          <p:cNvSpPr/>
          <p:nvPr/>
        </p:nvSpPr>
        <p:spPr>
          <a:xfrm>
            <a:off x="3133707" y="2384396"/>
            <a:ext cx="476690" cy="488002"/>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剪去对角 4">
            <a:extLst>
              <a:ext uri="{FF2B5EF4-FFF2-40B4-BE49-F238E27FC236}">
                <a16:creationId xmlns:a16="http://schemas.microsoft.com/office/drawing/2014/main" id="{CA01C0AD-E0CF-720F-38A7-C052276412FD}"/>
              </a:ext>
            </a:extLst>
          </p:cNvPr>
          <p:cNvSpPr/>
          <p:nvPr/>
        </p:nvSpPr>
        <p:spPr>
          <a:xfrm>
            <a:off x="177209" y="131135"/>
            <a:ext cx="3048591" cy="602511"/>
          </a:xfrm>
          <a:prstGeom prst="snip2Diag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Why need small step</a:t>
            </a:r>
            <a:endParaRPr lang="zh-CN" altLang="en-US" dirty="0"/>
          </a:p>
        </p:txBody>
      </p:sp>
      <p:cxnSp>
        <p:nvCxnSpPr>
          <p:cNvPr id="47" name="直接箭头连接符 46">
            <a:extLst>
              <a:ext uri="{FF2B5EF4-FFF2-40B4-BE49-F238E27FC236}">
                <a16:creationId xmlns:a16="http://schemas.microsoft.com/office/drawing/2014/main" id="{5126C5AE-B257-4A42-9BA5-5C12AE797B15}"/>
              </a:ext>
            </a:extLst>
          </p:cNvPr>
          <p:cNvCxnSpPr>
            <a:cxnSpLocks/>
          </p:cNvCxnSpPr>
          <p:nvPr/>
        </p:nvCxnSpPr>
        <p:spPr>
          <a:xfrm flipV="1">
            <a:off x="1503821" y="2628397"/>
            <a:ext cx="1868231" cy="4217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直接箭头连接符 17">
            <a:extLst>
              <a:ext uri="{FF2B5EF4-FFF2-40B4-BE49-F238E27FC236}">
                <a16:creationId xmlns:a16="http://schemas.microsoft.com/office/drawing/2014/main" id="{7D8A2661-75BD-1DD9-F5C5-095EABFADDA6}"/>
              </a:ext>
            </a:extLst>
          </p:cNvPr>
          <p:cNvCxnSpPr>
            <a:cxnSpLocks/>
          </p:cNvCxnSpPr>
          <p:nvPr/>
        </p:nvCxnSpPr>
        <p:spPr>
          <a:xfrm>
            <a:off x="1483442" y="3068613"/>
            <a:ext cx="3574091" cy="1477506"/>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129A7189-F8C3-366D-9965-3233F3CBAB3E}"/>
              </a:ext>
            </a:extLst>
          </p:cNvPr>
          <p:cNvSpPr/>
          <p:nvPr/>
        </p:nvSpPr>
        <p:spPr>
          <a:xfrm>
            <a:off x="3075674" y="1490197"/>
            <a:ext cx="476690" cy="60251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云形 30">
            <a:extLst>
              <a:ext uri="{FF2B5EF4-FFF2-40B4-BE49-F238E27FC236}">
                <a16:creationId xmlns:a16="http://schemas.microsoft.com/office/drawing/2014/main" id="{F818B130-C611-6AE7-1750-BCFCCBFA3932}"/>
              </a:ext>
            </a:extLst>
          </p:cNvPr>
          <p:cNvSpPr/>
          <p:nvPr/>
        </p:nvSpPr>
        <p:spPr>
          <a:xfrm>
            <a:off x="5753189" y="3898486"/>
            <a:ext cx="1233377" cy="1311349"/>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箭头连接符 33">
            <a:extLst>
              <a:ext uri="{FF2B5EF4-FFF2-40B4-BE49-F238E27FC236}">
                <a16:creationId xmlns:a16="http://schemas.microsoft.com/office/drawing/2014/main" id="{FB7F9510-1582-26DD-CCBA-4D3F08728AD4}"/>
              </a:ext>
            </a:extLst>
          </p:cNvPr>
          <p:cNvCxnSpPr>
            <a:cxnSpLocks/>
          </p:cNvCxnSpPr>
          <p:nvPr/>
        </p:nvCxnSpPr>
        <p:spPr>
          <a:xfrm flipV="1">
            <a:off x="3421228" y="2384396"/>
            <a:ext cx="1580710" cy="25108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8" name="直接箭头连接符 37">
            <a:extLst>
              <a:ext uri="{FF2B5EF4-FFF2-40B4-BE49-F238E27FC236}">
                <a16:creationId xmlns:a16="http://schemas.microsoft.com/office/drawing/2014/main" id="{D6D2EBC0-E5D6-18F6-EE28-0A1AB95EB07D}"/>
              </a:ext>
            </a:extLst>
          </p:cNvPr>
          <p:cNvCxnSpPr>
            <a:cxnSpLocks/>
          </p:cNvCxnSpPr>
          <p:nvPr/>
        </p:nvCxnSpPr>
        <p:spPr>
          <a:xfrm flipV="1">
            <a:off x="3360977" y="1459797"/>
            <a:ext cx="1560326" cy="100451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9" name="直接箭头连接符 48">
            <a:extLst>
              <a:ext uri="{FF2B5EF4-FFF2-40B4-BE49-F238E27FC236}">
                <a16:creationId xmlns:a16="http://schemas.microsoft.com/office/drawing/2014/main" id="{40270B51-4F6F-1983-526E-28148428ECE6}"/>
              </a:ext>
            </a:extLst>
          </p:cNvPr>
          <p:cNvCxnSpPr>
            <a:cxnSpLocks/>
          </p:cNvCxnSpPr>
          <p:nvPr/>
        </p:nvCxnSpPr>
        <p:spPr>
          <a:xfrm>
            <a:off x="3413698" y="2775601"/>
            <a:ext cx="1643835" cy="65673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3" name="云形 52">
            <a:extLst>
              <a:ext uri="{FF2B5EF4-FFF2-40B4-BE49-F238E27FC236}">
                <a16:creationId xmlns:a16="http://schemas.microsoft.com/office/drawing/2014/main" id="{8E3AD689-54E1-14EC-DAD0-BCAD5E421660}"/>
              </a:ext>
            </a:extLst>
          </p:cNvPr>
          <p:cNvSpPr/>
          <p:nvPr/>
        </p:nvSpPr>
        <p:spPr>
          <a:xfrm>
            <a:off x="5725391" y="1411100"/>
            <a:ext cx="1233377" cy="1311349"/>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a:extLst>
              <a:ext uri="{FF2B5EF4-FFF2-40B4-BE49-F238E27FC236}">
                <a16:creationId xmlns:a16="http://schemas.microsoft.com/office/drawing/2014/main" id="{9B2F4335-2E27-4109-AF6B-2AB9BC52A9EE}"/>
              </a:ext>
            </a:extLst>
          </p:cNvPr>
          <p:cNvSpPr/>
          <p:nvPr/>
        </p:nvSpPr>
        <p:spPr>
          <a:xfrm>
            <a:off x="9877541" y="1137833"/>
            <a:ext cx="375592" cy="995767"/>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E9E6FF4B-E3FB-8E59-A3FB-E162A152BFA7}"/>
              </a:ext>
            </a:extLst>
          </p:cNvPr>
          <p:cNvSpPr/>
          <p:nvPr/>
        </p:nvSpPr>
        <p:spPr>
          <a:xfrm rot="4157669">
            <a:off x="9775248" y="1657490"/>
            <a:ext cx="1053183" cy="1055634"/>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6E9D85C2-98B6-10F4-D69B-B80DCC4FFE9B}"/>
              </a:ext>
            </a:extLst>
          </p:cNvPr>
          <p:cNvSpPr txBox="1"/>
          <p:nvPr/>
        </p:nvSpPr>
        <p:spPr>
          <a:xfrm>
            <a:off x="9099840" y="2990931"/>
            <a:ext cx="1056166" cy="369332"/>
          </a:xfrm>
          <a:prstGeom prst="rect">
            <a:avLst/>
          </a:prstGeom>
          <a:noFill/>
        </p:spPr>
        <p:txBody>
          <a:bodyPr wrap="square">
            <a:spAutoFit/>
          </a:bodyPr>
          <a:lstStyle/>
          <a:p>
            <a:r>
              <a:rPr lang="en-US" altLang="zh-CN" dirty="0">
                <a:solidFill>
                  <a:schemeClr val="accent2">
                    <a:lumMod val="75000"/>
                  </a:schemeClr>
                </a:solidFill>
                <a:latin typeface="Arial Black" panose="020B0A04020102020204" pitchFamily="34" charset="0"/>
              </a:rPr>
              <a:t>image</a:t>
            </a:r>
            <a:endParaRPr lang="zh-CN" altLang="en-US" dirty="0">
              <a:solidFill>
                <a:schemeClr val="accent2">
                  <a:lumMod val="75000"/>
                </a:schemeClr>
              </a:solidFill>
              <a:latin typeface="Arial Black" panose="020B0A04020102020204" pitchFamily="34" charset="0"/>
            </a:endParaRPr>
          </a:p>
        </p:txBody>
      </p:sp>
      <p:sp>
        <p:nvSpPr>
          <p:cNvPr id="8" name="椭圆 7">
            <a:extLst>
              <a:ext uri="{FF2B5EF4-FFF2-40B4-BE49-F238E27FC236}">
                <a16:creationId xmlns:a16="http://schemas.microsoft.com/office/drawing/2014/main" id="{CDE328F8-6C1C-A9A2-B694-9E08D1FDC50B}"/>
              </a:ext>
            </a:extLst>
          </p:cNvPr>
          <p:cNvSpPr/>
          <p:nvPr/>
        </p:nvSpPr>
        <p:spPr>
          <a:xfrm rot="4157669">
            <a:off x="9973194" y="3534713"/>
            <a:ext cx="631982" cy="577705"/>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0915B8F0-6E58-B9A8-99D6-376768EBF592}"/>
              </a:ext>
            </a:extLst>
          </p:cNvPr>
          <p:cNvSpPr/>
          <p:nvPr/>
        </p:nvSpPr>
        <p:spPr>
          <a:xfrm rot="4157669">
            <a:off x="10158282" y="2566528"/>
            <a:ext cx="812108" cy="738872"/>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FC60202D-75F2-EC62-200F-794EEEF6428E}"/>
              </a:ext>
            </a:extLst>
          </p:cNvPr>
          <p:cNvSpPr/>
          <p:nvPr/>
        </p:nvSpPr>
        <p:spPr>
          <a:xfrm rot="4157669">
            <a:off x="9502760" y="3923068"/>
            <a:ext cx="912810" cy="97352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021FFFAA-0F63-4D34-3161-8E77EA1622B6}"/>
              </a:ext>
            </a:extLst>
          </p:cNvPr>
          <p:cNvSpPr/>
          <p:nvPr/>
        </p:nvSpPr>
        <p:spPr>
          <a:xfrm rot="4157669">
            <a:off x="10078150" y="3446286"/>
            <a:ext cx="1053183" cy="251052"/>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FF5C4E5F-C2CF-6482-9E70-02D3C96B5D5F}"/>
              </a:ext>
            </a:extLst>
          </p:cNvPr>
          <p:cNvSpPr txBox="1"/>
          <p:nvPr/>
        </p:nvSpPr>
        <p:spPr>
          <a:xfrm>
            <a:off x="3678324" y="1490099"/>
            <a:ext cx="646331" cy="369332"/>
          </a:xfrm>
          <a:prstGeom prst="rect">
            <a:avLst/>
          </a:prstGeom>
          <a:noFill/>
        </p:spPr>
        <p:txBody>
          <a:bodyPr wrap="none" rtlCol="0">
            <a:spAutoFit/>
          </a:bodyPr>
          <a:lstStyle/>
          <a:p>
            <a:r>
              <a:rPr lang="en-US" altLang="zh-CN" dirty="0"/>
              <a:t>10%</a:t>
            </a:r>
            <a:endParaRPr lang="zh-CN" altLang="en-US" dirty="0"/>
          </a:p>
        </p:txBody>
      </p:sp>
      <p:sp>
        <p:nvSpPr>
          <p:cNvPr id="14" name="文本框 13">
            <a:extLst>
              <a:ext uri="{FF2B5EF4-FFF2-40B4-BE49-F238E27FC236}">
                <a16:creationId xmlns:a16="http://schemas.microsoft.com/office/drawing/2014/main" id="{1D296228-89AC-6FED-87FE-4057B30CBB56}"/>
              </a:ext>
            </a:extLst>
          </p:cNvPr>
          <p:cNvSpPr txBox="1"/>
          <p:nvPr/>
        </p:nvSpPr>
        <p:spPr>
          <a:xfrm>
            <a:off x="3710132" y="3238051"/>
            <a:ext cx="646331" cy="369332"/>
          </a:xfrm>
          <a:prstGeom prst="rect">
            <a:avLst/>
          </a:prstGeom>
          <a:noFill/>
        </p:spPr>
        <p:txBody>
          <a:bodyPr wrap="none" rtlCol="0">
            <a:spAutoFit/>
          </a:bodyPr>
          <a:lstStyle/>
          <a:p>
            <a:r>
              <a:rPr lang="en-US" altLang="zh-CN" dirty="0"/>
              <a:t>15%</a:t>
            </a:r>
            <a:endParaRPr lang="zh-CN" altLang="en-US" dirty="0"/>
          </a:p>
        </p:txBody>
      </p:sp>
      <p:sp>
        <p:nvSpPr>
          <p:cNvPr id="15" name="文本框 14">
            <a:extLst>
              <a:ext uri="{FF2B5EF4-FFF2-40B4-BE49-F238E27FC236}">
                <a16:creationId xmlns:a16="http://schemas.microsoft.com/office/drawing/2014/main" id="{B4E6DA54-D224-36AA-759E-0BC790BA7C61}"/>
              </a:ext>
            </a:extLst>
          </p:cNvPr>
          <p:cNvSpPr txBox="1"/>
          <p:nvPr/>
        </p:nvSpPr>
        <p:spPr>
          <a:xfrm>
            <a:off x="4006241" y="2177022"/>
            <a:ext cx="646331" cy="369332"/>
          </a:xfrm>
          <a:prstGeom prst="rect">
            <a:avLst/>
          </a:prstGeom>
          <a:noFill/>
        </p:spPr>
        <p:txBody>
          <a:bodyPr wrap="none" rtlCol="0">
            <a:spAutoFit/>
          </a:bodyPr>
          <a:lstStyle/>
          <a:p>
            <a:r>
              <a:rPr lang="en-US" altLang="zh-CN" dirty="0"/>
              <a:t>75%</a:t>
            </a:r>
            <a:endParaRPr lang="zh-CN" altLang="en-US" dirty="0"/>
          </a:p>
        </p:txBody>
      </p:sp>
    </p:spTree>
    <p:extLst>
      <p:ext uri="{BB962C8B-B14F-4D97-AF65-F5344CB8AC3E}">
        <p14:creationId xmlns:p14="http://schemas.microsoft.com/office/powerpoint/2010/main" val="52998068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1445</TotalTime>
  <Words>484</Words>
  <Application>Microsoft Office PowerPoint</Application>
  <PresentationFormat>宽屏</PresentationFormat>
  <Paragraphs>109</Paragraphs>
  <Slides>23</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Corbel-Bold</vt:lpstr>
      <vt:lpstr>MinionPro-Regular</vt:lpstr>
      <vt:lpstr>等线</vt:lpstr>
      <vt:lpstr>Arial</vt:lpstr>
      <vt:lpstr>Arial Black</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宇航 徐</dc:creator>
  <cp:lastModifiedBy>宇航 徐</cp:lastModifiedBy>
  <cp:revision>11</cp:revision>
  <dcterms:created xsi:type="dcterms:W3CDTF">2024-01-08T07:42:02Z</dcterms:created>
  <dcterms:modified xsi:type="dcterms:W3CDTF">2024-03-09T04:07:49Z</dcterms:modified>
</cp:coreProperties>
</file>