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5" r:id="rId4"/>
    <p:sldId id="271" r:id="rId5"/>
    <p:sldId id="27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42" d="100"/>
          <a:sy n="42" d="100"/>
        </p:scale>
        <p:origin x="72" y="83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30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hr-HR" smtClean="0"/>
              <a:t>7.11.2017.</a:t>
            </a:fld>
            <a:endParaRPr lang="hr-HR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noProof="0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noProof="0" dirty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noProof="0" dirty="0"/>
              <a:t>Uredite stilove teksta matrice</a:t>
            </a:r>
          </a:p>
          <a:p>
            <a:pPr lvl="1"/>
            <a:r>
              <a:rPr lang="hr-HR" noProof="0" dirty="0"/>
              <a:t>Druga razina</a:t>
            </a:r>
          </a:p>
          <a:p>
            <a:pPr lvl="2"/>
            <a:r>
              <a:rPr lang="hr-HR" noProof="0" dirty="0"/>
              <a:t>Treća razina</a:t>
            </a:r>
          </a:p>
          <a:p>
            <a:pPr lvl="3"/>
            <a:r>
              <a:rPr lang="hr-HR" noProof="0" dirty="0"/>
              <a:t>Četvrta razina</a:t>
            </a:r>
          </a:p>
          <a:p>
            <a:pPr lvl="4"/>
            <a:r>
              <a:rPr lang="hr-HR" noProof="0" dirty="0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noProof="0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ručno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hr-HR" noProof="0" dirty="0">
              <a:solidFill>
                <a:schemeClr val="lt1"/>
              </a:solidFill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noProof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noProof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noProof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hr-HR" noProof="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noProof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hr-HR" noProof="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noProof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hr-HR" noProof="0" smtClean="0"/>
              <a:t>7.11.2017.</a:t>
            </a:fld>
            <a:endParaRPr lang="hr-HR" noProof="0" dirty="0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noProof="0"/>
              <a:t>Uredite stil naslova matrice</a:t>
            </a:r>
            <a:endParaRPr lang="hr-HR" noProof="0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  <a:endParaRPr lang="hr-HR" noProof="0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hr-HR" noProof="0" smtClean="0"/>
              <a:pPr/>
              <a:t>7.11.2017.</a:t>
            </a:fld>
            <a:endParaRPr lang="hr-HR" noProof="0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hr-HR" noProof="0" dirty="0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formatter.com/xml-validator-xs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hr-HR" sz="44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</a:rPr>
              <a:t>XML</a:t>
            </a:r>
            <a:r>
              <a:rPr lang="hr-HR" sz="44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 Shema modela podataka sustava „nova </a:t>
            </a:r>
            <a:r>
              <a:rPr lang="hr-HR" sz="44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</a:rPr>
              <a:t>eva</a:t>
            </a:r>
            <a:r>
              <a:rPr lang="hr-HR" sz="44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”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87D939C3-7295-4E8B-9EA5-591563BEA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Shema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5A40D9A9-5818-44B7-BBFF-7204A1AA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" y="1630679"/>
            <a:ext cx="10431780" cy="5215891"/>
          </a:xfrm>
        </p:spPr>
      </p:pic>
    </p:spTree>
    <p:extLst>
      <p:ext uri="{BB962C8B-B14F-4D97-AF65-F5344CB8AC3E}">
        <p14:creationId xmlns:p14="http://schemas.microsoft.com/office/powerpoint/2010/main" val="5772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Validacija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9FEE4C3-FA36-4C5C-8BE4-BAFED82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>
                <a:hlinkClick r:id="rId2"/>
              </a:rPr>
              <a:t>https://www.freeformatter.com/xml-validator-xsd.html</a:t>
            </a:r>
            <a:endParaRPr lang="hr-HR" sz="3500" dirty="0"/>
          </a:p>
          <a:p>
            <a:r>
              <a:rPr lang="hr-HR" sz="3500" dirty="0" err="1"/>
              <a:t>validirati</a:t>
            </a:r>
            <a:r>
              <a:rPr lang="hr-HR" sz="3500" dirty="0"/>
              <a:t> primjer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2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483C50B3-5504-427D-B9C7-F257B273E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199"/>
            <a:ext cx="12038012" cy="4632349"/>
          </a:xfrm>
        </p:spPr>
      </p:pic>
    </p:spTree>
    <p:extLst>
      <p:ext uri="{BB962C8B-B14F-4D97-AF65-F5344CB8AC3E}">
        <p14:creationId xmlns:p14="http://schemas.microsoft.com/office/powerpoint/2010/main" val="11183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3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F929371-3F47-47ED-85D5-C438AB4F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0200"/>
            <a:ext cx="12086789" cy="4724400"/>
          </a:xfrm>
        </p:spPr>
      </p:pic>
    </p:spTree>
    <p:extLst>
      <p:ext uri="{BB962C8B-B14F-4D97-AF65-F5344CB8AC3E}">
        <p14:creationId xmlns:p14="http://schemas.microsoft.com/office/powerpoint/2010/main" val="32321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3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58C7E61B-F81F-484F-94A3-7BE69836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2600"/>
            <a:ext cx="12198025" cy="3429000"/>
          </a:xfrm>
        </p:spPr>
      </p:pic>
    </p:spTree>
    <p:extLst>
      <p:ext uri="{BB962C8B-B14F-4D97-AF65-F5344CB8AC3E}">
        <p14:creationId xmlns:p14="http://schemas.microsoft.com/office/powerpoint/2010/main" val="26362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7612" y="-662781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3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62AA466-F563-4C84-862A-77F8EB02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780"/>
            <a:ext cx="12211680" cy="5738019"/>
          </a:xfrm>
        </p:spPr>
      </p:pic>
    </p:spTree>
    <p:extLst>
      <p:ext uri="{BB962C8B-B14F-4D97-AF65-F5344CB8AC3E}">
        <p14:creationId xmlns:p14="http://schemas.microsoft.com/office/powerpoint/2010/main" val="40870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3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66FEA76F-DDEB-4960-ADE2-D5663520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" y="1660841"/>
            <a:ext cx="12152313" cy="5225588"/>
          </a:xfrm>
        </p:spPr>
      </p:pic>
    </p:spTree>
    <p:extLst>
      <p:ext uri="{BB962C8B-B14F-4D97-AF65-F5344CB8AC3E}">
        <p14:creationId xmlns:p14="http://schemas.microsoft.com/office/powerpoint/2010/main" val="463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91EBD0-BE39-44E0-AA28-09B43D96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Trenutno stanje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760078D-20E3-4C13-91C5-61E4A30B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Stari sustav kojemu ne znamo model podataka</a:t>
            </a:r>
          </a:p>
          <a:p>
            <a:pPr lvl="1"/>
            <a:r>
              <a:rPr lang="hr-HR" dirty="0"/>
              <a:t>Reverse </a:t>
            </a:r>
            <a:r>
              <a:rPr lang="hr-HR" dirty="0" err="1"/>
              <a:t>Engineer</a:t>
            </a:r>
            <a:endParaRPr lang="hr-HR" dirty="0"/>
          </a:p>
          <a:p>
            <a:r>
              <a:rPr lang="hr-HR" dirty="0"/>
              <a:t>Dizajn Novog sustava</a:t>
            </a:r>
          </a:p>
          <a:p>
            <a:pPr lvl="1"/>
            <a:r>
              <a:rPr lang="hr-HR" dirty="0"/>
              <a:t>riješiti probleme starog sustava</a:t>
            </a:r>
          </a:p>
          <a:p>
            <a:pPr lvl="1"/>
            <a:r>
              <a:rPr lang="hr-HR" dirty="0"/>
              <a:t>zadovoljiti model podataka starog sustava</a:t>
            </a:r>
          </a:p>
        </p:txBody>
      </p:sp>
    </p:spTree>
    <p:extLst>
      <p:ext uri="{BB962C8B-B14F-4D97-AF65-F5344CB8AC3E}">
        <p14:creationId xmlns:p14="http://schemas.microsoft.com/office/powerpoint/2010/main" val="7110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moguća namjena</a:t>
            </a:r>
            <a:endParaRPr lang="hr-HR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28600" algn="l" defTabSz="914400"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hr-HR" sz="2400" b="0" i="0" dirty="0">
                <a:solidFill>
                  <a:srgbClr val="545454"/>
                </a:solidFill>
                <a:latin typeface="Century Gothic"/>
              </a:rPr>
              <a:t>Migracija podataka </a:t>
            </a:r>
          </a:p>
          <a:p>
            <a:pPr lvl="1">
              <a:spcBef>
                <a:spcPts val="1800"/>
              </a:spcBef>
              <a:buClr>
                <a:srgbClr val="545454"/>
              </a:buClr>
              <a:buFont typeface="Arial"/>
              <a:buChar char="•"/>
            </a:pPr>
            <a:r>
              <a:rPr lang="hr-HR" b="0" i="0" dirty="0">
                <a:solidFill>
                  <a:srgbClr val="545454"/>
                </a:solidFill>
                <a:latin typeface="Century Gothic"/>
              </a:rPr>
              <a:t>(Stari sustav -&gt; </a:t>
            </a:r>
            <a:r>
              <a:rPr lang="hr-HR" b="0" i="0" dirty="0" err="1">
                <a:solidFill>
                  <a:srgbClr val="545454"/>
                </a:solidFill>
                <a:latin typeface="Century Gothic"/>
              </a:rPr>
              <a:t>XML</a:t>
            </a:r>
            <a:r>
              <a:rPr lang="hr-HR" b="0" i="0" dirty="0">
                <a:solidFill>
                  <a:srgbClr val="545454"/>
                </a:solidFill>
                <a:latin typeface="Century Gothic"/>
              </a:rPr>
              <a:t> -&gt; Novi Sustav)</a:t>
            </a:r>
          </a:p>
          <a:p>
            <a:pPr marL="274320" indent="-228600" algn="l" defTabSz="914400"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hr-HR" dirty="0">
                <a:solidFill>
                  <a:srgbClr val="545454"/>
                </a:solidFill>
                <a:latin typeface="Century Gothic"/>
              </a:rPr>
              <a:t>Reverse </a:t>
            </a:r>
            <a:r>
              <a:rPr lang="hr-HR" dirty="0" err="1">
                <a:solidFill>
                  <a:srgbClr val="545454"/>
                </a:solidFill>
                <a:latin typeface="Century Gothic"/>
              </a:rPr>
              <a:t>Engineering</a:t>
            </a:r>
            <a:r>
              <a:rPr lang="hr-HR" dirty="0">
                <a:solidFill>
                  <a:srgbClr val="545454"/>
                </a:solidFill>
                <a:latin typeface="Century Gothic"/>
              </a:rPr>
              <a:t> Starog sustava </a:t>
            </a:r>
          </a:p>
          <a:p>
            <a:pPr lvl="1">
              <a:spcBef>
                <a:spcPts val="1800"/>
              </a:spcBef>
              <a:buClr>
                <a:srgbClr val="545454"/>
              </a:buClr>
              <a:buFont typeface="Arial"/>
              <a:buChar char="•"/>
            </a:pPr>
            <a:r>
              <a:rPr lang="hr-HR" dirty="0">
                <a:solidFill>
                  <a:srgbClr val="545454"/>
                </a:solidFill>
                <a:latin typeface="Century Gothic"/>
              </a:rPr>
              <a:t>koristeći </a:t>
            </a:r>
            <a:r>
              <a:rPr lang="hr-HR" dirty="0" err="1">
                <a:solidFill>
                  <a:srgbClr val="545454"/>
                </a:solidFill>
                <a:latin typeface="Century Gothic"/>
              </a:rPr>
              <a:t>XML</a:t>
            </a:r>
            <a:r>
              <a:rPr lang="hr-HR" dirty="0">
                <a:solidFill>
                  <a:srgbClr val="545454"/>
                </a:solidFill>
                <a:latin typeface="Century Gothic"/>
              </a:rPr>
              <a:t> kao alat (</a:t>
            </a:r>
            <a:r>
              <a:rPr lang="hr-HR" dirty="0">
                <a:solidFill>
                  <a:srgbClr val="545454"/>
                </a:solidFill>
              </a:rPr>
              <a:t>generički – svi posebni slučajevi na jednom mjestu)</a:t>
            </a:r>
            <a:endParaRPr lang="hr-HR" dirty="0">
              <a:solidFill>
                <a:srgbClr val="545454"/>
              </a:solidFill>
              <a:latin typeface="Century Gothic"/>
            </a:endParaRPr>
          </a:p>
          <a:p>
            <a:pPr marL="274320" indent="-228600" algn="l" defTabSz="914400"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hr-HR" sz="2400" b="0" i="0" dirty="0">
                <a:solidFill>
                  <a:srgbClr val="545454"/>
                </a:solidFill>
                <a:latin typeface="Century Gothic"/>
              </a:rPr>
              <a:t>Dizajn Novog sustava </a:t>
            </a:r>
          </a:p>
          <a:p>
            <a:pPr lvl="1">
              <a:spcBef>
                <a:spcPts val="1800"/>
              </a:spcBef>
              <a:buClr>
                <a:srgbClr val="545454"/>
              </a:buClr>
              <a:buFont typeface="Arial"/>
              <a:buChar char="•"/>
            </a:pPr>
            <a:r>
              <a:rPr lang="pt-BR" dirty="0"/>
              <a:t>Stara Shema(API) -&gt; XML	-&gt; Nova Shema(Baza)</a:t>
            </a:r>
            <a:endParaRPr lang="hr-HR" dirty="0"/>
          </a:p>
          <a:p>
            <a:pPr lvl="1">
              <a:spcBef>
                <a:spcPts val="1800"/>
              </a:spcBef>
              <a:buClr>
                <a:srgbClr val="545454"/>
              </a:buClr>
              <a:buFont typeface="Arial"/>
              <a:buChar char="•"/>
            </a:pPr>
            <a:r>
              <a:rPr lang="pt-BR" dirty="0"/>
              <a:t>Stara Shema(API) -&gt; XML	-&gt; Nova Shema(Baza)-&gt; Nova Shema (API)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1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EDEADFC-9338-45E1-8709-FF57EEE5D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" y="1615439"/>
            <a:ext cx="11864340" cy="5126089"/>
          </a:xfr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primjer 1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DCAC7982-1D36-4D17-A515-35EB1A7B3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0652760" cy="5182173"/>
          </a:xfrm>
        </p:spPr>
      </p:pic>
    </p:spTree>
    <p:extLst>
      <p:ext uri="{BB962C8B-B14F-4D97-AF65-F5344CB8AC3E}">
        <p14:creationId xmlns:p14="http://schemas.microsoft.com/office/powerpoint/2010/main" val="24176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Shema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10E6422-9571-445A-9F52-9766A4A6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0200"/>
            <a:ext cx="12194775" cy="4114800"/>
          </a:xfrm>
        </p:spPr>
      </p:pic>
    </p:spTree>
    <p:extLst>
      <p:ext uri="{BB962C8B-B14F-4D97-AF65-F5344CB8AC3E}">
        <p14:creationId xmlns:p14="http://schemas.microsoft.com/office/powerpoint/2010/main" val="37508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Shema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45CFF06F-A2E7-47C8-9C53-04B98C5B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" y="1600200"/>
            <a:ext cx="12161521" cy="4800600"/>
          </a:xfrm>
        </p:spPr>
      </p:pic>
    </p:spTree>
    <p:extLst>
      <p:ext uri="{BB962C8B-B14F-4D97-AF65-F5344CB8AC3E}">
        <p14:creationId xmlns:p14="http://schemas.microsoft.com/office/powerpoint/2010/main" val="40844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7612" y="-533400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Shema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02C754E6-E942-4BC8-8156-A70BB0AC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2412" cy="5858421"/>
          </a:xfrm>
        </p:spPr>
      </p:pic>
    </p:spTree>
    <p:extLst>
      <p:ext uri="{BB962C8B-B14F-4D97-AF65-F5344CB8AC3E}">
        <p14:creationId xmlns:p14="http://schemas.microsoft.com/office/powerpoint/2010/main" val="38208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hr-HR" sz="4000" b="0" i="0" baseline="0" dirty="0" err="1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XML</a:t>
            </a:r>
            <a:r>
              <a:rPr lang="hr-HR" sz="4000" b="0" i="0" baseline="0" dirty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 Shema</a:t>
            </a: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1A88EEB0-8BDE-4BBD-A338-71AD5627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0200"/>
            <a:ext cx="12188705" cy="4114800"/>
          </a:xfrm>
        </p:spPr>
      </p:pic>
    </p:spTree>
    <p:extLst>
      <p:ext uri="{BB962C8B-B14F-4D97-AF65-F5344CB8AC3E}">
        <p14:creationId xmlns:p14="http://schemas.microsoft.com/office/powerpoint/2010/main" val="3534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72682B-4D96-4B3B-8A3A-57ADFBDBB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Serija karata svijeta, prezentacija s kartom svijeta (široki zaslon)</Template>
  <TotalTime>0</TotalTime>
  <Words>119</Words>
  <Application>Microsoft Office PowerPoint</Application>
  <PresentationFormat>Prilagođeno</PresentationFormat>
  <Paragraphs>30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Continental_World_16x9</vt:lpstr>
      <vt:lpstr>XML Shema modela podataka sustava „nova eva”</vt:lpstr>
      <vt:lpstr>Trenutno stanje</vt:lpstr>
      <vt:lpstr>moguća namjena</vt:lpstr>
      <vt:lpstr>XML primjer 1</vt:lpstr>
      <vt:lpstr>XML primjer 1</vt:lpstr>
      <vt:lpstr>XML Shema</vt:lpstr>
      <vt:lpstr>XML Shema</vt:lpstr>
      <vt:lpstr>XML Shema</vt:lpstr>
      <vt:lpstr>XML Shema</vt:lpstr>
      <vt:lpstr>XML Shema</vt:lpstr>
      <vt:lpstr>Validacija</vt:lpstr>
      <vt:lpstr>XML primjer 2</vt:lpstr>
      <vt:lpstr>XML primjer 3</vt:lpstr>
      <vt:lpstr>XML primjer 3</vt:lpstr>
      <vt:lpstr>XML primjer 3</vt:lpstr>
      <vt:lpstr>XML primjer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2017-11-07T17:07:48Z</dcterms:created>
  <dcterms:modified xsi:type="dcterms:W3CDTF">2017-11-07T17:44:32Z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