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>
      <p:cViewPr varScale="1">
        <p:scale>
          <a:sx n="114" d="100"/>
          <a:sy n="114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A660E-18E0-49B9-A7E3-9570AD30934E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BC33-9DC1-4FCD-BCA3-83BDB4F17D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1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BC33-9DC1-4FCD-BCA3-83BDB4F17D6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BC33-9DC1-4FCD-BCA3-83BDB4F17D6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06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BC33-9DC1-4FCD-BCA3-83BDB4F17D6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00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D948-A703-4CCA-9F42-F09A43929CC1}" type="datetimeFigureOut">
              <a:rPr lang="ko-KR" altLang="en-US" smtClean="0"/>
              <a:t>2021-10-04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D38C-64F2-423E-A455-9118398C73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&#54617;&#48264;/&#48708;&#48128;&#48264;&#54840;@203.249.87.57:1521/orc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4896" cy="1470025"/>
          </a:xfrm>
        </p:spPr>
        <p:txBody>
          <a:bodyPr>
            <a:normAutofit/>
          </a:bodyPr>
          <a:lstStyle/>
          <a:p>
            <a:r>
              <a:rPr lang="ko-KR" altLang="en-US" dirty="0"/>
              <a:t>오라클 데이터베이스 접속방법 및 실습 예제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08104" y="1417638"/>
            <a:ext cx="352839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dept </a:t>
            </a:r>
            <a:r>
              <a:rPr lang="ko-KR" altLang="ko-KR" sz="1200" dirty="0"/>
              <a:t>테이블에</a:t>
            </a:r>
            <a:r>
              <a:rPr lang="en-US" altLang="ko-KR" sz="1200" dirty="0"/>
              <a:t> 111</a:t>
            </a:r>
            <a:r>
              <a:rPr lang="ko-KR" altLang="ko-KR" sz="1200" dirty="0"/>
              <a:t>이라는</a:t>
            </a:r>
            <a:r>
              <a:rPr lang="en-US" altLang="ko-KR" sz="1200" dirty="0"/>
              <a:t> deptno</a:t>
            </a:r>
            <a:r>
              <a:rPr lang="ko-KR" altLang="ko-KR" sz="1200" dirty="0"/>
              <a:t>를 가지는 부서 정보를 입력</a:t>
            </a:r>
            <a:r>
              <a:rPr lang="ko-KR" altLang="en-US" sz="1200" dirty="0"/>
              <a:t> 후 </a:t>
            </a:r>
            <a:r>
              <a:rPr lang="en-US" altLang="ko-KR" sz="1200" dirty="0"/>
              <a:t>emp </a:t>
            </a:r>
            <a:r>
              <a:rPr lang="ko-KR" altLang="ko-KR" sz="1200" dirty="0"/>
              <a:t>테이블에 데이터 삽입을 시도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/>
              <a:t>그리고 나서</a:t>
            </a:r>
            <a:r>
              <a:rPr lang="en-US" altLang="ko-KR" sz="1200" dirty="0"/>
              <a:t> dept </a:t>
            </a:r>
            <a:r>
              <a:rPr lang="ko-KR" altLang="ko-KR" sz="1200" dirty="0"/>
              <a:t>테이블의 </a:t>
            </a:r>
            <a:r>
              <a:rPr lang="ko-KR" altLang="en-US" sz="1200" dirty="0"/>
              <a:t>레코드</a:t>
            </a:r>
            <a:r>
              <a:rPr lang="ko-KR" altLang="ko-KR" sz="1200" dirty="0"/>
              <a:t>를 삭제</a:t>
            </a:r>
            <a:r>
              <a:rPr lang="ko-KR" altLang="en-US" sz="1200" dirty="0"/>
              <a:t>하</a:t>
            </a:r>
            <a:r>
              <a:rPr lang="ko-KR" altLang="ko-KR" sz="1200" dirty="0"/>
              <a:t>려고 보니</a:t>
            </a:r>
            <a:r>
              <a:rPr lang="en-US" altLang="ko-KR" sz="1200" dirty="0"/>
              <a:t> emp </a:t>
            </a:r>
            <a:r>
              <a:rPr lang="ko-KR" altLang="ko-KR" sz="1200" dirty="0"/>
              <a:t>테이블과 연결이 되어있</a:t>
            </a:r>
            <a:r>
              <a:rPr lang="ko-KR" altLang="en-US" sz="1200" dirty="0"/>
              <a:t>으므로</a:t>
            </a:r>
            <a:r>
              <a:rPr lang="ko-KR" altLang="ko-KR" sz="1200" dirty="0"/>
              <a:t> </a:t>
            </a:r>
            <a:r>
              <a:rPr lang="ko-KR" altLang="en-US" sz="1200" dirty="0"/>
              <a:t>마찬가지로 </a:t>
            </a:r>
            <a:r>
              <a:rPr lang="ko-KR" altLang="ko-KR" sz="1200" dirty="0"/>
              <a:t>무결성</a:t>
            </a:r>
            <a:r>
              <a:rPr lang="en-US" altLang="ko-KR" sz="1200" dirty="0"/>
              <a:t> </a:t>
            </a:r>
            <a:r>
              <a:rPr lang="ko-KR" altLang="en-US" sz="1200" dirty="0"/>
              <a:t>제약 조건</a:t>
            </a:r>
            <a:r>
              <a:rPr lang="ko-KR" altLang="ko-KR" sz="1200" dirty="0"/>
              <a:t>을 </a:t>
            </a:r>
            <a:r>
              <a:rPr lang="ko-KR" altLang="en-US" sz="1200" dirty="0"/>
              <a:t>위반하여 에러가 발생한다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emp</a:t>
            </a:r>
            <a:r>
              <a:rPr lang="ko-KR" altLang="ko-KR" sz="1200" dirty="0"/>
              <a:t>테이블과</a:t>
            </a:r>
            <a:r>
              <a:rPr lang="en-US" altLang="ko-KR" sz="1200" dirty="0"/>
              <a:t> dept</a:t>
            </a:r>
            <a:r>
              <a:rPr lang="ko-KR" altLang="ko-KR" sz="1200" dirty="0"/>
              <a:t>테이블을 조인하여 데이터를 출력해본 </a:t>
            </a:r>
            <a:r>
              <a:rPr lang="ko-KR" altLang="en-US" sz="1200" dirty="0"/>
              <a:t>예제이</a:t>
            </a:r>
            <a:r>
              <a:rPr lang="ko-KR" altLang="ko-KR" sz="1200" dirty="0"/>
              <a:t>다</a:t>
            </a:r>
            <a:r>
              <a:rPr lang="en-US" altLang="ko-KR" sz="1200" dirty="0"/>
              <a:t>. </a:t>
            </a:r>
            <a:r>
              <a:rPr lang="ko-KR" altLang="ko-KR" sz="1200" dirty="0"/>
              <a:t>즉</a:t>
            </a:r>
            <a:r>
              <a:rPr lang="en-US" altLang="ko-KR" sz="1200" dirty="0"/>
              <a:t>, </a:t>
            </a:r>
            <a:r>
              <a:rPr lang="ko-KR" altLang="ko-KR" sz="1200" dirty="0"/>
              <a:t>외래키로 연결되어 있는 컬럼을 조인조건에 포함시켜</a:t>
            </a:r>
            <a:r>
              <a:rPr lang="en-US" altLang="ko-KR" sz="1200" dirty="0"/>
              <a:t> </a:t>
            </a:r>
            <a:r>
              <a:rPr lang="ko-KR" altLang="en-US" sz="1200" dirty="0"/>
              <a:t>두 </a:t>
            </a:r>
            <a:r>
              <a:rPr lang="ko-KR" altLang="ko-KR" sz="1200" dirty="0"/>
              <a:t>테이블로부터 데이터를 획득한 예</a:t>
            </a:r>
            <a:r>
              <a:rPr lang="ko-KR" altLang="en-US" sz="1200" dirty="0"/>
              <a:t>제이</a:t>
            </a:r>
            <a:r>
              <a:rPr lang="ko-KR" altLang="ko-KR" sz="1200" dirty="0"/>
              <a:t>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/>
              <a:t>테이블을 자체를 삭제하려면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drop</a:t>
            </a:r>
            <a:r>
              <a:rPr lang="en-US" altLang="ko-KR" sz="1200" dirty="0"/>
              <a:t> </a:t>
            </a:r>
            <a:r>
              <a:rPr lang="ko-KR" altLang="ko-KR" sz="1200" dirty="0"/>
              <a:t>명령이 있는데</a:t>
            </a:r>
            <a:r>
              <a:rPr lang="en-US" altLang="ko-KR" sz="1200" dirty="0"/>
              <a:t>,</a:t>
            </a:r>
            <a:r>
              <a:rPr lang="ko-KR" altLang="ko-KR" sz="1200" dirty="0"/>
              <a:t> </a:t>
            </a:r>
            <a:r>
              <a:rPr lang="ko-KR" altLang="ko-KR" sz="1200" dirty="0">
                <a:solidFill>
                  <a:srgbClr val="FF0000"/>
                </a:solidFill>
              </a:rPr>
              <a:t>이 명령은 롤백이 되지 않으므로 </a:t>
            </a:r>
            <a:r>
              <a:rPr lang="ko-KR" altLang="en-US" sz="1200" dirty="0">
                <a:solidFill>
                  <a:srgbClr val="FF0000"/>
                </a:solidFill>
              </a:rPr>
              <a:t>신중히 사용해야 한</a:t>
            </a:r>
            <a:r>
              <a:rPr lang="ko-KR" altLang="ko-KR" sz="1200" dirty="0">
                <a:solidFill>
                  <a:srgbClr val="FF0000"/>
                </a:solidFill>
              </a:rPr>
              <a:t>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ko-KR" sz="1200" dirty="0"/>
              <a:t>예</a:t>
            </a:r>
            <a:r>
              <a:rPr lang="en-US" altLang="ko-KR" sz="1200" dirty="0"/>
              <a:t>) drop table emp; </a:t>
            </a:r>
            <a:endParaRPr lang="ko-KR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40768"/>
            <a:ext cx="5272610" cy="4896544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3377075" y="1659977"/>
            <a:ext cx="2399083" cy="345631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4932040" y="2737468"/>
            <a:ext cx="844118" cy="1109590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984070" y="4168500"/>
            <a:ext cx="792088" cy="788148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8293" y="1700808"/>
            <a:ext cx="3269571" cy="1080120"/>
          </a:xfrm>
          <a:prstGeom prst="roundRect">
            <a:avLst>
              <a:gd name="adj" fmla="val 96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292" y="3847058"/>
            <a:ext cx="4905778" cy="950094"/>
          </a:xfrm>
          <a:prstGeom prst="roundRect">
            <a:avLst>
              <a:gd name="adj" fmla="val 96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16" y="4870312"/>
            <a:ext cx="4905778" cy="1150975"/>
          </a:xfrm>
          <a:prstGeom prst="roundRect">
            <a:avLst>
              <a:gd name="adj" fmla="val 96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17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49883B1-BE78-4EFF-8298-6F904686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41" y="1395983"/>
            <a:ext cx="4305300" cy="42100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접속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484784"/>
            <a:ext cx="388843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PuTTY </a:t>
            </a:r>
            <a:r>
              <a:rPr lang="ko-KR" altLang="en-US" dirty="0"/>
              <a:t>프로그램을 실행시킨다</a:t>
            </a:r>
            <a:r>
              <a:rPr lang="en-US" altLang="ko-KR" dirty="0"/>
              <a:t>.(</a:t>
            </a:r>
            <a:r>
              <a:rPr lang="en-US" altLang="ko-KR" dirty="0">
                <a:hlinkClick r:id="rId3"/>
              </a:rPr>
              <a:t>http://www.chiark.greenend.org.uk/~sgtatham/putty/download.html</a:t>
            </a:r>
            <a:r>
              <a:rPr lang="en-US" altLang="ko-KR" dirty="0"/>
              <a:t>) -&gt; </a:t>
            </a:r>
            <a:r>
              <a:rPr lang="ko-KR" altLang="en-US" dirty="0"/>
              <a:t>위 링크에서 </a:t>
            </a:r>
            <a:r>
              <a:rPr lang="en-US" altLang="ko-KR" dirty="0"/>
              <a:t>PuTTY</a:t>
            </a:r>
            <a:r>
              <a:rPr lang="ko-KR" altLang="en-US" dirty="0"/>
              <a:t>를 다운로드 받는다</a:t>
            </a:r>
            <a:r>
              <a:rPr lang="en-US" altLang="ko-KR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SSh</a:t>
            </a:r>
            <a:r>
              <a:rPr lang="ko-KR" altLang="en-US" dirty="0"/>
              <a:t>버튼을 누른다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Host Name</a:t>
            </a:r>
            <a:r>
              <a:rPr lang="ko-KR" altLang="en-US" dirty="0"/>
              <a:t>란에 </a:t>
            </a:r>
            <a:r>
              <a:rPr lang="en-US" altLang="ko-KR" b="1" dirty="0"/>
              <a:t>203.249.87.56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port</a:t>
            </a:r>
            <a:r>
              <a:rPr lang="ko-KR" altLang="en-US" dirty="0"/>
              <a:t>란에 </a:t>
            </a:r>
            <a:r>
              <a:rPr lang="en-US" altLang="ko-KR" b="1" dirty="0"/>
              <a:t>9301</a:t>
            </a:r>
            <a:r>
              <a:rPr lang="ko-KR" altLang="en-US" b="1" dirty="0"/>
              <a:t> </a:t>
            </a:r>
            <a:r>
              <a:rPr lang="ko-KR" altLang="en-US" dirty="0"/>
              <a:t>을 입력하고 </a:t>
            </a:r>
            <a:r>
              <a:rPr lang="en-US" altLang="ko-KR" dirty="0"/>
              <a:t>Open</a:t>
            </a:r>
            <a:r>
              <a:rPr lang="ko-KR" altLang="en-US" dirty="0"/>
              <a:t>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67744" y="2204864"/>
            <a:ext cx="2664296" cy="514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707904" y="2852936"/>
            <a:ext cx="1944216" cy="1296144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접속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1" y="4653136"/>
            <a:ext cx="824703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Login as</a:t>
            </a:r>
            <a:r>
              <a:rPr lang="ko-KR" altLang="en-US" sz="2000" dirty="0"/>
              <a:t>에 학번</a:t>
            </a:r>
            <a:r>
              <a:rPr lang="en-US" altLang="ko-KR" sz="2000" dirty="0"/>
              <a:t> </a:t>
            </a:r>
            <a:r>
              <a:rPr lang="ko-KR" altLang="en-US" sz="2000" dirty="0"/>
              <a:t>입력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Password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학번 입력 </a:t>
            </a:r>
            <a:r>
              <a:rPr lang="en-US" altLang="ko-KR" sz="2000" dirty="0"/>
              <a:t>(password</a:t>
            </a:r>
            <a:r>
              <a:rPr lang="ko-KR" altLang="en-US" sz="2000" dirty="0"/>
              <a:t>는 입력해도 보이지 않음</a:t>
            </a:r>
            <a:r>
              <a:rPr lang="en-US" altLang="ko-KR" sz="2000" dirty="0"/>
              <a:t>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08912" cy="2672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접속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653136"/>
            <a:ext cx="7848872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/>
              <a:t>계정명</a:t>
            </a:r>
            <a:r>
              <a:rPr lang="ko-KR" altLang="en-US" sz="2000" dirty="0"/>
              <a:t> 학번</a:t>
            </a:r>
            <a:r>
              <a:rPr lang="en-US" altLang="ko-KR" sz="2000" dirty="0"/>
              <a:t>, </a:t>
            </a:r>
            <a:r>
              <a:rPr lang="ko-KR" altLang="en-US" sz="2000" dirty="0"/>
              <a:t>패스워드 학번을 입력하면 다음과 같은 화면이 나오면서 </a:t>
            </a:r>
            <a:r>
              <a:rPr lang="en-US" altLang="ko-KR" sz="2000" dirty="0"/>
              <a:t>SELab Server</a:t>
            </a:r>
            <a:r>
              <a:rPr lang="ko-KR" altLang="en-US" sz="2000" dirty="0"/>
              <a:t>에 접속된다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그리고 나서 </a:t>
            </a:r>
            <a:r>
              <a:rPr lang="en-US" altLang="ko-KR" sz="2000" dirty="0" err="1"/>
              <a:t>sqlplus</a:t>
            </a:r>
            <a:r>
              <a:rPr lang="en-US" altLang="ko-KR" sz="2000" dirty="0"/>
              <a:t> </a:t>
            </a:r>
            <a:r>
              <a:rPr lang="ko-KR" altLang="en-US" sz="2000" dirty="0">
                <a:hlinkClick r:id="rId2"/>
              </a:rPr>
              <a:t>학번</a:t>
            </a:r>
            <a:r>
              <a:rPr lang="en-US" altLang="ko-KR" sz="2000" dirty="0">
                <a:hlinkClick r:id="rId2"/>
              </a:rPr>
              <a:t>/</a:t>
            </a:r>
            <a:r>
              <a:rPr lang="ko-KR" altLang="en-US" sz="2000" dirty="0">
                <a:hlinkClick r:id="rId2"/>
              </a:rPr>
              <a:t>비밀번호</a:t>
            </a:r>
            <a:r>
              <a:rPr lang="en-US" altLang="ko-KR" sz="2000" dirty="0">
                <a:hlinkClick r:id="rId2"/>
              </a:rPr>
              <a:t>@203.249.87.57:1521/orcl</a:t>
            </a:r>
            <a:r>
              <a:rPr lang="ko-KR" altLang="en-US" sz="2000" dirty="0"/>
              <a:t>을 입력한다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7638"/>
            <a:ext cx="8230934" cy="30458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문자 깨짐 현상 해결방법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27" y="4734706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위와 같이 문자가 깨지면 </a:t>
            </a:r>
            <a:r>
              <a:rPr lang="en-US" altLang="ko-KR" sz="2000" dirty="0"/>
              <a:t>PuTTY</a:t>
            </a:r>
            <a:r>
              <a:rPr lang="ko-KR" altLang="en-US" sz="2000" dirty="0"/>
              <a:t>설정을 변경해야 한다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700808"/>
            <a:ext cx="8038257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562475" cy="4343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문자 깨짐 현상 해결방법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62880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좌측의 </a:t>
            </a:r>
            <a:r>
              <a:rPr lang="en-US" altLang="ko-KR" sz="2000" dirty="0"/>
              <a:t>SSH</a:t>
            </a:r>
            <a:r>
              <a:rPr lang="ko-KR" altLang="en-US" sz="2000" dirty="0"/>
              <a:t>를 확장한다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Auth</a:t>
            </a:r>
            <a:r>
              <a:rPr lang="ko-KR" altLang="en-US" sz="2000" dirty="0"/>
              <a:t>를 클릭하면 다음과 같은 화면이 나온다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077072"/>
            <a:ext cx="1008112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403648" y="2924944"/>
            <a:ext cx="4176464" cy="1656184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4533900" cy="4371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문자 깨짐 현상 해결방법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628800"/>
            <a:ext cx="3888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Authentication methods</a:t>
            </a:r>
            <a:r>
              <a:rPr lang="ko-KR" altLang="en-US" sz="2000" dirty="0"/>
              <a:t>의 설정을 변경한다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다음과 같이 </a:t>
            </a:r>
            <a:r>
              <a:rPr lang="en-US" altLang="ko-KR" sz="2000" dirty="0"/>
              <a:t>Attempt TIS or CryptoCard auth(SSH-1)</a:t>
            </a:r>
            <a:r>
              <a:rPr lang="ko-KR" altLang="en-US" sz="2000" dirty="0"/>
              <a:t>을 체크한다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기존의 </a:t>
            </a:r>
            <a:r>
              <a:rPr lang="en-US" altLang="ko-KR" sz="2000" dirty="0"/>
              <a:t>Attempt “keyboard-interactive” auth(SSH-2)</a:t>
            </a:r>
            <a:r>
              <a:rPr lang="ko-KR" altLang="en-US" sz="2000" dirty="0"/>
              <a:t>을 체크해제 한다</a:t>
            </a:r>
            <a:r>
              <a:rPr lang="en-US" altLang="ko-KR" sz="2000" dirty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979712" y="2924944"/>
            <a:ext cx="2376264" cy="7629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283968" y="1988840"/>
            <a:ext cx="1296144" cy="936104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0876" y="1340768"/>
            <a:ext cx="3475678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다음</a:t>
            </a:r>
            <a:r>
              <a:rPr lang="ko-KR" altLang="ko-KR" sz="1400" dirty="0"/>
              <a:t> 예는 </a:t>
            </a:r>
            <a:r>
              <a:rPr lang="en-US" altLang="ko-KR" sz="1400" dirty="0"/>
              <a:t>3 </a:t>
            </a:r>
            <a:r>
              <a:rPr lang="ko-KR" altLang="ko-KR" sz="1400" dirty="0"/>
              <a:t>개의 애트리뷰트</a:t>
            </a:r>
            <a:r>
              <a:rPr lang="en-US" altLang="ko-KR" sz="1400" dirty="0"/>
              <a:t>(</a:t>
            </a:r>
            <a:r>
              <a:rPr lang="ko-KR" altLang="ko-KR" sz="1400" dirty="0"/>
              <a:t>부서번호</a:t>
            </a:r>
            <a:r>
              <a:rPr lang="en-US" altLang="ko-KR" sz="1400" dirty="0"/>
              <a:t>(deptno), </a:t>
            </a:r>
            <a:r>
              <a:rPr lang="ko-KR" altLang="ko-KR" sz="1400" dirty="0"/>
              <a:t>부서이름</a:t>
            </a:r>
            <a:r>
              <a:rPr lang="en-US" altLang="ko-KR" sz="1400" dirty="0"/>
              <a:t>(dname), </a:t>
            </a:r>
            <a:r>
              <a:rPr lang="ko-KR" altLang="ko-KR" sz="1400" dirty="0"/>
              <a:t>위치</a:t>
            </a:r>
            <a:r>
              <a:rPr lang="en-US" altLang="ko-KR" sz="1400" dirty="0"/>
              <a:t>(loc)) </a:t>
            </a:r>
            <a:r>
              <a:rPr lang="ko-KR" altLang="ko-KR" sz="1400" dirty="0"/>
              <a:t>를 포함하는 부서</a:t>
            </a:r>
            <a:r>
              <a:rPr lang="en-US" altLang="ko-KR" sz="1400" dirty="0"/>
              <a:t>(DEPARTMENT) </a:t>
            </a:r>
            <a:r>
              <a:rPr lang="ko-KR" altLang="ko-KR" sz="1400" dirty="0"/>
              <a:t>테이블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부</a:t>
            </a:r>
            <a:r>
              <a:rPr lang="ko-KR" altLang="ko-KR" sz="1400" dirty="0"/>
              <a:t>서번호</a:t>
            </a:r>
            <a:r>
              <a:rPr lang="en-US" altLang="ko-KR" sz="1400" dirty="0"/>
              <a:t>(deptno)</a:t>
            </a:r>
            <a:r>
              <a:rPr lang="ko-KR" altLang="en-US" sz="1400" dirty="0"/>
              <a:t>는</a:t>
            </a:r>
            <a:r>
              <a:rPr lang="ko-KR" altLang="ko-KR" sz="1400" dirty="0"/>
              <a:t> 기본키</a:t>
            </a:r>
            <a:r>
              <a:rPr lang="en-US" altLang="ko-KR" sz="1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부서이름</a:t>
            </a:r>
            <a:r>
              <a:rPr lang="en-US" altLang="ko-KR" sz="1400" dirty="0"/>
              <a:t>(dname)</a:t>
            </a:r>
            <a:r>
              <a:rPr lang="ko-KR" altLang="ko-KR" sz="1400" dirty="0"/>
              <a:t>은 유일한 값을 갖도록 제약조건을</a:t>
            </a:r>
            <a:r>
              <a:rPr lang="en-US" altLang="ko-KR" sz="1400" dirty="0"/>
              <a:t> </a:t>
            </a:r>
            <a:r>
              <a:rPr lang="ko-KR" altLang="en-US" sz="1400" dirty="0"/>
              <a:t>걸어줌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기본키는 당연히</a:t>
            </a:r>
            <a:r>
              <a:rPr lang="en-US" altLang="ko-KR" sz="1400" dirty="0"/>
              <a:t> null</a:t>
            </a:r>
            <a:r>
              <a:rPr lang="ko-KR" altLang="ko-KR" sz="1400" dirty="0"/>
              <a:t>이면 안되므로</a:t>
            </a:r>
            <a:r>
              <a:rPr lang="en-US" altLang="ko-KR" sz="1400" dirty="0"/>
              <a:t> deptno</a:t>
            </a:r>
            <a:r>
              <a:rPr lang="ko-KR" altLang="ko-KR" sz="1400" dirty="0"/>
              <a:t>에는</a:t>
            </a:r>
            <a:r>
              <a:rPr lang="en-US" altLang="ko-KR" sz="1400" dirty="0"/>
              <a:t> not null </a:t>
            </a:r>
            <a:r>
              <a:rPr lang="ko-KR" altLang="ko-KR" sz="1400" dirty="0"/>
              <a:t>제약조건이 자동으로 걸</a:t>
            </a:r>
            <a:r>
              <a:rPr lang="ko-KR" altLang="en-US" sz="1400" dirty="0"/>
              <a:t>린다</a:t>
            </a:r>
            <a:r>
              <a:rPr lang="en-US" altLang="ko-KR" sz="14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5" y="1384716"/>
            <a:ext cx="5320748" cy="5028069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3419872" y="1628800"/>
            <a:ext cx="2376264" cy="432048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56245" y="1772816"/>
            <a:ext cx="3263627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12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2080" y="1412776"/>
            <a:ext cx="36724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다음</a:t>
            </a:r>
            <a:r>
              <a:rPr lang="ko-KR" altLang="ko-KR" sz="1400" dirty="0"/>
              <a:t> 예는</a:t>
            </a:r>
            <a:r>
              <a:rPr lang="en-US" altLang="ko-KR" sz="1400" dirty="0"/>
              <a:t> deptno</a:t>
            </a:r>
            <a:r>
              <a:rPr lang="ko-KR" altLang="ko-KR" sz="1400" dirty="0"/>
              <a:t>라는 컬럼이</a:t>
            </a:r>
            <a:r>
              <a:rPr lang="en-US" altLang="ko-KR" sz="1400" dirty="0"/>
              <a:t> dept </a:t>
            </a:r>
            <a:r>
              <a:rPr lang="ko-KR" altLang="ko-KR" sz="1400" dirty="0"/>
              <a:t>테이블의 기본키인</a:t>
            </a:r>
            <a:r>
              <a:rPr lang="en-US" altLang="ko-KR" sz="1400" dirty="0"/>
              <a:t> deptno</a:t>
            </a:r>
            <a:r>
              <a:rPr lang="ko-KR" altLang="ko-KR" sz="1400" dirty="0"/>
              <a:t>와 외래키의 관계를 가지는</a:t>
            </a:r>
            <a:r>
              <a:rPr lang="en-US" altLang="ko-KR" sz="1400" dirty="0"/>
              <a:t> emp </a:t>
            </a:r>
            <a:r>
              <a:rPr lang="ko-KR" altLang="ko-KR" sz="1400" dirty="0"/>
              <a:t>테이블을 생성한</a:t>
            </a:r>
            <a:r>
              <a:rPr lang="en-US" altLang="ko-KR" sz="1400" dirty="0"/>
              <a:t> </a:t>
            </a:r>
            <a:r>
              <a:rPr lang="ko-KR" altLang="en-US" sz="1400" dirty="0"/>
              <a:t>예이다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400" dirty="0"/>
              <a:t>테이블을 생성하고 데이터를 삽입하려고 했지만 무결성 제약</a:t>
            </a:r>
            <a:r>
              <a:rPr lang="en-US" altLang="ko-KR" sz="1400" dirty="0"/>
              <a:t> </a:t>
            </a:r>
            <a:r>
              <a:rPr lang="ko-KR" altLang="ko-KR" sz="1400" dirty="0"/>
              <a:t>조건의 위반으로 </a:t>
            </a:r>
            <a:r>
              <a:rPr lang="en-US" altLang="ko-KR" sz="1400" dirty="0"/>
              <a:t>dept</a:t>
            </a:r>
            <a:r>
              <a:rPr lang="ko-KR" altLang="ko-KR" sz="1400" dirty="0"/>
              <a:t>테이블에는</a:t>
            </a:r>
            <a:r>
              <a:rPr lang="en-US" altLang="ko-KR" sz="1400" dirty="0"/>
              <a:t> 111</a:t>
            </a:r>
            <a:r>
              <a:rPr lang="ko-KR" altLang="ko-KR" sz="1400" dirty="0"/>
              <a:t>이라는</a:t>
            </a:r>
            <a:r>
              <a:rPr lang="en-US" altLang="ko-KR" sz="1400" dirty="0"/>
              <a:t> deptno</a:t>
            </a:r>
            <a:r>
              <a:rPr lang="ko-KR" altLang="ko-KR" sz="1400" dirty="0"/>
              <a:t>를 가진 부서의 자료가 없기 때문에 에러가 </a:t>
            </a:r>
            <a:r>
              <a:rPr lang="ko-KR" altLang="en-US" sz="1400" dirty="0"/>
              <a:t>난다</a:t>
            </a:r>
            <a:r>
              <a:rPr lang="en-US" altLang="ko-KR" sz="1400" dirty="0"/>
              <a:t>.</a:t>
            </a:r>
            <a:endParaRPr lang="ko-KR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12776"/>
            <a:ext cx="4967190" cy="50405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51520" y="1628800"/>
            <a:ext cx="4608512" cy="14401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60032" y="1700808"/>
            <a:ext cx="792088" cy="288032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07504" y="4581128"/>
            <a:ext cx="4896544" cy="1008112"/>
          </a:xfrm>
          <a:prstGeom prst="roundRect">
            <a:avLst>
              <a:gd name="adj" fmla="val 98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0032" y="3218785"/>
            <a:ext cx="720080" cy="1362343"/>
          </a:xfrm>
          <a:prstGeom prst="straightConnector1">
            <a:avLst/>
          </a:prstGeom>
          <a:ln w="25400">
            <a:solidFill>
              <a:srgbClr val="FF0000"/>
            </a:solidFill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6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375</Words>
  <Application>Microsoft Office PowerPoint</Application>
  <PresentationFormat>화면 슬라이드 쇼(4:3)</PresentationFormat>
  <Paragraphs>46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오라클 데이터베이스 접속방법 및 실습 예제</vt:lpstr>
      <vt:lpstr>DB 접속 방법</vt:lpstr>
      <vt:lpstr>DB 접속 방법</vt:lpstr>
      <vt:lpstr>DB 접속 방법</vt:lpstr>
      <vt:lpstr>PuTTY 문자 깨짐 현상 해결방법</vt:lpstr>
      <vt:lpstr>PuTTY 문자 깨짐 현상 해결방법</vt:lpstr>
      <vt:lpstr>PuTTY 문자 깨짐 현상 해결방법</vt:lpstr>
      <vt:lpstr>테이블 생성, 삽입, 삭제</vt:lpstr>
      <vt:lpstr>테이블 생성, 삽입, 삭제</vt:lpstr>
      <vt:lpstr>테이블 생성, 삽입,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접속 방법</dc:title>
  <dc:creator>Yang</dc:creator>
  <cp:lastModifiedBy>윤예동</cp:lastModifiedBy>
  <cp:revision>54</cp:revision>
  <dcterms:created xsi:type="dcterms:W3CDTF">2013-09-22T14:58:41Z</dcterms:created>
  <dcterms:modified xsi:type="dcterms:W3CDTF">2021-10-03T16:04:09Z</dcterms:modified>
</cp:coreProperties>
</file>