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1" r:id="rId4"/>
    <p:sldId id="260" r:id="rId5"/>
    <p:sldId id="278" r:id="rId6"/>
    <p:sldId id="269" r:id="rId7"/>
    <p:sldId id="272" r:id="rId8"/>
    <p:sldId id="270" r:id="rId9"/>
    <p:sldId id="273" r:id="rId10"/>
    <p:sldId id="274" r:id="rId11"/>
    <p:sldId id="277" r:id="rId12"/>
    <p:sldId id="276" r:id="rId13"/>
    <p:sldId id="275" r:id="rId14"/>
    <p:sldId id="27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D0D520-7D2B-70BA-417C-9D075E5CE57C}" v="158" dt="2021-12-15T16:26:59.072"/>
    <p1510:client id="{28054FB3-0707-3A50-DFE0-B3E0427CDFFE}" v="434" dt="2021-12-15T16:08:56.183"/>
    <p1510:client id="{645C2B52-4CD3-4EC3-8CCF-A6B735727307}" v="420" dt="2021-12-15T17:21:00.921"/>
    <p1510:client id="{E444295F-4C55-4423-BFD6-FC6B2D2DAD6B}" v="8" dt="2021-12-15T15:44:45.2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203.249.87.56:9302/5026/cover.ph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4" descr="텍스트, 실내이(가) 표시된 사진&#10;&#10;자동 생성된 설명">
            <a:extLst>
              <a:ext uri="{FF2B5EF4-FFF2-40B4-BE49-F238E27FC236}">
                <a16:creationId xmlns:a16="http://schemas.microsoft.com/office/drawing/2014/main" id="{3592E2D4-F75A-4B24-A652-CD475C9F59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697" b="5266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6" name="Rectangle 1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32E0F9-EC4F-441B-BE45-A11042858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endParaRPr lang="en-US" altLang="ko-KR" sz="4000" dirty="0">
              <a:ea typeface="맑은 고딕"/>
            </a:endParaRPr>
          </a:p>
          <a:p>
            <a:endParaRPr lang="ko-KR" altLang="en-US" sz="4000">
              <a:ea typeface="맑은 고딕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6EFDC99-ADCE-4A4A-A52F-8EEEB95E4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736" y="338702"/>
            <a:ext cx="11156437" cy="157922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ko-KR" altLang="en-US" sz="3900" b="1" dirty="0" err="1">
                <a:ea typeface="+mn-lt"/>
                <a:cs typeface="+mn-lt"/>
              </a:rPr>
              <a:t>Database</a:t>
            </a:r>
            <a:r>
              <a:rPr lang="ko-KR" altLang="en-US" sz="3900" b="1" dirty="0">
                <a:ea typeface="+mn-lt"/>
                <a:cs typeface="+mn-lt"/>
              </a:rPr>
              <a:t> Management </a:t>
            </a:r>
            <a:r>
              <a:rPr lang="ko-KR" altLang="en-US" sz="3900" b="1" dirty="0" err="1">
                <a:ea typeface="+mn-lt"/>
                <a:cs typeface="+mn-lt"/>
              </a:rPr>
              <a:t>system</a:t>
            </a:r>
            <a:r>
              <a:rPr lang="ko-KR" altLang="en-US" sz="3900" b="1" dirty="0">
                <a:ea typeface="+mn-lt"/>
                <a:cs typeface="+mn-lt"/>
              </a:rPr>
              <a:t> </a:t>
            </a:r>
            <a:r>
              <a:rPr lang="ko-KR" altLang="en-US" sz="3900" b="1" dirty="0" err="1">
                <a:ea typeface="+mn-lt"/>
                <a:cs typeface="+mn-lt"/>
              </a:rPr>
              <a:t>about</a:t>
            </a:r>
            <a:r>
              <a:rPr lang="ko-KR" altLang="en-US" sz="3900" b="1" dirty="0">
                <a:ea typeface="+mn-lt"/>
                <a:cs typeface="+mn-lt"/>
              </a:rPr>
              <a:t> DB Covid-19 and </a:t>
            </a:r>
            <a:r>
              <a:rPr lang="ko-KR" altLang="en-US" sz="3900" b="1" dirty="0" err="1">
                <a:ea typeface="+mn-lt"/>
                <a:cs typeface="+mn-lt"/>
              </a:rPr>
              <a:t>related</a:t>
            </a:r>
            <a:r>
              <a:rPr lang="ko-KR" altLang="en-US" sz="3900" b="1" dirty="0">
                <a:ea typeface="+mn-lt"/>
                <a:cs typeface="+mn-lt"/>
              </a:rPr>
              <a:t> </a:t>
            </a:r>
            <a:r>
              <a:rPr lang="ko-KR" altLang="en-US" sz="3900" b="1" dirty="0" err="1">
                <a:ea typeface="+mn-lt"/>
                <a:cs typeface="+mn-lt"/>
              </a:rPr>
              <a:t>to</a:t>
            </a:r>
            <a:r>
              <a:rPr lang="ko-KR" altLang="en-US" sz="3900" b="1" dirty="0">
                <a:ea typeface="+mn-lt"/>
                <a:cs typeface="+mn-lt"/>
              </a:rPr>
              <a:t> </a:t>
            </a:r>
            <a:r>
              <a:rPr lang="ko-KR" altLang="en-US" sz="3900" b="1" dirty="0" err="1">
                <a:ea typeface="+mn-lt"/>
                <a:cs typeface="+mn-lt"/>
              </a:rPr>
              <a:t>the</a:t>
            </a:r>
            <a:r>
              <a:rPr lang="ko-KR" altLang="en-US" sz="3900" b="1" dirty="0">
                <a:ea typeface="+mn-lt"/>
                <a:cs typeface="+mn-lt"/>
              </a:rPr>
              <a:t> DB</a:t>
            </a:r>
            <a:endParaRPr lang="ko-KR" altLang="en-US" sz="3900" b="1">
              <a:ea typeface="맑은 고딕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0B136B-3D0D-48B0-B717-9570963C7076}"/>
              </a:ext>
            </a:extLst>
          </p:cNvPr>
          <p:cNvSpPr txBox="1"/>
          <p:nvPr/>
        </p:nvSpPr>
        <p:spPr>
          <a:xfrm>
            <a:off x="9065079" y="4765221"/>
            <a:ext cx="2879271" cy="19697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altLang="ko-KR" sz="2000">
                <a:solidFill>
                  <a:srgbClr val="262626"/>
                </a:solidFill>
                <a:latin typeface="HY견고딕"/>
                <a:ea typeface="HY견고딕"/>
              </a:rPr>
              <a:t>Database 502</a:t>
            </a:r>
            <a:r>
              <a:rPr lang="ko-KR" sz="2000">
                <a:solidFill>
                  <a:srgbClr val="262626"/>
                </a:solidFill>
                <a:latin typeface="HY견고딕"/>
                <a:ea typeface="HY견고딕"/>
              </a:rPr>
              <a:t> </a:t>
            </a:r>
            <a:r>
              <a:rPr lang="en-US" altLang="ko-KR" sz="2000">
                <a:solidFill>
                  <a:srgbClr val="262626"/>
                </a:solidFill>
                <a:latin typeface="HY견고딕"/>
                <a:ea typeface="HY견고딕"/>
              </a:rPr>
              <a:t>Group</a:t>
            </a:r>
            <a:r>
              <a:rPr lang="ko-KR" sz="2000">
                <a:solidFill>
                  <a:srgbClr val="262626"/>
                </a:solidFill>
                <a:latin typeface="HY견고딕"/>
                <a:ea typeface="HY견고딕"/>
              </a:rPr>
              <a:t> </a:t>
            </a:r>
            <a:r>
              <a:rPr lang="en-US" altLang="ko-KR" sz="2000">
                <a:solidFill>
                  <a:srgbClr val="262626"/>
                </a:solidFill>
                <a:latin typeface="HY견고딕"/>
                <a:ea typeface="HY견고딕"/>
              </a:rPr>
              <a:t>6</a:t>
            </a:r>
          </a:p>
          <a:p>
            <a:pPr algn="r"/>
            <a:endParaRPr lang="ko-KR"/>
          </a:p>
          <a:p>
            <a:pPr algn="r"/>
            <a:r>
              <a:rPr lang="en-US" altLang="ko-KR" sz="1600">
                <a:solidFill>
                  <a:srgbClr val="262626"/>
                </a:solidFill>
                <a:latin typeface="HY견고딕"/>
                <a:ea typeface="HY견고딕"/>
              </a:rPr>
              <a:t>B889056 </a:t>
            </a:r>
            <a:r>
              <a:rPr lang="ko-KR" sz="1600">
                <a:solidFill>
                  <a:srgbClr val="262626"/>
                </a:solidFill>
                <a:latin typeface="HY견고딕"/>
                <a:ea typeface="HY견고딕"/>
              </a:rPr>
              <a:t>이효재</a:t>
            </a:r>
          </a:p>
          <a:p>
            <a:pPr algn="r"/>
            <a:r>
              <a:rPr lang="en-US" altLang="ko-KR" sz="1600">
                <a:solidFill>
                  <a:srgbClr val="262626"/>
                </a:solidFill>
                <a:latin typeface="HY견고딕"/>
                <a:ea typeface="HY견고딕"/>
              </a:rPr>
              <a:t>B893063 </a:t>
            </a:r>
            <a:r>
              <a:rPr lang="ko-KR" sz="1600">
                <a:solidFill>
                  <a:srgbClr val="262626"/>
                </a:solidFill>
                <a:latin typeface="HY견고딕"/>
                <a:ea typeface="HY견고딕"/>
              </a:rPr>
              <a:t>김정렬</a:t>
            </a:r>
          </a:p>
          <a:p>
            <a:pPr algn="r"/>
            <a:r>
              <a:rPr lang="en-US" altLang="ko-KR" sz="1600">
                <a:solidFill>
                  <a:srgbClr val="262626"/>
                </a:solidFill>
                <a:latin typeface="HY견고딕"/>
                <a:ea typeface="HY견고딕"/>
              </a:rPr>
              <a:t>B989012 </a:t>
            </a:r>
            <a:r>
              <a:rPr lang="ko-KR" sz="1600">
                <a:solidFill>
                  <a:srgbClr val="262626"/>
                </a:solidFill>
                <a:latin typeface="HY견고딕"/>
                <a:ea typeface="HY견고딕"/>
              </a:rPr>
              <a:t>김민석</a:t>
            </a:r>
          </a:p>
          <a:p>
            <a:pPr algn="r"/>
            <a:r>
              <a:rPr lang="en-US" altLang="ko-KR" sz="1600">
                <a:solidFill>
                  <a:srgbClr val="262626"/>
                </a:solidFill>
                <a:latin typeface="HY견고딕"/>
                <a:ea typeface="HY견고딕"/>
              </a:rPr>
              <a:t>B989021 </a:t>
            </a:r>
            <a:r>
              <a:rPr lang="ko-KR" sz="1600">
                <a:solidFill>
                  <a:srgbClr val="262626"/>
                </a:solidFill>
                <a:latin typeface="HY견고딕"/>
                <a:ea typeface="HY견고딕"/>
              </a:rPr>
              <a:t>박주언</a:t>
            </a:r>
          </a:p>
        </p:txBody>
      </p:sp>
    </p:spTree>
    <p:extLst>
      <p:ext uri="{BB962C8B-B14F-4D97-AF65-F5344CB8AC3E}">
        <p14:creationId xmlns:p14="http://schemas.microsoft.com/office/powerpoint/2010/main" val="3161015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2FEF375-E319-48E0-ACA7-293499C7F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267" y="1079204"/>
            <a:ext cx="4560584" cy="1128068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3700" dirty="0">
                <a:ea typeface="+mj-lt"/>
                <a:cs typeface="+mj-lt"/>
              </a:rPr>
              <a:t>의료</a:t>
            </a:r>
            <a:r>
              <a:rPr lang="ko-KR" sz="3700" dirty="0">
                <a:ea typeface="+mj-lt"/>
                <a:cs typeface="+mj-lt"/>
              </a:rPr>
              <a:t> </a:t>
            </a:r>
            <a:r>
              <a:rPr lang="en-US" sz="3700" dirty="0">
                <a:ea typeface="+mj-lt"/>
                <a:cs typeface="+mj-lt"/>
              </a:rPr>
              <a:t>DB</a:t>
            </a:r>
            <a:endParaRPr lang="ko-KR" dirty="0">
              <a:ea typeface="+mj-lt"/>
              <a:cs typeface="+mj-lt"/>
            </a:endParaRPr>
          </a:p>
          <a:p>
            <a:pPr algn="ctr"/>
            <a:endParaRPr lang="en-US" altLang="ko-KR" sz="3700" dirty="0">
              <a:ea typeface="맑은 고딕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70346B8D-402A-49F1-9401-C49144AC9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ko-KR" altLang="en-US" sz="2000" dirty="0">
                <a:ea typeface="+mn-lt"/>
                <a:cs typeface="+mn-lt"/>
              </a:rPr>
              <a:t>증상에 </a:t>
            </a:r>
            <a:r>
              <a:rPr lang="ko-KR" sz="2000" dirty="0">
                <a:ea typeface="+mn-lt"/>
                <a:cs typeface="+mn-lt"/>
              </a:rPr>
              <a:t>따른 처방약을 관리하는 </a:t>
            </a:r>
            <a:r>
              <a:rPr lang="en-US" altLang="ko-KR" sz="2000" dirty="0">
                <a:ea typeface="+mn-lt"/>
                <a:cs typeface="+mn-lt"/>
              </a:rPr>
              <a:t>DB</a:t>
            </a:r>
            <a:endParaRPr lang="ko-KR" alt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  </a:t>
            </a:r>
            <a:endParaRPr lang="en-US"/>
          </a:p>
          <a:p>
            <a:r>
              <a:rPr lang="en-US" sz="2000" dirty="0">
                <a:ea typeface="+mn-lt"/>
                <a:cs typeface="+mn-lt"/>
              </a:rPr>
              <a:t>PK :</a:t>
            </a:r>
            <a:r>
              <a:rPr lang="ko-KR" sz="2000" dirty="0">
                <a:ea typeface="+mn-lt"/>
                <a:cs typeface="+mn-lt"/>
              </a:rPr>
              <a:t> 증상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altLang="ko-KR" sz="2000" dirty="0">
                <a:ea typeface="+mn-lt"/>
                <a:cs typeface="+mn-lt"/>
              </a:rPr>
              <a:t>  </a:t>
            </a:r>
            <a:endParaRPr lang="ko-KR"/>
          </a:p>
          <a:p>
            <a:r>
              <a:rPr lang="ko-KR" altLang="en-US" sz="2000" dirty="0">
                <a:solidFill>
                  <a:srgbClr val="92D050"/>
                </a:solidFill>
                <a:ea typeface="+mn-lt"/>
                <a:cs typeface="+mn-lt"/>
              </a:rPr>
              <a:t>기본 기능 구현</a:t>
            </a:r>
            <a:r>
              <a:rPr lang="en-US" altLang="ko-KR" sz="2000" dirty="0">
                <a:solidFill>
                  <a:srgbClr val="92D050"/>
                </a:solidFill>
                <a:ea typeface="+mn-lt"/>
                <a:cs typeface="+mn-lt"/>
              </a:rPr>
              <a:t>: </a:t>
            </a:r>
            <a:r>
              <a:rPr lang="ko-KR" sz="2000" dirty="0">
                <a:solidFill>
                  <a:srgbClr val="92D050"/>
                </a:solidFill>
                <a:ea typeface="+mn-lt"/>
                <a:cs typeface="+mn-lt"/>
              </a:rPr>
              <a:t>입력</a:t>
            </a:r>
            <a:r>
              <a:rPr lang="en-US" sz="2000" dirty="0">
                <a:solidFill>
                  <a:srgbClr val="92D050"/>
                </a:solidFill>
                <a:ea typeface="+mn-lt"/>
                <a:cs typeface="+mn-lt"/>
              </a:rPr>
              <a:t>,</a:t>
            </a:r>
            <a:r>
              <a:rPr lang="en-US" altLang="ko-KR" sz="2000" dirty="0">
                <a:solidFill>
                  <a:srgbClr val="92D050"/>
                </a:solidFill>
                <a:ea typeface="+mn-lt"/>
                <a:cs typeface="+mn-lt"/>
              </a:rPr>
              <a:t> </a:t>
            </a:r>
            <a:r>
              <a:rPr lang="ko-KR" sz="2000" dirty="0">
                <a:solidFill>
                  <a:srgbClr val="92D050"/>
                </a:solidFill>
                <a:ea typeface="+mn-lt"/>
                <a:cs typeface="+mn-lt"/>
              </a:rPr>
              <a:t>수정</a:t>
            </a:r>
            <a:r>
              <a:rPr lang="en-US" altLang="ko-KR" sz="2000" dirty="0">
                <a:solidFill>
                  <a:srgbClr val="92D050"/>
                </a:solidFill>
                <a:ea typeface="+mn-lt"/>
                <a:cs typeface="+mn-lt"/>
              </a:rPr>
              <a:t>, </a:t>
            </a:r>
            <a:r>
              <a:rPr lang="ko-KR" sz="2000" dirty="0">
                <a:solidFill>
                  <a:srgbClr val="92D050"/>
                </a:solidFill>
                <a:ea typeface="+mn-lt"/>
                <a:cs typeface="+mn-lt"/>
              </a:rPr>
              <a:t>삭제</a:t>
            </a:r>
            <a:endParaRPr lang="ko-KR" altLang="en-US">
              <a:solidFill>
                <a:srgbClr val="92D050"/>
              </a:solidFill>
              <a:ea typeface="+mn-lt"/>
              <a:cs typeface="+mn-lt"/>
            </a:endParaRPr>
          </a:p>
          <a:p>
            <a:pPr>
              <a:buNone/>
            </a:pPr>
            <a:endParaRPr lang="ko-KR" altLang="en-US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  </a:t>
            </a:r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240B8930-FA5C-4031-81AB-9455900B1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106" y="2393823"/>
            <a:ext cx="5651809" cy="207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26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AF9B6-613D-4E0E-AD8A-54093D6A2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349"/>
          </a:xfrm>
        </p:spPr>
        <p:txBody>
          <a:bodyPr/>
          <a:lstStyle/>
          <a:p>
            <a:pPr algn="ctr"/>
            <a:r>
              <a:rPr lang="en-US" altLang="ko-KR" dirty="0">
                <a:ea typeface="+mj-lt"/>
                <a:cs typeface="+mj-lt"/>
              </a:rPr>
              <a:t>Directory Structure</a:t>
            </a:r>
            <a:endParaRPr lang="en-US" altLang="ko-KR" dirty="0">
              <a:ea typeface="맑은 고딕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684064D6-669E-48FD-92D5-B78D88BAF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811" y="1971108"/>
            <a:ext cx="10730592" cy="4767942"/>
          </a:xfrm>
        </p:spPr>
      </p:pic>
    </p:spTree>
    <p:extLst>
      <p:ext uri="{BB962C8B-B14F-4D97-AF65-F5344CB8AC3E}">
        <p14:creationId xmlns:p14="http://schemas.microsoft.com/office/powerpoint/2010/main" val="3190356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CDD807C-123A-4F27-921F-98626DD45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 fontScale="90000"/>
          </a:bodyPr>
          <a:lstStyle/>
          <a:p>
            <a:pPr algn="ctr"/>
            <a:endParaRPr lang="ko-KR" sz="5400" dirty="0">
              <a:ea typeface="맑은 고딕"/>
            </a:endParaRPr>
          </a:p>
          <a:p>
            <a:r>
              <a:rPr lang="ko-KR" altLang="en-US" sz="5400" dirty="0">
                <a:ea typeface="맑은 고딕"/>
              </a:rPr>
              <a:t>PHP 구조 시연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D0B91A-70E4-440E-B9C1-37AC57C5C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altLang="ko-KR" sz="2400" dirty="0">
                <a:ea typeface="+mn-lt"/>
                <a:cs typeface="+mn-lt"/>
                <a:hlinkClick r:id="rId2"/>
              </a:rPr>
              <a:t>http://203.249.87.56:9302/5026/cover.php</a:t>
            </a:r>
            <a:endParaRPr lang="ko-KR" altLang="en-US" sz="2400"/>
          </a:p>
          <a:p>
            <a:endParaRPr lang="ko-KR" altLang="en-US" sz="24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40679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B988BE-FDB0-4186-A7C8-6EAF6BCF0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954" y="1223216"/>
            <a:ext cx="9849751" cy="3032168"/>
          </a:xfrm>
        </p:spPr>
        <p:txBody>
          <a:bodyPr anchor="ctr">
            <a:normAutofit fontScale="85000" lnSpcReduction="20000"/>
          </a:bodyPr>
          <a:lstStyle/>
          <a:p>
            <a:pPr marL="0" indent="0" algn="ctr">
              <a:buNone/>
            </a:pPr>
            <a:endParaRPr lang="ko-KR" sz="9600" dirty="0">
              <a:ea typeface="맑은 고딕"/>
            </a:endParaRPr>
          </a:p>
          <a:p>
            <a:pPr marL="0" indent="0" algn="ctr">
              <a:buNone/>
            </a:pPr>
            <a:r>
              <a:rPr lang="ko-KR" sz="9600" dirty="0">
                <a:ea typeface="+mn-lt"/>
                <a:cs typeface="+mn-lt"/>
              </a:rPr>
              <a:t> </a:t>
            </a:r>
            <a:r>
              <a:rPr lang="ko-KR" altLang="en-US" sz="9600" dirty="0">
                <a:ea typeface="+mn-lt"/>
                <a:cs typeface="+mn-lt"/>
              </a:rPr>
              <a:t> </a:t>
            </a:r>
            <a:endParaRPr lang="ko-KR" sz="9600">
              <a:ea typeface="맑은 고딕"/>
            </a:endParaRPr>
          </a:p>
          <a:p>
            <a:pPr marL="0" indent="0" algn="ctr">
              <a:buNone/>
            </a:pPr>
            <a:r>
              <a:rPr lang="en-US" altLang="ko-KR" sz="9600" dirty="0">
                <a:ea typeface="+mn-lt"/>
                <a:cs typeface="+mn-lt"/>
              </a:rPr>
              <a:t>Q &amp; A</a:t>
            </a:r>
            <a:endParaRPr lang="ko-KR" sz="9600" dirty="0">
              <a:ea typeface="맑은 고딕"/>
            </a:endParaRPr>
          </a:p>
          <a:p>
            <a:endParaRPr lang="ko-KR" altLang="en-US" sz="96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85224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E42565C-E3CC-4EF0-8093-88FCC788A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8027347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1EF6343-2217-46F0-ACF3-66C16FC31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620" y="1471351"/>
            <a:ext cx="7108911" cy="40166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6600" dirty="0">
                <a:ea typeface="맑은 고딕"/>
              </a:rPr>
              <a:t>Thank you!!!</a:t>
            </a:r>
            <a:endParaRPr lang="en-US" altLang="ko-KR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3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6" descr="텍스트, 시계, 장식, 일이(가) 표시된 사진&#10;&#10;자동 생성된 설명">
            <a:extLst>
              <a:ext uri="{FF2B5EF4-FFF2-40B4-BE49-F238E27FC236}">
                <a16:creationId xmlns:a16="http://schemas.microsoft.com/office/drawing/2014/main" id="{1A5B16DC-DD92-40BB-9D2C-74D0CC412B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55" r="21388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D3A209-6130-47DD-B5B7-583D6F2A9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986" y="92982"/>
            <a:ext cx="5427831" cy="1899912"/>
          </a:xfrm>
        </p:spPr>
        <p:txBody>
          <a:bodyPr>
            <a:normAutofit/>
          </a:bodyPr>
          <a:lstStyle/>
          <a:p>
            <a:r>
              <a:rPr lang="ko-KR" sz="4000" dirty="0" err="1">
                <a:ea typeface="+mj-lt"/>
                <a:cs typeface="+mj-lt"/>
              </a:rPr>
              <a:t>Contents</a:t>
            </a:r>
            <a:endParaRPr lang="ko-KR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9EB64A-9021-4013-B413-3BEBC02E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736" y="1944344"/>
            <a:ext cx="4761081" cy="476329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endParaRPr lang="en-US" sz="3000" dirty="0">
              <a:latin typeface="함초롬바탕"/>
              <a:ea typeface="+mn-lt"/>
              <a:cs typeface="+mn-lt"/>
            </a:endParaRPr>
          </a:p>
          <a:p>
            <a:pPr marL="457200" indent="-457200">
              <a:spcBef>
                <a:spcPct val="0"/>
              </a:spcBef>
              <a:buFont typeface="Arial,Sans-Serif" panose="020B0604020202020204" pitchFamily="34" charset="0"/>
              <a:buChar char="•"/>
            </a:pPr>
            <a:r>
              <a:rPr lang="en-US" sz="3000" dirty="0">
                <a:latin typeface="함초롬바탕"/>
                <a:ea typeface="맑은 고딕"/>
              </a:rPr>
              <a:t>Role sharing</a:t>
            </a:r>
            <a:endParaRPr lang="en-US" sz="3000" dirty="0">
              <a:ea typeface="+mn-lt"/>
              <a:cs typeface="+mn-lt"/>
            </a:endParaRPr>
          </a:p>
          <a:p>
            <a:pPr marL="457200" indent="-457200">
              <a:spcBef>
                <a:spcPct val="0"/>
              </a:spcBef>
              <a:buFont typeface="Arial,Sans-Serif" panose="020B0604020202020204" pitchFamily="34" charset="0"/>
            </a:pPr>
            <a:r>
              <a:rPr lang="en-US" sz="3000" dirty="0">
                <a:latin typeface="함초롬바탕"/>
                <a:ea typeface="+mn-lt"/>
                <a:cs typeface="+mn-lt"/>
              </a:rPr>
              <a:t>Motivation</a:t>
            </a:r>
          </a:p>
          <a:p>
            <a:pPr marL="457200" indent="-457200">
              <a:spcBef>
                <a:spcPct val="0"/>
              </a:spcBef>
              <a:buFont typeface="Arial,Sans-Serif" panose="020B0604020202020204" pitchFamily="34" charset="0"/>
            </a:pPr>
            <a:r>
              <a:rPr lang="en-US" sz="3000" dirty="0">
                <a:latin typeface="함초롬바탕"/>
                <a:ea typeface="+mn-lt"/>
                <a:cs typeface="+mn-lt"/>
              </a:rPr>
              <a:t>Detailed description of the database</a:t>
            </a:r>
            <a:endParaRPr lang="en-US" sz="3000">
              <a:ea typeface="맑은 고딕"/>
            </a:endParaRPr>
          </a:p>
          <a:p>
            <a:pPr marL="457200" indent="-457200">
              <a:spcBef>
                <a:spcPct val="0"/>
              </a:spcBef>
              <a:buFont typeface="Arial,Sans-Serif" panose="020B0604020202020204" pitchFamily="34" charset="0"/>
            </a:pPr>
            <a:r>
              <a:rPr lang="en-US" sz="3000" dirty="0">
                <a:latin typeface="함초롬바탕"/>
                <a:ea typeface="+mn-lt"/>
                <a:cs typeface="+mn-lt"/>
              </a:rPr>
              <a:t>Demonstration</a:t>
            </a:r>
          </a:p>
          <a:p>
            <a:pPr marL="457200" indent="-457200">
              <a:spcBef>
                <a:spcPct val="0"/>
              </a:spcBef>
              <a:buFont typeface="Arial,Sans-Serif" panose="020B0604020202020204" pitchFamily="34" charset="0"/>
            </a:pPr>
            <a:r>
              <a:rPr lang="en-US" sz="3000" dirty="0">
                <a:latin typeface="함초롬바탕"/>
                <a:ea typeface="맑은 고딕"/>
              </a:rPr>
              <a:t>Q&amp;A</a:t>
            </a:r>
            <a:endParaRPr lang="en-US" sz="3000" dirty="0">
              <a:ea typeface="+mn-lt"/>
              <a:cs typeface="+mn-lt"/>
            </a:endParaRPr>
          </a:p>
          <a:p>
            <a:pPr marL="457200" indent="-457200">
              <a:spcBef>
                <a:spcPct val="0"/>
              </a:spcBef>
              <a:buFont typeface="Arial,Sans-Serif" panose="020B0604020202020204" pitchFamily="34" charset="0"/>
            </a:pPr>
            <a:endParaRPr lang="en-US" sz="3000" dirty="0">
              <a:latin typeface="함초롬바탕"/>
              <a:ea typeface="맑은 고딕"/>
            </a:endParaRPr>
          </a:p>
          <a:p>
            <a:pPr>
              <a:spcBef>
                <a:spcPct val="0"/>
              </a:spcBef>
            </a:pPr>
            <a:endParaRPr lang="en-US" sz="2000">
              <a:latin typeface="함초롬바탕"/>
              <a:ea typeface="맑은 고딕"/>
            </a:endParaRPr>
          </a:p>
          <a:p>
            <a:pPr marL="457200" indent="-457200">
              <a:spcBef>
                <a:spcPct val="0"/>
              </a:spcBef>
              <a:buFont typeface="Arial,Sans-Serif" panose="020B0604020202020204" pitchFamily="34" charset="0"/>
            </a:pPr>
            <a:endParaRPr lang="en-US" sz="2000">
              <a:latin typeface="함초롬바탕"/>
              <a:ea typeface="맑은 고딕"/>
            </a:endParaRPr>
          </a:p>
          <a:p>
            <a:pPr marL="457200" indent="-457200">
              <a:spcBef>
                <a:spcPct val="0"/>
              </a:spcBef>
              <a:buFont typeface="Arial,Sans-Serif" panose="020B0604020202020204" pitchFamily="34" charset="0"/>
            </a:pPr>
            <a:endParaRPr lang="en-US" altLang="ko-KR" sz="2000">
              <a:latin typeface="함초롬바탕"/>
              <a:ea typeface="맑은 고딕"/>
            </a:endParaRPr>
          </a:p>
          <a:p>
            <a:endParaRPr lang="ko-KR" altLang="en-US" sz="2000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AF337-69C6-42D5-8C3D-45E5BD739609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4353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B9D1C5-759E-4E41-83D4-CA0A5A985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ko-KR" sz="3600">
                <a:ea typeface="+mj-lt"/>
                <a:cs typeface="+mj-lt"/>
              </a:rPr>
              <a:t>Role sharing</a:t>
            </a:r>
            <a:endParaRPr lang="ko-KR" sz="3600"/>
          </a:p>
          <a:p>
            <a:endParaRPr lang="ko-KR" altLang="en-US" sz="3600">
              <a:ea typeface="맑은 고딕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AFA6B3F-2D30-4C34-92BD-6D8943746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173" y="2616209"/>
            <a:ext cx="4813662" cy="3511943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ko-KR" altLang="en-US" sz="2100" dirty="0">
                <a:ea typeface="맑은 고딕"/>
              </a:rPr>
              <a:t>이효재 :</a:t>
            </a:r>
            <a:r>
              <a:rPr lang="en-US" sz="2100" dirty="0">
                <a:ea typeface="+mn-lt"/>
                <a:cs typeface="+mn-lt"/>
              </a:rPr>
              <a:t>Design and Implement</a:t>
            </a:r>
          </a:p>
          <a:p>
            <a:pPr marL="0" indent="0">
              <a:buNone/>
            </a:pPr>
            <a:r>
              <a:rPr lang="en-US" sz="2100" dirty="0">
                <a:ea typeface="+mn-lt"/>
                <a:cs typeface="+mn-lt"/>
              </a:rPr>
              <a:t>             Backend System</a:t>
            </a:r>
            <a:endParaRPr lang="en-US" altLang="ko-KR" sz="21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altLang="ko-KR" sz="2100" dirty="0">
              <a:ea typeface="맑은 고딕"/>
            </a:endParaRPr>
          </a:p>
          <a:p>
            <a:r>
              <a:rPr lang="ko-KR" altLang="en-US" sz="2100" dirty="0" err="1">
                <a:ea typeface="맑은 고딕"/>
              </a:rPr>
              <a:t>박주언</a:t>
            </a:r>
            <a:r>
              <a:rPr lang="ko-KR" altLang="en-US" sz="2100" dirty="0">
                <a:ea typeface="맑은 고딕"/>
              </a:rPr>
              <a:t> : </a:t>
            </a:r>
            <a:r>
              <a:rPr lang="ko-KR" altLang="en-US" sz="2100" dirty="0" err="1">
                <a:ea typeface="맑은 고딕"/>
              </a:rPr>
              <a:t>Implement</a:t>
            </a:r>
            <a:r>
              <a:rPr lang="ko-KR" altLang="en-US" sz="2100" dirty="0">
                <a:ea typeface="맑은 고딕"/>
              </a:rPr>
              <a:t> </a:t>
            </a:r>
            <a:r>
              <a:rPr lang="ko-KR" altLang="en-US" sz="2100" dirty="0" err="1">
                <a:ea typeface="맑은 고딕"/>
              </a:rPr>
              <a:t>Fronted</a:t>
            </a:r>
            <a:r>
              <a:rPr lang="ko-KR" altLang="en-US" sz="2100" dirty="0">
                <a:ea typeface="맑은 고딕"/>
              </a:rPr>
              <a:t> System</a:t>
            </a:r>
          </a:p>
          <a:p>
            <a:endParaRPr lang="ko-KR" altLang="en-US" sz="2100" dirty="0">
              <a:ea typeface="맑은 고딕"/>
            </a:endParaRPr>
          </a:p>
          <a:p>
            <a:r>
              <a:rPr lang="ko-KR" altLang="en-US" sz="2100" dirty="0">
                <a:ea typeface="맑은 고딕"/>
              </a:rPr>
              <a:t>김정렬 : Data </a:t>
            </a:r>
            <a:r>
              <a:rPr lang="ko-KR" altLang="en-US" sz="2100" dirty="0" err="1">
                <a:ea typeface="맑은 고딕"/>
              </a:rPr>
              <a:t>research</a:t>
            </a:r>
            <a:r>
              <a:rPr lang="ko-KR" altLang="en-US" sz="2100" dirty="0">
                <a:ea typeface="맑은 고딕"/>
              </a:rPr>
              <a:t> and </a:t>
            </a:r>
            <a:r>
              <a:rPr lang="ko-KR" altLang="en-US" sz="2100" dirty="0" err="1">
                <a:ea typeface="맑은 고딕"/>
              </a:rPr>
              <a:t>Make</a:t>
            </a:r>
            <a:r>
              <a:rPr lang="ko-KR" altLang="en-US" sz="2100" dirty="0">
                <a:ea typeface="맑은 고딕"/>
              </a:rPr>
              <a:t>   </a:t>
            </a:r>
          </a:p>
          <a:p>
            <a:pPr marL="0" indent="0">
              <a:buNone/>
            </a:pPr>
            <a:r>
              <a:rPr lang="ko-KR" altLang="en-US" sz="2100" dirty="0">
                <a:ea typeface="맑은 고딕"/>
              </a:rPr>
              <a:t>              </a:t>
            </a:r>
            <a:r>
              <a:rPr lang="en-US" altLang="ko-KR" sz="2100" dirty="0">
                <a:ea typeface="+mn-lt"/>
                <a:cs typeface="+mn-lt"/>
              </a:rPr>
              <a:t>Presentation material </a:t>
            </a:r>
            <a:endParaRPr lang="en-US" altLang="ko-KR" sz="2100" dirty="0">
              <a:ea typeface="맑은 고딕"/>
            </a:endParaRPr>
          </a:p>
          <a:p>
            <a:pPr marL="0" indent="0">
              <a:buNone/>
            </a:pPr>
            <a:endParaRPr lang="en-US" altLang="ko-KR" sz="2100" dirty="0">
              <a:ea typeface="맑은 고딕"/>
            </a:endParaRPr>
          </a:p>
          <a:p>
            <a:r>
              <a:rPr lang="ko-KR" altLang="en-US" sz="2100" dirty="0">
                <a:ea typeface="맑은 고딕"/>
              </a:rPr>
              <a:t>김민석 : </a:t>
            </a:r>
            <a:r>
              <a:rPr lang="ko-KR" altLang="en-US" sz="2100" dirty="0" err="1">
                <a:ea typeface="맑은 고딕"/>
              </a:rPr>
              <a:t>Create</a:t>
            </a:r>
            <a:r>
              <a:rPr lang="ko-KR" altLang="en-US" sz="2100" dirty="0">
                <a:ea typeface="맑은 고딕"/>
              </a:rPr>
              <a:t> </a:t>
            </a:r>
            <a:r>
              <a:rPr lang="ko-KR" altLang="en-US" sz="2100" dirty="0" err="1">
                <a:ea typeface="맑은 고딕"/>
              </a:rPr>
              <a:t>table</a:t>
            </a:r>
            <a:r>
              <a:rPr lang="ko-KR" altLang="en-US" sz="2100" dirty="0">
                <a:ea typeface="맑은 고딕"/>
              </a:rPr>
              <a:t> and </a:t>
            </a:r>
            <a:r>
              <a:rPr lang="ko-KR" altLang="en-US" sz="2100" dirty="0" err="1">
                <a:ea typeface="맑은 고딕"/>
              </a:rPr>
              <a:t>Insert</a:t>
            </a:r>
            <a:r>
              <a:rPr lang="ko-KR" altLang="en-US" sz="2100" dirty="0">
                <a:ea typeface="맑은 고딕"/>
              </a:rPr>
              <a:t> </a:t>
            </a:r>
            <a:r>
              <a:rPr lang="ko-KR" altLang="en-US" sz="2100" dirty="0" err="1">
                <a:ea typeface="맑은 고딕"/>
              </a:rPr>
              <a:t>data</a:t>
            </a:r>
            <a:endParaRPr lang="ko-KR" altLang="en-US" sz="2100" dirty="0">
              <a:ea typeface="맑은 고딕"/>
            </a:endParaRPr>
          </a:p>
          <a:p>
            <a:endParaRPr lang="ko-KR" altLang="en-US" sz="2100" dirty="0">
              <a:ea typeface="맑은 고딕"/>
            </a:endParaRPr>
          </a:p>
          <a:p>
            <a:pPr marL="0" indent="0" algn="r">
              <a:buNone/>
            </a:pPr>
            <a:endParaRPr lang="ko-KR" altLang="en-US" sz="1800">
              <a:ea typeface="맑은 고딕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A39BDCE8-828E-4920-B4D7-4F3B55A51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983973"/>
            <a:ext cx="5628018" cy="465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623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D3636B3-BE6A-4CA3-8245-2DBD0EC4F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altLang="ko-KR" sz="4000">
                <a:ea typeface="+mj-lt"/>
                <a:cs typeface="+mj-lt"/>
              </a:rPr>
              <a:t>Motivation</a:t>
            </a:r>
            <a:endParaRPr lang="ko-KR" sz="4000"/>
          </a:p>
          <a:p>
            <a:endParaRPr lang="ko-KR" altLang="en-US" sz="4000">
              <a:ea typeface="맑은 고딕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ECB01F-F5A6-4D09-95C3-71140314C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493791"/>
            <a:ext cx="5278066" cy="397958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ko-KR" sz="3000" dirty="0" err="1">
                <a:ea typeface="+mn-lt"/>
                <a:cs typeface="+mn-lt"/>
              </a:rPr>
              <a:t>Recently</a:t>
            </a:r>
            <a:r>
              <a:rPr lang="ko-KR" sz="3000" dirty="0">
                <a:ea typeface="+mn-lt"/>
                <a:cs typeface="+mn-lt"/>
              </a:rPr>
              <a:t>, </a:t>
            </a:r>
            <a:r>
              <a:rPr lang="ko-KR" sz="3000" dirty="0" err="1">
                <a:ea typeface="+mn-lt"/>
                <a:cs typeface="+mn-lt"/>
              </a:rPr>
              <a:t>the</a:t>
            </a:r>
            <a:r>
              <a:rPr lang="ko-KR" sz="3000" dirty="0">
                <a:ea typeface="+mn-lt"/>
                <a:cs typeface="+mn-lt"/>
              </a:rPr>
              <a:t> COVID-19 </a:t>
            </a:r>
            <a:r>
              <a:rPr lang="ko-KR" sz="3000" dirty="0" err="1">
                <a:ea typeface="+mn-lt"/>
                <a:cs typeface="+mn-lt"/>
              </a:rPr>
              <a:t>virus</a:t>
            </a:r>
            <a:r>
              <a:rPr lang="ko-KR" sz="3000" dirty="0">
                <a:ea typeface="+mn-lt"/>
                <a:cs typeface="+mn-lt"/>
              </a:rPr>
              <a:t>, </a:t>
            </a:r>
            <a:r>
              <a:rPr lang="ko-KR" sz="3000" dirty="0" err="1">
                <a:ea typeface="+mn-lt"/>
                <a:cs typeface="+mn-lt"/>
              </a:rPr>
              <a:t>which</a:t>
            </a:r>
            <a:r>
              <a:rPr lang="ko-KR" sz="3000" dirty="0">
                <a:ea typeface="+mn-lt"/>
                <a:cs typeface="+mn-lt"/>
              </a:rPr>
              <a:t> </a:t>
            </a:r>
            <a:r>
              <a:rPr lang="ko-KR" sz="3000" dirty="0" err="1">
                <a:ea typeface="+mn-lt"/>
                <a:cs typeface="+mn-lt"/>
              </a:rPr>
              <a:t>seemed</a:t>
            </a:r>
            <a:r>
              <a:rPr lang="ko-KR" sz="3000" dirty="0">
                <a:ea typeface="+mn-lt"/>
                <a:cs typeface="+mn-lt"/>
              </a:rPr>
              <a:t> </a:t>
            </a:r>
            <a:r>
              <a:rPr lang="ko-KR" sz="3000" dirty="0" err="1">
                <a:ea typeface="+mn-lt"/>
                <a:cs typeface="+mn-lt"/>
              </a:rPr>
              <a:t>to</a:t>
            </a:r>
            <a:r>
              <a:rPr lang="ko-KR" sz="3000" dirty="0">
                <a:ea typeface="+mn-lt"/>
                <a:cs typeface="+mn-lt"/>
              </a:rPr>
              <a:t> </a:t>
            </a:r>
            <a:r>
              <a:rPr lang="ko-KR" sz="3000" dirty="0" err="1">
                <a:ea typeface="+mn-lt"/>
                <a:cs typeface="+mn-lt"/>
              </a:rPr>
              <a:t>calm</a:t>
            </a:r>
            <a:r>
              <a:rPr lang="ko-KR" sz="3000" dirty="0">
                <a:ea typeface="+mn-lt"/>
                <a:cs typeface="+mn-lt"/>
              </a:rPr>
              <a:t> </a:t>
            </a:r>
            <a:r>
              <a:rPr lang="ko-KR" sz="3000" dirty="0" err="1">
                <a:ea typeface="+mn-lt"/>
                <a:cs typeface="+mn-lt"/>
              </a:rPr>
              <a:t>down</a:t>
            </a:r>
            <a:r>
              <a:rPr lang="ko-KR" sz="3000" dirty="0">
                <a:ea typeface="+mn-lt"/>
                <a:cs typeface="+mn-lt"/>
              </a:rPr>
              <a:t>, </a:t>
            </a:r>
            <a:r>
              <a:rPr lang="ko-KR" sz="3000" dirty="0" err="1">
                <a:ea typeface="+mn-lt"/>
                <a:cs typeface="+mn-lt"/>
              </a:rPr>
              <a:t>met</a:t>
            </a:r>
            <a:r>
              <a:rPr lang="ko-KR" sz="3000" dirty="0">
                <a:ea typeface="+mn-lt"/>
                <a:cs typeface="+mn-lt"/>
              </a:rPr>
              <a:t> </a:t>
            </a:r>
            <a:r>
              <a:rPr lang="ko-KR" sz="3000" dirty="0" err="1">
                <a:ea typeface="+mn-lt"/>
                <a:cs typeface="+mn-lt"/>
              </a:rPr>
              <a:t>a</a:t>
            </a:r>
            <a:r>
              <a:rPr lang="ko-KR" sz="3000" dirty="0">
                <a:ea typeface="+mn-lt"/>
                <a:cs typeface="+mn-lt"/>
              </a:rPr>
              <a:t> </a:t>
            </a:r>
            <a:r>
              <a:rPr lang="en-US" altLang="ko-KR" sz="3000" dirty="0">
                <a:ea typeface="+mn-lt"/>
                <a:cs typeface="+mn-lt"/>
              </a:rPr>
              <a:t>m</a:t>
            </a:r>
            <a:r>
              <a:rPr lang="ko-KR" sz="3000" dirty="0" err="1">
                <a:ea typeface="+mn-lt"/>
                <a:cs typeface="+mn-lt"/>
              </a:rPr>
              <a:t>utation</a:t>
            </a:r>
            <a:r>
              <a:rPr lang="ko-KR" sz="3000" dirty="0">
                <a:ea typeface="+mn-lt"/>
                <a:cs typeface="+mn-lt"/>
              </a:rPr>
              <a:t> </a:t>
            </a:r>
            <a:r>
              <a:rPr lang="ko-KR" sz="3000" dirty="0" err="1">
                <a:ea typeface="+mn-lt"/>
                <a:cs typeface="+mn-lt"/>
              </a:rPr>
              <a:t>called</a:t>
            </a:r>
            <a:r>
              <a:rPr lang="ko-KR" sz="3000" dirty="0">
                <a:ea typeface="+mn-lt"/>
                <a:cs typeface="+mn-lt"/>
              </a:rPr>
              <a:t> </a:t>
            </a:r>
            <a:r>
              <a:rPr lang="ko-KR" sz="3000" dirty="0" err="1">
                <a:ea typeface="+mn-lt"/>
                <a:cs typeface="+mn-lt"/>
              </a:rPr>
              <a:t>Omikron</a:t>
            </a:r>
            <a:r>
              <a:rPr lang="ko-KR" sz="3000" dirty="0">
                <a:ea typeface="+mn-lt"/>
                <a:cs typeface="+mn-lt"/>
              </a:rPr>
              <a:t> and </a:t>
            </a:r>
            <a:r>
              <a:rPr lang="ko-KR" sz="3000" dirty="0" err="1">
                <a:ea typeface="+mn-lt"/>
                <a:cs typeface="+mn-lt"/>
              </a:rPr>
              <a:t>began</a:t>
            </a:r>
            <a:r>
              <a:rPr lang="ko-KR" sz="3000" dirty="0">
                <a:ea typeface="+mn-lt"/>
                <a:cs typeface="+mn-lt"/>
              </a:rPr>
              <a:t> </a:t>
            </a:r>
            <a:r>
              <a:rPr lang="ko-KR" sz="3000" dirty="0" err="1">
                <a:ea typeface="+mn-lt"/>
                <a:cs typeface="+mn-lt"/>
              </a:rPr>
              <a:t>to</a:t>
            </a:r>
            <a:r>
              <a:rPr lang="ko-KR" sz="3000" dirty="0">
                <a:ea typeface="+mn-lt"/>
                <a:cs typeface="+mn-lt"/>
              </a:rPr>
              <a:t> </a:t>
            </a:r>
            <a:r>
              <a:rPr lang="ko-KR" sz="3000" dirty="0" err="1">
                <a:ea typeface="+mn-lt"/>
                <a:cs typeface="+mn-lt"/>
              </a:rPr>
              <a:t>rise</a:t>
            </a:r>
            <a:r>
              <a:rPr lang="ko-KR" sz="3000" dirty="0">
                <a:ea typeface="+mn-lt"/>
                <a:cs typeface="+mn-lt"/>
              </a:rPr>
              <a:t> </a:t>
            </a:r>
            <a:r>
              <a:rPr lang="ko-KR" sz="3000" dirty="0" err="1">
                <a:ea typeface="+mn-lt"/>
                <a:cs typeface="+mn-lt"/>
              </a:rPr>
              <a:t>again</a:t>
            </a:r>
            <a:r>
              <a:rPr lang="ko-KR" sz="3000" dirty="0">
                <a:ea typeface="+mn-lt"/>
                <a:cs typeface="+mn-lt"/>
              </a:rPr>
              <a:t>.</a:t>
            </a:r>
            <a:r>
              <a:rPr lang="ko-KR" altLang="en-US" sz="3000" dirty="0">
                <a:ea typeface="+mn-lt"/>
                <a:cs typeface="+mn-lt"/>
              </a:rPr>
              <a:t> </a:t>
            </a:r>
            <a:endParaRPr lang="ko-KR" altLang="en-US" sz="3000" dirty="0">
              <a:ea typeface="맑은 고딕"/>
            </a:endParaRPr>
          </a:p>
          <a:p>
            <a:pPr marL="0" indent="0">
              <a:buNone/>
            </a:pPr>
            <a:r>
              <a:rPr lang="ko-KR" sz="3000" dirty="0">
                <a:ea typeface="+mn-lt"/>
                <a:cs typeface="+mn-lt"/>
              </a:rPr>
              <a:t> </a:t>
            </a:r>
            <a:r>
              <a:rPr lang="ko-KR" altLang="en-US" sz="3000" dirty="0">
                <a:ea typeface="+mn-lt"/>
                <a:cs typeface="+mn-lt"/>
              </a:rPr>
              <a:t> </a:t>
            </a:r>
            <a:endParaRPr lang="ko-KR" sz="3000">
              <a:ea typeface="맑은 고딕"/>
            </a:endParaRPr>
          </a:p>
          <a:p>
            <a:r>
              <a:rPr lang="ko-KR" sz="3000" dirty="0" err="1">
                <a:ea typeface="+mn-lt"/>
                <a:cs typeface="+mn-lt"/>
              </a:rPr>
              <a:t>Our</a:t>
            </a:r>
            <a:r>
              <a:rPr lang="ko-KR" sz="3000" dirty="0">
                <a:ea typeface="+mn-lt"/>
                <a:cs typeface="+mn-lt"/>
              </a:rPr>
              <a:t> </a:t>
            </a:r>
            <a:r>
              <a:rPr lang="ko-KR" sz="3000" dirty="0" err="1">
                <a:ea typeface="+mn-lt"/>
                <a:cs typeface="+mn-lt"/>
              </a:rPr>
              <a:t>group</a:t>
            </a:r>
            <a:r>
              <a:rPr lang="ko-KR" sz="3000" dirty="0">
                <a:ea typeface="+mn-lt"/>
                <a:cs typeface="+mn-lt"/>
              </a:rPr>
              <a:t> </a:t>
            </a:r>
            <a:r>
              <a:rPr lang="ko-KR" sz="3000" dirty="0" err="1">
                <a:ea typeface="+mn-lt"/>
                <a:cs typeface="+mn-lt"/>
              </a:rPr>
              <a:t>started</a:t>
            </a:r>
            <a:r>
              <a:rPr lang="ko-KR" sz="3000" dirty="0">
                <a:ea typeface="+mn-lt"/>
                <a:cs typeface="+mn-lt"/>
              </a:rPr>
              <a:t> </a:t>
            </a:r>
            <a:r>
              <a:rPr lang="ko-KR" sz="3000" dirty="0" err="1">
                <a:ea typeface="+mn-lt"/>
                <a:cs typeface="+mn-lt"/>
              </a:rPr>
              <a:t>this</a:t>
            </a:r>
            <a:r>
              <a:rPr lang="ko-KR" sz="3000" dirty="0">
                <a:ea typeface="+mn-lt"/>
                <a:cs typeface="+mn-lt"/>
              </a:rPr>
              <a:t> </a:t>
            </a:r>
            <a:r>
              <a:rPr lang="ko-KR" sz="3000" dirty="0" err="1">
                <a:ea typeface="+mn-lt"/>
                <a:cs typeface="+mn-lt"/>
              </a:rPr>
              <a:t>project</a:t>
            </a:r>
            <a:r>
              <a:rPr lang="ko-KR" sz="3000" dirty="0">
                <a:ea typeface="+mn-lt"/>
                <a:cs typeface="+mn-lt"/>
              </a:rPr>
              <a:t> </a:t>
            </a:r>
            <a:r>
              <a:rPr lang="ko-KR" sz="3000" dirty="0" err="1">
                <a:ea typeface="+mn-lt"/>
                <a:cs typeface="+mn-lt"/>
              </a:rPr>
              <a:t>to</a:t>
            </a:r>
            <a:r>
              <a:rPr lang="ko-KR" sz="3000" dirty="0">
                <a:ea typeface="+mn-lt"/>
                <a:cs typeface="+mn-lt"/>
              </a:rPr>
              <a:t> </a:t>
            </a:r>
            <a:r>
              <a:rPr lang="ko-KR" sz="3000" dirty="0" err="1">
                <a:ea typeface="+mn-lt"/>
                <a:cs typeface="+mn-lt"/>
              </a:rPr>
              <a:t>help</a:t>
            </a:r>
            <a:r>
              <a:rPr lang="ko-KR" sz="3000" dirty="0">
                <a:ea typeface="+mn-lt"/>
                <a:cs typeface="+mn-lt"/>
              </a:rPr>
              <a:t> </a:t>
            </a:r>
            <a:r>
              <a:rPr lang="en-US" altLang="ko-KR" sz="3000" dirty="0">
                <a:ea typeface="+mn-lt"/>
                <a:cs typeface="+mn-lt"/>
              </a:rPr>
              <a:t>people to </a:t>
            </a:r>
            <a:r>
              <a:rPr lang="ko-KR" sz="3000" dirty="0" err="1">
                <a:ea typeface="+mn-lt"/>
                <a:cs typeface="+mn-lt"/>
              </a:rPr>
              <a:t>overcome</a:t>
            </a:r>
            <a:r>
              <a:rPr lang="ko-KR" sz="3000" dirty="0">
                <a:ea typeface="+mn-lt"/>
                <a:cs typeface="+mn-lt"/>
              </a:rPr>
              <a:t> COVID-19 </a:t>
            </a:r>
            <a:r>
              <a:rPr lang="ko-KR" sz="3000" dirty="0" err="1">
                <a:ea typeface="+mn-lt"/>
                <a:cs typeface="+mn-lt"/>
              </a:rPr>
              <a:t>virus</a:t>
            </a:r>
            <a:endParaRPr lang="ko-KR" sz="3000" dirty="0" err="1">
              <a:ea typeface="맑은 고딕"/>
            </a:endParaRPr>
          </a:p>
          <a:p>
            <a:endParaRPr lang="ko-KR" altLang="en-US" sz="3000" dirty="0">
              <a:ea typeface="맑은 고딕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4" descr="텍스트, 사람, 텔레비전, 모니터이(가) 표시된 사진&#10;&#10;자동 생성된 설명">
            <a:extLst>
              <a:ext uri="{FF2B5EF4-FFF2-40B4-BE49-F238E27FC236}">
                <a16:creationId xmlns:a16="http://schemas.microsoft.com/office/drawing/2014/main" id="{390EE83C-570B-4A55-BC71-0BB6B7E394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75" r="5077" b="1"/>
          <a:stretch/>
        </p:blipFill>
        <p:spPr>
          <a:xfrm>
            <a:off x="7083423" y="581892"/>
            <a:ext cx="4397433" cy="2518756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6A5AACA4-B917-453D-BF0A-7821771105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2" r="17851" b="-2"/>
          <a:stretch/>
        </p:blipFill>
        <p:spPr>
          <a:xfrm>
            <a:off x="7083423" y="3707894"/>
            <a:ext cx="4395569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49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5293C3C-998D-4457-A3BC-B3EBCD7F2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25" y="627605"/>
            <a:ext cx="10227050" cy="78894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685800" indent="-685800">
              <a:buFont typeface="Arial"/>
              <a:buChar char="•"/>
            </a:pPr>
            <a:r>
              <a:rPr lang="en-US" dirty="0">
                <a:ea typeface="+mj-lt"/>
                <a:cs typeface="+mj-lt"/>
              </a:rPr>
              <a:t>DB </a:t>
            </a:r>
            <a:r>
              <a:rPr lang="ko-KR" altLang="en-US" dirty="0">
                <a:ea typeface="+mj-lt"/>
                <a:cs typeface="+mj-lt"/>
              </a:rPr>
              <a:t>시스템 구성 소개</a:t>
            </a:r>
            <a:r>
              <a:rPr lang="en-US" dirty="0">
                <a:ea typeface="+mj-lt"/>
                <a:cs typeface="+mj-lt"/>
              </a:rPr>
              <a:t>(ER</a:t>
            </a:r>
            <a:r>
              <a:rPr lang="ko-KR" altLang="en-US" dirty="0">
                <a:ea typeface="+mj-lt"/>
                <a:cs typeface="+mj-lt"/>
              </a:rPr>
              <a:t> 다이어그램</a:t>
            </a:r>
            <a:r>
              <a:rPr lang="en-US" sz="4500" dirty="0">
                <a:ea typeface="+mj-lt"/>
                <a:cs typeface="+mj-lt"/>
              </a:rPr>
              <a:t>)</a:t>
            </a:r>
            <a:endParaRPr lang="en-US" altLang="ko-KR" sz="4500" dirty="0">
              <a:ea typeface="+mj-lt"/>
              <a:cs typeface="+mj-lt"/>
            </a:endParaRPr>
          </a:p>
          <a:p>
            <a:pPr marL="457200" indent="-457200">
              <a:buFont typeface="Arial"/>
              <a:buChar char="•"/>
            </a:pPr>
            <a:endParaRPr lang="en-US" altLang="ko-KR" sz="5200" dirty="0">
              <a:latin typeface="함초롬바탕"/>
              <a:ea typeface="맑은 고딕"/>
            </a:endParaRP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0AA45A58-2067-4E0C-978B-D4AE296DE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567" y="1143325"/>
            <a:ext cx="11013394" cy="5091500"/>
          </a:xfrm>
        </p:spPr>
      </p:pic>
      <p:pic>
        <p:nvPicPr>
          <p:cNvPr id="7" name="그림 8">
            <a:extLst>
              <a:ext uri="{FF2B5EF4-FFF2-40B4-BE49-F238E27FC236}">
                <a16:creationId xmlns:a16="http://schemas.microsoft.com/office/drawing/2014/main" id="{BE5F0F87-8461-4BAF-A0C7-142426B39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64" y="4291263"/>
            <a:ext cx="1749879" cy="201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4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2FEF375-E319-48E0-ACA7-293499C7F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267" y="1079204"/>
            <a:ext cx="4560584" cy="1128068"/>
          </a:xfrm>
        </p:spPr>
        <p:txBody>
          <a:bodyPr anchor="ctr">
            <a:normAutofit/>
          </a:bodyPr>
          <a:lstStyle/>
          <a:p>
            <a:pPr algn="ctr"/>
            <a:r>
              <a:rPr lang="ko-KR" sz="3700" dirty="0" err="1">
                <a:ea typeface="+mj-lt"/>
                <a:cs typeface="+mj-lt"/>
              </a:rPr>
              <a:t>확진자</a:t>
            </a:r>
            <a:r>
              <a:rPr lang="en-US" altLang="ko-KR" sz="3700" dirty="0">
                <a:ea typeface="+mj-lt"/>
                <a:cs typeface="+mj-lt"/>
              </a:rPr>
              <a:t> DB</a:t>
            </a:r>
            <a:endParaRPr lang="en-US" altLang="ko-KR" dirty="0">
              <a:ea typeface="+mj-lt"/>
              <a:cs typeface="+mj-lt"/>
            </a:endParaRPr>
          </a:p>
          <a:p>
            <a:endParaRPr lang="ko-KR" altLang="en-US" sz="3700" dirty="0">
              <a:ea typeface="맑은 고딕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70346B8D-402A-49F1-9401-C49144AC9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 err="1">
                <a:ea typeface="+mn-lt"/>
                <a:cs typeface="+mn-lt"/>
              </a:rPr>
              <a:t>확진자에</a:t>
            </a:r>
            <a:r>
              <a:rPr lang="ko-KR" altLang="en-US" sz="2000" dirty="0">
                <a:ea typeface="+mn-lt"/>
                <a:cs typeface="+mn-lt"/>
              </a:rPr>
              <a:t> 관한 대부분의 데이터들을 </a:t>
            </a:r>
            <a:r>
              <a:rPr lang="ko-KR" altLang="en-US" sz="2000" dirty="0" err="1">
                <a:ea typeface="+mn-lt"/>
                <a:cs typeface="+mn-lt"/>
              </a:rPr>
              <a:t>입력받음</a:t>
            </a:r>
            <a:endParaRPr lang="en-US" sz="2000" dirty="0" err="1">
              <a:ea typeface="맑은 고딕" panose="020F0502020204030204"/>
            </a:endParaRPr>
          </a:p>
          <a:p>
            <a:pPr>
              <a:lnSpc>
                <a:spcPct val="100000"/>
              </a:lnSpc>
            </a:pPr>
            <a:r>
              <a:rPr lang="ko-KR" altLang="en-US" sz="2000" dirty="0" err="1">
                <a:ea typeface="+mn-lt"/>
                <a:cs typeface="+mn-lt"/>
              </a:rPr>
              <a:t>확진자의</a:t>
            </a:r>
            <a:r>
              <a:rPr lang="ko-KR" altLang="en-US" sz="2000" dirty="0">
                <a:ea typeface="+mn-lt"/>
                <a:cs typeface="+mn-lt"/>
              </a:rPr>
              <a:t> 이름</a:t>
            </a:r>
            <a:r>
              <a:rPr lang="en-US" altLang="ko-KR" sz="2000" dirty="0">
                <a:ea typeface="+mn-lt"/>
                <a:cs typeface="+mn-lt"/>
              </a:rPr>
              <a:t>,</a:t>
            </a:r>
            <a:r>
              <a:rPr lang="ko-KR" altLang="en-US" sz="2000" dirty="0">
                <a:ea typeface="+mn-lt"/>
                <a:cs typeface="+mn-lt"/>
              </a:rPr>
              <a:t> 나이</a:t>
            </a:r>
            <a:r>
              <a:rPr lang="en-US" altLang="ko-KR" sz="2000" dirty="0">
                <a:ea typeface="+mn-lt"/>
                <a:cs typeface="+mn-lt"/>
              </a:rPr>
              <a:t>,</a:t>
            </a:r>
            <a:r>
              <a:rPr lang="ko-KR" altLang="en-US" sz="2000" dirty="0">
                <a:ea typeface="+mn-lt"/>
                <a:cs typeface="+mn-lt"/>
              </a:rPr>
              <a:t> 성별</a:t>
            </a:r>
            <a:r>
              <a:rPr lang="en-US" altLang="ko-KR" sz="2000" dirty="0">
                <a:ea typeface="+mn-lt"/>
                <a:cs typeface="+mn-lt"/>
              </a:rPr>
              <a:t>,</a:t>
            </a:r>
            <a:r>
              <a:rPr lang="ko-KR" altLang="en-US" sz="2000" dirty="0">
                <a:ea typeface="+mn-lt"/>
                <a:cs typeface="+mn-lt"/>
              </a:rPr>
              <a:t> 거주지</a:t>
            </a:r>
            <a:r>
              <a:rPr lang="en-US" altLang="ko-KR" sz="2000" dirty="0">
                <a:ea typeface="+mn-lt"/>
                <a:cs typeface="+mn-lt"/>
              </a:rPr>
              <a:t>,</a:t>
            </a:r>
            <a:r>
              <a:rPr lang="ko-KR" altLang="en-US" sz="2000" dirty="0">
                <a:ea typeface="+mn-lt"/>
                <a:cs typeface="+mn-lt"/>
              </a:rPr>
              <a:t> 백신 접종 여부</a:t>
            </a:r>
            <a:endParaRPr lang="en-US" dirty="0">
              <a:ea typeface="맑은 고딕" panose="020F0502020204030204"/>
            </a:endParaRPr>
          </a:p>
          <a:p>
            <a:pPr>
              <a:lnSpc>
                <a:spcPct val="100000"/>
              </a:lnSpc>
            </a:pPr>
            <a:endParaRPr lang="ko-KR" altLang="en-US" sz="2000" dirty="0">
              <a:solidFill>
                <a:schemeClr val="accent6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ko-KR" altLang="en-US" sz="2000" dirty="0">
                <a:solidFill>
                  <a:schemeClr val="accent6"/>
                </a:solidFill>
                <a:ea typeface="+mn-lt"/>
                <a:cs typeface="+mn-lt"/>
              </a:rPr>
              <a:t>기본 기능 구현 : 입력, 수정, 삭제</a:t>
            </a:r>
          </a:p>
          <a:p>
            <a:pPr>
              <a:lnSpc>
                <a:spcPct val="100000"/>
              </a:lnSpc>
            </a:pPr>
            <a:endParaRPr lang="ko-KR" altLang="en-US" sz="2000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ko-KR" altLang="en-US" sz="2000" dirty="0">
                <a:solidFill>
                  <a:srgbClr val="00B0F0"/>
                </a:solidFill>
                <a:ea typeface="+mn-lt"/>
                <a:cs typeface="+mn-lt"/>
              </a:rPr>
              <a:t>추</a:t>
            </a:r>
            <a:r>
              <a:rPr lang="ko-KR" sz="2000" dirty="0">
                <a:solidFill>
                  <a:srgbClr val="00B0F0"/>
                </a:solidFill>
                <a:ea typeface="+mn-lt"/>
                <a:cs typeface="+mn-lt"/>
              </a:rPr>
              <a:t>가 기능 구현</a:t>
            </a:r>
            <a:endParaRPr lang="ko-KR" altLang="en-US" sz="2000" dirty="0">
              <a:solidFill>
                <a:srgbClr val="00B0F0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ko-KR" altLang="en-US" sz="2000" dirty="0">
                <a:solidFill>
                  <a:srgbClr val="00B0F0"/>
                </a:solidFill>
                <a:ea typeface="+mn-lt"/>
                <a:cs typeface="+mn-lt"/>
              </a:rPr>
              <a:t>데이터 입력 시 백신접종 </a:t>
            </a:r>
            <a:r>
              <a:rPr lang="en-US" sz="2000" dirty="0">
                <a:solidFill>
                  <a:srgbClr val="00B0F0"/>
                </a:solidFill>
                <a:ea typeface="+mn-lt"/>
                <a:cs typeface="+mn-lt"/>
              </a:rPr>
              <a:t>DB</a:t>
            </a:r>
            <a:r>
              <a:rPr lang="ko-KR" altLang="en-US" sz="2000" dirty="0">
                <a:solidFill>
                  <a:srgbClr val="00B0F0"/>
                </a:solidFill>
                <a:ea typeface="+mn-lt"/>
                <a:cs typeface="+mn-lt"/>
              </a:rPr>
              <a:t>에서 </a:t>
            </a:r>
            <a:r>
              <a:rPr lang="en-US" sz="2000" dirty="0">
                <a:solidFill>
                  <a:srgbClr val="00B0F0"/>
                </a:solidFill>
                <a:ea typeface="+mn-lt"/>
                <a:cs typeface="+mn-lt"/>
              </a:rPr>
              <a:t>ID</a:t>
            </a:r>
            <a:r>
              <a:rPr lang="ko-KR" altLang="en-US" sz="2000" dirty="0" err="1">
                <a:solidFill>
                  <a:srgbClr val="00B0F0"/>
                </a:solidFill>
                <a:ea typeface="+mn-lt"/>
                <a:cs typeface="+mn-lt"/>
              </a:rPr>
              <a:t>를</a:t>
            </a:r>
            <a:r>
              <a:rPr lang="en-US" altLang="ko-KR" sz="2000" dirty="0">
                <a:solidFill>
                  <a:srgbClr val="00B0F0"/>
                </a:solidFill>
                <a:ea typeface="+mn-lt"/>
                <a:cs typeface="+mn-lt"/>
              </a:rPr>
              <a:t> </a:t>
            </a:r>
            <a:r>
              <a:rPr lang="ko-KR" altLang="en-US" sz="2000" dirty="0">
                <a:solidFill>
                  <a:srgbClr val="00B0F0"/>
                </a:solidFill>
                <a:ea typeface="+mn-lt"/>
                <a:cs typeface="+mn-lt"/>
              </a:rPr>
              <a:t>검색해 자동으로 </a:t>
            </a:r>
            <a:r>
              <a:rPr lang="en-US" sz="2000" dirty="0">
                <a:solidFill>
                  <a:srgbClr val="00B0F0"/>
                </a:solidFill>
                <a:ea typeface="+mn-lt"/>
                <a:cs typeface="+mn-lt"/>
              </a:rPr>
              <a:t>Y/N</a:t>
            </a:r>
            <a:r>
              <a:rPr lang="en-US" altLang="ko-KR" sz="2000" dirty="0">
                <a:solidFill>
                  <a:srgbClr val="00B0F0"/>
                </a:solidFill>
                <a:ea typeface="+mn-lt"/>
                <a:cs typeface="+mn-lt"/>
              </a:rPr>
              <a:t> </a:t>
            </a:r>
            <a:r>
              <a:rPr lang="ko-KR" altLang="en-US" sz="2000" dirty="0">
                <a:solidFill>
                  <a:srgbClr val="00B0F0"/>
                </a:solidFill>
                <a:ea typeface="+mn-lt"/>
                <a:cs typeface="+mn-lt"/>
              </a:rPr>
              <a:t>표시</a:t>
            </a:r>
            <a:endParaRPr lang="en-US">
              <a:solidFill>
                <a:srgbClr val="00B0F0"/>
              </a:solidFill>
              <a:ea typeface="맑은 고딕" panose="020F0502020204030204"/>
            </a:endParaRPr>
          </a:p>
          <a:p>
            <a:pPr>
              <a:lnSpc>
                <a:spcPct val="100000"/>
              </a:lnSpc>
            </a:pPr>
            <a:r>
              <a:rPr lang="ko-KR" altLang="en-US" sz="2000" dirty="0">
                <a:solidFill>
                  <a:srgbClr val="00B0F0"/>
                </a:solidFill>
                <a:ea typeface="+mn-lt"/>
                <a:cs typeface="+mn-lt"/>
              </a:rPr>
              <a:t>데이터 입력</a:t>
            </a:r>
            <a:r>
              <a:rPr lang="en-US" sz="2000" dirty="0">
                <a:solidFill>
                  <a:srgbClr val="00B0F0"/>
                </a:solidFill>
                <a:ea typeface="+mn-lt"/>
                <a:cs typeface="+mn-lt"/>
              </a:rPr>
              <a:t>/</a:t>
            </a:r>
            <a:r>
              <a:rPr lang="ko-KR" altLang="en-US" sz="2000" dirty="0">
                <a:solidFill>
                  <a:srgbClr val="00B0F0"/>
                </a:solidFill>
                <a:ea typeface="+mn-lt"/>
                <a:cs typeface="+mn-lt"/>
              </a:rPr>
              <a:t>삭제 시 격리병동 </a:t>
            </a:r>
            <a:r>
              <a:rPr lang="en-US" sz="2000" dirty="0">
                <a:solidFill>
                  <a:srgbClr val="00B0F0"/>
                </a:solidFill>
                <a:ea typeface="+mn-lt"/>
                <a:cs typeface="+mn-lt"/>
              </a:rPr>
              <a:t>DB</a:t>
            </a:r>
            <a:r>
              <a:rPr lang="ko-KR" altLang="en-US" sz="2000" dirty="0">
                <a:solidFill>
                  <a:srgbClr val="00B0F0"/>
                </a:solidFill>
                <a:ea typeface="+mn-lt"/>
                <a:cs typeface="+mn-lt"/>
              </a:rPr>
              <a:t>에 현재 날짜 기준으로 자동 입력</a:t>
            </a:r>
            <a:r>
              <a:rPr lang="en-US" sz="2000" dirty="0">
                <a:solidFill>
                  <a:srgbClr val="00B0F0"/>
                </a:solidFill>
                <a:ea typeface="+mn-lt"/>
                <a:cs typeface="+mn-lt"/>
              </a:rPr>
              <a:t>/</a:t>
            </a:r>
            <a:r>
              <a:rPr lang="ko-KR" altLang="en-US" sz="2000" dirty="0">
                <a:solidFill>
                  <a:srgbClr val="00B0F0"/>
                </a:solidFill>
                <a:ea typeface="+mn-lt"/>
                <a:cs typeface="+mn-lt"/>
              </a:rPr>
              <a:t>삭제</a:t>
            </a:r>
            <a:endParaRPr lang="en-US">
              <a:solidFill>
                <a:srgbClr val="00B0F0"/>
              </a:solidFill>
              <a:ea typeface="맑은 고딕" panose="020F050202020403020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rgbClr val="00B0F0"/>
              </a:solidFill>
              <a:ea typeface="맑은 고딕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A51C2ADD-EE83-4EC9-8B35-6389760BA1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97" r="-1" b="698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743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2FEF375-E319-48E0-ACA7-293499C7F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30" y="1079204"/>
            <a:ext cx="4560584" cy="1128068"/>
          </a:xfrm>
        </p:spPr>
        <p:txBody>
          <a:bodyPr anchor="ctr">
            <a:normAutofit/>
          </a:bodyPr>
          <a:lstStyle/>
          <a:p>
            <a:pPr algn="ctr"/>
            <a:r>
              <a:rPr lang="ko-KR" sz="3700" dirty="0">
                <a:ea typeface="+mj-lt"/>
                <a:cs typeface="+mj-lt"/>
              </a:rPr>
              <a:t>백신접종</a:t>
            </a:r>
            <a:r>
              <a:rPr lang="en-US" altLang="ko-KR" sz="3700" dirty="0">
                <a:ea typeface="+mj-lt"/>
                <a:cs typeface="+mj-lt"/>
              </a:rPr>
              <a:t> DB</a:t>
            </a:r>
            <a:endParaRPr lang="en-US" altLang="ko-KR" dirty="0">
              <a:ea typeface="+mj-lt"/>
              <a:cs typeface="+mj-lt"/>
            </a:endParaRPr>
          </a:p>
          <a:p>
            <a:endParaRPr lang="ko-KR" altLang="en-US" sz="3700" dirty="0">
              <a:ea typeface="맑은 고딕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04F2414B-872B-4888-8868-5CDB09BE7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5328" y="729160"/>
            <a:ext cx="5823229" cy="5398079"/>
          </a:xfrm>
        </p:spPr>
      </p:pic>
      <p:sp>
        <p:nvSpPr>
          <p:cNvPr id="4" name="Content Placeholder 34">
            <a:extLst>
              <a:ext uri="{FF2B5EF4-FFF2-40B4-BE49-F238E27FC236}">
                <a16:creationId xmlns:a16="http://schemas.microsoft.com/office/drawing/2014/main" id="{43231925-281D-48B4-840F-FCCD983A6760}"/>
              </a:ext>
            </a:extLst>
          </p:cNvPr>
          <p:cNvSpPr txBox="1">
            <a:spLocks/>
          </p:cNvSpPr>
          <p:nvPr/>
        </p:nvSpPr>
        <p:spPr>
          <a:xfrm>
            <a:off x="631540" y="2793148"/>
            <a:ext cx="4559425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ea typeface="+mn-lt"/>
                <a:cs typeface="+mn-lt"/>
              </a:rPr>
              <a:t>1,2</a:t>
            </a:r>
            <a:r>
              <a:rPr lang="ko-KR" sz="2000" dirty="0">
                <a:ea typeface="+mn-lt"/>
                <a:cs typeface="+mn-lt"/>
              </a:rPr>
              <a:t>차 백신 접종일과 접종한 백신에 대한 데이터를 보유중인 </a:t>
            </a:r>
            <a:r>
              <a:rPr lang="en-US" altLang="ko-KR" sz="2000" dirty="0">
                <a:ea typeface="+mn-lt"/>
                <a:cs typeface="+mn-lt"/>
              </a:rPr>
              <a:t>DB</a:t>
            </a:r>
            <a:endParaRPr lang="ko-KR" altLang="en-US" sz="2000" dirty="0">
              <a:ea typeface="+mn-lt"/>
              <a:cs typeface="+mn-lt"/>
            </a:endParaRPr>
          </a:p>
          <a:p>
            <a:r>
              <a:rPr lang="en-US" altLang="ko-KR" sz="2000" dirty="0">
                <a:ea typeface="+mn-lt"/>
                <a:cs typeface="+mn-lt"/>
              </a:rPr>
              <a:t>PK :</a:t>
            </a:r>
            <a:r>
              <a:rPr lang="ko-KR" sz="2000" dirty="0">
                <a:ea typeface="+mn-lt"/>
                <a:cs typeface="+mn-lt"/>
              </a:rPr>
              <a:t> 주민등록번호</a:t>
            </a:r>
            <a:endParaRPr lang="ko-KR" dirty="0"/>
          </a:p>
          <a:p>
            <a:endParaRPr lang="ko-KR" altLang="en-US" sz="2000" dirty="0">
              <a:ea typeface="+mn-lt"/>
              <a:cs typeface="+mn-lt"/>
            </a:endParaRPr>
          </a:p>
          <a:p>
            <a:r>
              <a:rPr lang="ko-KR" sz="2000" dirty="0">
                <a:solidFill>
                  <a:srgbClr val="92D050"/>
                </a:solidFill>
                <a:ea typeface="+mn-lt"/>
                <a:cs typeface="+mn-lt"/>
              </a:rPr>
              <a:t>기본 기능 구현</a:t>
            </a:r>
            <a:r>
              <a:rPr lang="en-US" altLang="ko-KR" sz="2000" dirty="0">
                <a:solidFill>
                  <a:srgbClr val="92D050"/>
                </a:solidFill>
                <a:ea typeface="+mn-lt"/>
                <a:cs typeface="+mn-lt"/>
              </a:rPr>
              <a:t>: </a:t>
            </a:r>
            <a:r>
              <a:rPr lang="ko-KR" sz="2000" dirty="0">
                <a:solidFill>
                  <a:srgbClr val="92D050"/>
                </a:solidFill>
                <a:ea typeface="+mn-lt"/>
                <a:cs typeface="+mn-lt"/>
              </a:rPr>
              <a:t>입력</a:t>
            </a:r>
            <a:r>
              <a:rPr lang="en-US" altLang="ko-KR" sz="2000" dirty="0">
                <a:solidFill>
                  <a:srgbClr val="92D050"/>
                </a:solidFill>
                <a:ea typeface="+mn-lt"/>
                <a:cs typeface="+mn-lt"/>
              </a:rPr>
              <a:t>, </a:t>
            </a:r>
            <a:r>
              <a:rPr lang="ko-KR" sz="2000" dirty="0">
                <a:solidFill>
                  <a:srgbClr val="92D050"/>
                </a:solidFill>
                <a:ea typeface="+mn-lt"/>
                <a:cs typeface="+mn-lt"/>
              </a:rPr>
              <a:t>수정</a:t>
            </a:r>
            <a:r>
              <a:rPr lang="en-US" altLang="ko-KR" sz="2000" dirty="0">
                <a:solidFill>
                  <a:srgbClr val="92D050"/>
                </a:solidFill>
                <a:ea typeface="+mn-lt"/>
                <a:cs typeface="+mn-lt"/>
              </a:rPr>
              <a:t>, </a:t>
            </a:r>
            <a:r>
              <a:rPr lang="ko-KR" sz="2000" dirty="0">
                <a:solidFill>
                  <a:srgbClr val="92D050"/>
                </a:solidFill>
                <a:ea typeface="+mn-lt"/>
                <a:cs typeface="+mn-lt"/>
              </a:rPr>
              <a:t>삭제</a:t>
            </a:r>
            <a:endParaRPr lang="ko-KR" altLang="en-US" sz="2000" dirty="0">
              <a:solidFill>
                <a:srgbClr val="92D050"/>
              </a:solidFill>
              <a:ea typeface="+mn-lt"/>
              <a:cs typeface="+mn-lt"/>
            </a:endParaRPr>
          </a:p>
          <a:p>
            <a:endParaRPr lang="ko-KR" altLang="en-US" sz="2000" dirty="0">
              <a:ea typeface="+mn-lt"/>
              <a:cs typeface="+mn-lt"/>
            </a:endParaRPr>
          </a:p>
          <a:p>
            <a:r>
              <a:rPr lang="ko-KR" altLang="en-US" sz="2000" dirty="0">
                <a:solidFill>
                  <a:srgbClr val="00B0F0"/>
                </a:solidFill>
                <a:ea typeface="+mn-lt"/>
                <a:cs typeface="+mn-lt"/>
              </a:rPr>
              <a:t>추가 기능 구현</a:t>
            </a:r>
            <a:r>
              <a:rPr lang="en-US" altLang="ko-KR" sz="2000" dirty="0">
                <a:solidFill>
                  <a:srgbClr val="00B0F0"/>
                </a:solidFill>
                <a:ea typeface="+mn-lt"/>
                <a:cs typeface="+mn-lt"/>
              </a:rPr>
              <a:t>:</a:t>
            </a:r>
            <a:endParaRPr lang="en-US" altLang="ko-KR">
              <a:solidFill>
                <a:srgbClr val="00B0F0"/>
              </a:solidFill>
              <a:ea typeface="+mn-lt"/>
              <a:cs typeface="+mn-lt"/>
            </a:endParaRPr>
          </a:p>
          <a:p>
            <a:r>
              <a:rPr lang="ko-KR" sz="2000" dirty="0">
                <a:solidFill>
                  <a:srgbClr val="00B0F0"/>
                </a:solidFill>
                <a:ea typeface="+mn-lt"/>
                <a:cs typeface="+mn-lt"/>
              </a:rPr>
              <a:t>입력</a:t>
            </a:r>
            <a:r>
              <a:rPr lang="en-US" sz="2000" dirty="0">
                <a:solidFill>
                  <a:srgbClr val="00B0F0"/>
                </a:solidFill>
                <a:ea typeface="+mn-lt"/>
                <a:cs typeface="+mn-lt"/>
              </a:rPr>
              <a:t>/</a:t>
            </a:r>
            <a:r>
              <a:rPr lang="ko-KR" sz="2000" dirty="0">
                <a:solidFill>
                  <a:srgbClr val="00B0F0"/>
                </a:solidFill>
                <a:ea typeface="+mn-lt"/>
                <a:cs typeface="+mn-lt"/>
              </a:rPr>
              <a:t>수정될 때 퇴원일이 입원일</a:t>
            </a:r>
            <a:r>
              <a:rPr lang="en-US" sz="2000" dirty="0">
                <a:solidFill>
                  <a:srgbClr val="00B0F0"/>
                </a:solidFill>
                <a:ea typeface="+mn-lt"/>
                <a:cs typeface="+mn-lt"/>
              </a:rPr>
              <a:t>+14</a:t>
            </a:r>
            <a:r>
              <a:rPr lang="ko-KR" sz="2000" dirty="0">
                <a:solidFill>
                  <a:srgbClr val="00B0F0"/>
                </a:solidFill>
                <a:ea typeface="+mn-lt"/>
                <a:cs typeface="+mn-lt"/>
              </a:rPr>
              <a:t>일로 자동 입력</a:t>
            </a:r>
            <a:endParaRPr lang="en-US">
              <a:solidFill>
                <a:srgbClr val="00B0F0"/>
              </a:solidFill>
              <a:ea typeface="+mn-lt"/>
              <a:cs typeface="+mn-lt"/>
            </a:endParaRPr>
          </a:p>
          <a:p>
            <a:r>
              <a:rPr lang="ko-KR" sz="2000" dirty="0">
                <a:solidFill>
                  <a:srgbClr val="00B0F0"/>
                </a:solidFill>
                <a:ea typeface="+mn-lt"/>
                <a:cs typeface="+mn-lt"/>
              </a:rPr>
              <a:t>동기화</a:t>
            </a:r>
            <a:r>
              <a:rPr lang="en-US" sz="2000" dirty="0">
                <a:solidFill>
                  <a:srgbClr val="00B0F0"/>
                </a:solidFill>
                <a:ea typeface="+mn-lt"/>
                <a:cs typeface="+mn-lt"/>
              </a:rPr>
              <a:t>: </a:t>
            </a:r>
            <a:r>
              <a:rPr lang="ko-KR" sz="2000" dirty="0">
                <a:solidFill>
                  <a:srgbClr val="00B0F0"/>
                </a:solidFill>
                <a:ea typeface="+mn-lt"/>
                <a:cs typeface="+mn-lt"/>
              </a:rPr>
              <a:t>작동 시 퇴원일이 지난 데이터 자동으로 삭제</a:t>
            </a:r>
            <a:endParaRPr lang="ko-KR" altLang="en-US">
              <a:solidFill>
                <a:srgbClr val="00B0F0"/>
              </a:solidFill>
              <a:ea typeface="+mn-lt"/>
              <a:cs typeface="+mn-lt"/>
            </a:endParaRPr>
          </a:p>
          <a:p>
            <a:endParaRPr lang="ko-KR" altLang="en-US" sz="20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sz="20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51413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2FEF375-E319-48E0-ACA7-293499C7F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023" y="1079204"/>
            <a:ext cx="4560584" cy="1128068"/>
          </a:xfrm>
        </p:spPr>
        <p:txBody>
          <a:bodyPr anchor="ctr">
            <a:normAutofit/>
          </a:bodyPr>
          <a:lstStyle/>
          <a:p>
            <a:pPr algn="ctr"/>
            <a:r>
              <a:rPr lang="ko-KR" sz="3700" dirty="0">
                <a:ea typeface="+mj-lt"/>
                <a:cs typeface="+mj-lt"/>
              </a:rPr>
              <a:t>백신패스 </a:t>
            </a:r>
            <a:r>
              <a:rPr lang="en-US" altLang="ko-KR" sz="3700" dirty="0">
                <a:ea typeface="+mj-lt"/>
                <a:cs typeface="+mj-lt"/>
              </a:rPr>
              <a:t>DB</a:t>
            </a:r>
            <a:endParaRPr lang="en-US" altLang="ko-KR" dirty="0">
              <a:ea typeface="+mj-lt"/>
              <a:cs typeface="+mj-lt"/>
            </a:endParaRPr>
          </a:p>
          <a:p>
            <a:endParaRPr lang="ko-KR" altLang="en-US" sz="3700" dirty="0">
              <a:ea typeface="맑은 고딕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70346B8D-402A-49F1-9401-C49144AC9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290" y="2874791"/>
            <a:ext cx="4559425" cy="3979585"/>
          </a:xfrm>
        </p:spPr>
        <p:txBody>
          <a:bodyPr anchor="ctr">
            <a:normAutofit lnSpcReduction="10000"/>
          </a:bodyPr>
          <a:lstStyle/>
          <a:p>
            <a:r>
              <a:rPr lang="ko-KR" altLang="en-US" sz="2000" dirty="0">
                <a:ea typeface="+mn-lt"/>
                <a:cs typeface="+mn-lt"/>
              </a:rPr>
              <a:t>패스의</a:t>
            </a:r>
            <a:r>
              <a:rPr lang="ko-KR" sz="2000" dirty="0">
                <a:ea typeface="+mn-lt"/>
                <a:cs typeface="+mn-lt"/>
              </a:rPr>
              <a:t> 등록일 만료일을 데이터로 갖는 </a:t>
            </a:r>
            <a:r>
              <a:rPr lang="en-US" altLang="ko-KR" sz="2000" dirty="0">
                <a:ea typeface="+mn-lt"/>
                <a:cs typeface="+mn-lt"/>
              </a:rPr>
              <a:t>DB</a:t>
            </a:r>
            <a:r>
              <a:rPr lang="ko-KR" altLang="en-US" sz="2000" dirty="0">
                <a:ea typeface="+mn-lt"/>
                <a:cs typeface="+mn-lt"/>
              </a:rPr>
              <a:t> </a:t>
            </a:r>
            <a:r>
              <a:rPr lang="en-US" sz="2000" dirty="0">
                <a:ea typeface="+mn-lt"/>
                <a:cs typeface="+mn-lt"/>
              </a:rPr>
              <a:t>  </a:t>
            </a:r>
            <a:endParaRPr lang="en-US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FK :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ko-KR" sz="2000" dirty="0">
                <a:ea typeface="+mn-lt"/>
                <a:cs typeface="+mn-lt"/>
              </a:rPr>
              <a:t>주민등록번호</a:t>
            </a:r>
            <a:endParaRPr lang="en-US" dirty="0">
              <a:ea typeface="+mn-lt"/>
              <a:cs typeface="+mn-lt"/>
            </a:endParaRPr>
          </a:p>
          <a:p>
            <a:endParaRPr lang="ko-KR" altLang="en-US" sz="2000" dirty="0">
              <a:ea typeface="+mn-lt"/>
              <a:cs typeface="+mn-lt"/>
            </a:endParaRPr>
          </a:p>
          <a:p>
            <a:r>
              <a:rPr lang="ko-KR" sz="2000" dirty="0">
                <a:solidFill>
                  <a:srgbClr val="92D050"/>
                </a:solidFill>
                <a:ea typeface="+mn-lt"/>
                <a:cs typeface="+mn-lt"/>
              </a:rPr>
              <a:t>기본 기능 구현</a:t>
            </a:r>
            <a:r>
              <a:rPr lang="en-US" altLang="ko-KR" sz="2000" dirty="0">
                <a:solidFill>
                  <a:srgbClr val="92D050"/>
                </a:solidFill>
                <a:ea typeface="+mn-lt"/>
                <a:cs typeface="+mn-lt"/>
              </a:rPr>
              <a:t>: </a:t>
            </a:r>
            <a:r>
              <a:rPr lang="ko-KR" sz="2000" dirty="0">
                <a:solidFill>
                  <a:srgbClr val="92D050"/>
                </a:solidFill>
                <a:ea typeface="+mn-lt"/>
                <a:cs typeface="+mn-lt"/>
              </a:rPr>
              <a:t>입력</a:t>
            </a:r>
            <a:r>
              <a:rPr lang="en-US" altLang="ko-KR" sz="2000" dirty="0">
                <a:solidFill>
                  <a:srgbClr val="92D050"/>
                </a:solidFill>
                <a:ea typeface="+mn-lt"/>
                <a:cs typeface="+mn-lt"/>
              </a:rPr>
              <a:t>, </a:t>
            </a:r>
            <a:r>
              <a:rPr lang="ko-KR" sz="2000" dirty="0">
                <a:solidFill>
                  <a:srgbClr val="92D050"/>
                </a:solidFill>
                <a:ea typeface="+mn-lt"/>
                <a:cs typeface="+mn-lt"/>
              </a:rPr>
              <a:t>수정</a:t>
            </a:r>
            <a:r>
              <a:rPr lang="en-US" altLang="ko-KR" sz="2000" dirty="0">
                <a:solidFill>
                  <a:srgbClr val="92D050"/>
                </a:solidFill>
                <a:ea typeface="+mn-lt"/>
                <a:cs typeface="+mn-lt"/>
              </a:rPr>
              <a:t>, </a:t>
            </a:r>
            <a:r>
              <a:rPr lang="ko-KR" sz="2000" dirty="0">
                <a:solidFill>
                  <a:srgbClr val="92D050"/>
                </a:solidFill>
                <a:ea typeface="+mn-lt"/>
                <a:cs typeface="+mn-lt"/>
              </a:rPr>
              <a:t>삭제</a:t>
            </a:r>
            <a:endParaRPr lang="ko-KR" altLang="en-US" sz="2000" dirty="0">
              <a:solidFill>
                <a:srgbClr val="92D050"/>
              </a:solidFill>
              <a:ea typeface="+mn-lt"/>
              <a:cs typeface="+mn-lt"/>
            </a:endParaRPr>
          </a:p>
          <a:p>
            <a:endParaRPr lang="ko-KR" altLang="en-US" sz="2000" dirty="0">
              <a:ea typeface="+mn-lt"/>
              <a:cs typeface="+mn-lt"/>
            </a:endParaRPr>
          </a:p>
          <a:p>
            <a:r>
              <a:rPr lang="ko-KR" altLang="en-US" sz="2000" dirty="0">
                <a:solidFill>
                  <a:srgbClr val="00B0F0"/>
                </a:solidFill>
                <a:ea typeface="+mn-lt"/>
                <a:cs typeface="+mn-lt"/>
              </a:rPr>
              <a:t>추가 기능 구현</a:t>
            </a:r>
            <a:r>
              <a:rPr lang="en-US" altLang="ko-KR" sz="2000" dirty="0">
                <a:solidFill>
                  <a:srgbClr val="00B0F0"/>
                </a:solidFill>
                <a:ea typeface="+mn-lt"/>
                <a:cs typeface="+mn-lt"/>
              </a:rPr>
              <a:t>:</a:t>
            </a:r>
            <a:endParaRPr lang="en-US" altLang="ko-KR">
              <a:solidFill>
                <a:srgbClr val="00B0F0"/>
              </a:solidFill>
              <a:ea typeface="+mn-lt"/>
              <a:cs typeface="+mn-lt"/>
            </a:endParaRPr>
          </a:p>
          <a:p>
            <a:r>
              <a:rPr lang="ko-KR" sz="2000" dirty="0">
                <a:solidFill>
                  <a:srgbClr val="00B0F0"/>
                </a:solidFill>
                <a:ea typeface="+mn-lt"/>
                <a:cs typeface="+mn-lt"/>
              </a:rPr>
              <a:t>입력</a:t>
            </a:r>
            <a:r>
              <a:rPr lang="en-US" sz="2000" dirty="0">
                <a:solidFill>
                  <a:srgbClr val="00B0F0"/>
                </a:solidFill>
                <a:ea typeface="+mn-lt"/>
                <a:cs typeface="+mn-lt"/>
              </a:rPr>
              <a:t>/</a:t>
            </a:r>
            <a:r>
              <a:rPr lang="ko-KR" sz="2000" dirty="0">
                <a:solidFill>
                  <a:srgbClr val="00B0F0"/>
                </a:solidFill>
                <a:ea typeface="+mn-lt"/>
                <a:cs typeface="+mn-lt"/>
              </a:rPr>
              <a:t>수정될 때 만료일이 등록일 </a:t>
            </a:r>
            <a:r>
              <a:rPr lang="en-US" sz="2000" dirty="0">
                <a:solidFill>
                  <a:srgbClr val="00B0F0"/>
                </a:solidFill>
                <a:ea typeface="+mn-lt"/>
                <a:cs typeface="+mn-lt"/>
              </a:rPr>
              <a:t>+6</a:t>
            </a:r>
            <a:r>
              <a:rPr lang="ko-KR" sz="2000" dirty="0">
                <a:solidFill>
                  <a:srgbClr val="00B0F0"/>
                </a:solidFill>
                <a:ea typeface="+mn-lt"/>
                <a:cs typeface="+mn-lt"/>
              </a:rPr>
              <a:t>개월로 자동 입력</a:t>
            </a:r>
            <a:r>
              <a:rPr lang="ko-KR" altLang="en-US" sz="2000" dirty="0">
                <a:solidFill>
                  <a:srgbClr val="00B0F0"/>
                </a:solidFill>
                <a:ea typeface="+mn-lt"/>
                <a:cs typeface="+mn-lt"/>
              </a:rPr>
              <a:t> </a:t>
            </a:r>
            <a:endParaRPr lang="ko-KR">
              <a:solidFill>
                <a:srgbClr val="00B0F0"/>
              </a:solidFill>
              <a:ea typeface="맑은 고딕" panose="020B0503020000020004" pitchFamily="34" charset="-127"/>
            </a:endParaRPr>
          </a:p>
          <a:p>
            <a:r>
              <a:rPr lang="ko-KR" sz="2000" dirty="0">
                <a:solidFill>
                  <a:srgbClr val="00B0F0"/>
                </a:solidFill>
                <a:ea typeface="+mn-lt"/>
                <a:cs typeface="+mn-lt"/>
              </a:rPr>
              <a:t>동기화</a:t>
            </a:r>
            <a:r>
              <a:rPr lang="en-US" sz="2000" dirty="0">
                <a:solidFill>
                  <a:srgbClr val="00B0F0"/>
                </a:solidFill>
                <a:ea typeface="+mn-lt"/>
                <a:cs typeface="+mn-lt"/>
              </a:rPr>
              <a:t>: </a:t>
            </a:r>
            <a:r>
              <a:rPr lang="ko-KR" sz="2000" dirty="0">
                <a:solidFill>
                  <a:srgbClr val="00B0F0"/>
                </a:solidFill>
                <a:ea typeface="+mn-lt"/>
                <a:cs typeface="+mn-lt"/>
              </a:rPr>
              <a:t>작동 시 만료일이 지난 데이터 자동으로 삭제</a:t>
            </a:r>
            <a:endParaRPr lang="ko-KR" altLang="en-US" dirty="0">
              <a:solidFill>
                <a:srgbClr val="00B0F0"/>
              </a:solidFill>
              <a:ea typeface="+mn-lt"/>
              <a:cs typeface="+mn-lt"/>
            </a:endParaRPr>
          </a:p>
          <a:p>
            <a:endParaRPr lang="ko-KR" altLang="en-US" sz="2000" dirty="0">
              <a:ea typeface="+mn-lt"/>
              <a:cs typeface="+mn-lt"/>
            </a:endParaRPr>
          </a:p>
          <a:p>
            <a:endParaRPr lang="en-US" altLang="ko-KR" sz="2000" dirty="0">
              <a:ea typeface="맑은 고딕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D0783526-E0D0-4DFF-8E97-6C1744310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522" y="1583617"/>
            <a:ext cx="5809784" cy="361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230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2FEF375-E319-48E0-ACA7-293499C7F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267" y="1079204"/>
            <a:ext cx="4560584" cy="1128068"/>
          </a:xfrm>
        </p:spPr>
        <p:txBody>
          <a:bodyPr anchor="ctr">
            <a:normAutofit/>
          </a:bodyPr>
          <a:lstStyle/>
          <a:p>
            <a:pPr algn="ctr"/>
            <a:r>
              <a:rPr lang="ko-KR" sz="3700" dirty="0">
                <a:ea typeface="+mj-lt"/>
                <a:cs typeface="+mj-lt"/>
              </a:rPr>
              <a:t>격리병동 </a:t>
            </a:r>
            <a:r>
              <a:rPr lang="en-US" altLang="ko-KR" sz="3700" dirty="0">
                <a:ea typeface="+mj-lt"/>
                <a:cs typeface="+mj-lt"/>
              </a:rPr>
              <a:t>DB</a:t>
            </a:r>
            <a:endParaRPr lang="en-US" altLang="ko-KR" dirty="0">
              <a:ea typeface="+mj-lt"/>
              <a:cs typeface="+mj-lt"/>
            </a:endParaRPr>
          </a:p>
          <a:p>
            <a:endParaRPr lang="ko-KR" altLang="en-US" sz="3700" dirty="0">
              <a:ea typeface="맑은 고딕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70346B8D-402A-49F1-9401-C49144AC9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endParaRPr lang="en-US" sz="2000" dirty="0">
              <a:ea typeface="맑은 고딕" panose="020F0502020204030204"/>
            </a:endParaRPr>
          </a:p>
          <a:p>
            <a:r>
              <a:rPr lang="ko-KR" altLang="en-US" sz="2000" dirty="0">
                <a:ea typeface="+mn-lt"/>
                <a:cs typeface="+mn-lt"/>
              </a:rPr>
              <a:t>입원하여 격리병동에 격리된 </a:t>
            </a:r>
            <a:r>
              <a:rPr lang="ko-KR" altLang="en-US" sz="2000" dirty="0" err="1">
                <a:ea typeface="+mn-lt"/>
                <a:cs typeface="+mn-lt"/>
              </a:rPr>
              <a:t>확진자들을</a:t>
            </a:r>
            <a:r>
              <a:rPr lang="ko-KR" altLang="en-US" sz="2000" dirty="0">
                <a:ea typeface="+mn-lt"/>
                <a:cs typeface="+mn-lt"/>
              </a:rPr>
              <a:t> 관리하는 </a:t>
            </a:r>
            <a:r>
              <a:rPr lang="en-US" altLang="ko-KR" sz="2000" dirty="0">
                <a:ea typeface="+mn-lt"/>
                <a:cs typeface="+mn-lt"/>
              </a:rPr>
              <a:t>DB</a:t>
            </a:r>
            <a:r>
              <a:rPr lang="en-US" sz="2000" dirty="0">
                <a:ea typeface="+mn-lt"/>
                <a:cs typeface="+mn-lt"/>
              </a:rPr>
              <a:t>  </a:t>
            </a:r>
            <a:endParaRPr lang="en-US" dirty="0">
              <a:ea typeface="맑은 고딕" panose="020F0502020204030204"/>
            </a:endParaRPr>
          </a:p>
          <a:p>
            <a:r>
              <a:rPr lang="en-US" sz="2000" dirty="0">
                <a:ea typeface="+mn-lt"/>
                <a:cs typeface="+mn-lt"/>
              </a:rPr>
              <a:t>FK :</a:t>
            </a:r>
            <a:r>
              <a:rPr lang="ko-KR" altLang="en-US" sz="2000" dirty="0">
                <a:ea typeface="+mn-lt"/>
                <a:cs typeface="+mn-lt"/>
              </a:rPr>
              <a:t> 주민등록번호</a:t>
            </a:r>
            <a:r>
              <a:rPr lang="en-US" sz="2000" dirty="0">
                <a:ea typeface="+mn-lt"/>
                <a:cs typeface="+mn-lt"/>
              </a:rPr>
              <a:t>,</a:t>
            </a:r>
            <a:r>
              <a:rPr lang="ko-KR" altLang="en-US" sz="2000" dirty="0">
                <a:ea typeface="+mn-lt"/>
                <a:cs typeface="+mn-lt"/>
              </a:rPr>
              <a:t> 증상</a:t>
            </a:r>
            <a:r>
              <a:rPr lang="en-US" sz="2000" dirty="0">
                <a:ea typeface="+mn-lt"/>
                <a:cs typeface="+mn-lt"/>
              </a:rPr>
              <a:t> </a:t>
            </a:r>
            <a:endParaRPr lang="en-US" altLang="ko-KR" dirty="0">
              <a:ea typeface="맑은 고딕"/>
            </a:endParaRPr>
          </a:p>
          <a:p>
            <a:endParaRPr lang="en-US" altLang="ko-KR" sz="2000" dirty="0">
              <a:ea typeface="+mn-lt"/>
              <a:cs typeface="+mn-lt"/>
            </a:endParaRPr>
          </a:p>
          <a:p>
            <a:r>
              <a:rPr lang="ko-KR" altLang="en-US" sz="2000" dirty="0">
                <a:solidFill>
                  <a:srgbClr val="92D050"/>
                </a:solidFill>
                <a:ea typeface="+mn-lt"/>
                <a:cs typeface="+mn-lt"/>
              </a:rPr>
              <a:t>기본 기능 구현</a:t>
            </a:r>
            <a:r>
              <a:rPr lang="en-US" sz="2000" dirty="0">
                <a:solidFill>
                  <a:srgbClr val="92D050"/>
                </a:solidFill>
                <a:ea typeface="+mn-lt"/>
                <a:cs typeface="+mn-lt"/>
              </a:rPr>
              <a:t>: </a:t>
            </a:r>
            <a:r>
              <a:rPr lang="ko-KR" altLang="en-US" sz="2000" dirty="0">
                <a:solidFill>
                  <a:srgbClr val="92D050"/>
                </a:solidFill>
                <a:ea typeface="+mn-lt"/>
                <a:cs typeface="+mn-lt"/>
              </a:rPr>
              <a:t>입력</a:t>
            </a:r>
            <a:r>
              <a:rPr lang="en-US" sz="2000" dirty="0">
                <a:solidFill>
                  <a:srgbClr val="92D050"/>
                </a:solidFill>
                <a:ea typeface="+mn-lt"/>
                <a:cs typeface="+mn-lt"/>
              </a:rPr>
              <a:t>, </a:t>
            </a:r>
            <a:r>
              <a:rPr lang="ko-KR" altLang="en-US" sz="2000" dirty="0">
                <a:solidFill>
                  <a:srgbClr val="92D050"/>
                </a:solidFill>
                <a:ea typeface="+mn-lt"/>
                <a:cs typeface="+mn-lt"/>
              </a:rPr>
              <a:t>수정</a:t>
            </a:r>
            <a:r>
              <a:rPr lang="en-US" sz="2000" dirty="0">
                <a:solidFill>
                  <a:srgbClr val="92D050"/>
                </a:solidFill>
                <a:ea typeface="+mn-lt"/>
                <a:cs typeface="+mn-lt"/>
              </a:rPr>
              <a:t>, </a:t>
            </a:r>
            <a:r>
              <a:rPr lang="ko-KR" altLang="en-US" sz="2000" dirty="0">
                <a:solidFill>
                  <a:srgbClr val="92D050"/>
                </a:solidFill>
                <a:ea typeface="+mn-lt"/>
                <a:cs typeface="+mn-lt"/>
              </a:rPr>
              <a:t>삭제</a:t>
            </a:r>
            <a:endParaRPr lang="en-US" altLang="ko-KR" sz="2000" dirty="0">
              <a:solidFill>
                <a:srgbClr val="92D050"/>
              </a:solidFill>
              <a:ea typeface="+mn-lt"/>
              <a:cs typeface="+mn-lt"/>
            </a:endParaRPr>
          </a:p>
          <a:p>
            <a:endParaRPr lang="en-US" altLang="ko-KR" sz="2000" dirty="0">
              <a:solidFill>
                <a:srgbClr val="00B0F0"/>
              </a:solidFill>
              <a:ea typeface="+mn-lt"/>
              <a:cs typeface="+mn-lt"/>
            </a:endParaRPr>
          </a:p>
          <a:p>
            <a:r>
              <a:rPr lang="ko-KR" sz="2000" dirty="0">
                <a:solidFill>
                  <a:srgbClr val="00B0F0"/>
                </a:solidFill>
                <a:ea typeface="+mn-lt"/>
                <a:cs typeface="+mn-lt"/>
              </a:rPr>
              <a:t>추가 기능 구현</a:t>
            </a:r>
            <a:r>
              <a:rPr lang="en-US" altLang="ko-KR" sz="2000" dirty="0">
                <a:solidFill>
                  <a:srgbClr val="00B0F0"/>
                </a:solidFill>
                <a:ea typeface="+mn-lt"/>
                <a:cs typeface="+mn-lt"/>
              </a:rPr>
              <a:t>:</a:t>
            </a:r>
            <a:endParaRPr lang="en-US" altLang="ko-KR" dirty="0">
              <a:solidFill>
                <a:srgbClr val="00B0F0"/>
              </a:solidFill>
              <a:ea typeface="+mn-lt"/>
              <a:cs typeface="+mn-lt"/>
            </a:endParaRPr>
          </a:p>
          <a:p>
            <a:r>
              <a:rPr lang="ko-KR" sz="2000" dirty="0">
                <a:solidFill>
                  <a:srgbClr val="00B0F0"/>
                </a:solidFill>
                <a:ea typeface="+mn-lt"/>
                <a:cs typeface="+mn-lt"/>
              </a:rPr>
              <a:t>입력</a:t>
            </a:r>
            <a:r>
              <a:rPr lang="en-US" sz="2000" dirty="0">
                <a:solidFill>
                  <a:srgbClr val="00B0F0"/>
                </a:solidFill>
                <a:ea typeface="+mn-lt"/>
                <a:cs typeface="+mn-lt"/>
              </a:rPr>
              <a:t>/</a:t>
            </a:r>
            <a:r>
              <a:rPr lang="ko-KR" sz="2000" dirty="0">
                <a:solidFill>
                  <a:srgbClr val="00B0F0"/>
                </a:solidFill>
                <a:ea typeface="+mn-lt"/>
                <a:cs typeface="+mn-lt"/>
              </a:rPr>
              <a:t>수정될 때 퇴원일이 입원일</a:t>
            </a:r>
            <a:r>
              <a:rPr lang="en-US" sz="2000" dirty="0">
                <a:solidFill>
                  <a:srgbClr val="00B0F0"/>
                </a:solidFill>
                <a:ea typeface="+mn-lt"/>
                <a:cs typeface="+mn-lt"/>
              </a:rPr>
              <a:t>+14</a:t>
            </a:r>
            <a:r>
              <a:rPr lang="ko-KR" sz="2000" dirty="0">
                <a:solidFill>
                  <a:srgbClr val="00B0F0"/>
                </a:solidFill>
                <a:ea typeface="+mn-lt"/>
                <a:cs typeface="+mn-lt"/>
              </a:rPr>
              <a:t>일로 자동 입력</a:t>
            </a:r>
            <a:endParaRPr lang="en-US" dirty="0">
              <a:solidFill>
                <a:srgbClr val="00B0F0"/>
              </a:solidFill>
              <a:ea typeface="+mn-lt"/>
              <a:cs typeface="+mn-lt"/>
            </a:endParaRPr>
          </a:p>
          <a:p>
            <a:r>
              <a:rPr lang="ko-KR" sz="2000" dirty="0">
                <a:solidFill>
                  <a:srgbClr val="00B0F0"/>
                </a:solidFill>
                <a:ea typeface="+mn-lt"/>
                <a:cs typeface="+mn-lt"/>
              </a:rPr>
              <a:t>동기화</a:t>
            </a:r>
            <a:r>
              <a:rPr lang="en-US" sz="2000" dirty="0">
                <a:solidFill>
                  <a:srgbClr val="00B0F0"/>
                </a:solidFill>
                <a:ea typeface="+mn-lt"/>
                <a:cs typeface="+mn-lt"/>
              </a:rPr>
              <a:t>: </a:t>
            </a:r>
            <a:r>
              <a:rPr lang="ko-KR" sz="2000" dirty="0">
                <a:solidFill>
                  <a:srgbClr val="00B0F0"/>
                </a:solidFill>
                <a:ea typeface="+mn-lt"/>
                <a:cs typeface="+mn-lt"/>
              </a:rPr>
              <a:t>작동 시 퇴원일이 지난 데이터 자동으로 삭제</a:t>
            </a:r>
            <a:endParaRPr lang="ko-KR" dirty="0">
              <a:solidFill>
                <a:srgbClr val="00B0F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>
              <a:ea typeface="맑은 고딕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2EC7C78A-96DC-4EDF-A543-730D7E20F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546" y="1420681"/>
            <a:ext cx="6004931" cy="401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47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 </vt:lpstr>
      <vt:lpstr>Contents</vt:lpstr>
      <vt:lpstr>Role sharing </vt:lpstr>
      <vt:lpstr>Motivation </vt:lpstr>
      <vt:lpstr>DB 시스템 구성 소개(ER 다이어그램) </vt:lpstr>
      <vt:lpstr>확진자 DB </vt:lpstr>
      <vt:lpstr>백신접종 DB </vt:lpstr>
      <vt:lpstr>백신패스 DB </vt:lpstr>
      <vt:lpstr>격리병동 DB </vt:lpstr>
      <vt:lpstr>의료 DB </vt:lpstr>
      <vt:lpstr>Directory Structure</vt:lpstr>
      <vt:lpstr> PHP 구조 시연</vt:lpstr>
      <vt:lpstr>PowerPoint 프레젠테이션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347</cp:revision>
  <dcterms:created xsi:type="dcterms:W3CDTF">2021-12-15T15:43:29Z</dcterms:created>
  <dcterms:modified xsi:type="dcterms:W3CDTF">2021-12-15T17:21:14Z</dcterms:modified>
</cp:coreProperties>
</file>