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1E1618-4EDF-4416-9C50-1AD2B8C2538D}">
  <a:tblStyle styleId="{7B1E1618-4EDF-4416-9C50-1AD2B8C2538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865000"/>
            <a:ext cx="8520600" cy="121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ML Final Project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34450" y="2443475"/>
            <a:ext cx="4845900" cy="24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5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第32組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楊博翔 A023140</a:t>
            </a:r>
          </a:p>
          <a:p>
            <a:pPr indent="387350" lvl="0" marL="1828800" rtl="0" algn="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王強毅 0556150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蕭義橙 0459604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目前成果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分 8 種來做         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75" y="1901175"/>
            <a:ext cx="15049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250" y="1852075"/>
            <a:ext cx="49911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261050" y="2209600"/>
            <a:ext cx="3535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100">
                <a:solidFill>
                  <a:srgbClr val="FF0000"/>
                </a:solidFill>
              </a:rPr>
              <a:t>=&gt;</a:t>
            </a:r>
            <a:r>
              <a:rPr lang="zh-TW" sz="1100">
                <a:solidFill>
                  <a:srgbClr val="FF0000"/>
                </a:solidFill>
              </a:rPr>
              <a:t>adult_female 0.73</a:t>
            </a:r>
          </a:p>
          <a:p>
            <a:pPr lvl="0">
              <a:spcBef>
                <a:spcPts val="0"/>
              </a:spcBef>
              <a:buNone/>
            </a:pPr>
            <a:r>
              <a:rPr lang="zh-TW" sz="1100">
                <a:solidFill>
                  <a:srgbClr val="FF0000"/>
                </a:solidFill>
              </a:rPr>
              <a:t>=&gt;adult_male 跟young_male</a:t>
            </a:r>
            <a:r>
              <a:rPr lang="zh-TW" sz="1100">
                <a:solidFill>
                  <a:srgbClr val="FF0000"/>
                </a:solidFill>
              </a:rPr>
              <a:t>辨認度差</a:t>
            </a:r>
          </a:p>
          <a:p>
            <a:pPr lvl="0">
              <a:spcBef>
                <a:spcPts val="0"/>
              </a:spcBef>
              <a:buNone/>
            </a:pPr>
            <a:r>
              <a:rPr lang="zh-TW" sz="1100">
                <a:solidFill>
                  <a:srgbClr val="FF0000"/>
                </a:solidFill>
              </a:rPr>
              <a:t>=&gt;child_female 0.64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545000" y="3894325"/>
            <a:ext cx="1397700" cy="948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目前成果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性別、年齡分開做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62" y="694800"/>
            <a:ext cx="15335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737" y="518600"/>
            <a:ext cx="13430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0000" y="2780787"/>
            <a:ext cx="14668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600" y="2633137"/>
            <a:ext cx="29337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489075" y="3980100"/>
            <a:ext cx="1397700" cy="948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596250" y="4132500"/>
            <a:ext cx="1397700" cy="948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接下來....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69675" y="1860225"/>
            <a:ext cx="8106900" cy="26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	</a:t>
            </a:r>
            <a:r>
              <a:rPr lang="zh-TW"/>
              <a:t>分類效果並不是很好(才57%)，因此在想，若先將</a:t>
            </a:r>
            <a:r>
              <a:rPr b="1" lang="zh-TW">
                <a:solidFill>
                  <a:srgbClr val="980000"/>
                </a:solidFill>
              </a:rPr>
              <a:t>人臉</a:t>
            </a:r>
            <a:r>
              <a:rPr lang="zh-TW"/>
              <a:t>擷取出來，然後針對人臉進行特徵擷取，是否可以改進分類成效？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可能會在使用的其他方法: </a:t>
            </a:r>
            <a:r>
              <a:rPr lang="zh-TW" sz="1650">
                <a:solidFill>
                  <a:srgbClr val="C45400"/>
                </a:solidFill>
                <a:highlight>
                  <a:srgbClr val="FFFFFF"/>
                </a:highlight>
              </a:rPr>
              <a:t>Bag of Features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利用多層CNN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Batch:64張64*64*3</a:t>
            </a:r>
            <a:r>
              <a:rPr lang="zh-TW"/>
              <a:t>的照片 (原始照片先取正中央四方形再縮小成64*64)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→ CNN(5,192)</a:t>
            </a:r>
            <a:r>
              <a:rPr lang="zh-TW"/>
              <a:t>→ CNN(5,160)→ CNN(5,96)→ MAXPOOL(3)→ DROPOUT(0.5)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→ CNN(5,192)→ CNN(5,192)→ CNN(5,192)→ MAXPOOL(3)→ DROPOUT(0.5)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→ CNN(5,192)→ CNN(5,192)→ CNN(5,8)→ AVGPOOL(16*16)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→ 64張照片在8組case對應到的分數，最大值極為最可能的class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利用多層CNN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 data : </a:t>
            </a:r>
            <a:r>
              <a:rPr lang="zh-TW"/>
              <a:t>每組照片取前100張作為testing data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剩餘的照片用隨機取64張做training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總共做200個epoch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learning rate: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1~120 : 0.1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121~180 : 0.01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181~200 : 0.001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35304"/>
          <a:stretch/>
        </p:blipFill>
        <p:spPr>
          <a:xfrm>
            <a:off x="4530925" y="3162645"/>
            <a:ext cx="4114800" cy="147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971" y="776074"/>
            <a:ext cx="4246699" cy="23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其他想法 - 旋轉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47" y="2302497"/>
            <a:ext cx="1748275" cy="17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22" y="2302497"/>
            <a:ext cx="1748275" cy="17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1683">
            <a:off x="4811535" y="2302497"/>
            <a:ext cx="1748275" cy="174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>
            <a:off x="3195183" y="3026647"/>
            <a:ext cx="411599" cy="17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64" name="Shape 164"/>
          <p:cNvCxnSpPr/>
          <p:nvPr/>
        </p:nvCxnSpPr>
        <p:spPr>
          <a:xfrm flipH="1" rot="10800000">
            <a:off x="3289975" y="3122425"/>
            <a:ext cx="132600" cy="326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65" name="Shape 165"/>
          <p:cNvCxnSpPr/>
          <p:nvPr/>
        </p:nvCxnSpPr>
        <p:spPr>
          <a:xfrm>
            <a:off x="5487073" y="3099117"/>
            <a:ext cx="4257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5738887" y="3101550"/>
            <a:ext cx="6000" cy="413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oval"/>
            <a:tailEnd len="lg" w="lg" type="oval"/>
          </a:ln>
        </p:spPr>
      </p:cxnSp>
      <p:pic>
        <p:nvPicPr>
          <p:cNvPr descr="擷取.JPG" id="167" name="Shape 167"/>
          <p:cNvPicPr preferRelativeResize="0"/>
          <p:nvPr/>
        </p:nvPicPr>
        <p:blipFill rotWithShape="1">
          <a:blip r:embed="rId4">
            <a:alphaModFix/>
          </a:blip>
          <a:srcRect b="0" l="17156" r="0" t="0"/>
          <a:stretch/>
        </p:blipFill>
        <p:spPr>
          <a:xfrm>
            <a:off x="7084025" y="2251825"/>
            <a:ext cx="1748275" cy="17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118525" y="1230375"/>
            <a:ext cx="66459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如果可以利用 </a:t>
            </a:r>
            <a:r>
              <a:rPr b="1" lang="zh-TW">
                <a:solidFill>
                  <a:srgbClr val="A61C00"/>
                </a:solidFill>
              </a:rPr>
              <a:t>眼睛</a:t>
            </a:r>
            <a:r>
              <a:rPr b="1" lang="zh-TW">
                <a:solidFill>
                  <a:srgbClr val="38761D"/>
                </a:solidFill>
              </a:rPr>
              <a:t>、嘴吧 </a:t>
            </a:r>
            <a:r>
              <a:rPr lang="zh-TW"/>
              <a:t>來定位，就可以把每個人臉都固定在同一個位置。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7680798" y="3026642"/>
            <a:ext cx="661500" cy="1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8061225" y="3018625"/>
            <a:ext cx="14100" cy="534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901500"/>
            <a:ext cx="8520600" cy="26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 sz="72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88925" y="445025"/>
            <a:ext cx="8243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大綱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316550" y="783725"/>
            <a:ext cx="4417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Idea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lphaL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轉灰階?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lphaL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擷取人臉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lphaL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固定size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分類模型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如何分工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目前成果與困難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Idea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30000" y="1312175"/>
            <a:ext cx="3430200" cy="31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b="1" lang="zh-TW">
                <a:solidFill>
                  <a:srgbClr val="980000"/>
                </a:solidFill>
              </a:rPr>
              <a:t>[RGB] to [Gray scale]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zh-TW">
                <a:solidFill>
                  <a:srgbClr val="D9D9D9"/>
                </a:solidFill>
              </a:rPr>
              <a:t>擷取人臉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zh-TW">
                <a:solidFill>
                  <a:srgbClr val="D9D9D9"/>
                </a:solidFill>
              </a:rPr>
              <a:t>Fixed size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215525" y="2955025"/>
            <a:ext cx="44739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考慮膚色、衣服、維度...等問題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因此統一轉為</a:t>
            </a:r>
            <a:r>
              <a:rPr b="1" lang="zh-TW" sz="2400"/>
              <a:t>灰階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Idea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30000" y="1312175"/>
            <a:ext cx="3430200" cy="161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zh-TW">
                <a:solidFill>
                  <a:srgbClr val="D9D9D9"/>
                </a:solidFill>
              </a:rPr>
              <a:t>[RGB] to [Gray scale]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b="1" lang="zh-TW">
                <a:solidFill>
                  <a:srgbClr val="980000"/>
                </a:solidFill>
              </a:rPr>
              <a:t>擷取人臉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D9D9D9"/>
              </a:buClr>
              <a:buAutoNum type="arabicPeriod"/>
            </a:pPr>
            <a:r>
              <a:rPr lang="zh-TW">
                <a:solidFill>
                  <a:srgbClr val="D9D9D9"/>
                </a:solidFill>
              </a:rPr>
              <a:t>Fixed size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360200" y="640600"/>
            <a:ext cx="4503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800"/>
              <a:t>考慮到每張照片人臉大小比例不一，因此先將人臉部份擷取出來</a:t>
            </a:r>
          </a:p>
        </p:txBody>
      </p:sp>
      <p:pic>
        <p:nvPicPr>
          <p:cNvPr descr="2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47" y="1859850"/>
            <a:ext cx="2221300" cy="30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744800" y="1894500"/>
            <a:ext cx="1312200" cy="1354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.jpg" id="78" name="Shape 78"/>
          <p:cNvPicPr preferRelativeResize="0"/>
          <p:nvPr/>
        </p:nvPicPr>
        <p:blipFill rotWithShape="1">
          <a:blip r:embed="rId3">
            <a:alphaModFix/>
          </a:blip>
          <a:srcRect b="54840" l="25543" r="15382" t="1434"/>
          <a:stretch/>
        </p:blipFill>
        <p:spPr>
          <a:xfrm>
            <a:off x="7319175" y="2662624"/>
            <a:ext cx="1312199" cy="13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636625" y="3225100"/>
            <a:ext cx="450300" cy="4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Idea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30000" y="1312175"/>
            <a:ext cx="3430200" cy="31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zh-TW">
                <a:solidFill>
                  <a:srgbClr val="CCCCCC"/>
                </a:solidFill>
              </a:rPr>
              <a:t>[RGB] to [Gray scale]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zh-TW">
                <a:solidFill>
                  <a:srgbClr val="CCCCCC"/>
                </a:solidFill>
              </a:rPr>
              <a:t>擷取人臉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b="1" lang="zh-TW">
                <a:solidFill>
                  <a:srgbClr val="980000"/>
                </a:solidFill>
              </a:rPr>
              <a:t>Fixed size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915900" y="2299225"/>
            <a:ext cx="48357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轉成一樣的大小，餵給ＣＮＮ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30 x 30 ?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100 x 100 ?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270 x 270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Ｍodel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30400"/>
            <a:ext cx="8520600" cy="21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我們選用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CNN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作為分類的 model，除了</a:t>
            </a:r>
            <a:r>
              <a:rPr b="1"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用pretrain外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，還嘗試 </a:t>
            </a:r>
            <a:r>
              <a:rPr b="1"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自己train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分類方法分為兩種，一個是 </a:t>
            </a:r>
            <a:r>
              <a:rPr b="1" lang="zh-TW">
                <a:solidFill>
                  <a:srgbClr val="B45F0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直接分類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(8種)；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另一個是將 </a:t>
            </a:r>
            <a:r>
              <a:rPr b="1" lang="zh-TW">
                <a:solidFill>
                  <a:srgbClr val="B45F0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與 </a:t>
            </a:r>
            <a:r>
              <a:rPr b="1" lang="zh-TW">
                <a:solidFill>
                  <a:srgbClr val="B45F0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</a:t>
            </a:r>
            <a:r>
              <a:rPr b="1" lang="zh-TW">
                <a:solidFill>
                  <a:srgbClr val="7F6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分開做。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1479150" y="348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{7B1E1618-4EDF-4416-9C50-1AD2B8C2538D}</a:tableStyleId>
              </a:tblPr>
              <a:tblGrid>
                <a:gridCol w="2237450"/>
                <a:gridCol w="2237450"/>
                <a:gridCol w="2237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直接分類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性別、年齡分開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pre-train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（預期較</a:t>
                      </a:r>
                      <a:r>
                        <a:rPr lang="zh-TW">
                          <a:solidFill>
                            <a:srgbClr val="CC0000"/>
                          </a:solidFill>
                        </a:rPr>
                        <a:t>佳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）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（預期較</a:t>
                      </a:r>
                      <a:r>
                        <a:rPr lang="zh-TW">
                          <a:solidFill>
                            <a:srgbClr val="CC0000"/>
                          </a:solidFill>
                        </a:rPr>
                        <a:t>佳</a:t>
                      </a:r>
                      <a:r>
                        <a:rPr lang="zh-TW"/>
                        <a:t>）</a:t>
                      </a:r>
                    </a:p>
                  </a:txBody>
                  <a:tcPr marT="91425" marB="91425" marR="91425" marL="91425"/>
                </a:tc>
              </a:tr>
              <a:tr h="414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自己 train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（預期較</a:t>
                      </a:r>
                      <a:r>
                        <a:rPr lang="zh-TW">
                          <a:solidFill>
                            <a:srgbClr val="38761D"/>
                          </a:solidFill>
                        </a:rPr>
                        <a:t>差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）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（預期較</a:t>
                      </a:r>
                      <a:r>
                        <a:rPr lang="zh-TW">
                          <a:solidFill>
                            <a:srgbClr val="38761D"/>
                          </a:solidFill>
                        </a:rPr>
                        <a:t>差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）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Model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嘗試使用</a:t>
            </a:r>
            <a:r>
              <a:rPr lang="zh-TW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pre-trained networks:</a:t>
            </a:r>
            <a:r>
              <a:rPr lang="zh-TW" sz="10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lang="zh-TW"/>
              <a:t>ALEXNET </a:t>
            </a:r>
          </a:p>
          <a:p>
            <a:pPr lvl="0">
              <a:spcBef>
                <a:spcPts val="0"/>
              </a:spcBef>
              <a:buNone/>
            </a:pPr>
            <a:r>
              <a:rPr lang="zh-TW" sz="1150">
                <a:solidFill>
                  <a:srgbClr val="404040"/>
                </a:solidFill>
                <a:highlight>
                  <a:srgbClr val="FFFFFF"/>
                </a:highlight>
              </a:rPr>
              <a:t>AlexNet is a pretrained Convolutional Neural Network (CNN) that has been trained on approximately 1.2 million images.</a:t>
            </a:r>
          </a:p>
          <a:p>
            <a:pPr lvl="0">
              <a:spcBef>
                <a:spcPts val="0"/>
              </a:spcBef>
              <a:buNone/>
            </a:pPr>
            <a:r>
              <a:rPr lang="zh-TW" sz="1150">
                <a:solidFill>
                  <a:srgbClr val="404040"/>
                </a:solidFill>
                <a:highlight>
                  <a:srgbClr val="FFFFFF"/>
                </a:highlight>
              </a:rPr>
              <a:t>電腦爛可以收斂較快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如何分工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1252125" y="21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{7B1E1618-4EDF-4416-9C50-1AD2B8C2538D}</a:tableStyleId>
              </a:tblPr>
              <a:tblGrid>
                <a:gridCol w="3619500"/>
                <a:gridCol w="224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負責人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擷取人臉、轉灰階、調大小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楊博翔 A023140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直接分八種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王強毅 0556150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性別、年齡分開做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蕭義橙 0459604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目前成果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51075" y="1590475"/>
            <a:ext cx="8181300" cy="29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目前直接將圖片轉為270x270，利用pre-train的CNN來做。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直接分 8 種來做，準確率 57%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zh-TW"/>
              <a:t>分開做，性別 84%，年齡 66% ，相乘差不多也是57%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