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02425" cy="99345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4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gsNIh75v9kyKL1grU9AVDZypoL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7A9E3F-FD37-4423-B53D-E48A13E44BF3}">
  <a:tblStyle styleId="{C07A9E3F-FD37-4423-B53D-E48A13E44BF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41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3141" y="1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" y="746125"/>
            <a:ext cx="6618288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245" y="4718924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6123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50" spcFirstLastPara="1" rIns="91050" wrap="square" tIns="45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3141" y="9436123"/>
            <a:ext cx="2947723" cy="496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50" spcFirstLastPara="1" rIns="91050" wrap="square" tIns="45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0245" y="4718924"/>
            <a:ext cx="5441950" cy="4470559"/>
          </a:xfrm>
          <a:prstGeom prst="rect">
            <a:avLst/>
          </a:prstGeom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92075" y="746125"/>
            <a:ext cx="6618288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92075" y="746125"/>
            <a:ext cx="6618288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0245" y="4718924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92075" y="746125"/>
            <a:ext cx="6618288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0245" y="4718924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92075" y="746125"/>
            <a:ext cx="6618288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0245" y="4718924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92075" y="746125"/>
            <a:ext cx="6618288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0245" y="4718924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92075" y="746125"/>
            <a:ext cx="6618288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80245" y="4718924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92075" y="746125"/>
            <a:ext cx="6618288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0245" y="4718924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/>
          <p:nvPr>
            <p:ph idx="2" type="sldImg"/>
          </p:nvPr>
        </p:nvSpPr>
        <p:spPr>
          <a:xfrm>
            <a:off x="92075" y="746125"/>
            <a:ext cx="6618288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680245" y="4718924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/>
          <p:nvPr>
            <p:ph idx="2" type="sldImg"/>
          </p:nvPr>
        </p:nvSpPr>
        <p:spPr>
          <a:xfrm>
            <a:off x="92075" y="746125"/>
            <a:ext cx="6618288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17:notes"/>
          <p:cNvSpPr txBox="1"/>
          <p:nvPr>
            <p:ph idx="1" type="body"/>
          </p:nvPr>
        </p:nvSpPr>
        <p:spPr>
          <a:xfrm>
            <a:off x="680245" y="4718924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/>
          <p:nvPr>
            <p:ph idx="2" type="sldImg"/>
          </p:nvPr>
        </p:nvSpPr>
        <p:spPr>
          <a:xfrm>
            <a:off x="92075" y="746125"/>
            <a:ext cx="6618288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18:notes"/>
          <p:cNvSpPr txBox="1"/>
          <p:nvPr>
            <p:ph idx="1" type="body"/>
          </p:nvPr>
        </p:nvSpPr>
        <p:spPr>
          <a:xfrm>
            <a:off x="680245" y="4718924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:notes"/>
          <p:cNvSpPr/>
          <p:nvPr>
            <p:ph idx="2" type="sldImg"/>
          </p:nvPr>
        </p:nvSpPr>
        <p:spPr>
          <a:xfrm>
            <a:off x="92075" y="746125"/>
            <a:ext cx="6618288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19:notes"/>
          <p:cNvSpPr txBox="1"/>
          <p:nvPr>
            <p:ph idx="1" type="body"/>
          </p:nvPr>
        </p:nvSpPr>
        <p:spPr>
          <a:xfrm>
            <a:off x="680245" y="4718924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0245" y="4718924"/>
            <a:ext cx="5441950" cy="4470559"/>
          </a:xfrm>
          <a:prstGeom prst="rect">
            <a:avLst/>
          </a:prstGeom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92075" y="746125"/>
            <a:ext cx="6618288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:notes"/>
          <p:cNvSpPr/>
          <p:nvPr>
            <p:ph idx="2" type="sldImg"/>
          </p:nvPr>
        </p:nvSpPr>
        <p:spPr>
          <a:xfrm>
            <a:off x="92075" y="746125"/>
            <a:ext cx="6618288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20:notes"/>
          <p:cNvSpPr txBox="1"/>
          <p:nvPr>
            <p:ph idx="1" type="body"/>
          </p:nvPr>
        </p:nvSpPr>
        <p:spPr>
          <a:xfrm>
            <a:off x="680245" y="4718924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:notes"/>
          <p:cNvSpPr/>
          <p:nvPr>
            <p:ph idx="2" type="sldImg"/>
          </p:nvPr>
        </p:nvSpPr>
        <p:spPr>
          <a:xfrm>
            <a:off x="92075" y="746125"/>
            <a:ext cx="6618288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21:notes"/>
          <p:cNvSpPr txBox="1"/>
          <p:nvPr>
            <p:ph idx="1" type="body"/>
          </p:nvPr>
        </p:nvSpPr>
        <p:spPr>
          <a:xfrm>
            <a:off x="680245" y="4718924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:notes"/>
          <p:cNvSpPr/>
          <p:nvPr>
            <p:ph idx="2" type="sldImg"/>
          </p:nvPr>
        </p:nvSpPr>
        <p:spPr>
          <a:xfrm>
            <a:off x="92075" y="746125"/>
            <a:ext cx="6618288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22:notes"/>
          <p:cNvSpPr txBox="1"/>
          <p:nvPr>
            <p:ph idx="1" type="body"/>
          </p:nvPr>
        </p:nvSpPr>
        <p:spPr>
          <a:xfrm>
            <a:off x="680245" y="4718924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:notes"/>
          <p:cNvSpPr txBox="1"/>
          <p:nvPr>
            <p:ph idx="1" type="body"/>
          </p:nvPr>
        </p:nvSpPr>
        <p:spPr>
          <a:xfrm>
            <a:off x="680245" y="4718924"/>
            <a:ext cx="5441950" cy="4470559"/>
          </a:xfrm>
          <a:prstGeom prst="rect">
            <a:avLst/>
          </a:prstGeom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:notes"/>
          <p:cNvSpPr/>
          <p:nvPr>
            <p:ph idx="2" type="sldImg"/>
          </p:nvPr>
        </p:nvSpPr>
        <p:spPr>
          <a:xfrm>
            <a:off x="92075" y="746125"/>
            <a:ext cx="6618288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0245" y="4718924"/>
            <a:ext cx="5441950" cy="4470559"/>
          </a:xfrm>
          <a:prstGeom prst="rect">
            <a:avLst/>
          </a:prstGeom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92075" y="746125"/>
            <a:ext cx="6618288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0245" y="4718924"/>
            <a:ext cx="5441950" cy="4470559"/>
          </a:xfrm>
          <a:prstGeom prst="rect">
            <a:avLst/>
          </a:prstGeom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92075" y="746125"/>
            <a:ext cx="6618288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0245" y="4718924"/>
            <a:ext cx="5441950" cy="4470559"/>
          </a:xfrm>
          <a:prstGeom prst="rect">
            <a:avLst/>
          </a:prstGeom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92075" y="746125"/>
            <a:ext cx="6618288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0245" y="4718924"/>
            <a:ext cx="5441950" cy="4470559"/>
          </a:xfrm>
          <a:prstGeom prst="rect">
            <a:avLst/>
          </a:prstGeom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92075" y="746125"/>
            <a:ext cx="6618288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92075" y="746125"/>
            <a:ext cx="6618288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0245" y="4718924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92075" y="746125"/>
            <a:ext cx="6618288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0245" y="4718924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/>
          <p:nvPr>
            <p:ph idx="2" type="sldImg"/>
          </p:nvPr>
        </p:nvSpPr>
        <p:spPr>
          <a:xfrm>
            <a:off x="92075" y="746125"/>
            <a:ext cx="6618288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0245" y="4718924"/>
            <a:ext cx="5441950" cy="447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50" spcFirstLastPara="1" rIns="91050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標題及物件" showMasterSp="0">
  <p:cSld name="1_標題及物件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25"/>
          <p:cNvCxnSpPr/>
          <p:nvPr/>
        </p:nvCxnSpPr>
        <p:spPr>
          <a:xfrm flipH="1" rot="10800000">
            <a:off x="1103446" y="572691"/>
            <a:ext cx="11038492" cy="21537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AWinter\AppData\Local\Temp\Rar$DR00.770\color\Taipei Tech Logo-cmyk.jpg" id="18" name="Google Shape;1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417" y="14709"/>
            <a:ext cx="1086487" cy="519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5"/>
          <p:cNvSpPr txBox="1"/>
          <p:nvPr/>
        </p:nvSpPr>
        <p:spPr>
          <a:xfrm>
            <a:off x="140605" y="448122"/>
            <a:ext cx="74892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EE-LAB316</a:t>
            </a:r>
            <a:endParaRPr b="1" sz="1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940963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940963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1199456" y="12292"/>
            <a:ext cx="9697077" cy="634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/>
        </p:nvSpPr>
        <p:spPr>
          <a:xfrm>
            <a:off x="939588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/>
        </p:nvSpPr>
        <p:spPr>
          <a:xfrm>
            <a:off x="939588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939588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939588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24"/>
          <p:cNvCxnSpPr/>
          <p:nvPr/>
        </p:nvCxnSpPr>
        <p:spPr>
          <a:xfrm flipH="1" rot="10800000">
            <a:off x="1103446" y="572691"/>
            <a:ext cx="11038492" cy="21537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AWinter\AppData\Local\Temp\Rar$DR00.770\color\Taipei Tech Logo-cmyk.jpg" id="14" name="Google Shape;14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5417" y="14709"/>
            <a:ext cx="1086487" cy="519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4"/>
          <p:cNvSpPr txBox="1"/>
          <p:nvPr/>
        </p:nvSpPr>
        <p:spPr>
          <a:xfrm>
            <a:off x="140605" y="448122"/>
            <a:ext cx="74892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EE-LAB316</a:t>
            </a:r>
            <a:endParaRPr b="1" sz="1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jp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3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jp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3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jp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32.jpg"/><Relationship Id="rId5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jp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32.jpg"/><Relationship Id="rId5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jp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35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34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3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jp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/>
        </p:nvSpPr>
        <p:spPr>
          <a:xfrm>
            <a:off x="2495600" y="42735"/>
            <a:ext cx="7128792" cy="6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Address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191344" y="688550"/>
            <a:ext cx="6984776" cy="2164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model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purpose register (GPR)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當CPU程序運作中，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實際參與計算、輔助運行時的內部暫存器。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 register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系統設定暫存器或使用者自定義暫存器。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and instruction register 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CPU指令設定及儲存之系統暫存器。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" name="Google Shape;46;p1"/>
          <p:cNvPicPr preferRelativeResize="0"/>
          <p:nvPr/>
        </p:nvPicPr>
        <p:blipFill rotWithShape="1">
          <a:blip r:embed="rId3">
            <a:alphaModFix/>
          </a:blip>
          <a:srcRect b="0" l="0" r="45550" t="0"/>
          <a:stretch/>
        </p:blipFill>
        <p:spPr>
          <a:xfrm>
            <a:off x="983432" y="3863306"/>
            <a:ext cx="3744416" cy="231410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47" name="Google Shape;47;p1"/>
          <p:cNvGrpSpPr/>
          <p:nvPr/>
        </p:nvGrpSpPr>
        <p:grpSpPr>
          <a:xfrm>
            <a:off x="5757332" y="1437429"/>
            <a:ext cx="5940000" cy="1429880"/>
            <a:chOff x="4079776" y="2386209"/>
            <a:chExt cx="5400600" cy="1272010"/>
          </a:xfrm>
        </p:grpSpPr>
        <p:pic>
          <p:nvPicPr>
            <p:cNvPr id="48" name="Google Shape;48;p1"/>
            <p:cNvPicPr preferRelativeResize="0"/>
            <p:nvPr/>
          </p:nvPicPr>
          <p:blipFill rotWithShape="1">
            <a:blip r:embed="rId4">
              <a:alphaModFix/>
            </a:blip>
            <a:srcRect b="95435" l="0" r="0" t="0"/>
            <a:stretch/>
          </p:blipFill>
          <p:spPr>
            <a:xfrm>
              <a:off x="4079776" y="2386209"/>
              <a:ext cx="5400600" cy="263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1"/>
            <p:cNvPicPr preferRelativeResize="0"/>
            <p:nvPr/>
          </p:nvPicPr>
          <p:blipFill rotWithShape="1">
            <a:blip r:embed="rId4">
              <a:alphaModFix/>
            </a:blip>
            <a:srcRect b="61622" l="0" r="0" t="23392"/>
            <a:stretch/>
          </p:blipFill>
          <p:spPr>
            <a:xfrm>
              <a:off x="4079776" y="2647851"/>
              <a:ext cx="5400600" cy="8663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1"/>
            <p:cNvPicPr preferRelativeResize="0"/>
            <p:nvPr/>
          </p:nvPicPr>
          <p:blipFill rotWithShape="1">
            <a:blip r:embed="rId4">
              <a:alphaModFix/>
            </a:blip>
            <a:srcRect b="7038" l="0" r="0" t="90470"/>
            <a:stretch/>
          </p:blipFill>
          <p:spPr>
            <a:xfrm>
              <a:off x="4079776" y="3514203"/>
              <a:ext cx="5400600" cy="1440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" name="Google Shape;51;p1"/>
          <p:cNvGrpSpPr/>
          <p:nvPr/>
        </p:nvGrpSpPr>
        <p:grpSpPr>
          <a:xfrm>
            <a:off x="5757332" y="3762398"/>
            <a:ext cx="5940000" cy="2411939"/>
            <a:chOff x="5519936" y="2405719"/>
            <a:chExt cx="5881936" cy="2411939"/>
          </a:xfrm>
        </p:grpSpPr>
        <p:pic>
          <p:nvPicPr>
            <p:cNvPr id="52" name="Google Shape;52;p1"/>
            <p:cNvPicPr preferRelativeResize="0"/>
            <p:nvPr/>
          </p:nvPicPr>
          <p:blipFill rotWithShape="1">
            <a:blip r:embed="rId5">
              <a:alphaModFix/>
            </a:blip>
            <a:srcRect b="79942" l="0" r="0" t="0"/>
            <a:stretch/>
          </p:blipFill>
          <p:spPr>
            <a:xfrm>
              <a:off x="5519936" y="2405719"/>
              <a:ext cx="5881936" cy="8792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519936" y="3284984"/>
              <a:ext cx="5881936" cy="15326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Google Shape;54;p1"/>
          <p:cNvSpPr/>
          <p:nvPr/>
        </p:nvSpPr>
        <p:spPr>
          <a:xfrm>
            <a:off x="746036" y="3387488"/>
            <a:ext cx="4269844" cy="2887758"/>
          </a:xfrm>
          <a:prstGeom prst="roundRect">
            <a:avLst>
              <a:gd fmla="val 4982" name="adj"/>
            </a:avLst>
          </a:prstGeom>
          <a:noFill/>
          <a:ln cap="flat" cmpd="sng" w="2857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5591944" y="3387488"/>
            <a:ext cx="6286068" cy="2887758"/>
          </a:xfrm>
          <a:prstGeom prst="roundRect">
            <a:avLst>
              <a:gd fmla="val 4982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5591944" y="1163147"/>
            <a:ext cx="6286068" cy="1802457"/>
          </a:xfrm>
          <a:prstGeom prst="roundRect">
            <a:avLst>
              <a:gd fmla="val 4982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304894" y="3212977"/>
            <a:ext cx="1152128" cy="375573"/>
          </a:xfrm>
          <a:prstGeom prst="roundRect">
            <a:avLst>
              <a:gd fmla="val 16667" name="adj"/>
            </a:avLst>
          </a:prstGeom>
          <a:solidFill>
            <a:srgbClr val="DAE5F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GPR </a:t>
            </a:r>
            <a:r>
              <a:rPr b="1"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1.)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891128" y="3212976"/>
            <a:ext cx="3672408" cy="375573"/>
          </a:xfrm>
          <a:prstGeom prst="roundRect">
            <a:avLst>
              <a:gd fmla="val 16667" name="adj"/>
            </a:avLst>
          </a:prstGeom>
          <a:solidFill>
            <a:srgbClr val="EAF1DD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and instruction register </a:t>
            </a:r>
            <a:r>
              <a:rPr b="1"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2.)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6898774" y="980728"/>
            <a:ext cx="3672408" cy="375573"/>
          </a:xfrm>
          <a:prstGeom prst="roundRect">
            <a:avLst>
              <a:gd fmla="val 16667" name="adj"/>
            </a:avLst>
          </a:prstGeom>
          <a:solidFill>
            <a:srgbClr val="FDE9D8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 register </a:t>
            </a:r>
            <a:r>
              <a:rPr b="1"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3.)</a:t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7328" y="6525344"/>
            <a:ext cx="12025336" cy="26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※Reference: 1. “TMS320C28x CPU and Instruction Set”; 2.“TMS320F2837xD Delfino Microcontrollers”; 3. “TMS320F2837xD Dual-Core Microcontrollers datasheet (Rev. O)”.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"/>
          <p:cNvSpPr txBox="1"/>
          <p:nvPr>
            <p:ph idx="12" type="sldNum"/>
          </p:nvPr>
        </p:nvSpPr>
        <p:spPr>
          <a:xfrm>
            <a:off x="940963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0031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0"/>
          <p:cNvSpPr txBox="1"/>
          <p:nvPr/>
        </p:nvSpPr>
        <p:spPr>
          <a:xfrm>
            <a:off x="2495600" y="42735"/>
            <a:ext cx="7128792" cy="6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3.8 CPU Timer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3472" y="1046486"/>
            <a:ext cx="9217024" cy="533970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0"/>
          <p:cNvSpPr/>
          <p:nvPr/>
        </p:nvSpPr>
        <p:spPr>
          <a:xfrm>
            <a:off x="7896200" y="4005064"/>
            <a:ext cx="2232248" cy="238112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D1D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746036" y="836712"/>
            <a:ext cx="10750564" cy="5760640"/>
          </a:xfrm>
          <a:prstGeom prst="roundRect">
            <a:avLst>
              <a:gd fmla="val 3761" name="adj"/>
            </a:avLst>
          </a:prstGeom>
          <a:noFill/>
          <a:ln cap="flat" cmpd="sng" w="2857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0"/>
          <p:cNvSpPr txBox="1"/>
          <p:nvPr>
            <p:ph idx="12" type="sldNum"/>
          </p:nvPr>
        </p:nvSpPr>
        <p:spPr>
          <a:xfrm>
            <a:off x="940963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7896" y="836712"/>
            <a:ext cx="7916207" cy="5509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1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10031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 txBox="1"/>
          <p:nvPr/>
        </p:nvSpPr>
        <p:spPr>
          <a:xfrm>
            <a:off x="2495600" y="42735"/>
            <a:ext cx="7128792" cy="6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3.8 CPU Timer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4367808" y="2708920"/>
            <a:ext cx="4896544" cy="577157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D1D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4367808" y="3573016"/>
            <a:ext cx="4896544" cy="64807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1991544" y="836712"/>
            <a:ext cx="8208912" cy="5760640"/>
          </a:xfrm>
          <a:prstGeom prst="roundRect">
            <a:avLst>
              <a:gd fmla="val 3761" name="adj"/>
            </a:avLst>
          </a:prstGeom>
          <a:noFill/>
          <a:ln cap="flat" cmpd="sng" w="2857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 txBox="1"/>
          <p:nvPr>
            <p:ph idx="12" type="sldNum"/>
          </p:nvPr>
        </p:nvSpPr>
        <p:spPr>
          <a:xfrm>
            <a:off x="940963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0031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2"/>
          <p:cNvSpPr txBox="1"/>
          <p:nvPr/>
        </p:nvSpPr>
        <p:spPr>
          <a:xfrm>
            <a:off x="2495600" y="42735"/>
            <a:ext cx="7128792" cy="6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Interrupt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2"/>
          <p:cNvSpPr/>
          <p:nvPr/>
        </p:nvSpPr>
        <p:spPr>
          <a:xfrm>
            <a:off x="1415480" y="1026364"/>
            <a:ext cx="9145016" cy="5570988"/>
          </a:xfrm>
          <a:prstGeom prst="roundRect">
            <a:avLst>
              <a:gd fmla="val 3761" name="adj"/>
            </a:avLst>
          </a:prstGeom>
          <a:noFill/>
          <a:ln cap="flat" cmpd="sng" w="2857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2"/>
          <p:cNvSpPr/>
          <p:nvPr/>
        </p:nvSpPr>
        <p:spPr>
          <a:xfrm>
            <a:off x="2121608" y="1520003"/>
            <a:ext cx="7485781" cy="697964"/>
          </a:xfrm>
          <a:prstGeom prst="rect">
            <a:avLst/>
          </a:prstGeom>
          <a:noFill/>
          <a:ln cap="flat" cmpd="sng" w="38100">
            <a:solidFill>
              <a:srgbClr val="E36C0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2061994" y="1148304"/>
            <a:ext cx="1465146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Initial setup</a:t>
            </a:r>
            <a:endParaRPr/>
          </a:p>
        </p:txBody>
      </p:sp>
      <p:sp>
        <p:nvSpPr>
          <p:cNvPr id="194" name="Google Shape;194;p12"/>
          <p:cNvSpPr/>
          <p:nvPr/>
        </p:nvSpPr>
        <p:spPr>
          <a:xfrm>
            <a:off x="1415480" y="608804"/>
            <a:ext cx="2890216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 execution flow</a:t>
            </a:r>
            <a:endParaRPr i="1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2146212" y="2924944"/>
            <a:ext cx="7485781" cy="426600"/>
          </a:xfrm>
          <a:prstGeom prst="rect">
            <a:avLst/>
          </a:prstGeom>
          <a:noFill/>
          <a:ln cap="flat" cmpd="sng" w="38100">
            <a:solidFill>
              <a:srgbClr val="9537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2"/>
          <p:cNvSpPr/>
          <p:nvPr/>
        </p:nvSpPr>
        <p:spPr>
          <a:xfrm>
            <a:off x="2061994" y="2556302"/>
            <a:ext cx="1259961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Main loop</a:t>
            </a:r>
            <a:endParaRPr/>
          </a:p>
        </p:txBody>
      </p:sp>
      <p:sp>
        <p:nvSpPr>
          <p:cNvPr id="197" name="Google Shape;197;p12"/>
          <p:cNvSpPr/>
          <p:nvPr/>
        </p:nvSpPr>
        <p:spPr>
          <a:xfrm>
            <a:off x="3040565" y="1523126"/>
            <a:ext cx="5697073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Setup system clock, setup module, setup peripheral…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Reset register, I/O state…</a:t>
            </a:r>
            <a:endParaRPr/>
          </a:p>
        </p:txBody>
      </p:sp>
      <p:sp>
        <p:nvSpPr>
          <p:cNvPr id="198" name="Google Shape;198;p12"/>
          <p:cNvSpPr/>
          <p:nvPr/>
        </p:nvSpPr>
        <p:spPr>
          <a:xfrm>
            <a:off x="5509307" y="2323877"/>
            <a:ext cx="710382" cy="46524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36C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3040565" y="2948975"/>
            <a:ext cx="5863747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Do nothing, waiting for interrupt</a:t>
            </a:r>
            <a:endParaRPr/>
          </a:p>
        </p:txBody>
      </p:sp>
      <p:sp>
        <p:nvSpPr>
          <p:cNvPr id="200" name="Google Shape;200;p12"/>
          <p:cNvSpPr/>
          <p:nvPr/>
        </p:nvSpPr>
        <p:spPr>
          <a:xfrm>
            <a:off x="3670206" y="3559378"/>
            <a:ext cx="710382" cy="46524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69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2"/>
          <p:cNvSpPr/>
          <p:nvPr/>
        </p:nvSpPr>
        <p:spPr>
          <a:xfrm>
            <a:off x="4358227" y="3603832"/>
            <a:ext cx="2952795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When an interrupt occurred</a:t>
            </a:r>
            <a:endParaRPr/>
          </a:p>
        </p:txBody>
      </p:sp>
      <p:sp>
        <p:nvSpPr>
          <p:cNvPr id="202" name="Google Shape;202;p12"/>
          <p:cNvSpPr/>
          <p:nvPr/>
        </p:nvSpPr>
        <p:spPr>
          <a:xfrm>
            <a:off x="2146212" y="4161537"/>
            <a:ext cx="3758370" cy="426600"/>
          </a:xfrm>
          <a:prstGeom prst="rect">
            <a:avLst/>
          </a:prstGeom>
          <a:noFill/>
          <a:ln cap="flat" cmpd="sng" w="38100">
            <a:solidFill>
              <a:srgbClr val="76923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2"/>
          <p:cNvSpPr/>
          <p:nvPr/>
        </p:nvSpPr>
        <p:spPr>
          <a:xfrm>
            <a:off x="2605691" y="4191453"/>
            <a:ext cx="2839412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Interrupt code execution</a:t>
            </a:r>
            <a:endParaRPr/>
          </a:p>
        </p:txBody>
      </p:sp>
      <p:sp>
        <p:nvSpPr>
          <p:cNvPr id="204" name="Google Shape;204;p12"/>
          <p:cNvSpPr/>
          <p:nvPr/>
        </p:nvSpPr>
        <p:spPr>
          <a:xfrm rot="10800000">
            <a:off x="8708062" y="3506457"/>
            <a:ext cx="455456" cy="85864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2"/>
          <p:cNvSpPr/>
          <p:nvPr/>
        </p:nvSpPr>
        <p:spPr>
          <a:xfrm>
            <a:off x="6287420" y="4271233"/>
            <a:ext cx="2760908" cy="177509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6211594" y="4460783"/>
            <a:ext cx="2952795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Return to main loop</a:t>
            </a:r>
            <a:endParaRPr/>
          </a:p>
        </p:txBody>
      </p:sp>
      <p:sp>
        <p:nvSpPr>
          <p:cNvPr id="207" name="Google Shape;207;p12"/>
          <p:cNvSpPr txBox="1"/>
          <p:nvPr/>
        </p:nvSpPr>
        <p:spPr>
          <a:xfrm>
            <a:off x="2061994" y="3807163"/>
            <a:ext cx="14500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Interrupt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2"/>
          <p:cNvSpPr txBox="1"/>
          <p:nvPr>
            <p:ph idx="12" type="sldNum"/>
          </p:nvPr>
        </p:nvSpPr>
        <p:spPr>
          <a:xfrm>
            <a:off x="940963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0031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3"/>
          <p:cNvSpPr txBox="1"/>
          <p:nvPr/>
        </p:nvSpPr>
        <p:spPr>
          <a:xfrm>
            <a:off x="2495600" y="42735"/>
            <a:ext cx="7128792" cy="6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Interrupt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3"/>
          <p:cNvSpPr/>
          <p:nvPr/>
        </p:nvSpPr>
        <p:spPr>
          <a:xfrm>
            <a:off x="1415480" y="1026364"/>
            <a:ext cx="9145016" cy="5570988"/>
          </a:xfrm>
          <a:prstGeom prst="roundRect">
            <a:avLst>
              <a:gd fmla="val 3761" name="adj"/>
            </a:avLst>
          </a:prstGeom>
          <a:noFill/>
          <a:ln cap="flat" cmpd="sng" w="2857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3"/>
          <p:cNvSpPr/>
          <p:nvPr/>
        </p:nvSpPr>
        <p:spPr>
          <a:xfrm>
            <a:off x="2121608" y="1520003"/>
            <a:ext cx="7485781" cy="697964"/>
          </a:xfrm>
          <a:prstGeom prst="rect">
            <a:avLst/>
          </a:prstGeom>
          <a:noFill/>
          <a:ln cap="flat" cmpd="sng" w="38100">
            <a:solidFill>
              <a:srgbClr val="E36C0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3"/>
          <p:cNvSpPr/>
          <p:nvPr/>
        </p:nvSpPr>
        <p:spPr>
          <a:xfrm>
            <a:off x="2061994" y="1148304"/>
            <a:ext cx="1465146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Initial setup</a:t>
            </a:r>
            <a:endParaRPr/>
          </a:p>
        </p:txBody>
      </p:sp>
      <p:sp>
        <p:nvSpPr>
          <p:cNvPr id="218" name="Google Shape;218;p13"/>
          <p:cNvSpPr/>
          <p:nvPr/>
        </p:nvSpPr>
        <p:spPr>
          <a:xfrm>
            <a:off x="1415480" y="608804"/>
            <a:ext cx="2890216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 execution flow</a:t>
            </a:r>
            <a:endParaRPr i="1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3"/>
          <p:cNvSpPr/>
          <p:nvPr/>
        </p:nvSpPr>
        <p:spPr>
          <a:xfrm>
            <a:off x="2146212" y="2924944"/>
            <a:ext cx="7485781" cy="426600"/>
          </a:xfrm>
          <a:prstGeom prst="rect">
            <a:avLst/>
          </a:prstGeom>
          <a:noFill/>
          <a:ln cap="flat" cmpd="sng" w="38100">
            <a:solidFill>
              <a:srgbClr val="9537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3"/>
          <p:cNvSpPr/>
          <p:nvPr/>
        </p:nvSpPr>
        <p:spPr>
          <a:xfrm>
            <a:off x="2061994" y="2556302"/>
            <a:ext cx="1259961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Main loop</a:t>
            </a: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3040565" y="1523126"/>
            <a:ext cx="5697073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Setup system clock, setup module, setup peripheral…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Reset register, I/O state…</a:t>
            </a: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5509307" y="2323877"/>
            <a:ext cx="710382" cy="46524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36C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3"/>
          <p:cNvSpPr/>
          <p:nvPr/>
        </p:nvSpPr>
        <p:spPr>
          <a:xfrm>
            <a:off x="3040565" y="2948975"/>
            <a:ext cx="5863747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Do nothing, waiting for interrupt</a:t>
            </a: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3670206" y="3559378"/>
            <a:ext cx="710382" cy="46524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69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3"/>
          <p:cNvSpPr/>
          <p:nvPr/>
        </p:nvSpPr>
        <p:spPr>
          <a:xfrm>
            <a:off x="4358227" y="3603832"/>
            <a:ext cx="3681989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When multiple interrupt occurred</a:t>
            </a:r>
            <a:endParaRPr/>
          </a:p>
        </p:txBody>
      </p:sp>
      <p:sp>
        <p:nvSpPr>
          <p:cNvPr id="226" name="Google Shape;226;p13"/>
          <p:cNvSpPr/>
          <p:nvPr/>
        </p:nvSpPr>
        <p:spPr>
          <a:xfrm>
            <a:off x="2146212" y="4161536"/>
            <a:ext cx="3758370" cy="666013"/>
          </a:xfrm>
          <a:prstGeom prst="rect">
            <a:avLst/>
          </a:prstGeom>
          <a:noFill/>
          <a:ln cap="flat" cmpd="sng" w="38100">
            <a:solidFill>
              <a:srgbClr val="76923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3"/>
          <p:cNvSpPr/>
          <p:nvPr/>
        </p:nvSpPr>
        <p:spPr>
          <a:xfrm>
            <a:off x="2146212" y="4191453"/>
            <a:ext cx="3758369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Interrupt with highest priority executes first</a:t>
            </a:r>
            <a:endParaRPr/>
          </a:p>
        </p:txBody>
      </p:sp>
      <p:sp>
        <p:nvSpPr>
          <p:cNvPr id="228" name="Google Shape;228;p13"/>
          <p:cNvSpPr/>
          <p:nvPr/>
        </p:nvSpPr>
        <p:spPr>
          <a:xfrm rot="10800000">
            <a:off x="8708062" y="3506456"/>
            <a:ext cx="455456" cy="236977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3"/>
          <p:cNvSpPr/>
          <p:nvPr/>
        </p:nvSpPr>
        <p:spPr>
          <a:xfrm>
            <a:off x="6235218" y="5769748"/>
            <a:ext cx="2813110" cy="201948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6139275" y="5982379"/>
            <a:ext cx="2952795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Return to main loop</a:t>
            </a:r>
            <a:endParaRPr/>
          </a:p>
        </p:txBody>
      </p:sp>
      <p:sp>
        <p:nvSpPr>
          <p:cNvPr id="231" name="Google Shape;231;p13"/>
          <p:cNvSpPr/>
          <p:nvPr/>
        </p:nvSpPr>
        <p:spPr>
          <a:xfrm>
            <a:off x="3681567" y="4971945"/>
            <a:ext cx="710382" cy="46524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692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3"/>
          <p:cNvSpPr/>
          <p:nvPr/>
        </p:nvSpPr>
        <p:spPr>
          <a:xfrm>
            <a:off x="2146212" y="5542810"/>
            <a:ext cx="3758370" cy="666013"/>
          </a:xfrm>
          <a:prstGeom prst="rect">
            <a:avLst/>
          </a:prstGeom>
          <a:noFill/>
          <a:ln cap="flat" cmpd="sng" w="38100">
            <a:solidFill>
              <a:srgbClr val="76923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3"/>
          <p:cNvSpPr/>
          <p:nvPr/>
        </p:nvSpPr>
        <p:spPr>
          <a:xfrm>
            <a:off x="2146212" y="5572727"/>
            <a:ext cx="3758369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Interrupt with lower priority executes</a:t>
            </a:r>
            <a:endParaRPr/>
          </a:p>
        </p:txBody>
      </p:sp>
      <p:sp>
        <p:nvSpPr>
          <p:cNvPr id="234" name="Google Shape;234;p13"/>
          <p:cNvSpPr txBox="1"/>
          <p:nvPr/>
        </p:nvSpPr>
        <p:spPr>
          <a:xfrm>
            <a:off x="2061994" y="3807163"/>
            <a:ext cx="14500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Interrupt 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3"/>
          <p:cNvSpPr txBox="1"/>
          <p:nvPr/>
        </p:nvSpPr>
        <p:spPr>
          <a:xfrm>
            <a:off x="2061994" y="5177086"/>
            <a:ext cx="14500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Interrupt 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4358227" y="4877147"/>
            <a:ext cx="3681989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Interrupts switch timing depends on EINT setting </a:t>
            </a:r>
            <a:endParaRPr/>
          </a:p>
        </p:txBody>
      </p:sp>
      <p:sp>
        <p:nvSpPr>
          <p:cNvPr id="237" name="Google Shape;237;p13"/>
          <p:cNvSpPr txBox="1"/>
          <p:nvPr>
            <p:ph idx="12" type="sldNum"/>
          </p:nvPr>
        </p:nvSpPr>
        <p:spPr>
          <a:xfrm>
            <a:off x="940963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1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0031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4"/>
          <p:cNvSpPr txBox="1"/>
          <p:nvPr/>
        </p:nvSpPr>
        <p:spPr>
          <a:xfrm>
            <a:off x="2348535" y="35163"/>
            <a:ext cx="7128792" cy="6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EINT setting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4"/>
          <p:cNvSpPr/>
          <p:nvPr/>
        </p:nvSpPr>
        <p:spPr>
          <a:xfrm>
            <a:off x="1415480" y="1026364"/>
            <a:ext cx="9145016" cy="2546652"/>
          </a:xfrm>
          <a:prstGeom prst="roundRect">
            <a:avLst>
              <a:gd fmla="val 3761" name="adj"/>
            </a:avLst>
          </a:prstGeom>
          <a:noFill/>
          <a:ln cap="flat" cmpd="sng" w="2857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4"/>
          <p:cNvSpPr/>
          <p:nvPr/>
        </p:nvSpPr>
        <p:spPr>
          <a:xfrm>
            <a:off x="1415480" y="608804"/>
            <a:ext cx="4225517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Interrupts timing with / without EINT</a:t>
            </a:r>
            <a:endParaRPr i="1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6" name="Google Shape;246;p14"/>
          <p:cNvGraphicFramePr/>
          <p:nvPr/>
        </p:nvGraphicFramePr>
        <p:xfrm>
          <a:off x="1557971" y="14707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{C07A9E3F-FD37-4423-B53D-E48A13E44BF3}</a:tableStyleId>
              </a:tblPr>
              <a:tblGrid>
                <a:gridCol w="2665825"/>
                <a:gridCol w="360050"/>
                <a:gridCol w="3672400"/>
                <a:gridCol w="2011650"/>
              </a:tblGrid>
              <a:tr h="16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1"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 timing</a:t>
                      </a:r>
                      <a:endParaRPr b="1"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6923C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>
                          <a:solidFill>
                            <a:srgbClr val="76923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Interrupt 1: with “EINT”</a:t>
                      </a:r>
                      <a:endParaRPr b="0"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381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rgbClr val="76923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36C09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>
                          <a:solidFill>
                            <a:srgbClr val="E36C0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Interrupt 2: </a:t>
                      </a:r>
                      <a:endParaRPr b="0" sz="1800">
                        <a:solidFill>
                          <a:srgbClr val="E36C0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381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7" name="Google Shape;247;p14"/>
          <p:cNvSpPr/>
          <p:nvPr/>
        </p:nvSpPr>
        <p:spPr>
          <a:xfrm>
            <a:off x="1475827" y="1098548"/>
            <a:ext cx="1426674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Scenario 1:</a:t>
            </a:r>
            <a:endParaRPr/>
          </a:p>
        </p:txBody>
      </p:sp>
      <p:sp>
        <p:nvSpPr>
          <p:cNvPr id="248" name="Google Shape;248;p14"/>
          <p:cNvSpPr/>
          <p:nvPr/>
        </p:nvSpPr>
        <p:spPr>
          <a:xfrm rot="10800000">
            <a:off x="4483247" y="2564904"/>
            <a:ext cx="195697" cy="26547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/>
          <p:nvPr/>
        </p:nvSpPr>
        <p:spPr>
          <a:xfrm>
            <a:off x="2662307" y="2785878"/>
            <a:ext cx="3837591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Interrupt2 “interrupts” interrupt1</a:t>
            </a:r>
            <a:endParaRPr/>
          </a:p>
        </p:txBody>
      </p:sp>
      <p:sp>
        <p:nvSpPr>
          <p:cNvPr id="250" name="Google Shape;250;p14"/>
          <p:cNvSpPr/>
          <p:nvPr/>
        </p:nvSpPr>
        <p:spPr>
          <a:xfrm rot="10800000">
            <a:off x="8157482" y="2564904"/>
            <a:ext cx="195697" cy="26547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4"/>
          <p:cNvSpPr/>
          <p:nvPr/>
        </p:nvSpPr>
        <p:spPr>
          <a:xfrm>
            <a:off x="6850488" y="2837253"/>
            <a:ext cx="2798844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Interrupt2 has finished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to interrupt1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4"/>
          <p:cNvSpPr/>
          <p:nvPr/>
        </p:nvSpPr>
        <p:spPr>
          <a:xfrm>
            <a:off x="1415480" y="3893085"/>
            <a:ext cx="9145016" cy="2546652"/>
          </a:xfrm>
          <a:prstGeom prst="roundRect">
            <a:avLst>
              <a:gd fmla="val 3761" name="adj"/>
            </a:avLst>
          </a:prstGeom>
          <a:noFill/>
          <a:ln cap="flat" cmpd="sng" w="2857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3" name="Google Shape;253;p14"/>
          <p:cNvGraphicFramePr/>
          <p:nvPr/>
        </p:nvGraphicFramePr>
        <p:xfrm>
          <a:off x="1557971" y="4337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{C07A9E3F-FD37-4423-B53D-E48A13E44BF3}</a:tableStyleId>
              </a:tblPr>
              <a:tblGrid>
                <a:gridCol w="2665825"/>
                <a:gridCol w="3945700"/>
                <a:gridCol w="2098400"/>
              </a:tblGrid>
              <a:tr h="16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1"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Execution timing</a:t>
                      </a:r>
                      <a:endParaRPr b="1"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381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6923C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>
                          <a:solidFill>
                            <a:srgbClr val="76923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Interrupt 1: No “EINT”</a:t>
                      </a:r>
                      <a:endParaRPr b="0"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381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solidFill>
                      <a:srgbClr val="7692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36C09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>
                          <a:solidFill>
                            <a:srgbClr val="E36C0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Interrupt 2: </a:t>
                      </a:r>
                      <a:endParaRPr b="0" sz="1800">
                        <a:solidFill>
                          <a:srgbClr val="E36C0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381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6C09"/>
                    </a:solidFill>
                  </a:tcPr>
                </a:tc>
              </a:tr>
            </a:tbl>
          </a:graphicData>
        </a:graphic>
      </p:graphicFrame>
      <p:sp>
        <p:nvSpPr>
          <p:cNvPr id="254" name="Google Shape;254;p14"/>
          <p:cNvSpPr/>
          <p:nvPr/>
        </p:nvSpPr>
        <p:spPr>
          <a:xfrm>
            <a:off x="1475827" y="3965269"/>
            <a:ext cx="1426674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Scenario 2:</a:t>
            </a:r>
            <a:endParaRPr/>
          </a:p>
        </p:txBody>
      </p:sp>
      <p:sp>
        <p:nvSpPr>
          <p:cNvPr id="255" name="Google Shape;255;p14"/>
          <p:cNvSpPr/>
          <p:nvPr/>
        </p:nvSpPr>
        <p:spPr>
          <a:xfrm rot="10800000">
            <a:off x="8068107" y="5431625"/>
            <a:ext cx="195697" cy="26547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4"/>
          <p:cNvSpPr/>
          <p:nvPr/>
        </p:nvSpPr>
        <p:spPr>
          <a:xfrm>
            <a:off x="5723763" y="5703974"/>
            <a:ext cx="4914809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Interrupt2 is waiting for interrupt1 to finish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4"/>
          <p:cNvSpPr txBox="1"/>
          <p:nvPr>
            <p:ph idx="12" type="sldNum"/>
          </p:nvPr>
        </p:nvSpPr>
        <p:spPr>
          <a:xfrm>
            <a:off x="940963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0031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5"/>
          <p:cNvSpPr txBox="1"/>
          <p:nvPr/>
        </p:nvSpPr>
        <p:spPr>
          <a:xfrm>
            <a:off x="2495600" y="42735"/>
            <a:ext cx="7128792" cy="6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3.4 Peripheral Interrupt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4" name="Google Shape;26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720" y="1297882"/>
            <a:ext cx="11452559" cy="483691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5"/>
          <p:cNvSpPr/>
          <p:nvPr/>
        </p:nvSpPr>
        <p:spPr>
          <a:xfrm>
            <a:off x="338788" y="836018"/>
            <a:ext cx="11589860" cy="5760640"/>
          </a:xfrm>
          <a:prstGeom prst="roundRect">
            <a:avLst>
              <a:gd fmla="val 3761" name="adj"/>
            </a:avLst>
          </a:prstGeom>
          <a:noFill/>
          <a:ln cap="flat" cmpd="sng" w="2857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5"/>
          <p:cNvSpPr/>
          <p:nvPr/>
        </p:nvSpPr>
        <p:spPr>
          <a:xfrm>
            <a:off x="479376" y="2636911"/>
            <a:ext cx="576064" cy="340685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382841" y="6043761"/>
            <a:ext cx="2112759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Interrupt “Group”</a:t>
            </a:r>
            <a:endParaRPr/>
          </a:p>
        </p:txBody>
      </p:sp>
      <p:sp>
        <p:nvSpPr>
          <p:cNvPr id="268" name="Google Shape;268;p15"/>
          <p:cNvSpPr/>
          <p:nvPr/>
        </p:nvSpPr>
        <p:spPr>
          <a:xfrm>
            <a:off x="479376" y="3284985"/>
            <a:ext cx="11233248" cy="21602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C00F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15"/>
          <p:cNvSpPr/>
          <p:nvPr/>
        </p:nvSpPr>
        <p:spPr>
          <a:xfrm>
            <a:off x="7752184" y="3548557"/>
            <a:ext cx="2311532" cy="3667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C00F6"/>
                </a:solidFill>
                <a:latin typeface="Arial"/>
                <a:ea typeface="Arial"/>
                <a:cs typeface="Arial"/>
                <a:sym typeface="Arial"/>
              </a:rPr>
              <a:t>Interrupt “Member”</a:t>
            </a:r>
            <a:endParaRPr/>
          </a:p>
        </p:txBody>
      </p:sp>
      <p:sp>
        <p:nvSpPr>
          <p:cNvPr id="270" name="Google Shape;270;p15"/>
          <p:cNvSpPr txBox="1"/>
          <p:nvPr>
            <p:ph idx="12" type="sldNum"/>
          </p:nvPr>
        </p:nvSpPr>
        <p:spPr>
          <a:xfrm>
            <a:off x="940963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5493" y="889234"/>
            <a:ext cx="9833567" cy="5382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6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10031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6"/>
          <p:cNvSpPr txBox="1"/>
          <p:nvPr/>
        </p:nvSpPr>
        <p:spPr>
          <a:xfrm>
            <a:off x="2495600" y="42735"/>
            <a:ext cx="7128792" cy="6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3.4 Peripheral Interrupt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6"/>
          <p:cNvSpPr/>
          <p:nvPr/>
        </p:nvSpPr>
        <p:spPr>
          <a:xfrm>
            <a:off x="9120883" y="3202991"/>
            <a:ext cx="864096" cy="115212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36C0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5951984" y="3212976"/>
            <a:ext cx="1115921" cy="115594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D1D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6"/>
          <p:cNvSpPr/>
          <p:nvPr/>
        </p:nvSpPr>
        <p:spPr>
          <a:xfrm>
            <a:off x="8116532" y="3199171"/>
            <a:ext cx="867109" cy="115594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D1D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6"/>
          <p:cNvSpPr/>
          <p:nvPr/>
        </p:nvSpPr>
        <p:spPr>
          <a:xfrm>
            <a:off x="1487488" y="1936810"/>
            <a:ext cx="3466920" cy="4319587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16"/>
          <p:cNvSpPr/>
          <p:nvPr/>
        </p:nvSpPr>
        <p:spPr>
          <a:xfrm>
            <a:off x="1199456" y="836712"/>
            <a:ext cx="10081120" cy="5760640"/>
          </a:xfrm>
          <a:prstGeom prst="roundRect">
            <a:avLst>
              <a:gd fmla="val 3761" name="adj"/>
            </a:avLst>
          </a:prstGeom>
          <a:noFill/>
          <a:ln cap="flat" cmpd="sng" w="2857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6"/>
          <p:cNvSpPr/>
          <p:nvPr/>
        </p:nvSpPr>
        <p:spPr>
          <a:xfrm>
            <a:off x="5900176" y="5141519"/>
            <a:ext cx="2674836" cy="119776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R: </a:t>
            </a: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R: </a:t>
            </a: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PIE</a:t>
            </a: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ACK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Ack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nowledge</a:t>
            </a:r>
            <a:endParaRPr/>
          </a:p>
        </p:txBody>
      </p:sp>
      <p:sp>
        <p:nvSpPr>
          <p:cNvPr id="284" name="Google Shape;284;p16"/>
          <p:cNvSpPr txBox="1"/>
          <p:nvPr>
            <p:ph idx="12" type="sldNum"/>
          </p:nvPr>
        </p:nvSpPr>
        <p:spPr>
          <a:xfrm>
            <a:off x="940963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16"/>
          <p:cNvSpPr/>
          <p:nvPr/>
        </p:nvSpPr>
        <p:spPr>
          <a:xfrm>
            <a:off x="2180602" y="6230585"/>
            <a:ext cx="2080699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Interrupt Member</a:t>
            </a:r>
            <a:endParaRPr/>
          </a:p>
        </p:txBody>
      </p:sp>
      <p:sp>
        <p:nvSpPr>
          <p:cNvPr id="286" name="Google Shape;286;p16"/>
          <p:cNvSpPr/>
          <p:nvPr/>
        </p:nvSpPr>
        <p:spPr>
          <a:xfrm>
            <a:off x="6661747" y="4437522"/>
            <a:ext cx="1888339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Interrupt Group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0031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7"/>
          <p:cNvSpPr txBox="1"/>
          <p:nvPr/>
        </p:nvSpPr>
        <p:spPr>
          <a:xfrm>
            <a:off x="2495600" y="42735"/>
            <a:ext cx="7128792" cy="6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3.4 Peripheral Interrupt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1199456" y="836712"/>
            <a:ext cx="10081120" cy="5760640"/>
          </a:xfrm>
          <a:prstGeom prst="roundRect">
            <a:avLst>
              <a:gd fmla="val 3761" name="adj"/>
            </a:avLst>
          </a:prstGeom>
          <a:noFill/>
          <a:ln cap="flat" cmpd="sng" w="2857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4985" y="1340768"/>
            <a:ext cx="5630061" cy="483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7"/>
          <p:cNvSpPr/>
          <p:nvPr/>
        </p:nvSpPr>
        <p:spPr>
          <a:xfrm>
            <a:off x="4511824" y="4509119"/>
            <a:ext cx="3384376" cy="1224137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7"/>
          <p:cNvSpPr/>
          <p:nvPr/>
        </p:nvSpPr>
        <p:spPr>
          <a:xfrm>
            <a:off x="6888087" y="3104963"/>
            <a:ext cx="1044115" cy="1224137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70C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17"/>
          <p:cNvSpPr/>
          <p:nvPr/>
        </p:nvSpPr>
        <p:spPr>
          <a:xfrm>
            <a:off x="5138014" y="5733256"/>
            <a:ext cx="2131995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Direct link to CPU</a:t>
            </a:r>
            <a:endParaRPr/>
          </a:p>
        </p:txBody>
      </p:sp>
      <p:sp>
        <p:nvSpPr>
          <p:cNvPr id="298" name="Google Shape;298;p17"/>
          <p:cNvSpPr/>
          <p:nvPr/>
        </p:nvSpPr>
        <p:spPr>
          <a:xfrm>
            <a:off x="8040216" y="3533647"/>
            <a:ext cx="2709076" cy="3667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“MUXed” see last page</a:t>
            </a:r>
            <a:endParaRPr/>
          </a:p>
        </p:txBody>
      </p:sp>
      <p:sp>
        <p:nvSpPr>
          <p:cNvPr id="299" name="Google Shape;299;p17"/>
          <p:cNvSpPr txBox="1"/>
          <p:nvPr>
            <p:ph idx="12" type="sldNum"/>
          </p:nvPr>
        </p:nvSpPr>
        <p:spPr>
          <a:xfrm>
            <a:off x="940963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1505" y="826344"/>
            <a:ext cx="9020175" cy="59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8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10031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8"/>
          <p:cNvSpPr txBox="1"/>
          <p:nvPr/>
        </p:nvSpPr>
        <p:spPr>
          <a:xfrm>
            <a:off x="2495600" y="42735"/>
            <a:ext cx="7128792" cy="6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3.4 Peripheral Interrupt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18"/>
          <p:cNvSpPr/>
          <p:nvPr/>
        </p:nvSpPr>
        <p:spPr>
          <a:xfrm>
            <a:off x="1681931" y="4926868"/>
            <a:ext cx="8878565" cy="23032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D1D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18"/>
          <p:cNvSpPr/>
          <p:nvPr/>
        </p:nvSpPr>
        <p:spPr>
          <a:xfrm>
            <a:off x="1681932" y="5157192"/>
            <a:ext cx="8878565" cy="36004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1622565" y="1554474"/>
            <a:ext cx="8937930" cy="3314687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18"/>
          <p:cNvSpPr/>
          <p:nvPr/>
        </p:nvSpPr>
        <p:spPr>
          <a:xfrm>
            <a:off x="5038685" y="2053244"/>
            <a:ext cx="5388247" cy="2411124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1" name="Google Shape;31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77811" y="2115013"/>
            <a:ext cx="4908795" cy="22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8"/>
          <p:cNvSpPr/>
          <p:nvPr/>
        </p:nvSpPr>
        <p:spPr>
          <a:xfrm>
            <a:off x="5430528" y="3412419"/>
            <a:ext cx="2992207" cy="12224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D1D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5430528" y="3551462"/>
            <a:ext cx="2992207" cy="14354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8"/>
          <p:cNvSpPr/>
          <p:nvPr/>
        </p:nvSpPr>
        <p:spPr>
          <a:xfrm rot="-8182733">
            <a:off x="4761104" y="4044397"/>
            <a:ext cx="288032" cy="91874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18"/>
          <p:cNvSpPr txBox="1"/>
          <p:nvPr>
            <p:ph idx="12" type="sldNum"/>
          </p:nvPr>
        </p:nvSpPr>
        <p:spPr>
          <a:xfrm>
            <a:off x="940963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0031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9"/>
          <p:cNvSpPr txBox="1"/>
          <p:nvPr/>
        </p:nvSpPr>
        <p:spPr>
          <a:xfrm>
            <a:off x="2531604" y="42735"/>
            <a:ext cx="7128792" cy="6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Priority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2" name="Google Shape;32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9536" y="1052736"/>
            <a:ext cx="8390347" cy="518204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9"/>
          <p:cNvSpPr/>
          <p:nvPr/>
        </p:nvSpPr>
        <p:spPr>
          <a:xfrm>
            <a:off x="2063552" y="5661248"/>
            <a:ext cx="7416824" cy="57606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9"/>
          <p:cNvSpPr txBox="1"/>
          <p:nvPr>
            <p:ph idx="12" type="sldNum"/>
          </p:nvPr>
        </p:nvSpPr>
        <p:spPr>
          <a:xfrm>
            <a:off x="940963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2495600" y="42735"/>
            <a:ext cx="7128792" cy="6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Data-addressing Modes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191344" y="688550"/>
            <a:ext cx="4104456" cy="2668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00F6"/>
              </a:buClr>
              <a:buSzPts val="1800"/>
              <a:buFont typeface="Noto Sans Symbols"/>
              <a:buChar char="■"/>
            </a:pPr>
            <a:r>
              <a:rPr b="1" lang="en-US" sz="1800">
                <a:solidFill>
                  <a:srgbClr val="0C00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C00F6"/>
              </a:buClr>
              <a:buSzPts val="1800"/>
              <a:buFont typeface="Noto Sans Symbols"/>
              <a:buChar char="■"/>
            </a:pPr>
            <a:r>
              <a:rPr b="1" lang="en-US" sz="1800">
                <a:solidFill>
                  <a:srgbClr val="0C00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Immediate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C00F6"/>
              </a:buClr>
              <a:buSzPts val="1800"/>
              <a:buFont typeface="Noto Sans Symbols"/>
              <a:buChar char="■"/>
            </a:pPr>
            <a:r>
              <a:rPr b="1" lang="en-US" sz="1800">
                <a:solidFill>
                  <a:srgbClr val="0C00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C00F6"/>
              </a:buClr>
              <a:buSzPts val="1800"/>
              <a:buFont typeface="Noto Sans Symbols"/>
              <a:buChar char="■"/>
            </a:pPr>
            <a:r>
              <a:rPr b="1" lang="en-US" sz="1800">
                <a:solidFill>
                  <a:srgbClr val="0C00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indirect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Base-plus-index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C00F6"/>
              </a:buClr>
              <a:buSzPts val="1800"/>
              <a:buFont typeface="Noto Sans Symbols"/>
              <a:buChar char="■"/>
            </a:pPr>
            <a:r>
              <a:rPr b="1" lang="en-US" sz="1800">
                <a:solidFill>
                  <a:srgbClr val="0C00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relative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relative-plus-index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Scaled index</a:t>
            </a:r>
            <a:endParaRPr/>
          </a:p>
        </p:txBody>
      </p:sp>
      <p:pic>
        <p:nvPicPr>
          <p:cNvPr descr="https://slidetodoc.com/presentation_image/45b0e8ecfb2c553169e368ad9f29c598/image-9.jpg" id="68" name="Google Shape;68;p2"/>
          <p:cNvPicPr preferRelativeResize="0"/>
          <p:nvPr/>
        </p:nvPicPr>
        <p:blipFill rotWithShape="1">
          <a:blip r:embed="rId3">
            <a:alphaModFix/>
          </a:blip>
          <a:srcRect b="9001" l="0" r="0" t="0"/>
          <a:stretch/>
        </p:blipFill>
        <p:spPr>
          <a:xfrm>
            <a:off x="4583832" y="1124744"/>
            <a:ext cx="7344816" cy="501276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2"/>
          <p:cNvSpPr txBox="1"/>
          <p:nvPr>
            <p:ph idx="12" type="sldNum"/>
          </p:nvPr>
        </p:nvSpPr>
        <p:spPr>
          <a:xfrm>
            <a:off x="940963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360" y="2564904"/>
            <a:ext cx="11256168" cy="3835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10031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0"/>
          <p:cNvSpPr txBox="1"/>
          <p:nvPr/>
        </p:nvSpPr>
        <p:spPr>
          <a:xfrm>
            <a:off x="2495600" y="42735"/>
            <a:ext cx="7128792" cy="6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GPIO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1271464" y="4682906"/>
            <a:ext cx="4644900" cy="28803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D1D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271464" y="4463539"/>
            <a:ext cx="4644899" cy="21602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4" name="Google Shape;33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72264" y="613563"/>
            <a:ext cx="3535819" cy="198434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0"/>
          <p:cNvSpPr txBox="1"/>
          <p:nvPr>
            <p:ph idx="12" type="sldNum"/>
          </p:nvPr>
        </p:nvSpPr>
        <p:spPr>
          <a:xfrm>
            <a:off x="940963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0031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1"/>
          <p:cNvSpPr txBox="1"/>
          <p:nvPr/>
        </p:nvSpPr>
        <p:spPr>
          <a:xfrm>
            <a:off x="2495600" y="42735"/>
            <a:ext cx="7128792" cy="6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GPIO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2" name="Google Shape;34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5560" y="692695"/>
            <a:ext cx="7848872" cy="5906718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1"/>
          <p:cNvSpPr/>
          <p:nvPr/>
        </p:nvSpPr>
        <p:spPr>
          <a:xfrm>
            <a:off x="2192308" y="6310350"/>
            <a:ext cx="7590693" cy="21602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D1D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2192309" y="1484784"/>
            <a:ext cx="7576099" cy="21602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D1D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2165251" y="3140968"/>
            <a:ext cx="7603157" cy="309634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2192309" y="1268760"/>
            <a:ext cx="7590693" cy="21602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21"/>
          <p:cNvSpPr txBox="1"/>
          <p:nvPr>
            <p:ph idx="12" type="sldNum"/>
          </p:nvPr>
        </p:nvSpPr>
        <p:spPr>
          <a:xfrm>
            <a:off x="940963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"/>
          <p:cNvSpPr/>
          <p:nvPr/>
        </p:nvSpPr>
        <p:spPr>
          <a:xfrm>
            <a:off x="47328" y="689716"/>
            <a:ext cx="8064895" cy="5187556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22"/>
          <p:cNvSpPr/>
          <p:nvPr/>
        </p:nvSpPr>
        <p:spPr>
          <a:xfrm>
            <a:off x="8176021" y="4293096"/>
            <a:ext cx="3896643" cy="2448272"/>
          </a:xfrm>
          <a:prstGeom prst="roundRect">
            <a:avLst>
              <a:gd fmla="val 16667" name="adj"/>
            </a:avLst>
          </a:prstGeom>
          <a:solidFill>
            <a:srgbClr val="C2D5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4" name="Google Shape;354;p2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0031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2"/>
          <p:cNvSpPr txBox="1"/>
          <p:nvPr/>
        </p:nvSpPr>
        <p:spPr>
          <a:xfrm>
            <a:off x="2495600" y="42735"/>
            <a:ext cx="7128792" cy="6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實習一</a:t>
            </a:r>
            <a:endParaRPr/>
          </a:p>
        </p:txBody>
      </p:sp>
      <p:sp>
        <p:nvSpPr>
          <p:cNvPr id="356" name="Google Shape;356;p22"/>
          <p:cNvSpPr txBox="1"/>
          <p:nvPr/>
        </p:nvSpPr>
        <p:spPr>
          <a:xfrm>
            <a:off x="47328" y="692696"/>
            <a:ext cx="8064895" cy="5034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實驗說明</a:t>
            </a:r>
            <a:endParaRPr/>
          </a:p>
          <a:p>
            <a:pPr indent="-898525" lvl="0" marL="8985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範例題：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使用Timer1計時器，產生週期為10u sec之中斷，並在每次進入中斷時將GPIO 3 拉高電位；在每次離開中斷時將GPIO 3 拉低電位。 </a:t>
            </a:r>
            <a:endParaRPr/>
          </a:p>
          <a:p>
            <a:pPr indent="0" lvl="0" marL="8985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(系統頻率為200MHz)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實驗題：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利用Timer1計時器，產生週期為100u sec之中斷，並在每次進入中斷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98525" lvl="0" marL="8985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將GPIO 3 拉高電位；在每次離開中斷時將GPIO 3 拉低電位。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利用Timer2計時器，產生週期為400u sec之中斷，並在每次進入中斷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98525" lvl="0" marL="8985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將GPIO 4 拉高電位；在每次離開中斷時將GPIO 4 拉低電位。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985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9852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以示波器查看GPIO 3及GPIO 4 波形並觀察Timer1和Timer2之中斷時間，以及觀察兩個Timer中斷之優先權 。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(系統頻率為100MHz)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2"/>
          <p:cNvSpPr txBox="1"/>
          <p:nvPr/>
        </p:nvSpPr>
        <p:spPr>
          <a:xfrm>
            <a:off x="8328248" y="4435223"/>
            <a:ext cx="4680520" cy="295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繳交期限:2024/10/7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作業繳交: google classroom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課程代碼: gs4fyai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問題請洽: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助教信箱:t113318009@ntut.org.tw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2"/>
          <p:cNvSpPr txBox="1"/>
          <p:nvPr>
            <p:ph idx="12" type="sldNum"/>
          </p:nvPr>
        </p:nvSpPr>
        <p:spPr>
          <a:xfrm>
            <a:off x="940963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3" name="Google Shape;363;p23"/>
          <p:cNvGraphicFramePr/>
          <p:nvPr/>
        </p:nvGraphicFramePr>
        <p:xfrm>
          <a:off x="6310620" y="2996952"/>
          <a:ext cx="5121275" cy="3219450"/>
        </p:xfrm>
        <a:graphic>
          <a:graphicData uri="http://schemas.openxmlformats.org/presentationml/2006/ole">
            <mc:AlternateContent>
              <mc:Choice Requires="v">
                <p:oleObj r:id="rId4" imgH="3219450" imgW="5121275" progId="Visio.Drawing.11" spid="_x0000_s1">
                  <p:embed/>
                </p:oleObj>
              </mc:Choice>
              <mc:Fallback>
                <p:oleObj r:id="rId5" imgH="3219450" imgW="5121275" progId="Visio.Drawing.11">
                  <p:embed/>
                  <p:pic>
                    <p:nvPicPr>
                      <p:cNvPr id="363" name="Google Shape;363;p2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310620" y="2996952"/>
                        <a:ext cx="5121275" cy="321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" name="Google Shape;364;p23"/>
          <p:cNvGraphicFramePr/>
          <p:nvPr/>
        </p:nvGraphicFramePr>
        <p:xfrm>
          <a:off x="757298" y="2979954"/>
          <a:ext cx="5121275" cy="3219450"/>
        </p:xfrm>
        <a:graphic>
          <a:graphicData uri="http://schemas.openxmlformats.org/presentationml/2006/ole">
            <mc:AlternateContent>
              <mc:Choice Requires="v">
                <p:oleObj r:id="rId7" imgH="3219450" imgW="5121275" progId="Visio.Drawing.11" spid="_x0000_s2">
                  <p:embed/>
                </p:oleObj>
              </mc:Choice>
              <mc:Fallback>
                <p:oleObj r:id="rId8" imgH="3219450" imgW="5121275" progId="Visio.Drawing.11">
                  <p:embed/>
                  <p:pic>
                    <p:nvPicPr>
                      <p:cNvPr id="364" name="Google Shape;364;p23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57298" y="2979954"/>
                        <a:ext cx="5121275" cy="321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" name="Google Shape;365;p23"/>
          <p:cNvSpPr txBox="1"/>
          <p:nvPr/>
        </p:nvSpPr>
        <p:spPr>
          <a:xfrm>
            <a:off x="5285521" y="63368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實驗波形</a:t>
            </a:r>
            <a:endParaRPr/>
          </a:p>
        </p:txBody>
      </p:sp>
      <p:sp>
        <p:nvSpPr>
          <p:cNvPr id="366" name="Google Shape;366;p23"/>
          <p:cNvSpPr/>
          <p:nvPr/>
        </p:nvSpPr>
        <p:spPr>
          <a:xfrm>
            <a:off x="2418653" y="2492896"/>
            <a:ext cx="1798570" cy="3667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不允許中斷插入</a:t>
            </a:r>
            <a:endParaRPr b="1"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3"/>
          <p:cNvSpPr/>
          <p:nvPr/>
        </p:nvSpPr>
        <p:spPr>
          <a:xfrm>
            <a:off x="7104110" y="2492895"/>
            <a:ext cx="3534302" cy="3667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允許Timer1中斷插入Timer2中斷</a:t>
            </a:r>
            <a:endParaRPr b="1"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3"/>
          <p:cNvSpPr/>
          <p:nvPr/>
        </p:nvSpPr>
        <p:spPr>
          <a:xfrm>
            <a:off x="3965607" y="746062"/>
            <a:ext cx="4260783" cy="3667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本次作業請做出允許中斷插入(右邊波形)</a:t>
            </a:r>
            <a:endParaRPr b="1"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3"/>
          <p:cNvGraphicFramePr/>
          <p:nvPr/>
        </p:nvGraphicFramePr>
        <p:xfrm>
          <a:off x="2495600" y="17008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{C07A9E3F-FD37-4423-B53D-E48A13E44BF3}</a:tableStyleId>
              </a:tblPr>
              <a:tblGrid>
                <a:gridCol w="1805800"/>
                <a:gridCol w="1882800"/>
                <a:gridCol w="3440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Instruction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rgbClr val="FDE9D8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Register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  AX,BX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      AH,AL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360000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Immediate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 rowSpan="3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  CH,3AH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      AH,#100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      AR0,#0000000001100100b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      T,#0x0064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200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  [1234H],AX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MOVW  DP,#Timerpage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      @TIMER0PRD,AH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     *(0x0C02),AH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Register indirect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  [BX],CL</a:t>
                      </a:r>
                      <a:endParaRPr b="1"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       AR0,#TIMER0PRD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     *AR0,AH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72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Register relative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  CL,[BX+4]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MOVW  DP,#Timerpage</a:t>
                      </a:r>
                      <a:endParaRPr b="1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      @TIMER0PRD+1,AH</a:t>
                      </a:r>
                      <a:endParaRPr b="1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75" name="Google Shape;75;p3"/>
          <p:cNvSpPr txBox="1"/>
          <p:nvPr/>
        </p:nvSpPr>
        <p:spPr>
          <a:xfrm>
            <a:off x="2495600" y="42735"/>
            <a:ext cx="7128792" cy="6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Data-addressing Modes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6422851" y="6531171"/>
            <a:ext cx="5796644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※ Reference : “TMS320F2837xD Delfino Microcontrollers”, Chapter 6.7.2, Table 6-7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3"/>
          <p:cNvSpPr txBox="1"/>
          <p:nvPr>
            <p:ph idx="12" type="sldNum"/>
          </p:nvPr>
        </p:nvSpPr>
        <p:spPr>
          <a:xfrm>
            <a:off x="940963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/>
        </p:nvSpPr>
        <p:spPr>
          <a:xfrm>
            <a:off x="191344" y="688550"/>
            <a:ext cx="11737304" cy="2092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Code instructions：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Operator(ADD, SUB, ABS…), MOV, Branch</a:t>
            </a:r>
            <a:b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※TMS320C28x CPU and Instruction Set, </a:t>
            </a:r>
            <a:r>
              <a:rPr b="1" lang="en-US" sz="14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6, C28x Assembly Language Instructions </a:t>
            </a:r>
            <a:r>
              <a:rPr b="1" lang="en-US" sz="1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segment setting：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 up memory page.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self-definition register, name &amp; memory address.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2495600" y="42735"/>
            <a:ext cx="7128792" cy="6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Assembly Language Instructions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4" name="Google Shape;84;p4"/>
          <p:cNvGrpSpPr/>
          <p:nvPr/>
        </p:nvGrpSpPr>
        <p:grpSpPr>
          <a:xfrm>
            <a:off x="191344" y="3325913"/>
            <a:ext cx="5982557" cy="2664296"/>
            <a:chOff x="191344" y="3284984"/>
            <a:chExt cx="5982557" cy="2664296"/>
          </a:xfrm>
        </p:grpSpPr>
        <p:pic>
          <p:nvPicPr>
            <p:cNvPr id="85" name="Google Shape;85;p4"/>
            <p:cNvPicPr preferRelativeResize="0"/>
            <p:nvPr/>
          </p:nvPicPr>
          <p:blipFill rotWithShape="1">
            <a:blip r:embed="rId3">
              <a:alphaModFix/>
            </a:blip>
            <a:srcRect b="63922" l="884" r="25646" t="31933"/>
            <a:stretch/>
          </p:blipFill>
          <p:spPr>
            <a:xfrm>
              <a:off x="191344" y="5589240"/>
              <a:ext cx="5982557" cy="36004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86" name="Google Shape;86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82334" y="3284984"/>
              <a:ext cx="4600575" cy="211455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pic>
        <p:nvPicPr>
          <p:cNvPr id="87" name="Google Shape;8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8048" y="3150818"/>
            <a:ext cx="5112568" cy="301448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4"/>
          <p:cNvSpPr txBox="1"/>
          <p:nvPr/>
        </p:nvSpPr>
        <p:spPr>
          <a:xfrm>
            <a:off x="8184232" y="6535194"/>
            <a:ext cx="3877108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※ Reference : “TMS320C28x CPU and Instruction Set”.</a:t>
            </a:r>
            <a:endParaRPr/>
          </a:p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940963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49070" l="0" r="0" t="30950"/>
          <a:stretch/>
        </p:blipFill>
        <p:spPr>
          <a:xfrm>
            <a:off x="4253131" y="764704"/>
            <a:ext cx="6120680" cy="5859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/>
          <p:nvPr/>
        </p:nvSpPr>
        <p:spPr>
          <a:xfrm>
            <a:off x="4181123" y="839004"/>
            <a:ext cx="4032448" cy="50405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96" name="Google Shape;96;p5"/>
          <p:cNvCxnSpPr/>
          <p:nvPr/>
        </p:nvCxnSpPr>
        <p:spPr>
          <a:xfrm>
            <a:off x="3317027" y="983020"/>
            <a:ext cx="864096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7" name="Google Shape;97;p5"/>
          <p:cNvSpPr txBox="1"/>
          <p:nvPr/>
        </p:nvSpPr>
        <p:spPr>
          <a:xfrm>
            <a:off x="148675" y="764704"/>
            <a:ext cx="3168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組合語言語法與定址模式說明</a:t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4727848" y="3717032"/>
            <a:ext cx="4392488" cy="50405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99" name="Google Shape;99;p5"/>
          <p:cNvCxnSpPr/>
          <p:nvPr/>
        </p:nvCxnSpPr>
        <p:spPr>
          <a:xfrm>
            <a:off x="3863752" y="3933056"/>
            <a:ext cx="864096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" name="Google Shape;100;p5"/>
          <p:cNvSpPr txBox="1"/>
          <p:nvPr/>
        </p:nvSpPr>
        <p:spPr>
          <a:xfrm>
            <a:off x="555653" y="3717032"/>
            <a:ext cx="3456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所有功能說明與暫存器使用說明</a:t>
            </a:r>
            <a:endParaRPr/>
          </a:p>
        </p:txBody>
      </p:sp>
      <p:sp>
        <p:nvSpPr>
          <p:cNvPr id="101" name="Google Shape;101;p5"/>
          <p:cNvSpPr txBox="1"/>
          <p:nvPr/>
        </p:nvSpPr>
        <p:spPr>
          <a:xfrm>
            <a:off x="2495600" y="42735"/>
            <a:ext cx="7128792" cy="6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Datasheet introduce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1984" y="1556792"/>
            <a:ext cx="5256584" cy="195508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9856" y="3789040"/>
            <a:ext cx="3871295" cy="3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"/>
          <p:cNvPicPr preferRelativeResize="0"/>
          <p:nvPr/>
        </p:nvPicPr>
        <p:blipFill rotWithShape="1">
          <a:blip r:embed="rId6">
            <a:alphaModFix/>
          </a:blip>
          <a:srcRect b="42142" l="0" r="0" t="0"/>
          <a:stretch/>
        </p:blipFill>
        <p:spPr>
          <a:xfrm>
            <a:off x="1343472" y="1412776"/>
            <a:ext cx="3816424" cy="219290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72064" y="4293096"/>
            <a:ext cx="3600400" cy="232749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03512" y="4509120"/>
            <a:ext cx="4032448" cy="214562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5"/>
          <p:cNvSpPr txBox="1"/>
          <p:nvPr>
            <p:ph idx="12" type="sldNum"/>
          </p:nvPr>
        </p:nvSpPr>
        <p:spPr>
          <a:xfrm>
            <a:off x="940963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9776" y="858021"/>
            <a:ext cx="4303346" cy="48274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"/>
          <p:cNvSpPr/>
          <p:nvPr/>
        </p:nvSpPr>
        <p:spPr>
          <a:xfrm>
            <a:off x="4181123" y="839004"/>
            <a:ext cx="4032448" cy="50405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cxnSp>
        <p:nvCxnSpPr>
          <p:cNvPr id="114" name="Google Shape;114;p6"/>
          <p:cNvCxnSpPr/>
          <p:nvPr/>
        </p:nvCxnSpPr>
        <p:spPr>
          <a:xfrm>
            <a:off x="3317027" y="983020"/>
            <a:ext cx="864096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" name="Google Shape;115;p6"/>
          <p:cNvSpPr txBox="1"/>
          <p:nvPr/>
        </p:nvSpPr>
        <p:spPr>
          <a:xfrm>
            <a:off x="839416" y="764704"/>
            <a:ext cx="2490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通用輸入輸出腳位說明</a:t>
            </a:r>
            <a:endParaRPr b="1" sz="180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2495600" y="42735"/>
            <a:ext cx="7128792" cy="6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Datasheet introduce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9496" y="1700808"/>
            <a:ext cx="8745829" cy="479715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p6"/>
          <p:cNvSpPr txBox="1"/>
          <p:nvPr>
            <p:ph idx="12" type="sldNum"/>
          </p:nvPr>
        </p:nvSpPr>
        <p:spPr>
          <a:xfrm>
            <a:off x="940963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/>
        </p:nvSpPr>
        <p:spPr>
          <a:xfrm>
            <a:off x="1134468" y="3264458"/>
            <a:ext cx="8225789" cy="300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實驗說明：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範例題：使用Timer1計時器，產生週期為10u sec之中斷，並以GPIO2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在每次進入中斷時將GPIO 2 拉高電位；在每次離開中斷時將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GPIO 2 拉低電位。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實驗題：利用Timer1計時器，產生週期為100u sec之中斷，以每4次Timer1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中斷進入1次Timer2中斷，並以GPIO 2及GPIO 3 I/O腳分別觀察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Timer1與Timer2之中斷時間，及觀察兩個Timer中斷之優先權 。</a:t>
            </a:r>
            <a:endParaRPr/>
          </a:p>
        </p:txBody>
      </p:sp>
      <p:pic>
        <p:nvPicPr>
          <p:cNvPr id="124" name="Google Shape;124;p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0031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7"/>
          <p:cNvSpPr txBox="1"/>
          <p:nvPr/>
        </p:nvSpPr>
        <p:spPr>
          <a:xfrm>
            <a:off x="2495600" y="42735"/>
            <a:ext cx="7128792" cy="6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實習一</a:t>
            </a:r>
            <a:endParaRPr/>
          </a:p>
        </p:txBody>
      </p:sp>
      <p:sp>
        <p:nvSpPr>
          <p:cNvPr id="126" name="Google Shape;126;p7"/>
          <p:cNvSpPr/>
          <p:nvPr/>
        </p:nvSpPr>
        <p:spPr>
          <a:xfrm>
            <a:off x="2093566" y="3796164"/>
            <a:ext cx="1841654" cy="36004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D1D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4187122" y="3796164"/>
            <a:ext cx="2628959" cy="36004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D1D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8" name="Google Shape;128;p7"/>
          <p:cNvCxnSpPr/>
          <p:nvPr/>
        </p:nvCxnSpPr>
        <p:spPr>
          <a:xfrm rot="10800000">
            <a:off x="2675134" y="1558242"/>
            <a:ext cx="12106" cy="224608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" name="Google Shape;129;p7"/>
          <p:cNvSpPr txBox="1"/>
          <p:nvPr/>
        </p:nvSpPr>
        <p:spPr>
          <a:xfrm>
            <a:off x="1343472" y="1124744"/>
            <a:ext cx="7272808" cy="462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整體晶片運作必先設定</a:t>
            </a:r>
            <a:r>
              <a:rPr b="1" lang="en-US"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時脈 =&gt; Clocking__3.7章節</a:t>
            </a:r>
            <a:endParaRPr/>
          </a:p>
        </p:txBody>
      </p:sp>
      <p:cxnSp>
        <p:nvCxnSpPr>
          <p:cNvPr id="130" name="Google Shape;130;p7"/>
          <p:cNvCxnSpPr/>
          <p:nvPr/>
        </p:nvCxnSpPr>
        <p:spPr>
          <a:xfrm rot="10800000">
            <a:off x="4679608" y="2180415"/>
            <a:ext cx="798" cy="162930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" name="Google Shape;131;p7"/>
          <p:cNvSpPr txBox="1"/>
          <p:nvPr/>
        </p:nvSpPr>
        <p:spPr>
          <a:xfrm>
            <a:off x="2687240" y="1715381"/>
            <a:ext cx="6552728" cy="363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lang="en-US"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CPU Timer 模組</a:t>
            </a:r>
            <a:r>
              <a:rPr lang="en-US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功能設置</a:t>
            </a:r>
            <a:r>
              <a:rPr b="1" lang="en-US"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__3.8章節</a:t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5231904" y="3796164"/>
            <a:ext cx="792088" cy="36004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7368376" y="3796164"/>
            <a:ext cx="695610" cy="360040"/>
          </a:xfrm>
          <a:prstGeom prst="rect">
            <a:avLst/>
          </a:prstGeom>
          <a:noFill/>
          <a:ln cap="flat" cmpd="sng" w="38100">
            <a:solidFill>
              <a:srgbClr val="1D1D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4" name="Google Shape;134;p7"/>
          <p:cNvCxnSpPr/>
          <p:nvPr/>
        </p:nvCxnSpPr>
        <p:spPr>
          <a:xfrm rot="10800000">
            <a:off x="7850615" y="3379781"/>
            <a:ext cx="10248" cy="34881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5" name="Google Shape;135;p7"/>
          <p:cNvSpPr txBox="1"/>
          <p:nvPr/>
        </p:nvSpPr>
        <p:spPr>
          <a:xfrm>
            <a:off x="6330719" y="3011872"/>
            <a:ext cx="5680670" cy="464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通用輸入輸出</a:t>
            </a:r>
            <a:r>
              <a:rPr lang="en-US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腳位,</a:t>
            </a:r>
            <a:r>
              <a:rPr b="1" lang="en-US"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F28379D Overview pdf</a:t>
            </a:r>
            <a:endParaRPr b="1" sz="20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1194132" y="4958732"/>
            <a:ext cx="7422148" cy="1273376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D1DF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6227114" y="3804330"/>
            <a:ext cx="588966" cy="36004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D1D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5119244" y="2348644"/>
            <a:ext cx="3917651" cy="348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lang="en-US"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中斷</a:t>
            </a:r>
            <a:r>
              <a:rPr lang="en-US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功能設置</a:t>
            </a:r>
            <a:r>
              <a:rPr b="1" lang="en-US" sz="20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__3.4章節</a:t>
            </a:r>
            <a:endParaRPr/>
          </a:p>
        </p:txBody>
      </p:sp>
      <p:cxnSp>
        <p:nvCxnSpPr>
          <p:cNvPr id="139" name="Google Shape;139;p7"/>
          <p:cNvCxnSpPr/>
          <p:nvPr/>
        </p:nvCxnSpPr>
        <p:spPr>
          <a:xfrm rot="10800000">
            <a:off x="6330719" y="2734413"/>
            <a:ext cx="0" cy="1044223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" name="Google Shape;140;p7"/>
          <p:cNvSpPr/>
          <p:nvPr/>
        </p:nvSpPr>
        <p:spPr>
          <a:xfrm>
            <a:off x="293989" y="920281"/>
            <a:ext cx="11604021" cy="5616625"/>
          </a:xfrm>
          <a:prstGeom prst="roundRect">
            <a:avLst>
              <a:gd fmla="val 3761" name="adj"/>
            </a:avLst>
          </a:prstGeom>
          <a:noFill/>
          <a:ln cap="flat" cmpd="sng" w="2857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5167180" y="5415400"/>
            <a:ext cx="1936932" cy="36004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7"/>
          <p:cNvSpPr txBox="1"/>
          <p:nvPr>
            <p:ph idx="12" type="sldNum"/>
          </p:nvPr>
        </p:nvSpPr>
        <p:spPr>
          <a:xfrm>
            <a:off x="940963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3512" y="1052736"/>
            <a:ext cx="9030384" cy="485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10031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 txBox="1"/>
          <p:nvPr/>
        </p:nvSpPr>
        <p:spPr>
          <a:xfrm>
            <a:off x="2495600" y="42735"/>
            <a:ext cx="7128792" cy="6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3.7 Clocking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1751178" y="1405722"/>
            <a:ext cx="744422" cy="171595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D1D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2873188" y="1537499"/>
            <a:ext cx="7615300" cy="1368152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1487488" y="1052735"/>
            <a:ext cx="9649072" cy="5309299"/>
          </a:xfrm>
          <a:prstGeom prst="roundRect">
            <a:avLst>
              <a:gd fmla="val 3761" name="adj"/>
            </a:avLst>
          </a:prstGeom>
          <a:noFill/>
          <a:ln cap="flat" cmpd="sng" w="2857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 txBox="1"/>
          <p:nvPr>
            <p:ph idx="12" type="sldNum"/>
          </p:nvPr>
        </p:nvSpPr>
        <p:spPr>
          <a:xfrm>
            <a:off x="940963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746036" y="1196750"/>
            <a:ext cx="10750564" cy="4680521"/>
          </a:xfrm>
          <a:prstGeom prst="roundRect">
            <a:avLst>
              <a:gd fmla="val 4982" name="adj"/>
            </a:avLst>
          </a:prstGeom>
          <a:noFill/>
          <a:ln cap="flat" cmpd="sng" w="28575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0031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9"/>
          <p:cNvSpPr txBox="1"/>
          <p:nvPr/>
        </p:nvSpPr>
        <p:spPr>
          <a:xfrm>
            <a:off x="2495600" y="42735"/>
            <a:ext cx="7128792" cy="6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3.7 Clocking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3472" y="1844824"/>
            <a:ext cx="9909648" cy="313388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"/>
          <p:cNvSpPr/>
          <p:nvPr/>
        </p:nvSpPr>
        <p:spPr>
          <a:xfrm>
            <a:off x="2002212" y="2636912"/>
            <a:ext cx="9062339" cy="31659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D1D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9"/>
          <p:cNvSpPr txBox="1"/>
          <p:nvPr>
            <p:ph idx="12" type="sldNum"/>
          </p:nvPr>
        </p:nvSpPr>
        <p:spPr>
          <a:xfrm>
            <a:off x="9409633" y="652026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2013-07-18T14:48:04Z</dcterms:created>
  <dc:creator>AWinter</dc:creator>
</cp:coreProperties>
</file>