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325" y="32225"/>
            <a:ext cx="91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В</a:t>
            </a: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ажнейшие этапы в истории развития информатики и их социальные последствия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42275" y="853701"/>
            <a:ext cx="2439000" cy="132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созданием первых электронных вычислительных машин, таких как ENIAC, информатика начинает развиваться как наука.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Социальные последствия: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Терапевтические и военные применения, что изменило подход к обработке данных.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984150" y="853700"/>
            <a:ext cx="2812800" cy="120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Появление языков, как FORTRAN и COBOL. Это способствовало стандартизации программирования, что сделало его доступным для большего числа людей.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Социальные последствия: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Ускорение автоматизации бизнес процессов.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199900" y="853700"/>
            <a:ext cx="2693700" cy="120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Внедрение мини- и мэйнфреймов, развитие ARPANET. Это привело к доступности вычислительных ресурсов и началу цифровой коммуникации.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Социальные последствия: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Рост информационного общества и изменение форм телекоммуникаций.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199900" y="2572580"/>
            <a:ext cx="2693700" cy="10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Появление ПК, таких как Altair 8800 и Apple I.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</a:rPr>
              <a:t>Социальные последствия:</a:t>
            </a:r>
            <a:endParaRPr b="1" sz="10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Демократизация вычислительной техники, появление новых профессий и изменение стиля жизни.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01450" y="2573380"/>
            <a:ext cx="2495400" cy="10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Начало широкого использования Интернета.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Социальные последствия: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Глобализация, доступ к информации и новые способы общения.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27650" y="2570686"/>
            <a:ext cx="2693700" cy="10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Разработка HTML и браузеров.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Социальные последствия: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Революция в бизнесе, появления новых моделей продажи и рекламы, как и преобразование досуга с помощью онлайн-ресурсов.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7650" y="4041849"/>
            <a:ext cx="2693700" cy="10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Появление смартфонов и облачных сервисов.</a:t>
            </a:r>
            <a:b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Социальные последствия: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Изменение взаимодействия с информацией, увеличение мобильности работы и жизни.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5898243" y="3073069"/>
            <a:ext cx="200268" cy="36700"/>
            <a:chOff x="5923396" y="2779669"/>
            <a:chExt cx="200268" cy="36700"/>
          </a:xfrm>
        </p:grpSpPr>
        <p:sp>
          <p:nvSpPr>
            <p:cNvPr id="63" name="Google Shape;63;p13"/>
            <p:cNvSpPr/>
            <p:nvPr/>
          </p:nvSpPr>
          <p:spPr>
            <a:xfrm rot="10800000">
              <a:off x="6088564" y="27796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10800000">
              <a:off x="6006275" y="27812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10800000">
              <a:off x="5923396" y="27812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3011266" y="3109769"/>
            <a:ext cx="200268" cy="36700"/>
            <a:chOff x="3085381" y="2778869"/>
            <a:chExt cx="200268" cy="36700"/>
          </a:xfrm>
        </p:grpSpPr>
        <p:sp>
          <p:nvSpPr>
            <p:cNvPr id="67" name="Google Shape;67;p13"/>
            <p:cNvSpPr/>
            <p:nvPr/>
          </p:nvSpPr>
          <p:spPr>
            <a:xfrm rot="10800000">
              <a:off x="3250550" y="27788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10800000">
              <a:off x="3168261" y="27804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10800000">
              <a:off x="3085381" y="27804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/>
          <p:nvPr/>
        </p:nvSpPr>
        <p:spPr>
          <a:xfrm>
            <a:off x="3364625" y="4041851"/>
            <a:ext cx="2693700" cy="10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Развитие ИИ, машинного обучения и анализа больших данных.</a:t>
            </a:r>
            <a:b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Социальные последствия: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Новые вызовы для общества, вопросы этики и прав человека, а также автоматизация труда.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3042854" y="4542349"/>
            <a:ext cx="200268" cy="36700"/>
            <a:chOff x="3085381" y="2778869"/>
            <a:chExt cx="200268" cy="36700"/>
          </a:xfrm>
        </p:grpSpPr>
        <p:sp>
          <p:nvSpPr>
            <p:cNvPr id="72" name="Google Shape;72;p13"/>
            <p:cNvSpPr/>
            <p:nvPr/>
          </p:nvSpPr>
          <p:spPr>
            <a:xfrm rot="10800000">
              <a:off x="3250550" y="27788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10800000">
              <a:off x="3168261" y="27804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10800000">
              <a:off x="3085381" y="27804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5898293" y="1467904"/>
            <a:ext cx="200268" cy="36700"/>
            <a:chOff x="5923396" y="2779669"/>
            <a:chExt cx="200268" cy="36700"/>
          </a:xfrm>
        </p:grpSpPr>
        <p:sp>
          <p:nvSpPr>
            <p:cNvPr id="76" name="Google Shape;76;p13"/>
            <p:cNvSpPr/>
            <p:nvPr/>
          </p:nvSpPr>
          <p:spPr>
            <a:xfrm rot="10800000">
              <a:off x="6088564" y="27796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10800000">
              <a:off x="6006275" y="27812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10800000">
              <a:off x="5923396" y="27812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2682593" y="1467904"/>
            <a:ext cx="200268" cy="36700"/>
            <a:chOff x="5923396" y="2779669"/>
            <a:chExt cx="200268" cy="36700"/>
          </a:xfrm>
        </p:grpSpPr>
        <p:sp>
          <p:nvSpPr>
            <p:cNvPr id="80" name="Google Shape;80;p13"/>
            <p:cNvSpPr/>
            <p:nvPr/>
          </p:nvSpPr>
          <p:spPr>
            <a:xfrm rot="10800000">
              <a:off x="6088564" y="27796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10800000">
              <a:off x="6006275" y="27812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10800000">
              <a:off x="5923396" y="2781269"/>
              <a:ext cx="35100" cy="35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/>
        </p:nvSpPr>
        <p:spPr>
          <a:xfrm>
            <a:off x="316585" y="624840"/>
            <a:ext cx="20904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1940-e: Зачатки информатики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781500" y="632440"/>
            <a:ext cx="32181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1950-e: Разработка языков программирования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199835" y="640710"/>
            <a:ext cx="26937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1960-e: Распространение ЭВМ и сетей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199910" y="2363800"/>
            <a:ext cx="26937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1970-e: Персональные компьютеры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247525" y="2363813"/>
            <a:ext cx="270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1980-e: Развитие интернет-технологий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27650" y="2357673"/>
            <a:ext cx="27771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1990-e: Веб и электронная коммерция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21450" y="3810525"/>
            <a:ext cx="29895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2000</a:t>
            </a:r>
            <a:r>
              <a:rPr b="1" lang="ru" sz="1000">
                <a:solidFill>
                  <a:srgbClr val="3C78D8"/>
                </a:solidFill>
              </a:rPr>
              <a:t>-e: Мобильные и облачные технологии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216724" y="3804375"/>
            <a:ext cx="29895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3C78D8"/>
                </a:solidFill>
              </a:rPr>
              <a:t>2010-е</a:t>
            </a:r>
            <a:r>
              <a:rPr b="1" lang="ru" sz="1000">
                <a:solidFill>
                  <a:srgbClr val="3C78D8"/>
                </a:solidFill>
              </a:rPr>
              <a:t>: Искусственный интеллект и Big Data</a:t>
            </a:r>
            <a:endParaRPr b="1" sz="1000">
              <a:solidFill>
                <a:srgbClr val="3C78D8"/>
              </a:solidFill>
            </a:endParaRPr>
          </a:p>
        </p:txBody>
      </p:sp>
      <p:cxnSp>
        <p:nvCxnSpPr>
          <p:cNvPr id="91" name="Google Shape;91;p13"/>
          <p:cNvCxnSpPr>
            <a:stCxn id="57" idx="3"/>
            <a:endCxn id="58" idx="3"/>
          </p:cNvCxnSpPr>
          <p:nvPr/>
        </p:nvCxnSpPr>
        <p:spPr>
          <a:xfrm>
            <a:off x="8893600" y="1456850"/>
            <a:ext cx="600" cy="16347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60" idx="1"/>
            <a:endCxn id="61" idx="1"/>
          </p:cNvCxnSpPr>
          <p:nvPr/>
        </p:nvCxnSpPr>
        <p:spPr>
          <a:xfrm>
            <a:off x="227650" y="3089536"/>
            <a:ext cx="600" cy="1471200"/>
          </a:xfrm>
          <a:prstGeom prst="curvedConnector3">
            <a:avLst>
              <a:gd fmla="val -3540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