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01" r:id="rId1"/>
  </p:sldMasterIdLst>
  <p:notesMasterIdLst>
    <p:notesMasterId r:id="rId13"/>
  </p:notesMasterIdLst>
  <p:handoutMasterIdLst>
    <p:handoutMasterId r:id="rId14"/>
  </p:handoutMasterIdLst>
  <p:sldIdLst>
    <p:sldId id="256" r:id="rId2"/>
    <p:sldId id="425" r:id="rId3"/>
    <p:sldId id="431" r:id="rId4"/>
    <p:sldId id="439" r:id="rId5"/>
    <p:sldId id="436" r:id="rId6"/>
    <p:sldId id="440" r:id="rId7"/>
    <p:sldId id="441" r:id="rId8"/>
    <p:sldId id="437" r:id="rId9"/>
    <p:sldId id="438" r:id="rId10"/>
    <p:sldId id="443" r:id="rId11"/>
    <p:sldId id="442" r:id="rId12"/>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2774C5"/>
    <a:srgbClr val="A6A6A6"/>
    <a:srgbClr val="005BBB"/>
    <a:srgbClr val="BCBCBC"/>
    <a:srgbClr val="000000"/>
    <a:srgbClr val="00C7B1"/>
    <a:srgbClr val="828383"/>
    <a:srgbClr val="666666"/>
    <a:srgbClr val="4DC3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88" autoAdjust="0"/>
    <p:restoredTop sz="75679" autoAdjust="0"/>
  </p:normalViewPr>
  <p:slideViewPr>
    <p:cSldViewPr snapToGrid="0" snapToObjects="1">
      <p:cViewPr varScale="1">
        <p:scale>
          <a:sx n="95" d="100"/>
          <a:sy n="95" d="100"/>
        </p:scale>
        <p:origin x="1171" y="62"/>
      </p:cViewPr>
      <p:guideLst/>
    </p:cSldViewPr>
  </p:slideViewPr>
  <p:outlineViewPr>
    <p:cViewPr>
      <p:scale>
        <a:sx n="33" d="100"/>
        <a:sy n="33" d="100"/>
      </p:scale>
      <p:origin x="0" y="-6064"/>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7" d="100"/>
          <a:sy n="87" d="100"/>
        </p:scale>
        <p:origin x="3904"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198c7f5ddc4d53" providerId="LiveId" clId="{B3EEC6B6-03F6-45CC-A3CB-7259BC814E9E}"/>
    <pc:docChg chg="modSld">
      <pc:chgData name="" userId="33198c7f5ddc4d53" providerId="LiveId" clId="{B3EEC6B6-03F6-45CC-A3CB-7259BC814E9E}" dt="2023-06-14T01:40:41.988" v="1" actId="20577"/>
      <pc:docMkLst>
        <pc:docMk/>
      </pc:docMkLst>
      <pc:sldChg chg="modSp">
        <pc:chgData name="" userId="33198c7f5ddc4d53" providerId="LiveId" clId="{B3EEC6B6-03F6-45CC-A3CB-7259BC814E9E}" dt="2023-06-14T01:40:41.988" v="1" actId="20577"/>
        <pc:sldMkLst>
          <pc:docMk/>
          <pc:sldMk cId="2164765142" sldId="443"/>
        </pc:sldMkLst>
        <pc:spChg chg="mod">
          <ac:chgData name="" userId="33198c7f5ddc4d53" providerId="LiveId" clId="{B3EEC6B6-03F6-45CC-A3CB-7259BC814E9E}" dt="2023-06-14T01:40:41.988" v="1" actId="20577"/>
          <ac:spMkLst>
            <pc:docMk/>
            <pc:sldMk cId="2164765142" sldId="443"/>
            <ac:spMk id="16" creationId="{00000000-0000-0000-0000-000000000000}"/>
          </ac:spMkLst>
        </pc:spChg>
      </pc:sldChg>
    </pc:docChg>
  </pc:docChgLst>
  <pc:docChgLst>
    <pc:chgData name="Jinsong Han" userId="80a9d24fded93ad0" providerId="LiveId" clId="{51AA92BF-12D1-4C1F-9B11-DBF82D6CB77E}"/>
  </pc:docChgLst>
</pc:chgInfo>
</file>

<file path=ppt/drawings/_rels/vmlDrawing1.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Arial"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1D33A1-6D17-2C4C-B4C2-C83DB37352CC}" type="datetimeFigureOut">
              <a:rPr lang="en-US" smtClean="0">
                <a:latin typeface="Arial" charset="0"/>
              </a:rPr>
              <a:t>6/14/2023</a:t>
            </a:fld>
            <a:endParaRPr lang="en-US" dirty="0">
              <a:latin typeface="Arial"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Arial" charset="0"/>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B59171E-5108-1245-8B63-E8B205C9AF87}" type="slidenum">
              <a:rPr lang="en-US" smtClean="0">
                <a:latin typeface="Arial" charset="0"/>
              </a:rPr>
              <a:t>‹#›</a:t>
            </a:fld>
            <a:endParaRPr lang="en-US" dirty="0">
              <a:latin typeface="Arial" charset="0"/>
            </a:endParaRPr>
          </a:p>
        </p:txBody>
      </p:sp>
    </p:spTree>
    <p:extLst>
      <p:ext uri="{BB962C8B-B14F-4D97-AF65-F5344CB8AC3E}">
        <p14:creationId xmlns:p14="http://schemas.microsoft.com/office/powerpoint/2010/main" val="9675423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charset="0"/>
              </a:defRPr>
            </a:lvl1pPr>
          </a:lstStyle>
          <a:p>
            <a:fld id="{5B96CA4F-2197-CC40-B4FC-798A937A9DC6}" type="datetimeFigureOut">
              <a:rPr lang="en-US" smtClean="0"/>
              <a:pPr/>
              <a:t>6/14/2023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charset="0"/>
              </a:defRPr>
            </a:lvl1pPr>
          </a:lstStyle>
          <a:p>
            <a:fld id="{02322656-8894-1544-92AA-01B3CF5E6182}" type="slidenum">
              <a:rPr lang="en-US" smtClean="0"/>
              <a:pPr/>
              <a:t>‹#›</a:t>
            </a:fld>
            <a:endParaRPr lang="en-US" dirty="0"/>
          </a:p>
        </p:txBody>
      </p:sp>
    </p:spTree>
    <p:extLst>
      <p:ext uri="{BB962C8B-B14F-4D97-AF65-F5344CB8AC3E}">
        <p14:creationId xmlns:p14="http://schemas.microsoft.com/office/powerpoint/2010/main" val="702750498"/>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Arial" charset="0"/>
        <a:ea typeface="+mn-ea"/>
        <a:cs typeface="+mn-cs"/>
      </a:defRPr>
    </a:lvl1pPr>
    <a:lvl2pPr marL="609585" algn="l" defTabSz="1219170" rtl="0" eaLnBrk="1" latinLnBrk="0" hangingPunct="1">
      <a:defRPr sz="1600" kern="1200">
        <a:solidFill>
          <a:schemeClr val="tx1"/>
        </a:solidFill>
        <a:latin typeface="Arial" charset="0"/>
        <a:ea typeface="+mn-ea"/>
        <a:cs typeface="+mn-cs"/>
      </a:defRPr>
    </a:lvl2pPr>
    <a:lvl3pPr marL="1219170" algn="l" defTabSz="1219170" rtl="0" eaLnBrk="1" latinLnBrk="0" hangingPunct="1">
      <a:defRPr sz="1600" kern="1200">
        <a:solidFill>
          <a:schemeClr val="tx1"/>
        </a:solidFill>
        <a:latin typeface="Arial" charset="0"/>
        <a:ea typeface="+mn-ea"/>
        <a:cs typeface="+mn-cs"/>
      </a:defRPr>
    </a:lvl3pPr>
    <a:lvl4pPr marL="1828754" algn="l" defTabSz="1219170" rtl="0" eaLnBrk="1" latinLnBrk="0" hangingPunct="1">
      <a:defRPr sz="1600" kern="1200">
        <a:solidFill>
          <a:schemeClr val="tx1"/>
        </a:solidFill>
        <a:latin typeface="Arial" charset="0"/>
        <a:ea typeface="+mn-ea"/>
        <a:cs typeface="+mn-cs"/>
      </a:defRPr>
    </a:lvl4pPr>
    <a:lvl5pPr marL="2438339" algn="l" defTabSz="1219170" rtl="0" eaLnBrk="1" latinLnBrk="0" hangingPunct="1">
      <a:defRPr sz="1600" kern="1200">
        <a:solidFill>
          <a:schemeClr val="tx1"/>
        </a:solidFill>
        <a:latin typeface="Arial"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322656-8894-1544-92AA-01B3CF5E6182}" type="slidenum">
              <a:rPr lang="en-US" smtClean="0"/>
              <a:pPr/>
              <a:t>1</a:t>
            </a:fld>
            <a:endParaRPr lang="en-US" dirty="0"/>
          </a:p>
        </p:txBody>
      </p:sp>
    </p:spTree>
    <p:extLst>
      <p:ext uri="{BB962C8B-B14F-4D97-AF65-F5344CB8AC3E}">
        <p14:creationId xmlns:p14="http://schemas.microsoft.com/office/powerpoint/2010/main" val="27105570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322656-8894-1544-92AA-01B3CF5E6182}" type="slidenum">
              <a:rPr lang="en-US" smtClean="0"/>
              <a:pPr/>
              <a:t>10</a:t>
            </a:fld>
            <a:endParaRPr lang="en-US" dirty="0"/>
          </a:p>
        </p:txBody>
      </p:sp>
    </p:spTree>
    <p:extLst>
      <p:ext uri="{BB962C8B-B14F-4D97-AF65-F5344CB8AC3E}">
        <p14:creationId xmlns:p14="http://schemas.microsoft.com/office/powerpoint/2010/main" val="30370194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322656-8894-1544-92AA-01B3CF5E6182}" type="slidenum">
              <a:rPr lang="en-US" smtClean="0"/>
              <a:pPr/>
              <a:t>11</a:t>
            </a:fld>
            <a:endParaRPr lang="en-US" dirty="0"/>
          </a:p>
        </p:txBody>
      </p:sp>
    </p:spTree>
    <p:extLst>
      <p:ext uri="{BB962C8B-B14F-4D97-AF65-F5344CB8AC3E}">
        <p14:creationId xmlns:p14="http://schemas.microsoft.com/office/powerpoint/2010/main" val="3094461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右侧为其伪代码，对伪代码进行解释</a:t>
            </a:r>
            <a:endParaRPr lang="en-US" dirty="0"/>
          </a:p>
        </p:txBody>
      </p:sp>
      <p:sp>
        <p:nvSpPr>
          <p:cNvPr id="4" name="Slide Number Placeholder 3"/>
          <p:cNvSpPr>
            <a:spLocks noGrp="1"/>
          </p:cNvSpPr>
          <p:nvPr>
            <p:ph type="sldNum" sz="quarter" idx="5"/>
          </p:nvPr>
        </p:nvSpPr>
        <p:spPr/>
        <p:txBody>
          <a:bodyPr/>
          <a:lstStyle/>
          <a:p>
            <a:fld id="{02322656-8894-1544-92AA-01B3CF5E6182}" type="slidenum">
              <a:rPr lang="en-US" smtClean="0"/>
              <a:pPr/>
              <a:t>2</a:t>
            </a:fld>
            <a:endParaRPr lang="en-US" dirty="0"/>
          </a:p>
        </p:txBody>
      </p:sp>
    </p:spTree>
    <p:extLst>
      <p:ext uri="{BB962C8B-B14F-4D97-AF65-F5344CB8AC3E}">
        <p14:creationId xmlns:p14="http://schemas.microsoft.com/office/powerpoint/2010/main" val="3685823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322656-8894-1544-92AA-01B3CF5E6182}" type="slidenum">
              <a:rPr lang="en-US" smtClean="0"/>
              <a:pPr/>
              <a:t>3</a:t>
            </a:fld>
            <a:endParaRPr lang="en-US" dirty="0"/>
          </a:p>
        </p:txBody>
      </p:sp>
    </p:spTree>
    <p:extLst>
      <p:ext uri="{BB962C8B-B14F-4D97-AF65-F5344CB8AC3E}">
        <p14:creationId xmlns:p14="http://schemas.microsoft.com/office/powerpoint/2010/main" val="29117005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322656-8894-1544-92AA-01B3CF5E6182}" type="slidenum">
              <a:rPr lang="en-US" smtClean="0"/>
              <a:pPr/>
              <a:t>4</a:t>
            </a:fld>
            <a:endParaRPr lang="en-US" dirty="0"/>
          </a:p>
        </p:txBody>
      </p:sp>
    </p:spTree>
    <p:extLst>
      <p:ext uri="{BB962C8B-B14F-4D97-AF65-F5344CB8AC3E}">
        <p14:creationId xmlns:p14="http://schemas.microsoft.com/office/powerpoint/2010/main" val="3833906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zh-CN" altLang="en-US" dirty="0">
                <a:latin typeface="Arial" panose="020B0604020202020204" pitchFamily="34" charset="0"/>
                <a:ea typeface="+mn-ea"/>
                <a:cs typeface="Arial" panose="020B0604020202020204" pitchFamily="34" charset="0"/>
              </a:rPr>
              <a:t>本文中提到的</a:t>
            </a:r>
            <a:r>
              <a:rPr lang="en-US" altLang="zh-CN" dirty="0">
                <a:latin typeface="Arial" panose="020B0604020202020204" pitchFamily="34" charset="0"/>
                <a:ea typeface="+mn-ea"/>
                <a:cs typeface="Arial" panose="020B0604020202020204" pitchFamily="34" charset="0"/>
              </a:rPr>
              <a:t>DFA</a:t>
            </a:r>
            <a:r>
              <a:rPr lang="zh-CN" altLang="en-US" dirty="0">
                <a:latin typeface="Arial" panose="020B0604020202020204" pitchFamily="34" charset="0"/>
                <a:ea typeface="+mn-ea"/>
                <a:cs typeface="Arial" panose="020B0604020202020204" pitchFamily="34" charset="0"/>
              </a:rPr>
              <a:t>基于在</a:t>
            </a:r>
            <a:r>
              <a:rPr lang="en-US" altLang="zh-CN" dirty="0">
                <a:latin typeface="Arial" panose="020B0604020202020204" pitchFamily="34" charset="0"/>
                <a:ea typeface="+mn-ea"/>
                <a:cs typeface="Arial" panose="020B0604020202020204" pitchFamily="34" charset="0"/>
              </a:rPr>
              <a:t>AES</a:t>
            </a:r>
            <a:r>
              <a:rPr lang="zh-CN" altLang="en-US" dirty="0">
                <a:latin typeface="Arial" panose="020B0604020202020204" pitchFamily="34" charset="0"/>
                <a:ea typeface="+mn-ea"/>
                <a:cs typeface="Arial" panose="020B0604020202020204" pitchFamily="34" charset="0"/>
              </a:rPr>
              <a:t>第九轮中注入的故障实现攻击。</a:t>
            </a:r>
            <a:endParaRPr lang="en-US" altLang="zh-CN" dirty="0">
              <a:latin typeface="Arial" panose="020B0604020202020204" pitchFamily="34" charset="0"/>
              <a:ea typeface="+mn-ea"/>
              <a:cs typeface="Arial" panose="020B0604020202020204" pitchFamily="34" charset="0"/>
            </a:endParaRPr>
          </a:p>
          <a:p>
            <a:pPr eaLnBrk="1" hangingPunct="1"/>
            <a:r>
              <a:rPr lang="en-US" altLang="zh-CN" dirty="0">
                <a:latin typeface="Arial" panose="020B0604020202020204" pitchFamily="34" charset="0"/>
                <a:ea typeface="+mn-ea"/>
                <a:cs typeface="Arial" panose="020B0604020202020204" pitchFamily="34" charset="0"/>
              </a:rPr>
              <a:t>+ </a:t>
            </a:r>
            <a:r>
              <a:rPr lang="el-GR" altLang="zh-CN" dirty="0">
                <a:latin typeface="Arial" panose="020B0604020202020204" pitchFamily="34" charset="0"/>
                <a:ea typeface="+mn-ea"/>
                <a:cs typeface="Arial" panose="020B0604020202020204" pitchFamily="34" charset="0"/>
              </a:rPr>
              <a:t>ε</a:t>
            </a:r>
            <a:r>
              <a:rPr lang="zh-CN" altLang="en-US" dirty="0">
                <a:latin typeface="Arial" panose="020B0604020202020204" pitchFamily="34" charset="0"/>
                <a:ea typeface="+mn-ea"/>
                <a:cs typeface="Arial" panose="020B0604020202020204" pitchFamily="34" charset="0"/>
              </a:rPr>
              <a:t>代表引入的故障，</a:t>
            </a:r>
            <a:r>
              <a:rPr lang="en-US" altLang="zh-CN" dirty="0">
                <a:latin typeface="Arial" panose="020B0604020202020204" pitchFamily="34" charset="0"/>
                <a:ea typeface="+mn-ea"/>
                <a:cs typeface="Arial" panose="020B0604020202020204" pitchFamily="34" charset="0"/>
              </a:rPr>
              <a:t>S9</a:t>
            </a:r>
            <a:r>
              <a:rPr lang="zh-CN" altLang="en-US" dirty="0">
                <a:latin typeface="Arial" panose="020B0604020202020204" pitchFamily="34" charset="0"/>
                <a:ea typeface="+mn-ea"/>
                <a:cs typeface="Arial" panose="020B0604020202020204" pitchFamily="34" charset="0"/>
              </a:rPr>
              <a:t>代表正确的第九轮</a:t>
            </a:r>
            <a:r>
              <a:rPr lang="en-US" altLang="zh-CN" dirty="0">
                <a:latin typeface="Arial" panose="020B0604020202020204" pitchFamily="34" charset="0"/>
                <a:ea typeface="+mn-ea"/>
                <a:cs typeface="Arial" panose="020B0604020202020204" pitchFamily="34" charset="0"/>
              </a:rPr>
              <a:t>block</a:t>
            </a:r>
            <a:r>
              <a:rPr lang="zh-CN" altLang="en-US" dirty="0">
                <a:latin typeface="Arial" panose="020B0604020202020204" pitchFamily="34" charset="0"/>
                <a:ea typeface="+mn-ea"/>
                <a:cs typeface="Arial" panose="020B0604020202020204" pitchFamily="34" charset="0"/>
              </a:rPr>
              <a:t>，</a:t>
            </a:r>
            <a:r>
              <a:rPr lang="en-US" altLang="zh-CN" dirty="0">
                <a:latin typeface="Arial" panose="020B0604020202020204" pitchFamily="34" charset="0"/>
                <a:ea typeface="+mn-ea"/>
                <a:cs typeface="Arial" panose="020B0604020202020204" pitchFamily="34" charset="0"/>
              </a:rPr>
              <a:t>F9</a:t>
            </a:r>
            <a:r>
              <a:rPr lang="zh-CN" altLang="en-US" dirty="0">
                <a:latin typeface="Arial" panose="020B0604020202020204" pitchFamily="34" charset="0"/>
                <a:ea typeface="+mn-ea"/>
                <a:cs typeface="Arial" panose="020B0604020202020204" pitchFamily="34" charset="0"/>
              </a:rPr>
              <a:t>代表故障注入后的第九轮</a:t>
            </a:r>
            <a:r>
              <a:rPr lang="en-US" altLang="zh-CN" dirty="0">
                <a:latin typeface="Arial" panose="020B0604020202020204" pitchFamily="34" charset="0"/>
                <a:ea typeface="+mn-ea"/>
                <a:cs typeface="Arial" panose="020B0604020202020204" pitchFamily="34" charset="0"/>
              </a:rPr>
              <a:t>block</a:t>
            </a:r>
          </a:p>
          <a:p>
            <a:pPr eaLnBrk="1" hangingPunct="1"/>
            <a:r>
              <a:rPr lang="en-US" altLang="zh-CN" dirty="0">
                <a:latin typeface="Arial" panose="020B0604020202020204" pitchFamily="34" charset="0"/>
                <a:ea typeface="+mn-ea"/>
                <a:cs typeface="Arial" panose="020B0604020202020204" pitchFamily="34" charset="0"/>
              </a:rPr>
              <a:t>+ </a:t>
            </a:r>
            <a:r>
              <a:rPr lang="zh-CN" altLang="en-US" dirty="0">
                <a:latin typeface="Arial" panose="020B0604020202020204" pitchFamily="34" charset="0"/>
                <a:ea typeface="+mn-ea"/>
                <a:cs typeface="Arial" panose="020B0604020202020204" pitchFamily="34" charset="0"/>
              </a:rPr>
              <a:t>第九轮中引入的故障可以看做将原文异或一个故障矩阵，经过第九轮</a:t>
            </a:r>
            <a:r>
              <a:rPr lang="en-US" altLang="zh-CN" dirty="0">
                <a:latin typeface="Arial" panose="020B0604020202020204" pitchFamily="34" charset="0"/>
                <a:ea typeface="+mn-ea"/>
                <a:cs typeface="Arial" panose="020B0604020202020204" pitchFamily="34" charset="0"/>
              </a:rPr>
              <a:t>Mix</a:t>
            </a:r>
            <a:r>
              <a:rPr lang="zh-CN" altLang="en-US" dirty="0">
                <a:latin typeface="Arial" panose="020B0604020202020204" pitchFamily="34" charset="0"/>
                <a:ea typeface="+mn-ea"/>
                <a:cs typeface="Arial" panose="020B0604020202020204" pitchFamily="34" charset="0"/>
              </a:rPr>
              <a:t>操作后，引入的故障矩阵发生变化</a:t>
            </a:r>
            <a:r>
              <a:rPr lang="en-US" altLang="zh-CN" dirty="0">
                <a:latin typeface="Arial" panose="020B0604020202020204" pitchFamily="34" charset="0"/>
                <a:ea typeface="+mn-ea"/>
                <a:cs typeface="Arial" panose="020B0604020202020204" pitchFamily="34" charset="0"/>
              </a:rPr>
              <a:t>(</a:t>
            </a:r>
            <a:r>
              <a:rPr lang="zh-CN" altLang="en-US" dirty="0">
                <a:latin typeface="Arial" panose="020B0604020202020204" pitchFamily="34" charset="0"/>
                <a:ea typeface="+mn-ea"/>
                <a:cs typeface="Arial" panose="020B0604020202020204" pitchFamily="34" charset="0"/>
              </a:rPr>
              <a:t>由于</a:t>
            </a:r>
            <a:r>
              <a:rPr lang="en-US" altLang="zh-CN" dirty="0">
                <a:latin typeface="Arial" panose="020B0604020202020204" pitchFamily="34" charset="0"/>
                <a:ea typeface="+mn-ea"/>
                <a:cs typeface="Arial" panose="020B0604020202020204" pitchFamily="34" charset="0"/>
              </a:rPr>
              <a:t>Mix</a:t>
            </a:r>
            <a:r>
              <a:rPr lang="zh-CN" altLang="en-US" dirty="0">
                <a:latin typeface="Arial" panose="020B0604020202020204" pitchFamily="34" charset="0"/>
                <a:ea typeface="+mn-ea"/>
                <a:cs typeface="Arial" panose="020B0604020202020204" pitchFamily="34" charset="0"/>
              </a:rPr>
              <a:t>为线性操作，可以对</a:t>
            </a:r>
            <a:r>
              <a:rPr lang="en-US" altLang="zh-CN" dirty="0">
                <a:latin typeface="Arial" panose="020B0604020202020204" pitchFamily="34" charset="0"/>
                <a:ea typeface="+mn-ea"/>
                <a:cs typeface="Arial" panose="020B0604020202020204" pitchFamily="34" charset="0"/>
              </a:rPr>
              <a:t>S9</a:t>
            </a:r>
            <a:r>
              <a:rPr lang="zh-CN" altLang="en-US" dirty="0">
                <a:latin typeface="Arial" panose="020B0604020202020204" pitchFamily="34" charset="0"/>
                <a:ea typeface="+mn-ea"/>
                <a:cs typeface="Arial" panose="020B0604020202020204" pitchFamily="34" charset="0"/>
              </a:rPr>
              <a:t>和故障矩阵分别进行计算</a:t>
            </a:r>
            <a:r>
              <a:rPr lang="en-US" altLang="zh-CN" dirty="0">
                <a:latin typeface="Arial" panose="020B0604020202020204" pitchFamily="34" charset="0"/>
                <a:ea typeface="+mn-ea"/>
                <a:cs typeface="Arial" panose="020B0604020202020204" pitchFamily="34" charset="0"/>
              </a:rPr>
              <a:t>)</a:t>
            </a:r>
            <a:endParaRPr lang="zh-CN" altLang="en-US" dirty="0">
              <a:latin typeface="Arial" panose="020B0604020202020204" pitchFamily="34" charset="0"/>
              <a:ea typeface="+mn-ea"/>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02322656-8894-1544-92AA-01B3CF5E6182}" type="slidenum">
              <a:rPr lang="en-US" smtClean="0"/>
              <a:pPr/>
              <a:t>5</a:t>
            </a:fld>
            <a:endParaRPr lang="en-US" dirty="0"/>
          </a:p>
        </p:txBody>
      </p:sp>
    </p:spTree>
    <p:extLst>
      <p:ext uri="{BB962C8B-B14F-4D97-AF65-F5344CB8AC3E}">
        <p14:creationId xmlns:p14="http://schemas.microsoft.com/office/powerpoint/2010/main" val="2694386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zh-CN" dirty="0">
                <a:latin typeface="Arial" panose="020B0604020202020204" pitchFamily="34" charset="0"/>
                <a:ea typeface="+mn-ea"/>
                <a:cs typeface="Arial" panose="020B0604020202020204" pitchFamily="34" charset="0"/>
              </a:rPr>
              <a:t>+ </a:t>
            </a:r>
            <a:r>
              <a:rPr lang="zh-CN" altLang="en-US" dirty="0">
                <a:latin typeface="Arial" panose="020B0604020202020204" pitchFamily="34" charset="0"/>
                <a:ea typeface="+mn-ea"/>
                <a:cs typeface="Arial" panose="020B0604020202020204" pitchFamily="34" charset="0"/>
              </a:rPr>
              <a:t>第三步中，故障矩阵没有发生变化</a:t>
            </a:r>
            <a:endParaRPr lang="en-US" altLang="zh-CN" dirty="0">
              <a:latin typeface="Arial" panose="020B0604020202020204" pitchFamily="34" charset="0"/>
              <a:ea typeface="+mn-ea"/>
              <a:cs typeface="Arial" panose="020B0604020202020204" pitchFamily="34" charset="0"/>
            </a:endParaRPr>
          </a:p>
          <a:p>
            <a:pPr eaLnBrk="1" hangingPunct="1"/>
            <a:r>
              <a:rPr lang="en-US" altLang="zh-CN" dirty="0">
                <a:latin typeface="Arial" panose="020B0604020202020204" pitchFamily="34" charset="0"/>
                <a:ea typeface="+mn-ea"/>
                <a:cs typeface="Arial" panose="020B0604020202020204" pitchFamily="34" charset="0"/>
              </a:rPr>
              <a:t>+ </a:t>
            </a:r>
            <a:r>
              <a:rPr lang="zh-CN" altLang="en-US" dirty="0">
                <a:latin typeface="Arial" panose="020B0604020202020204" pitchFamily="34" charset="0"/>
                <a:ea typeface="+mn-ea"/>
                <a:cs typeface="Arial" panose="020B0604020202020204" pitchFamily="34" charset="0"/>
              </a:rPr>
              <a:t>第四步中，经过字节替换，故障矩阵进行了非线性的变换，</a:t>
            </a:r>
            <a:r>
              <a:rPr lang="el-GR" altLang="zh-CN" dirty="0">
                <a:latin typeface="Arial" panose="020B0604020202020204" pitchFamily="34" charset="0"/>
                <a:ea typeface="+mn-ea"/>
                <a:cs typeface="Arial" panose="020B0604020202020204" pitchFamily="34" charset="0"/>
              </a:rPr>
              <a:t>ε</a:t>
            </a:r>
            <a:r>
              <a:rPr lang="zh-CN" altLang="en-US" dirty="0">
                <a:latin typeface="Arial" panose="020B0604020202020204" pitchFamily="34" charset="0"/>
                <a:ea typeface="+mn-ea"/>
                <a:cs typeface="Arial" panose="020B0604020202020204" pitchFamily="34" charset="0"/>
              </a:rPr>
              <a:t>代表的故障矩阵变为</a:t>
            </a:r>
            <a:r>
              <a:rPr lang="el-GR" altLang="zh-CN" dirty="0">
                <a:latin typeface="Arial" panose="020B0604020202020204" pitchFamily="34" charset="0"/>
                <a:ea typeface="+mn-ea"/>
                <a:cs typeface="Arial" panose="020B0604020202020204" pitchFamily="34" charset="0"/>
              </a:rPr>
              <a:t>ε</a:t>
            </a:r>
            <a:r>
              <a:rPr lang="en-US" altLang="zh-CN" dirty="0">
                <a:latin typeface="Arial" panose="020B0604020202020204" pitchFamily="34" charset="0"/>
                <a:ea typeface="+mn-ea"/>
                <a:cs typeface="Arial" panose="020B0604020202020204" pitchFamily="34" charset="0"/>
              </a:rPr>
              <a:t>0,</a:t>
            </a:r>
            <a:r>
              <a:rPr lang="el-GR" altLang="zh-CN" dirty="0">
                <a:latin typeface="Arial" panose="020B0604020202020204" pitchFamily="34" charset="0"/>
                <a:ea typeface="+mn-ea"/>
                <a:cs typeface="Arial" panose="020B0604020202020204" pitchFamily="34" charset="0"/>
              </a:rPr>
              <a:t> ε</a:t>
            </a:r>
            <a:r>
              <a:rPr lang="en-US" altLang="zh-CN" dirty="0">
                <a:latin typeface="Arial" panose="020B0604020202020204" pitchFamily="34" charset="0"/>
                <a:ea typeface="+mn-ea"/>
                <a:cs typeface="Arial" panose="020B0604020202020204" pitchFamily="34" charset="0"/>
              </a:rPr>
              <a:t>1,</a:t>
            </a:r>
            <a:r>
              <a:rPr lang="el-GR" altLang="zh-CN" dirty="0">
                <a:latin typeface="Arial" panose="020B0604020202020204" pitchFamily="34" charset="0"/>
                <a:ea typeface="+mn-ea"/>
                <a:cs typeface="Arial" panose="020B0604020202020204" pitchFamily="34" charset="0"/>
              </a:rPr>
              <a:t> ε</a:t>
            </a:r>
            <a:r>
              <a:rPr lang="en-US" altLang="zh-CN" dirty="0">
                <a:latin typeface="Arial" panose="020B0604020202020204" pitchFamily="34" charset="0"/>
                <a:ea typeface="+mn-ea"/>
                <a:cs typeface="Arial" panose="020B0604020202020204" pitchFamily="34" charset="0"/>
              </a:rPr>
              <a:t>2,</a:t>
            </a:r>
            <a:r>
              <a:rPr lang="el-GR" altLang="zh-CN" dirty="0">
                <a:latin typeface="Arial" panose="020B0604020202020204" pitchFamily="34" charset="0"/>
                <a:ea typeface="+mn-ea"/>
                <a:cs typeface="Arial" panose="020B0604020202020204" pitchFamily="34" charset="0"/>
              </a:rPr>
              <a:t> ε</a:t>
            </a:r>
            <a:r>
              <a:rPr lang="en-US" altLang="zh-CN" dirty="0">
                <a:latin typeface="Arial" panose="020B0604020202020204" pitchFamily="34" charset="0"/>
                <a:ea typeface="+mn-ea"/>
                <a:cs typeface="Arial" panose="020B0604020202020204" pitchFamily="34" charset="0"/>
              </a:rPr>
              <a:t>3</a:t>
            </a:r>
            <a:r>
              <a:rPr lang="zh-CN" altLang="en-US" dirty="0">
                <a:latin typeface="Arial" panose="020B0604020202020204" pitchFamily="34" charset="0"/>
                <a:ea typeface="+mn-ea"/>
                <a:cs typeface="Arial" panose="020B0604020202020204" pitchFamily="34" charset="0"/>
              </a:rPr>
              <a:t>所代表</a:t>
            </a:r>
            <a:endParaRPr lang="en-US" altLang="zh-CN" dirty="0">
              <a:latin typeface="Arial" panose="020B0604020202020204" pitchFamily="34" charset="0"/>
              <a:ea typeface="+mn-ea"/>
              <a:cs typeface="Arial" panose="020B0604020202020204" pitchFamily="34" charset="0"/>
            </a:endParaRPr>
          </a:p>
          <a:p>
            <a:pPr eaLnBrk="1" hangingPunct="1"/>
            <a:r>
              <a:rPr lang="en-US" altLang="zh-CN" dirty="0">
                <a:latin typeface="Arial" panose="020B0604020202020204" pitchFamily="34" charset="0"/>
                <a:ea typeface="+mn-ea"/>
                <a:cs typeface="Arial" panose="020B0604020202020204" pitchFamily="34" charset="0"/>
              </a:rPr>
              <a:t>+ </a:t>
            </a:r>
            <a:r>
              <a:rPr lang="zh-CN" altLang="en-US" dirty="0">
                <a:latin typeface="Arial" panose="020B0604020202020204" pitchFamily="34" charset="0"/>
                <a:ea typeface="+mn-ea"/>
                <a:cs typeface="Arial" panose="020B0604020202020204" pitchFamily="34" charset="0"/>
              </a:rPr>
              <a:t>第五步中，经过行位移步骤，故障矩阵也进行相应行位移操作</a:t>
            </a:r>
            <a:endParaRPr lang="en-US" altLang="zh-CN" dirty="0">
              <a:latin typeface="Arial" panose="020B0604020202020204" pitchFamily="34" charset="0"/>
              <a:ea typeface="+mn-ea"/>
              <a:cs typeface="Arial" panose="020B0604020202020204" pitchFamily="34"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a:latin typeface="Arial" panose="020B0604020202020204" pitchFamily="34" charset="0"/>
                <a:ea typeface="+mn-ea"/>
                <a:cs typeface="Arial" panose="020B0604020202020204" pitchFamily="34" charset="0"/>
              </a:rPr>
              <a:t>+ </a:t>
            </a:r>
            <a:r>
              <a:rPr lang="zh-CN" altLang="en-US" dirty="0">
                <a:latin typeface="Arial" panose="020B0604020202020204" pitchFamily="34" charset="0"/>
                <a:ea typeface="+mn-ea"/>
                <a:cs typeface="Arial" panose="020B0604020202020204" pitchFamily="34" charset="0"/>
              </a:rPr>
              <a:t>第六步中，经过最后一次异或，得到故障密文与正确密文的关系（之间异或一个</a:t>
            </a:r>
            <a:r>
              <a:rPr lang="el-GR" altLang="zh-CN" dirty="0">
                <a:latin typeface="Arial" panose="020B0604020202020204" pitchFamily="34" charset="0"/>
                <a:ea typeface="+mn-ea"/>
                <a:cs typeface="Arial" panose="020B0604020202020204" pitchFamily="34" charset="0"/>
              </a:rPr>
              <a:t>ε</a:t>
            </a:r>
            <a:r>
              <a:rPr lang="en-US" altLang="zh-CN" dirty="0">
                <a:latin typeface="Arial" panose="020B0604020202020204" pitchFamily="34" charset="0"/>
                <a:ea typeface="+mn-ea"/>
                <a:cs typeface="Arial" panose="020B0604020202020204" pitchFamily="34" charset="0"/>
              </a:rPr>
              <a:t>0,</a:t>
            </a:r>
            <a:r>
              <a:rPr lang="el-GR" altLang="zh-CN" dirty="0">
                <a:latin typeface="Arial" panose="020B0604020202020204" pitchFamily="34" charset="0"/>
                <a:ea typeface="+mn-ea"/>
                <a:cs typeface="Arial" panose="020B0604020202020204" pitchFamily="34" charset="0"/>
              </a:rPr>
              <a:t> ε</a:t>
            </a:r>
            <a:r>
              <a:rPr lang="en-US" altLang="zh-CN" dirty="0">
                <a:latin typeface="Arial" panose="020B0604020202020204" pitchFamily="34" charset="0"/>
                <a:ea typeface="+mn-ea"/>
                <a:cs typeface="Arial" panose="020B0604020202020204" pitchFamily="34" charset="0"/>
              </a:rPr>
              <a:t>1,</a:t>
            </a:r>
            <a:r>
              <a:rPr lang="el-GR" altLang="zh-CN" dirty="0">
                <a:latin typeface="Arial" panose="020B0604020202020204" pitchFamily="34" charset="0"/>
                <a:ea typeface="+mn-ea"/>
                <a:cs typeface="Arial" panose="020B0604020202020204" pitchFamily="34" charset="0"/>
              </a:rPr>
              <a:t> ε</a:t>
            </a:r>
            <a:r>
              <a:rPr lang="en-US" altLang="zh-CN" dirty="0">
                <a:latin typeface="Arial" panose="020B0604020202020204" pitchFamily="34" charset="0"/>
                <a:ea typeface="+mn-ea"/>
                <a:cs typeface="Arial" panose="020B0604020202020204" pitchFamily="34" charset="0"/>
              </a:rPr>
              <a:t>2,</a:t>
            </a:r>
            <a:r>
              <a:rPr lang="el-GR" altLang="zh-CN" dirty="0">
                <a:latin typeface="Arial" panose="020B0604020202020204" pitchFamily="34" charset="0"/>
                <a:ea typeface="+mn-ea"/>
                <a:cs typeface="Arial" panose="020B0604020202020204" pitchFamily="34" charset="0"/>
              </a:rPr>
              <a:t> ε</a:t>
            </a:r>
            <a:r>
              <a:rPr lang="en-US" altLang="zh-CN" dirty="0">
                <a:latin typeface="Arial" panose="020B0604020202020204" pitchFamily="34" charset="0"/>
                <a:ea typeface="+mn-ea"/>
                <a:cs typeface="Arial" panose="020B0604020202020204" pitchFamily="34" charset="0"/>
              </a:rPr>
              <a:t>3</a:t>
            </a:r>
            <a:r>
              <a:rPr lang="zh-CN" altLang="en-US" dirty="0">
                <a:latin typeface="Arial" panose="020B0604020202020204" pitchFamily="34" charset="0"/>
                <a:ea typeface="+mn-ea"/>
                <a:cs typeface="Arial" panose="020B0604020202020204" pitchFamily="34" charset="0"/>
              </a:rPr>
              <a:t>所代表故障矩阵）</a:t>
            </a:r>
            <a:endParaRPr lang="en-US" altLang="zh-CN" dirty="0">
              <a:latin typeface="Arial" panose="020B0604020202020204" pitchFamily="34" charset="0"/>
              <a:ea typeface="+mn-ea"/>
              <a:cs typeface="Arial" panose="020B0604020202020204" pitchFamily="34"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a:latin typeface="Arial" panose="020B0604020202020204" pitchFamily="34" charset="0"/>
                <a:ea typeface="+mn-ea"/>
                <a:cs typeface="Arial" panose="020B0604020202020204" pitchFamily="34" charset="0"/>
              </a:rPr>
              <a:t>C`</a:t>
            </a:r>
            <a:r>
              <a:rPr lang="zh-CN" altLang="en-US" dirty="0">
                <a:latin typeface="Arial" panose="020B0604020202020204" pitchFamily="34" charset="0"/>
                <a:ea typeface="+mn-ea"/>
                <a:cs typeface="Arial" panose="020B0604020202020204" pitchFamily="34" charset="0"/>
              </a:rPr>
              <a:t>代表错误密文，</a:t>
            </a:r>
            <a:r>
              <a:rPr lang="en-US" altLang="zh-CN" dirty="0">
                <a:latin typeface="Arial" panose="020B0604020202020204" pitchFamily="34" charset="0"/>
                <a:ea typeface="+mn-ea"/>
                <a:cs typeface="Arial" panose="020B0604020202020204" pitchFamily="34" charset="0"/>
              </a:rPr>
              <a:t>C</a:t>
            </a:r>
            <a:r>
              <a:rPr lang="zh-CN" altLang="en-US" dirty="0">
                <a:latin typeface="Arial" panose="020B0604020202020204" pitchFamily="34" charset="0"/>
                <a:ea typeface="+mn-ea"/>
                <a:cs typeface="Arial" panose="020B0604020202020204" pitchFamily="34" charset="0"/>
              </a:rPr>
              <a:t>代表正确密文</a:t>
            </a:r>
          </a:p>
          <a:p>
            <a:endParaRPr lang="en-US" dirty="0"/>
          </a:p>
        </p:txBody>
      </p:sp>
      <p:sp>
        <p:nvSpPr>
          <p:cNvPr id="4" name="Slide Number Placeholder 3"/>
          <p:cNvSpPr>
            <a:spLocks noGrp="1"/>
          </p:cNvSpPr>
          <p:nvPr>
            <p:ph type="sldNum" sz="quarter" idx="5"/>
          </p:nvPr>
        </p:nvSpPr>
        <p:spPr/>
        <p:txBody>
          <a:bodyPr/>
          <a:lstStyle/>
          <a:p>
            <a:fld id="{02322656-8894-1544-92AA-01B3CF5E6182}" type="slidenum">
              <a:rPr lang="en-US" smtClean="0"/>
              <a:pPr/>
              <a:t>6</a:t>
            </a:fld>
            <a:endParaRPr lang="en-US" dirty="0"/>
          </a:p>
        </p:txBody>
      </p:sp>
    </p:spTree>
    <p:extLst>
      <p:ext uri="{BB962C8B-B14F-4D97-AF65-F5344CB8AC3E}">
        <p14:creationId xmlns:p14="http://schemas.microsoft.com/office/powerpoint/2010/main" val="1353012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zh-CN" dirty="0">
                <a:latin typeface="Arial" panose="020B0604020202020204" pitchFamily="34" charset="0"/>
                <a:ea typeface="+mn-ea"/>
                <a:cs typeface="Arial" panose="020B0604020202020204" pitchFamily="34" charset="0"/>
              </a:rPr>
              <a:t>+</a:t>
            </a:r>
            <a:r>
              <a:rPr lang="en-US" altLang="zh-CN" baseline="0" dirty="0">
                <a:latin typeface="Arial" panose="020B0604020202020204" pitchFamily="34" charset="0"/>
                <a:ea typeface="+mn-ea"/>
                <a:cs typeface="Arial" panose="020B0604020202020204" pitchFamily="34" charset="0"/>
              </a:rPr>
              <a:t> </a:t>
            </a:r>
            <a:r>
              <a:rPr lang="zh-CN" altLang="en-US" baseline="0" dirty="0">
                <a:latin typeface="Arial" panose="020B0604020202020204" pitchFamily="34" charset="0"/>
                <a:ea typeface="+mn-ea"/>
                <a:cs typeface="Arial" panose="020B0604020202020204" pitchFamily="34" charset="0"/>
              </a:rPr>
              <a:t>根据上述提到的第六步，我们能够通过异或正确密文以及错误密文，实现对</a:t>
            </a:r>
            <a:r>
              <a:rPr lang="el-GR" altLang="zh-CN" dirty="0">
                <a:latin typeface="Arial" panose="020B0604020202020204" pitchFamily="34" charset="0"/>
                <a:ea typeface="+mn-ea"/>
                <a:cs typeface="Arial" panose="020B0604020202020204" pitchFamily="34" charset="0"/>
              </a:rPr>
              <a:t>ε</a:t>
            </a:r>
            <a:r>
              <a:rPr lang="en-US" altLang="zh-CN" dirty="0">
                <a:latin typeface="Arial" panose="020B0604020202020204" pitchFamily="34" charset="0"/>
                <a:ea typeface="+mn-ea"/>
                <a:cs typeface="Arial" panose="020B0604020202020204" pitchFamily="34" charset="0"/>
              </a:rPr>
              <a:t>0,</a:t>
            </a:r>
            <a:r>
              <a:rPr lang="el-GR" altLang="zh-CN" dirty="0">
                <a:latin typeface="Arial" panose="020B0604020202020204" pitchFamily="34" charset="0"/>
                <a:ea typeface="+mn-ea"/>
                <a:cs typeface="Arial" panose="020B0604020202020204" pitchFamily="34" charset="0"/>
              </a:rPr>
              <a:t> ε</a:t>
            </a:r>
            <a:r>
              <a:rPr lang="en-US" altLang="zh-CN" dirty="0">
                <a:latin typeface="Arial" panose="020B0604020202020204" pitchFamily="34" charset="0"/>
                <a:ea typeface="+mn-ea"/>
                <a:cs typeface="Arial" panose="020B0604020202020204" pitchFamily="34" charset="0"/>
              </a:rPr>
              <a:t>1,</a:t>
            </a:r>
            <a:r>
              <a:rPr lang="el-GR" altLang="zh-CN" dirty="0">
                <a:latin typeface="Arial" panose="020B0604020202020204" pitchFamily="34" charset="0"/>
                <a:ea typeface="+mn-ea"/>
                <a:cs typeface="Arial" panose="020B0604020202020204" pitchFamily="34" charset="0"/>
              </a:rPr>
              <a:t> ε</a:t>
            </a:r>
            <a:r>
              <a:rPr lang="en-US" altLang="zh-CN" dirty="0">
                <a:latin typeface="Arial" panose="020B0604020202020204" pitchFamily="34" charset="0"/>
                <a:ea typeface="+mn-ea"/>
                <a:cs typeface="Arial" panose="020B0604020202020204" pitchFamily="34" charset="0"/>
              </a:rPr>
              <a:t>2,</a:t>
            </a:r>
            <a:r>
              <a:rPr lang="el-GR" altLang="zh-CN" dirty="0">
                <a:latin typeface="Arial" panose="020B0604020202020204" pitchFamily="34" charset="0"/>
                <a:ea typeface="+mn-ea"/>
                <a:cs typeface="Arial" panose="020B0604020202020204" pitchFamily="34" charset="0"/>
              </a:rPr>
              <a:t> ε</a:t>
            </a:r>
            <a:r>
              <a:rPr lang="en-US" altLang="zh-CN" dirty="0">
                <a:latin typeface="Arial" panose="020B0604020202020204" pitchFamily="34" charset="0"/>
                <a:ea typeface="+mn-ea"/>
                <a:cs typeface="Arial" panose="020B0604020202020204" pitchFamily="34" charset="0"/>
              </a:rPr>
              <a:t>3</a:t>
            </a:r>
            <a:r>
              <a:rPr lang="zh-CN" altLang="en-US" dirty="0">
                <a:latin typeface="Arial" panose="020B0604020202020204" pitchFamily="34" charset="0"/>
                <a:ea typeface="+mn-ea"/>
                <a:cs typeface="Arial" panose="020B0604020202020204" pitchFamily="34" charset="0"/>
              </a:rPr>
              <a:t>的恢复</a:t>
            </a:r>
            <a:endParaRPr lang="en-US" altLang="zh-CN" dirty="0">
              <a:latin typeface="Arial" panose="020B0604020202020204" pitchFamily="34" charset="0"/>
              <a:ea typeface="+mn-ea"/>
              <a:cs typeface="Arial" panose="020B0604020202020204" pitchFamily="34" charset="0"/>
            </a:endParaRPr>
          </a:p>
          <a:p>
            <a:pPr eaLnBrk="1" hangingPunct="1"/>
            <a:r>
              <a:rPr lang="en-US" altLang="zh-CN" dirty="0">
                <a:latin typeface="Arial" panose="020B0604020202020204" pitchFamily="34" charset="0"/>
                <a:ea typeface="+mn-ea"/>
                <a:cs typeface="Arial" panose="020B0604020202020204" pitchFamily="34" charset="0"/>
              </a:rPr>
              <a:t>+</a:t>
            </a:r>
            <a:r>
              <a:rPr lang="en-US" altLang="zh-CN" baseline="0" dirty="0">
                <a:latin typeface="Arial" panose="020B0604020202020204" pitchFamily="34" charset="0"/>
                <a:ea typeface="+mn-ea"/>
                <a:cs typeface="Arial" panose="020B0604020202020204" pitchFamily="34" charset="0"/>
              </a:rPr>
              <a:t> </a:t>
            </a:r>
            <a:r>
              <a:rPr lang="zh-CN" altLang="en-US" baseline="0" dirty="0">
                <a:latin typeface="Arial" panose="020B0604020202020204" pitchFamily="34" charset="0"/>
                <a:ea typeface="+mn-ea"/>
                <a:cs typeface="Arial" panose="020B0604020202020204" pitchFamily="34" charset="0"/>
              </a:rPr>
              <a:t>针对第四步，我们可以得到下面的等式，能够得到</a:t>
            </a:r>
            <a:r>
              <a:rPr lang="en-US" altLang="zh-CN" baseline="0" dirty="0">
                <a:latin typeface="Arial" panose="020B0604020202020204" pitchFamily="34" charset="0"/>
                <a:ea typeface="+mn-ea"/>
                <a:cs typeface="Arial" panose="020B0604020202020204" pitchFamily="34" charset="0"/>
              </a:rPr>
              <a:t>4</a:t>
            </a:r>
            <a:r>
              <a:rPr lang="zh-CN" altLang="en-US" baseline="0" dirty="0">
                <a:latin typeface="Arial" panose="020B0604020202020204" pitchFamily="34" charset="0"/>
                <a:ea typeface="+mn-ea"/>
                <a:cs typeface="Arial" panose="020B0604020202020204" pitchFamily="34" charset="0"/>
              </a:rPr>
              <a:t>个方程，其中有</a:t>
            </a:r>
            <a:r>
              <a:rPr lang="en-US" altLang="zh-CN" baseline="0" dirty="0">
                <a:latin typeface="Arial" panose="020B0604020202020204" pitchFamily="34" charset="0"/>
                <a:ea typeface="+mn-ea"/>
                <a:cs typeface="Arial" panose="020B0604020202020204" pitchFamily="34" charset="0"/>
              </a:rPr>
              <a:t>5</a:t>
            </a:r>
            <a:r>
              <a:rPr lang="zh-CN" altLang="en-US" baseline="0" dirty="0">
                <a:latin typeface="Arial" panose="020B0604020202020204" pitchFamily="34" charset="0"/>
                <a:ea typeface="+mn-ea"/>
                <a:cs typeface="Arial" panose="020B0604020202020204" pitchFamily="34" charset="0"/>
              </a:rPr>
              <a:t>个未知量</a:t>
            </a:r>
            <a:r>
              <a:rPr lang="el-GR" altLang="zh-CN" dirty="0">
                <a:latin typeface="Arial" panose="020B0604020202020204" pitchFamily="34" charset="0"/>
                <a:ea typeface="+mn-ea"/>
                <a:cs typeface="Arial" panose="020B0604020202020204" pitchFamily="34" charset="0"/>
              </a:rPr>
              <a:t>ε</a:t>
            </a:r>
            <a:r>
              <a:rPr lang="zh-CN" altLang="en-US" dirty="0">
                <a:latin typeface="Arial" panose="020B0604020202020204" pitchFamily="34" charset="0"/>
                <a:ea typeface="+mn-ea"/>
                <a:cs typeface="Arial" panose="020B0604020202020204" pitchFamily="34" charset="0"/>
              </a:rPr>
              <a:t>，</a:t>
            </a:r>
            <a:r>
              <a:rPr lang="en-US" altLang="zh-CN" dirty="0">
                <a:latin typeface="Arial" panose="020B0604020202020204" pitchFamily="34" charset="0"/>
                <a:ea typeface="+mn-ea"/>
                <a:cs typeface="Arial" panose="020B0604020202020204" pitchFamily="34" charset="0"/>
              </a:rPr>
              <a:t>X0</a:t>
            </a:r>
            <a:r>
              <a:rPr lang="zh-CN" altLang="en-US" dirty="0">
                <a:latin typeface="Arial" panose="020B0604020202020204" pitchFamily="34" charset="0"/>
                <a:ea typeface="+mn-ea"/>
                <a:cs typeface="Arial" panose="020B0604020202020204" pitchFamily="34" charset="0"/>
              </a:rPr>
              <a:t>，</a:t>
            </a:r>
            <a:r>
              <a:rPr lang="en-US" altLang="zh-CN" dirty="0">
                <a:latin typeface="Arial" panose="020B0604020202020204" pitchFamily="34" charset="0"/>
                <a:ea typeface="+mn-ea"/>
                <a:cs typeface="Arial" panose="020B0604020202020204" pitchFamily="34" charset="0"/>
              </a:rPr>
              <a:t>X1</a:t>
            </a:r>
            <a:r>
              <a:rPr lang="zh-CN" altLang="en-US" dirty="0">
                <a:latin typeface="Arial" panose="020B0604020202020204" pitchFamily="34" charset="0"/>
                <a:ea typeface="+mn-ea"/>
                <a:cs typeface="Arial" panose="020B0604020202020204" pitchFamily="34" charset="0"/>
              </a:rPr>
              <a:t>，</a:t>
            </a:r>
            <a:r>
              <a:rPr lang="en-US" altLang="zh-CN" dirty="0">
                <a:latin typeface="Arial" panose="020B0604020202020204" pitchFamily="34" charset="0"/>
                <a:ea typeface="+mn-ea"/>
                <a:cs typeface="Arial" panose="020B0604020202020204" pitchFamily="34" charset="0"/>
              </a:rPr>
              <a:t>X2</a:t>
            </a:r>
            <a:r>
              <a:rPr lang="zh-CN" altLang="en-US" dirty="0">
                <a:latin typeface="Arial" panose="020B0604020202020204" pitchFamily="34" charset="0"/>
                <a:ea typeface="+mn-ea"/>
                <a:cs typeface="Arial" panose="020B0604020202020204" pitchFamily="34" charset="0"/>
              </a:rPr>
              <a:t>，</a:t>
            </a:r>
            <a:r>
              <a:rPr lang="en-US" altLang="zh-CN" dirty="0">
                <a:latin typeface="Arial" panose="020B0604020202020204" pitchFamily="34" charset="0"/>
                <a:ea typeface="+mn-ea"/>
                <a:cs typeface="Arial" panose="020B0604020202020204" pitchFamily="34" charset="0"/>
              </a:rPr>
              <a:t>X3</a:t>
            </a:r>
            <a:r>
              <a:rPr lang="zh-CN" altLang="en-US" dirty="0">
                <a:latin typeface="Arial" panose="020B0604020202020204" pitchFamily="34" charset="0"/>
                <a:ea typeface="+mn-ea"/>
                <a:cs typeface="Arial" panose="020B0604020202020204" pitchFamily="34" charset="0"/>
              </a:rPr>
              <a:t>，根据这个关系我们能得到很多组可能的解</a:t>
            </a:r>
            <a:endParaRPr lang="en-US" altLang="zh-CN" baseline="0" dirty="0">
              <a:latin typeface="Arial" panose="020B0604020202020204" pitchFamily="34" charset="0"/>
              <a:ea typeface="+mn-ea"/>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02322656-8894-1544-92AA-01B3CF5E6182}" type="slidenum">
              <a:rPr lang="en-US" smtClean="0"/>
              <a:pPr/>
              <a:t>7</a:t>
            </a:fld>
            <a:endParaRPr lang="en-US" dirty="0"/>
          </a:p>
        </p:txBody>
      </p:sp>
    </p:spTree>
    <p:extLst>
      <p:ext uri="{BB962C8B-B14F-4D97-AF65-F5344CB8AC3E}">
        <p14:creationId xmlns:p14="http://schemas.microsoft.com/office/powerpoint/2010/main" val="41859849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zh-CN" dirty="0">
                <a:latin typeface="Arial" panose="020B0604020202020204" pitchFamily="34" charset="0"/>
                <a:ea typeface="+mn-ea"/>
                <a:cs typeface="Arial" panose="020B0604020202020204" pitchFamily="34" charset="0"/>
              </a:rPr>
              <a:t>+ </a:t>
            </a:r>
            <a:r>
              <a:rPr lang="zh-CN" altLang="en-US" dirty="0">
                <a:latin typeface="Arial" panose="020B0604020202020204" pitchFamily="34" charset="0"/>
                <a:ea typeface="+mn-ea"/>
                <a:cs typeface="Arial" panose="020B0604020202020204" pitchFamily="34" charset="0"/>
              </a:rPr>
              <a:t>通过以下公式，对之前得到的所有可能的解与最终得到的密文进行异或，可以获得第十轮密钥中字节的所有可能的猜测值。这时我们能够得到</a:t>
            </a:r>
            <a:r>
              <a:rPr lang="el-GR" altLang="zh-CN" dirty="0">
                <a:latin typeface="Arial" panose="020B0604020202020204" pitchFamily="34" charset="0"/>
                <a:ea typeface="+mn-ea"/>
                <a:cs typeface="Arial" panose="020B0604020202020204" pitchFamily="34" charset="0"/>
              </a:rPr>
              <a:t>ε</a:t>
            </a:r>
            <a:r>
              <a:rPr lang="zh-CN" altLang="en-US" dirty="0">
                <a:latin typeface="Arial" panose="020B0604020202020204" pitchFamily="34" charset="0"/>
                <a:ea typeface="+mn-ea"/>
                <a:cs typeface="Arial" panose="020B0604020202020204" pitchFamily="34" charset="0"/>
              </a:rPr>
              <a:t>，</a:t>
            </a:r>
            <a:r>
              <a:rPr lang="en-US" altLang="zh-CN" dirty="0">
                <a:latin typeface="Arial" panose="020B0604020202020204" pitchFamily="34" charset="0"/>
                <a:ea typeface="+mn-ea"/>
                <a:cs typeface="Arial" panose="020B0604020202020204" pitchFamily="34" charset="0"/>
              </a:rPr>
              <a:t>K0</a:t>
            </a:r>
            <a:r>
              <a:rPr lang="zh-CN" altLang="en-US" dirty="0">
                <a:latin typeface="Arial" panose="020B0604020202020204" pitchFamily="34" charset="0"/>
                <a:ea typeface="+mn-ea"/>
                <a:cs typeface="Arial" panose="020B0604020202020204" pitchFamily="34" charset="0"/>
              </a:rPr>
              <a:t>，</a:t>
            </a:r>
            <a:r>
              <a:rPr lang="en-US" altLang="zh-CN" dirty="0">
                <a:latin typeface="Arial" panose="020B0604020202020204" pitchFamily="34" charset="0"/>
                <a:ea typeface="+mn-ea"/>
                <a:cs typeface="Arial" panose="020B0604020202020204" pitchFamily="34" charset="0"/>
              </a:rPr>
              <a:t>K13</a:t>
            </a:r>
            <a:r>
              <a:rPr lang="zh-CN" altLang="en-US" dirty="0">
                <a:latin typeface="Arial" panose="020B0604020202020204" pitchFamily="34" charset="0"/>
                <a:ea typeface="+mn-ea"/>
                <a:cs typeface="Arial" panose="020B0604020202020204" pitchFamily="34" charset="0"/>
              </a:rPr>
              <a:t>，</a:t>
            </a:r>
            <a:r>
              <a:rPr lang="en-US" altLang="zh-CN" dirty="0">
                <a:latin typeface="Arial" panose="020B0604020202020204" pitchFamily="34" charset="0"/>
                <a:ea typeface="+mn-ea"/>
                <a:cs typeface="Arial" panose="020B0604020202020204" pitchFamily="34" charset="0"/>
              </a:rPr>
              <a:t>K10</a:t>
            </a:r>
            <a:r>
              <a:rPr lang="zh-CN" altLang="en-US" dirty="0">
                <a:latin typeface="Arial" panose="020B0604020202020204" pitchFamily="34" charset="0"/>
                <a:ea typeface="+mn-ea"/>
                <a:cs typeface="Arial" panose="020B0604020202020204" pitchFamily="34" charset="0"/>
              </a:rPr>
              <a:t>，</a:t>
            </a:r>
            <a:r>
              <a:rPr lang="en-US" altLang="zh-CN" dirty="0">
                <a:latin typeface="Arial" panose="020B0604020202020204" pitchFamily="34" charset="0"/>
                <a:ea typeface="+mn-ea"/>
                <a:cs typeface="Arial" panose="020B0604020202020204" pitchFamily="34" charset="0"/>
              </a:rPr>
              <a:t>K7</a:t>
            </a:r>
            <a:r>
              <a:rPr lang="zh-CN" altLang="en-US" dirty="0">
                <a:latin typeface="Arial" panose="020B0604020202020204" pitchFamily="34" charset="0"/>
                <a:ea typeface="+mn-ea"/>
                <a:cs typeface="Arial" panose="020B0604020202020204" pitchFamily="34" charset="0"/>
              </a:rPr>
              <a:t>的一个所有值的集合。</a:t>
            </a:r>
            <a:endParaRPr lang="en-US" altLang="zh-CN" dirty="0">
              <a:latin typeface="Arial" panose="020B0604020202020204" pitchFamily="34" charset="0"/>
              <a:ea typeface="+mn-ea"/>
              <a:cs typeface="Arial" panose="020B0604020202020204" pitchFamily="34" charset="0"/>
            </a:endParaRPr>
          </a:p>
          <a:p>
            <a:pPr eaLnBrk="1" hangingPunct="1"/>
            <a:r>
              <a:rPr lang="en-US" altLang="zh-CN" dirty="0">
                <a:latin typeface="Arial" panose="020B0604020202020204" pitchFamily="34" charset="0"/>
                <a:ea typeface="+mn-ea"/>
                <a:cs typeface="Arial" panose="020B0604020202020204" pitchFamily="34" charset="0"/>
              </a:rPr>
              <a:t>+ </a:t>
            </a:r>
            <a:r>
              <a:rPr lang="zh-CN" altLang="en-US" dirty="0">
                <a:latin typeface="Arial" panose="020B0604020202020204" pitchFamily="34" charset="0"/>
                <a:ea typeface="+mn-ea"/>
                <a:cs typeface="Arial" panose="020B0604020202020204" pitchFamily="34" charset="0"/>
              </a:rPr>
              <a:t>而通过多次不同的故障注入，我们能够对这个集合中的元素实现剔除，最终该集合中留下的即为得到的正确的秘钥。</a:t>
            </a:r>
          </a:p>
          <a:p>
            <a:endParaRPr lang="en-US" dirty="0"/>
          </a:p>
        </p:txBody>
      </p:sp>
      <p:sp>
        <p:nvSpPr>
          <p:cNvPr id="4" name="Slide Number Placeholder 3"/>
          <p:cNvSpPr>
            <a:spLocks noGrp="1"/>
          </p:cNvSpPr>
          <p:nvPr>
            <p:ph type="sldNum" sz="quarter" idx="5"/>
          </p:nvPr>
        </p:nvSpPr>
        <p:spPr/>
        <p:txBody>
          <a:bodyPr/>
          <a:lstStyle/>
          <a:p>
            <a:fld id="{02322656-8894-1544-92AA-01B3CF5E6182}" type="slidenum">
              <a:rPr lang="en-US" smtClean="0"/>
              <a:pPr/>
              <a:t>8</a:t>
            </a:fld>
            <a:endParaRPr lang="en-US" dirty="0"/>
          </a:p>
        </p:txBody>
      </p:sp>
    </p:spTree>
    <p:extLst>
      <p:ext uri="{BB962C8B-B14F-4D97-AF65-F5344CB8AC3E}">
        <p14:creationId xmlns:p14="http://schemas.microsoft.com/office/powerpoint/2010/main" val="3257114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zh-CN" dirty="0">
                <a:latin typeface="Arial" panose="020B0604020202020204" pitchFamily="34" charset="0"/>
                <a:ea typeface="+mn-ea"/>
                <a:cs typeface="Arial" panose="020B0604020202020204" pitchFamily="34" charset="0"/>
              </a:rPr>
              <a:t>+</a:t>
            </a:r>
            <a:r>
              <a:rPr lang="en-US" altLang="zh-CN" baseline="0" dirty="0">
                <a:latin typeface="Arial" panose="020B0604020202020204" pitchFamily="34" charset="0"/>
                <a:ea typeface="+mn-ea"/>
                <a:cs typeface="Arial" panose="020B0604020202020204" pitchFamily="34" charset="0"/>
              </a:rPr>
              <a:t> </a:t>
            </a:r>
            <a:r>
              <a:rPr lang="zh-CN" altLang="en-US" dirty="0">
                <a:latin typeface="Arial" panose="020B0604020202020204" pitchFamily="34" charset="0"/>
                <a:ea typeface="+mn-ea"/>
                <a:cs typeface="Arial" panose="020B0604020202020204" pitchFamily="34" charset="0"/>
              </a:rPr>
              <a:t>从之前第九轮故障注入的分析中，可以看出在第九轮的故障注入可以使得最终密文（</a:t>
            </a:r>
            <a:r>
              <a:rPr lang="en-US" altLang="zh-CN" dirty="0">
                <a:latin typeface="Arial" panose="020B0604020202020204" pitchFamily="34" charset="0"/>
                <a:ea typeface="+mn-ea"/>
                <a:cs typeface="Arial" panose="020B0604020202020204" pitchFamily="34" charset="0"/>
              </a:rPr>
              <a:t>16</a:t>
            </a:r>
            <a:r>
              <a:rPr lang="zh-CN" altLang="en-US" dirty="0">
                <a:latin typeface="Arial" panose="020B0604020202020204" pitchFamily="34" charset="0"/>
                <a:ea typeface="+mn-ea"/>
                <a:cs typeface="Arial" panose="020B0604020202020204" pitchFamily="34" charset="0"/>
              </a:rPr>
              <a:t>个</a:t>
            </a:r>
            <a:r>
              <a:rPr lang="en-US" altLang="zh-CN" dirty="0">
                <a:latin typeface="Arial" panose="020B0604020202020204" pitchFamily="34" charset="0"/>
                <a:ea typeface="+mn-ea"/>
                <a:cs typeface="Arial" panose="020B0604020202020204" pitchFamily="34" charset="0"/>
              </a:rPr>
              <a:t>byte</a:t>
            </a:r>
            <a:r>
              <a:rPr lang="zh-CN" altLang="en-US" dirty="0">
                <a:latin typeface="Arial" panose="020B0604020202020204" pitchFamily="34" charset="0"/>
                <a:ea typeface="+mn-ea"/>
                <a:cs typeface="Arial" panose="020B0604020202020204" pitchFamily="34" charset="0"/>
              </a:rPr>
              <a:t>）输出的</a:t>
            </a:r>
            <a:r>
              <a:rPr lang="en-US" altLang="zh-CN" dirty="0">
                <a:latin typeface="Arial" panose="020B0604020202020204" pitchFamily="34" charset="0"/>
                <a:ea typeface="+mn-ea"/>
                <a:cs typeface="Arial" panose="020B0604020202020204" pitchFamily="34" charset="0"/>
              </a:rPr>
              <a:t>4</a:t>
            </a:r>
            <a:r>
              <a:rPr lang="zh-CN" altLang="en-US" dirty="0">
                <a:latin typeface="Arial" panose="020B0604020202020204" pitchFamily="34" charset="0"/>
                <a:ea typeface="+mn-ea"/>
                <a:cs typeface="Arial" panose="020B0604020202020204" pitchFamily="34" charset="0"/>
              </a:rPr>
              <a:t>个</a:t>
            </a:r>
            <a:r>
              <a:rPr lang="en-US" altLang="zh-CN" dirty="0">
                <a:latin typeface="Arial" panose="020B0604020202020204" pitchFamily="34" charset="0"/>
                <a:ea typeface="+mn-ea"/>
                <a:cs typeface="Arial" panose="020B0604020202020204" pitchFamily="34" charset="0"/>
              </a:rPr>
              <a:t>byte</a:t>
            </a:r>
            <a:r>
              <a:rPr lang="zh-CN" altLang="en-US" dirty="0">
                <a:latin typeface="Arial" panose="020B0604020202020204" pitchFamily="34" charset="0"/>
                <a:ea typeface="+mn-ea"/>
                <a:cs typeface="Arial" panose="020B0604020202020204" pitchFamily="34" charset="0"/>
              </a:rPr>
              <a:t>收到影响。</a:t>
            </a:r>
            <a:endParaRPr lang="en-US" altLang="zh-CN" dirty="0">
              <a:latin typeface="Arial" panose="020B0604020202020204" pitchFamily="34" charset="0"/>
              <a:ea typeface="+mn-ea"/>
              <a:cs typeface="Arial" panose="020B0604020202020204" pitchFamily="34" charset="0"/>
            </a:endParaRPr>
          </a:p>
          <a:p>
            <a:pPr eaLnBrk="1" hangingPunct="1"/>
            <a:r>
              <a:rPr lang="en-US" altLang="zh-CN" dirty="0">
                <a:latin typeface="Arial" panose="020B0604020202020204" pitchFamily="34" charset="0"/>
                <a:ea typeface="+mn-ea"/>
                <a:cs typeface="Arial" panose="020B0604020202020204" pitchFamily="34" charset="0"/>
              </a:rPr>
              <a:t>+ </a:t>
            </a:r>
            <a:r>
              <a:rPr lang="zh-CN" altLang="en-US" dirty="0">
                <a:latin typeface="Arial" panose="020B0604020202020204" pitchFamily="34" charset="0"/>
                <a:ea typeface="+mn-ea"/>
                <a:cs typeface="Arial" panose="020B0604020202020204" pitchFamily="34" charset="0"/>
              </a:rPr>
              <a:t>如果将故障注入提前到第八轮中，那么输入的故障将会在最终输出密文的</a:t>
            </a:r>
            <a:r>
              <a:rPr lang="en-US" altLang="zh-CN" dirty="0">
                <a:latin typeface="Arial" panose="020B0604020202020204" pitchFamily="34" charset="0"/>
                <a:ea typeface="+mn-ea"/>
                <a:cs typeface="Arial" panose="020B0604020202020204" pitchFamily="34" charset="0"/>
              </a:rPr>
              <a:t>16</a:t>
            </a:r>
            <a:r>
              <a:rPr lang="zh-CN" altLang="en-US" dirty="0">
                <a:latin typeface="Arial" panose="020B0604020202020204" pitchFamily="34" charset="0"/>
                <a:ea typeface="+mn-ea"/>
                <a:cs typeface="Arial" panose="020B0604020202020204" pitchFamily="34" charset="0"/>
              </a:rPr>
              <a:t>个</a:t>
            </a:r>
            <a:r>
              <a:rPr lang="en-US" altLang="zh-CN" dirty="0">
                <a:latin typeface="Arial" panose="020B0604020202020204" pitchFamily="34" charset="0"/>
                <a:ea typeface="+mn-ea"/>
                <a:cs typeface="Arial" panose="020B0604020202020204" pitchFamily="34" charset="0"/>
              </a:rPr>
              <a:t>byte</a:t>
            </a:r>
            <a:r>
              <a:rPr lang="zh-CN" altLang="en-US" dirty="0">
                <a:latin typeface="Arial" panose="020B0604020202020204" pitchFamily="34" charset="0"/>
                <a:ea typeface="+mn-ea"/>
                <a:cs typeface="Arial" panose="020B0604020202020204" pitchFamily="34" charset="0"/>
              </a:rPr>
              <a:t>中都有体现。（如上图所示）</a:t>
            </a:r>
            <a:endParaRPr lang="en-US" altLang="zh-CN" dirty="0">
              <a:latin typeface="Arial" panose="020B0604020202020204" pitchFamily="34" charset="0"/>
              <a:ea typeface="+mn-ea"/>
              <a:cs typeface="Arial" panose="020B0604020202020204" pitchFamily="34" charset="0"/>
            </a:endParaRPr>
          </a:p>
          <a:p>
            <a:pPr eaLnBrk="1" hangingPunct="1"/>
            <a:endParaRPr lang="en-US" altLang="zh-CN" dirty="0">
              <a:latin typeface="Arial" panose="020B0604020202020204" pitchFamily="34" charset="0"/>
              <a:ea typeface="+mn-ea"/>
              <a:cs typeface="Arial" panose="020B0604020202020204" pitchFamily="34" charset="0"/>
            </a:endParaRPr>
          </a:p>
          <a:p>
            <a:pPr eaLnBrk="1" hangingPunct="1"/>
            <a:r>
              <a:rPr lang="en-US" altLang="zh-CN" dirty="0">
                <a:latin typeface="Arial" panose="020B0604020202020204" pitchFamily="34" charset="0"/>
                <a:ea typeface="+mn-ea"/>
                <a:cs typeface="Arial" panose="020B0604020202020204" pitchFamily="34" charset="0"/>
              </a:rPr>
              <a:t>+ </a:t>
            </a:r>
            <a:r>
              <a:rPr lang="zh-CN" altLang="en-US" dirty="0">
                <a:latin typeface="Arial" panose="020B0604020202020204" pitchFamily="34" charset="0"/>
                <a:ea typeface="+mn-ea"/>
                <a:cs typeface="Arial" panose="020B0604020202020204" pitchFamily="34" charset="0"/>
              </a:rPr>
              <a:t>当故障发生在第</a:t>
            </a:r>
            <a:r>
              <a:rPr lang="en-US" altLang="zh-CN" dirty="0">
                <a:latin typeface="Arial" panose="020B0604020202020204" pitchFamily="34" charset="0"/>
                <a:ea typeface="+mn-ea"/>
                <a:cs typeface="Arial" panose="020B0604020202020204" pitchFamily="34" charset="0"/>
              </a:rPr>
              <a:t>9</a:t>
            </a:r>
            <a:r>
              <a:rPr lang="zh-CN" altLang="en-US" dirty="0">
                <a:latin typeface="Arial" panose="020B0604020202020204" pitchFamily="34" charset="0"/>
                <a:ea typeface="+mn-ea"/>
                <a:cs typeface="Arial" panose="020B0604020202020204" pitchFamily="34" charset="0"/>
              </a:rPr>
              <a:t>轮的</a:t>
            </a:r>
            <a:r>
              <a:rPr lang="en-US" altLang="zh-CN" dirty="0" err="1">
                <a:latin typeface="Arial" panose="020B0604020202020204" pitchFamily="34" charset="0"/>
                <a:ea typeface="+mn-ea"/>
                <a:cs typeface="Arial" panose="020B0604020202020204" pitchFamily="34" charset="0"/>
              </a:rPr>
              <a:t>MixColumns</a:t>
            </a:r>
            <a:r>
              <a:rPr lang="zh-CN" altLang="en-US" dirty="0">
                <a:latin typeface="Arial" panose="020B0604020202020204" pitchFamily="34" charset="0"/>
                <a:ea typeface="+mn-ea"/>
                <a:cs typeface="Arial" panose="020B0604020202020204" pitchFamily="34" charset="0"/>
              </a:rPr>
              <a:t>之前时，故障差异可以传播到</a:t>
            </a:r>
            <a:r>
              <a:rPr lang="en-US" altLang="zh-CN" dirty="0">
                <a:latin typeface="Arial" panose="020B0604020202020204" pitchFamily="34" charset="0"/>
                <a:ea typeface="+mn-ea"/>
                <a:cs typeface="Arial" panose="020B0604020202020204" pitchFamily="34" charset="0"/>
              </a:rPr>
              <a:t>4</a:t>
            </a:r>
            <a:r>
              <a:rPr lang="zh-CN" altLang="en-US" dirty="0">
                <a:latin typeface="Arial" panose="020B0604020202020204" pitchFamily="34" charset="0"/>
                <a:ea typeface="+mn-ea"/>
                <a:cs typeface="Arial" panose="020B0604020202020204" pitchFamily="34" charset="0"/>
              </a:rPr>
              <a:t>字节的密文中，并且可以通过错误的密文和正确的密文获得</a:t>
            </a:r>
            <a:r>
              <a:rPr lang="en-US" altLang="zh-CN" dirty="0">
                <a:latin typeface="Arial" panose="020B0604020202020204" pitchFamily="34" charset="0"/>
                <a:ea typeface="+mn-ea"/>
                <a:cs typeface="Arial" panose="020B0604020202020204" pitchFamily="34" charset="0"/>
              </a:rPr>
              <a:t>4</a:t>
            </a:r>
            <a:r>
              <a:rPr lang="zh-CN" altLang="en-US" dirty="0">
                <a:latin typeface="Arial" panose="020B0604020202020204" pitchFamily="34" charset="0"/>
                <a:ea typeface="+mn-ea"/>
                <a:cs typeface="Arial" panose="020B0604020202020204" pitchFamily="34" charset="0"/>
              </a:rPr>
              <a:t>字节位置的可能值集。</a:t>
            </a:r>
          </a:p>
          <a:p>
            <a:pPr eaLnBrk="1" hangingPunct="1"/>
            <a:r>
              <a:rPr lang="en-US" altLang="zh-CN" dirty="0">
                <a:latin typeface="Arial" panose="020B0604020202020204" pitchFamily="34" charset="0"/>
                <a:ea typeface="+mn-ea"/>
                <a:cs typeface="Arial" panose="020B0604020202020204" pitchFamily="34" charset="0"/>
              </a:rPr>
              <a:t>+ </a:t>
            </a:r>
            <a:r>
              <a:rPr lang="zh-CN" altLang="en-US" dirty="0">
                <a:latin typeface="Arial" panose="020B0604020202020204" pitchFamily="34" charset="0"/>
                <a:ea typeface="+mn-ea"/>
                <a:cs typeface="Arial" panose="020B0604020202020204" pitchFamily="34" charset="0"/>
              </a:rPr>
              <a:t>如果将故障注入的位置设置为加密算法的第</a:t>
            </a:r>
            <a:r>
              <a:rPr lang="en-US" altLang="zh-CN" dirty="0">
                <a:latin typeface="Arial" panose="020B0604020202020204" pitchFamily="34" charset="0"/>
                <a:ea typeface="+mn-ea"/>
                <a:cs typeface="Arial" panose="020B0604020202020204" pitchFamily="34" charset="0"/>
              </a:rPr>
              <a:t>8</a:t>
            </a:r>
            <a:r>
              <a:rPr lang="zh-CN" altLang="en-US" dirty="0">
                <a:latin typeface="Arial" panose="020B0604020202020204" pitchFamily="34" charset="0"/>
                <a:ea typeface="+mn-ea"/>
                <a:cs typeface="Arial" panose="020B0604020202020204" pitchFamily="34" charset="0"/>
              </a:rPr>
              <a:t>轮，则故障差异可以传播到所有</a:t>
            </a:r>
            <a:r>
              <a:rPr lang="en-US" altLang="zh-CN" dirty="0">
                <a:latin typeface="Arial" panose="020B0604020202020204" pitchFamily="34" charset="0"/>
                <a:ea typeface="+mn-ea"/>
                <a:cs typeface="Arial" panose="020B0604020202020204" pitchFamily="34" charset="0"/>
              </a:rPr>
              <a:t>16</a:t>
            </a:r>
            <a:r>
              <a:rPr lang="zh-CN" altLang="en-US" dirty="0">
                <a:latin typeface="Arial" panose="020B0604020202020204" pitchFamily="34" charset="0"/>
                <a:ea typeface="+mn-ea"/>
                <a:cs typeface="Arial" panose="020B0604020202020204" pitchFamily="34" charset="0"/>
              </a:rPr>
              <a:t>个字节。可以在单个故障中找到所有位置的一组可能值。</a:t>
            </a:r>
          </a:p>
          <a:p>
            <a:pPr eaLnBrk="1" hangingPunct="1"/>
            <a:endParaRPr lang="en-US" altLang="zh-CN" dirty="0">
              <a:latin typeface="Arial" panose="020B0604020202020204" pitchFamily="34" charset="0"/>
              <a:ea typeface="+mn-ea"/>
              <a:cs typeface="Arial" panose="020B0604020202020204" pitchFamily="34" charset="0"/>
            </a:endParaRPr>
          </a:p>
          <a:p>
            <a:pPr eaLnBrk="1" hangingPunct="1"/>
            <a:endParaRPr lang="zh-CN" altLang="en-US" dirty="0">
              <a:latin typeface="Arial" panose="020B0604020202020204" pitchFamily="34" charset="0"/>
              <a:ea typeface="+mn-ea"/>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02322656-8894-1544-92AA-01B3CF5E6182}" type="slidenum">
              <a:rPr lang="en-US" smtClean="0"/>
              <a:pPr/>
              <a:t>9</a:t>
            </a:fld>
            <a:endParaRPr lang="en-US" dirty="0"/>
          </a:p>
        </p:txBody>
      </p:sp>
    </p:spTree>
    <p:extLst>
      <p:ext uri="{BB962C8B-B14F-4D97-AF65-F5344CB8AC3E}">
        <p14:creationId xmlns:p14="http://schemas.microsoft.com/office/powerpoint/2010/main" val="13515527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hit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 y="0"/>
            <a:ext cx="12188950" cy="6857998"/>
          </a:xfrm>
          <a:prstGeom prst="rect">
            <a:avLst/>
          </a:prstGeom>
        </p:spPr>
      </p:pic>
      <p:sp>
        <p:nvSpPr>
          <p:cNvPr id="10" name="Text Placeholder 5"/>
          <p:cNvSpPr>
            <a:spLocks noGrp="1"/>
          </p:cNvSpPr>
          <p:nvPr>
            <p:ph type="body" sz="quarter" idx="10" hasCustomPrompt="1"/>
          </p:nvPr>
        </p:nvSpPr>
        <p:spPr>
          <a:xfrm>
            <a:off x="658368" y="3968496"/>
            <a:ext cx="6638544" cy="1650381"/>
          </a:xfrm>
          <a:prstGeom prst="rect">
            <a:avLst/>
          </a:prstGeom>
        </p:spPr>
        <p:txBody>
          <a:bodyPr lIns="0">
            <a:noAutofit/>
          </a:bodyPr>
          <a:lstStyle>
            <a:lvl1pPr marL="0" indent="0">
              <a:lnSpc>
                <a:spcPct val="150000"/>
              </a:lnSpc>
              <a:buNone/>
              <a:defRPr sz="2400" b="0" i="0">
                <a:solidFill>
                  <a:srgbClr val="000000"/>
                </a:solidFill>
                <a:latin typeface="+mj-lt"/>
                <a:ea typeface="Georgia" charset="0"/>
                <a:cs typeface="Georgia" charset="0"/>
              </a:defRPr>
            </a:lvl1pPr>
          </a:lstStyle>
          <a:p>
            <a:pPr lvl="0"/>
            <a:r>
              <a:rPr lang="en-US" dirty="0"/>
              <a:t>Sub-topic and Instructor</a:t>
            </a:r>
          </a:p>
        </p:txBody>
      </p:sp>
      <p:sp>
        <p:nvSpPr>
          <p:cNvPr id="14" name="Title 1"/>
          <p:cNvSpPr>
            <a:spLocks noGrp="1"/>
          </p:cNvSpPr>
          <p:nvPr>
            <p:ph type="ctrTitle" hasCustomPrompt="1"/>
          </p:nvPr>
        </p:nvSpPr>
        <p:spPr>
          <a:xfrm>
            <a:off x="658368" y="1490472"/>
            <a:ext cx="6638544" cy="2386584"/>
          </a:xfrm>
          <a:prstGeom prst="rect">
            <a:avLst/>
          </a:prstGeom>
          <a:ln>
            <a:noFill/>
          </a:ln>
        </p:spPr>
        <p:txBody>
          <a:bodyPr lIns="0" anchor="b">
            <a:noAutofit/>
          </a:bodyPr>
          <a:lstStyle>
            <a:lvl1pPr algn="l">
              <a:lnSpc>
                <a:spcPts val="5800"/>
              </a:lnSpc>
              <a:defRPr sz="6000" b="1" i="0" cap="all" baseline="0">
                <a:solidFill>
                  <a:srgbClr val="005BBB"/>
                </a:solidFill>
                <a:latin typeface="Arial" charset="0"/>
                <a:ea typeface="Arial" charset="0"/>
                <a:cs typeface="Arial" charset="0"/>
              </a:defRPr>
            </a:lvl1pPr>
          </a:lstStyle>
          <a:p>
            <a:r>
              <a:rPr lang="en-US" dirty="0"/>
              <a:t>Presentation</a:t>
            </a:r>
            <a:br>
              <a:rPr lang="en-US" dirty="0"/>
            </a:br>
            <a:r>
              <a:rPr lang="en-US" dirty="0"/>
              <a:t>Title</a:t>
            </a:r>
          </a:p>
        </p:txBody>
      </p:sp>
      <p:pic>
        <p:nvPicPr>
          <p:cNvPr id="8" name="Picture 2" descr="“computer science zhejiang university logo”的图片搜索结果"/>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60400" y="5237766"/>
            <a:ext cx="1890203" cy="945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1521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 3 level Bullet List">
    <p:spTree>
      <p:nvGrpSpPr>
        <p:cNvPr id="1" name=""/>
        <p:cNvGrpSpPr/>
        <p:nvPr/>
      </p:nvGrpSpPr>
      <p:grpSpPr>
        <a:xfrm>
          <a:off x="0" y="0"/>
          <a:ext cx="0" cy="0"/>
          <a:chOff x="0" y="0"/>
          <a:chExt cx="0" cy="0"/>
        </a:xfrm>
      </p:grpSpPr>
      <p:sp>
        <p:nvSpPr>
          <p:cNvPr id="7" name="Content Placeholder 6"/>
          <p:cNvSpPr>
            <a:spLocks noGrp="1"/>
          </p:cNvSpPr>
          <p:nvPr>
            <p:ph sz="quarter" idx="10" hasCustomPrompt="1"/>
          </p:nvPr>
        </p:nvSpPr>
        <p:spPr>
          <a:xfrm>
            <a:off x="566928" y="2185416"/>
            <a:ext cx="10515600" cy="3848100"/>
          </a:xfrm>
          <a:prstGeom prst="rect">
            <a:avLst/>
          </a:prstGeom>
        </p:spPr>
        <p:txBody>
          <a:bodyPr>
            <a:noAutofit/>
          </a:bodyPr>
          <a:lstStyle>
            <a:lvl1pPr marL="285750" indent="-285750">
              <a:lnSpc>
                <a:spcPct val="100000"/>
              </a:lnSpc>
              <a:buClr>
                <a:srgbClr val="005BBB"/>
              </a:buClr>
              <a:buFont typeface="Arial" panose="020B0604020202020204" pitchFamily="34" charset="0"/>
              <a:buChar char="•"/>
              <a:defRPr sz="2400" b="0">
                <a:solidFill>
                  <a:schemeClr val="tx1"/>
                </a:solidFill>
                <a:latin typeface="Arial" charset="0"/>
                <a:ea typeface="Arial" charset="0"/>
                <a:cs typeface="Arial" charset="0"/>
              </a:defRPr>
            </a:lvl1pPr>
            <a:lvl2pPr marL="800100" indent="-342900">
              <a:lnSpc>
                <a:spcPct val="100000"/>
              </a:lnSpc>
              <a:buClr>
                <a:srgbClr val="005BBB"/>
              </a:buClr>
              <a:buFont typeface="Arial" panose="020B0604020202020204" pitchFamily="34" charset="0"/>
              <a:buChar char="•"/>
              <a:tabLst/>
              <a:defRPr sz="2000">
                <a:solidFill>
                  <a:schemeClr val="tx1"/>
                </a:solidFill>
                <a:latin typeface="Arial" charset="0"/>
                <a:ea typeface="Arial" charset="0"/>
                <a:cs typeface="Arial" charset="0"/>
              </a:defRPr>
            </a:lvl2pPr>
            <a:lvl3pPr marL="1143000" marR="0" indent="-228600" algn="l" defTabSz="914400" rtl="0" eaLnBrk="1" fontAlgn="auto" latinLnBrk="0" hangingPunct="1">
              <a:lnSpc>
                <a:spcPct val="100000"/>
              </a:lnSpc>
              <a:spcBef>
                <a:spcPts val="500"/>
              </a:spcBef>
              <a:spcAft>
                <a:spcPts val="0"/>
              </a:spcAft>
              <a:buClr>
                <a:srgbClr val="005BBB"/>
              </a:buClr>
              <a:buSzTx/>
              <a:buFont typeface="LucidaGrande" charset="0"/>
              <a:buChar char="-"/>
              <a:tabLst>
                <a:tab pos="1143000" algn="l"/>
              </a:tabLst>
              <a:defRPr sz="2000">
                <a:solidFill>
                  <a:schemeClr val="tx1"/>
                </a:solidFill>
                <a:latin typeface="Arial" charset="0"/>
                <a:ea typeface="Arial" charset="0"/>
                <a:cs typeface="Arial" charset="0"/>
              </a:defRPr>
            </a:lvl3pPr>
            <a:lvl4pPr>
              <a:buClr>
                <a:srgbClr val="005BBB"/>
              </a:buClr>
              <a:defRPr>
                <a:solidFill>
                  <a:srgbClr val="666666"/>
                </a:solidFill>
                <a:latin typeface="Arial" charset="0"/>
                <a:ea typeface="Arial" charset="0"/>
                <a:cs typeface="Arial" charset="0"/>
              </a:defRPr>
            </a:lvl4pPr>
            <a:lvl5pPr>
              <a:buClr>
                <a:srgbClr val="005BBB"/>
              </a:buClr>
              <a:defRPr>
                <a:solidFill>
                  <a:srgbClr val="666666"/>
                </a:solidFill>
                <a:latin typeface="Arial" charset="0"/>
                <a:ea typeface="Arial" charset="0"/>
                <a:cs typeface="Arial" charset="0"/>
              </a:defRPr>
            </a:lvl5pPr>
          </a:lstStyle>
          <a:p>
            <a:pPr lvl="0"/>
            <a:r>
              <a:rPr lang="en-US" dirty="0"/>
              <a:t>First level text</a:t>
            </a:r>
          </a:p>
          <a:p>
            <a:pPr lvl="1"/>
            <a:r>
              <a:rPr lang="en-US" dirty="0"/>
              <a:t>Second level text</a:t>
            </a:r>
          </a:p>
          <a:p>
            <a:pPr marL="1143000" marR="0" lvl="2" indent="-228600" algn="l" defTabSz="914400" rtl="0" eaLnBrk="1" fontAlgn="auto" latinLnBrk="0" hangingPunct="1">
              <a:lnSpc>
                <a:spcPts val="2300"/>
              </a:lnSpc>
              <a:spcBef>
                <a:spcPts val="500"/>
              </a:spcBef>
              <a:spcAft>
                <a:spcPts val="0"/>
              </a:spcAft>
              <a:buClr>
                <a:srgbClr val="005BBB"/>
              </a:buClr>
              <a:buSzTx/>
              <a:buFont typeface="LucidaGrande" charset="0"/>
              <a:buChar char="-"/>
              <a:tabLst/>
              <a:defRPr/>
            </a:pPr>
            <a:r>
              <a:rPr lang="en-US" dirty="0"/>
              <a:t>Third level</a:t>
            </a:r>
          </a:p>
        </p:txBody>
      </p:sp>
      <p:sp>
        <p:nvSpPr>
          <p:cNvPr id="5" name="Title Placeholder 12"/>
          <p:cNvSpPr>
            <a:spLocks noGrp="1"/>
          </p:cNvSpPr>
          <p:nvPr>
            <p:ph type="title" hasCustomPrompt="1"/>
          </p:nvPr>
        </p:nvSpPr>
        <p:spPr>
          <a:xfrm>
            <a:off x="566928" y="1316736"/>
            <a:ext cx="10515600" cy="868430"/>
          </a:xfrm>
          <a:prstGeom prst="rect">
            <a:avLst/>
          </a:prstGeom>
        </p:spPr>
        <p:txBody>
          <a:bodyPr vert="horz" lIns="91440" tIns="45720" rIns="91440" bIns="45720" rtlCol="0" anchor="t" anchorCtr="0">
            <a:noAutofit/>
          </a:bodyPr>
          <a:lstStyle>
            <a:lvl1pPr>
              <a:defRPr sz="3200" b="0"/>
            </a:lvl1pPr>
          </a:lstStyle>
          <a:p>
            <a:r>
              <a:rPr lang="en-US" dirty="0"/>
              <a:t>Click to edit title</a:t>
            </a:r>
          </a:p>
        </p:txBody>
      </p:sp>
    </p:spTree>
    <p:extLst>
      <p:ext uri="{BB962C8B-B14F-4D97-AF65-F5344CB8AC3E}">
        <p14:creationId xmlns:p14="http://schemas.microsoft.com/office/powerpoint/2010/main" val="549412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5" name="Text Placeholder 2"/>
          <p:cNvSpPr>
            <a:spLocks noGrp="1"/>
          </p:cNvSpPr>
          <p:nvPr>
            <p:ph type="body" idx="10" hasCustomPrompt="1"/>
          </p:nvPr>
        </p:nvSpPr>
        <p:spPr>
          <a:xfrm>
            <a:off x="566928" y="2185416"/>
            <a:ext cx="10515600" cy="3732425"/>
          </a:xfrm>
          <a:prstGeom prst="rect">
            <a:avLst/>
          </a:prstGeom>
        </p:spPr>
        <p:txBody>
          <a:bodyPr lIns="182880" rIns="182880">
            <a:noAutofit/>
          </a:bodyPr>
          <a:lstStyle>
            <a:lvl1pPr marL="457200" marR="0" indent="-406400" algn="l" defTabSz="914400" rtl="0" eaLnBrk="1" fontAlgn="auto" latinLnBrk="0" hangingPunct="1">
              <a:lnSpc>
                <a:spcPct val="100000"/>
              </a:lnSpc>
              <a:spcBef>
                <a:spcPts val="1000"/>
              </a:spcBef>
              <a:spcAft>
                <a:spcPts val="0"/>
              </a:spcAft>
              <a:buClr>
                <a:srgbClr val="005BBB"/>
              </a:buClr>
              <a:buSzPct val="100000"/>
              <a:buFont typeface="Arial" charset="0"/>
              <a:buChar char="•"/>
              <a:tabLst/>
              <a:defRPr sz="2400" b="0" i="0" spc="-50" baseline="0">
                <a:solidFill>
                  <a:srgbClr val="000000"/>
                </a:solidFill>
                <a:latin typeface="Arial" charset="0"/>
                <a:ea typeface="Arial" charset="0"/>
                <a:cs typeface="Arial" charset="0"/>
              </a:defRPr>
            </a:lvl1pPr>
            <a:lvl2pPr marL="800089" indent="-342900">
              <a:buFont typeface="Arial" panose="020B0604020202020204" pitchFamily="34" charset="0"/>
              <a:buChar char="−"/>
              <a:defRPr sz="2000">
                <a:solidFill>
                  <a:schemeClr val="tx1"/>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r>
              <a:rPr lang="en-US" dirty="0"/>
              <a:t>First Level Text</a:t>
            </a:r>
          </a:p>
          <a:p>
            <a:pPr lvl="1"/>
            <a:r>
              <a:rPr lang="en-US" dirty="0"/>
              <a:t>Second Level Text</a:t>
            </a:r>
          </a:p>
          <a:p>
            <a:pPr lvl="2"/>
            <a:r>
              <a:rPr lang="en-US" dirty="0"/>
              <a:t>Third Level Text</a:t>
            </a:r>
          </a:p>
        </p:txBody>
      </p:sp>
      <p:sp>
        <p:nvSpPr>
          <p:cNvPr id="6" name="Title Placeholder 12"/>
          <p:cNvSpPr>
            <a:spLocks noGrp="1"/>
          </p:cNvSpPr>
          <p:nvPr>
            <p:ph type="title" hasCustomPrompt="1"/>
          </p:nvPr>
        </p:nvSpPr>
        <p:spPr>
          <a:xfrm>
            <a:off x="566928" y="1316736"/>
            <a:ext cx="10515600" cy="868430"/>
          </a:xfrm>
          <a:prstGeom prst="rect">
            <a:avLst/>
          </a:prstGeom>
        </p:spPr>
        <p:txBody>
          <a:bodyPr vert="horz" lIns="91440" tIns="45720" rIns="91440" bIns="45720" rtlCol="0" anchor="t" anchorCtr="0">
            <a:noAutofit/>
          </a:bodyPr>
          <a:lstStyle>
            <a:lvl1pPr>
              <a:defRPr b="0" baseline="0"/>
            </a:lvl1pPr>
          </a:lstStyle>
          <a:p>
            <a:r>
              <a:rPr lang="en-US" dirty="0"/>
              <a:t>Click to edit title</a:t>
            </a:r>
          </a:p>
        </p:txBody>
      </p:sp>
    </p:spTree>
    <p:extLst>
      <p:ext uri="{BB962C8B-B14F-4D97-AF65-F5344CB8AC3E}">
        <p14:creationId xmlns:p14="http://schemas.microsoft.com/office/powerpoint/2010/main" val="307407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5"/>
          <a:stretch>
            <a:fillRect/>
          </a:stretch>
        </p:blipFill>
        <p:spPr>
          <a:xfrm>
            <a:off x="10889820" y="5795302"/>
            <a:ext cx="1302179" cy="1062698"/>
          </a:xfrm>
          <a:prstGeom prst="rect">
            <a:avLst/>
          </a:prstGeom>
        </p:spPr>
      </p:pic>
      <p:sp>
        <p:nvSpPr>
          <p:cNvPr id="12" name="Text Placeholder 11"/>
          <p:cNvSpPr>
            <a:spLocks noGrp="1"/>
          </p:cNvSpPr>
          <p:nvPr>
            <p:ph type="body" idx="1"/>
          </p:nvPr>
        </p:nvSpPr>
        <p:spPr>
          <a:xfrm>
            <a:off x="566928" y="1883882"/>
            <a:ext cx="10515600" cy="3971633"/>
          </a:xfrm>
          <a:prstGeom prst="rect">
            <a:avLst/>
          </a:prstGeom>
        </p:spPr>
        <p:txBody>
          <a:bodyPr vert="horz" lIns="91440" tIns="45720" rIns="91440" bIns="45720" rtlCol="0">
            <a:normAutofit/>
          </a:bodyPr>
          <a:lstStyle/>
          <a:p>
            <a:pPr lvl="0"/>
            <a:r>
              <a:rPr lang="en-US" dirty="0"/>
              <a:t>First level text</a:t>
            </a:r>
          </a:p>
          <a:p>
            <a:pPr lvl="1"/>
            <a:r>
              <a:rPr lang="en-US" dirty="0"/>
              <a:t>Second level text</a:t>
            </a:r>
          </a:p>
          <a:p>
            <a:pPr marL="1143000" marR="0" lvl="2" indent="-228600" algn="l" defTabSz="914400" rtl="0" eaLnBrk="1" fontAlgn="auto" latinLnBrk="0" hangingPunct="1">
              <a:lnSpc>
                <a:spcPts val="2300"/>
              </a:lnSpc>
              <a:spcBef>
                <a:spcPts val="500"/>
              </a:spcBef>
              <a:spcAft>
                <a:spcPts val="0"/>
              </a:spcAft>
              <a:buClr>
                <a:srgbClr val="005BBB"/>
              </a:buClr>
              <a:buSzTx/>
              <a:buFont typeface="LucidaGrande" charset="0"/>
              <a:buChar char="-"/>
              <a:tabLst/>
              <a:defRPr/>
            </a:pPr>
            <a:r>
              <a:rPr lang="en-US" dirty="0"/>
              <a:t>Third level</a:t>
            </a:r>
          </a:p>
        </p:txBody>
      </p:sp>
      <p:sp>
        <p:nvSpPr>
          <p:cNvPr id="13" name="Title Placeholder 12"/>
          <p:cNvSpPr>
            <a:spLocks noGrp="1"/>
          </p:cNvSpPr>
          <p:nvPr>
            <p:ph type="title"/>
          </p:nvPr>
        </p:nvSpPr>
        <p:spPr>
          <a:xfrm>
            <a:off x="566928" y="880508"/>
            <a:ext cx="10515600" cy="868430"/>
          </a:xfrm>
          <a:prstGeom prst="rect">
            <a:avLst/>
          </a:prstGeom>
        </p:spPr>
        <p:txBody>
          <a:bodyPr vert="horz" lIns="91440" tIns="45720" rIns="91440" bIns="45720" rtlCol="0" anchor="t" anchorCtr="0">
            <a:normAutofit/>
          </a:bodyPr>
          <a:lstStyle/>
          <a:p>
            <a:r>
              <a:rPr lang="en-US" dirty="0"/>
              <a:t>Click to edit title</a:t>
            </a:r>
          </a:p>
        </p:txBody>
      </p:sp>
      <p:sp>
        <p:nvSpPr>
          <p:cNvPr id="11" name="Slide Number Placeholder 6"/>
          <p:cNvSpPr txBox="1">
            <a:spLocks/>
          </p:cNvSpPr>
          <p:nvPr userDrawn="1"/>
        </p:nvSpPr>
        <p:spPr>
          <a:xfrm>
            <a:off x="10473618" y="6165488"/>
            <a:ext cx="725424" cy="534516"/>
          </a:xfrm>
          <a:prstGeom prst="rect">
            <a:avLst/>
          </a:prstGeom>
        </p:spPr>
        <p:txBody>
          <a:bodyPr vert="horz" lIns="121920" tIns="60960" rIns="121920" bIns="60960" rtlCol="0" anchor="ctr"/>
          <a:lstStyle>
            <a:defPPr>
              <a:defRPr lang="en-US"/>
            </a:defPPr>
            <a:lvl1pPr marL="0" algn="r" defTabSz="685800" rtl="0" eaLnBrk="1" latinLnBrk="0" hangingPunct="1">
              <a:defRPr sz="1000" b="1" i="0" kern="1200">
                <a:solidFill>
                  <a:srgbClr val="828383"/>
                </a:solidFill>
                <a:latin typeface="Museo Slab 900" charset="0"/>
                <a:ea typeface="Museo Slab 900" charset="0"/>
                <a:cs typeface="Museo Slab 900"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2915D2C3-7EB9-F849-9C19-1CC92E2870ED}" type="slidenum">
              <a:rPr lang="en-US" sz="1600" b="1" smtClean="0">
                <a:solidFill>
                  <a:schemeClr val="tx1"/>
                </a:solidFill>
                <a:latin typeface="Arial" charset="0"/>
                <a:ea typeface="Arial" charset="0"/>
                <a:cs typeface="Arial" charset="0"/>
              </a:rPr>
              <a:pPr/>
              <a:t>‹#›</a:t>
            </a:fld>
            <a:endParaRPr lang="en-US" sz="1600" b="1" dirty="0">
              <a:solidFill>
                <a:schemeClr val="tx1"/>
              </a:solidFill>
              <a:latin typeface="Arial" charset="0"/>
              <a:ea typeface="Arial" charset="0"/>
              <a:cs typeface="Arial" charset="0"/>
            </a:endParaRPr>
          </a:p>
        </p:txBody>
      </p:sp>
      <p:pic>
        <p:nvPicPr>
          <p:cNvPr id="15" name="Picture 2" descr="“computer science zhejiang university logo”的图片搜索结果"/>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80366" y="-161129"/>
            <a:ext cx="1890203" cy="94510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5"/>
          <p:cNvSpPr txBox="1">
            <a:spLocks/>
          </p:cNvSpPr>
          <p:nvPr userDrawn="1"/>
        </p:nvSpPr>
        <p:spPr>
          <a:xfrm>
            <a:off x="2505456" y="334265"/>
            <a:ext cx="6638544" cy="336346"/>
          </a:xfrm>
          <a:prstGeom prst="rect">
            <a:avLst/>
          </a:prstGeom>
        </p:spPr>
        <p:txBody>
          <a:bodyPr lIns="0">
            <a:noAutofit/>
          </a:bodyPr>
          <a:lstStyle>
            <a:lvl1pPr marL="0" indent="0" algn="l" defTabSz="914400" rtl="0" eaLnBrk="1" latinLnBrk="0" hangingPunct="1">
              <a:lnSpc>
                <a:spcPct val="150000"/>
              </a:lnSpc>
              <a:spcBef>
                <a:spcPts val="1000"/>
              </a:spcBef>
              <a:buClr>
                <a:srgbClr val="005BBB"/>
              </a:buClr>
              <a:buFont typeface="Arial" panose="020B0604020202020204" pitchFamily="34" charset="0"/>
              <a:buNone/>
              <a:defRPr sz="2400" b="0" i="0" kern="1200" baseline="0">
                <a:solidFill>
                  <a:srgbClr val="000000"/>
                </a:solidFill>
                <a:latin typeface="+mj-lt"/>
                <a:ea typeface="Georgia" charset="0"/>
                <a:cs typeface="Georgia" charset="0"/>
              </a:defRPr>
            </a:lvl1pPr>
            <a:lvl2pPr marL="685800" indent="-228600" algn="l" defTabSz="914400" rtl="0" eaLnBrk="1" latinLnBrk="0" hangingPunct="1">
              <a:lnSpc>
                <a:spcPct val="100000"/>
              </a:lnSpc>
              <a:spcBef>
                <a:spcPts val="500"/>
              </a:spcBef>
              <a:buClr>
                <a:srgbClr val="005BBB"/>
              </a:buClr>
              <a:buFont typeface="Arial" panose="020B0604020202020204" pitchFamily="34" charset="0"/>
              <a:buChar char="•"/>
              <a:defRPr sz="2000" kern="1200" baseline="0">
                <a:solidFill>
                  <a:srgbClr val="000000"/>
                </a:solidFill>
                <a:latin typeface="Arial" charset="0"/>
                <a:ea typeface="Arial" charset="0"/>
                <a:cs typeface="Arial" charset="0"/>
              </a:defRPr>
            </a:lvl2pPr>
            <a:lvl3pPr marL="1143000" indent="-228600" algn="l" defTabSz="914400" rtl="0" eaLnBrk="1" latinLnBrk="0" hangingPunct="1">
              <a:lnSpc>
                <a:spcPct val="100000"/>
              </a:lnSpc>
              <a:spcBef>
                <a:spcPts val="500"/>
              </a:spcBef>
              <a:buClr>
                <a:srgbClr val="005BBB"/>
              </a:buClr>
              <a:buFont typeface="LucidaGrande" charset="0"/>
              <a:buChar char="-"/>
              <a:defRPr sz="1800" kern="1200" baseline="0">
                <a:solidFill>
                  <a:srgbClr val="000000"/>
                </a:solidFill>
                <a:latin typeface="Arial" charset="0"/>
                <a:ea typeface="Arial" charset="0"/>
                <a:cs typeface="Arial" charset="0"/>
              </a:defRPr>
            </a:lvl3pPr>
            <a:lvl4pPr marL="1600200" indent="-228600" algn="l" defTabSz="914400" rtl="0" eaLnBrk="1" latinLnBrk="0" hangingPunct="1">
              <a:lnSpc>
                <a:spcPct val="90000"/>
              </a:lnSpc>
              <a:spcBef>
                <a:spcPts val="500"/>
              </a:spcBef>
              <a:buClr>
                <a:srgbClr val="005BBB"/>
              </a:buClr>
              <a:buFont typeface="Arial" panose="020B0604020202020204" pitchFamily="34" charset="0"/>
              <a:buChar char="•"/>
              <a:defRPr sz="1800" kern="1200">
                <a:solidFill>
                  <a:schemeClr val="tx1"/>
                </a:solidFill>
                <a:latin typeface="Arial" charset="0"/>
                <a:ea typeface="Arial" charset="0"/>
                <a:cs typeface="Arial" charset="0"/>
              </a:defRPr>
            </a:lvl4pPr>
            <a:lvl5pPr marL="2057400" indent="-228600" algn="l" defTabSz="914400" rtl="0" eaLnBrk="1" latinLnBrk="0" hangingPunct="1">
              <a:lnSpc>
                <a:spcPct val="90000"/>
              </a:lnSpc>
              <a:spcBef>
                <a:spcPts val="500"/>
              </a:spcBef>
              <a:buClr>
                <a:srgbClr val="005BBB"/>
              </a:buClr>
              <a:buFont typeface="Arial" panose="020B0604020202020204" pitchFamily="34" charset="0"/>
              <a:buChar char="•"/>
              <a:defRPr sz="1800" kern="1200">
                <a:solidFill>
                  <a:schemeClr val="tx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pPr>
            <a:endParaRPr lang="en-US" sz="2000" dirty="0">
              <a:solidFill>
                <a:schemeClr val="tx2">
                  <a:lumMod val="75000"/>
                </a:schemeClr>
              </a:solidFill>
            </a:endParaRPr>
          </a:p>
        </p:txBody>
      </p:sp>
      <p:pic>
        <p:nvPicPr>
          <p:cNvPr id="2" name="Picture 1"/>
          <p:cNvPicPr>
            <a:picLocks noChangeAspect="1"/>
          </p:cNvPicPr>
          <p:nvPr userDrawn="1"/>
        </p:nvPicPr>
        <p:blipFill>
          <a:blip r:embed="rId7"/>
          <a:stretch>
            <a:fillRect/>
          </a:stretch>
        </p:blipFill>
        <p:spPr>
          <a:xfrm>
            <a:off x="3050" y="591386"/>
            <a:ext cx="11387761" cy="208950"/>
          </a:xfrm>
          <a:prstGeom prst="rect">
            <a:avLst/>
          </a:prstGeom>
        </p:spPr>
      </p:pic>
    </p:spTree>
    <p:extLst>
      <p:ext uri="{BB962C8B-B14F-4D97-AF65-F5344CB8AC3E}">
        <p14:creationId xmlns:p14="http://schemas.microsoft.com/office/powerpoint/2010/main" val="538035647"/>
      </p:ext>
    </p:extLst>
  </p:cSld>
  <p:clrMap bg1="lt1" tx1="dk1" bg2="lt2" tx2="dk2" accent1="accent1" accent2="accent2" accent3="accent3" accent4="accent4" accent5="accent5" accent6="accent6" hlink="hlink" folHlink="folHlink"/>
  <p:sldLayoutIdLst>
    <p:sldLayoutId id="2147483908" r:id="rId1"/>
    <p:sldLayoutId id="2147483898" r:id="rId2"/>
    <p:sldLayoutId id="2147483907" r:id="rId3"/>
  </p:sldLayoutIdLst>
  <p:hf hdr="0" dt="0"/>
  <p:txStyles>
    <p:titleStyle>
      <a:lvl1pPr algn="l" defTabSz="914400" rtl="0" eaLnBrk="1" latinLnBrk="0" hangingPunct="1">
        <a:lnSpc>
          <a:spcPct val="90000"/>
        </a:lnSpc>
        <a:spcBef>
          <a:spcPct val="0"/>
        </a:spcBef>
        <a:buNone/>
        <a:defRPr sz="3200" b="0" kern="1200">
          <a:solidFill>
            <a:schemeClr val="tx2"/>
          </a:solidFill>
          <a:latin typeface="+mj-lt"/>
          <a:ea typeface="Georgia" charset="0"/>
          <a:cs typeface="Georgia" charset="0"/>
        </a:defRPr>
      </a:lvl1pPr>
    </p:titleStyle>
    <p:bodyStyle>
      <a:lvl1pPr marL="228600" indent="-228600" algn="l" defTabSz="914400" rtl="0" eaLnBrk="1" latinLnBrk="0" hangingPunct="1">
        <a:lnSpc>
          <a:spcPct val="100000"/>
        </a:lnSpc>
        <a:spcBef>
          <a:spcPts val="1000"/>
        </a:spcBef>
        <a:buClr>
          <a:srgbClr val="005BBB"/>
        </a:buClr>
        <a:buFont typeface="Arial" panose="020B0604020202020204" pitchFamily="34" charset="0"/>
        <a:buChar char="•"/>
        <a:defRPr sz="2400" kern="1200" baseline="0">
          <a:solidFill>
            <a:srgbClr val="000000"/>
          </a:solidFill>
          <a:latin typeface="Arial" charset="0"/>
          <a:ea typeface="Arial" charset="0"/>
          <a:cs typeface="Arial" charset="0"/>
        </a:defRPr>
      </a:lvl1pPr>
      <a:lvl2pPr marL="685800" indent="-228600" algn="l" defTabSz="914400" rtl="0" eaLnBrk="1" latinLnBrk="0" hangingPunct="1">
        <a:lnSpc>
          <a:spcPct val="100000"/>
        </a:lnSpc>
        <a:spcBef>
          <a:spcPts val="500"/>
        </a:spcBef>
        <a:buClr>
          <a:srgbClr val="005BBB"/>
        </a:buClr>
        <a:buFont typeface="Arial" panose="020B0604020202020204" pitchFamily="34" charset="0"/>
        <a:buChar char="•"/>
        <a:defRPr sz="2000" kern="1200" baseline="0">
          <a:solidFill>
            <a:srgbClr val="000000"/>
          </a:solidFill>
          <a:latin typeface="Arial" charset="0"/>
          <a:ea typeface="Arial" charset="0"/>
          <a:cs typeface="Arial" charset="0"/>
        </a:defRPr>
      </a:lvl2pPr>
      <a:lvl3pPr marL="1143000" marR="0" indent="-228600" algn="l" defTabSz="914400" rtl="0" eaLnBrk="1" fontAlgn="auto" latinLnBrk="0" hangingPunct="1">
        <a:lnSpc>
          <a:spcPts val="2300"/>
        </a:lnSpc>
        <a:spcBef>
          <a:spcPts val="500"/>
        </a:spcBef>
        <a:spcAft>
          <a:spcPts val="0"/>
        </a:spcAft>
        <a:buClr>
          <a:srgbClr val="005BBB"/>
        </a:buClr>
        <a:buSzTx/>
        <a:buFont typeface="LucidaGrande" charset="0"/>
        <a:buChar char="-"/>
        <a:tabLst/>
        <a:defRPr sz="2000" kern="1200" baseline="0">
          <a:solidFill>
            <a:srgbClr val="000000"/>
          </a:solidFill>
          <a:latin typeface="Arial" charset="0"/>
          <a:ea typeface="Arial" charset="0"/>
          <a:cs typeface="Arial" charset="0"/>
        </a:defRPr>
      </a:lvl3pPr>
      <a:lvl4pPr marL="1600200" indent="-228600" algn="l" defTabSz="914400" rtl="0" eaLnBrk="1" latinLnBrk="0" hangingPunct="1">
        <a:lnSpc>
          <a:spcPct val="90000"/>
        </a:lnSpc>
        <a:spcBef>
          <a:spcPts val="500"/>
        </a:spcBef>
        <a:buClr>
          <a:srgbClr val="005BBB"/>
        </a:buClr>
        <a:buFont typeface="Arial" panose="020B0604020202020204" pitchFamily="34" charset="0"/>
        <a:buChar char="•"/>
        <a:defRPr sz="1800" kern="1200">
          <a:solidFill>
            <a:schemeClr val="tx1"/>
          </a:solidFill>
          <a:latin typeface="Arial" charset="0"/>
          <a:ea typeface="Arial" charset="0"/>
          <a:cs typeface="Arial" charset="0"/>
        </a:defRPr>
      </a:lvl4pPr>
      <a:lvl5pPr marL="2057400" indent="-228600" algn="l" defTabSz="914400" rtl="0" eaLnBrk="1" latinLnBrk="0" hangingPunct="1">
        <a:lnSpc>
          <a:spcPct val="90000"/>
        </a:lnSpc>
        <a:spcBef>
          <a:spcPts val="500"/>
        </a:spcBef>
        <a:buClr>
          <a:srgbClr val="005BBB"/>
        </a:buClr>
        <a:buFont typeface="Arial" panose="020B0604020202020204" pitchFamily="34" charset="0"/>
        <a:buChar char="•"/>
        <a:defRPr sz="1800" kern="1200">
          <a:solidFill>
            <a:schemeClr val="tx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notesSlide" Target="../notesSlides/notesSlide7.xml"/><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9.png"/><Relationship Id="rId5" Type="http://schemas.openxmlformats.org/officeDocument/2006/relationships/image" Target="../media/image17.e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39586" y="3246539"/>
            <a:ext cx="8376575" cy="693573"/>
          </a:xfrm>
        </p:spPr>
        <p:txBody>
          <a:bodyPr/>
          <a:lstStyle/>
          <a:p>
            <a:br>
              <a:rPr lang="en-US" altLang="zh-CN" sz="3600" b="0" cap="none" dirty="0">
                <a:solidFill>
                  <a:srgbClr val="005DAF"/>
                </a:solidFill>
                <a:latin typeface="微软雅黑" panose="020B0503020204020204" pitchFamily="34" charset="-122"/>
                <a:ea typeface="微软雅黑" panose="020B0503020204020204" pitchFamily="34" charset="-122"/>
              </a:rPr>
            </a:br>
            <a:r>
              <a:rPr lang="en-US" altLang="zh-CN" sz="3600" b="0" cap="none" dirty="0">
                <a:solidFill>
                  <a:srgbClr val="005DAF"/>
                </a:solidFill>
                <a:latin typeface="微软雅黑" panose="020B0503020204020204" pitchFamily="34" charset="-122"/>
                <a:ea typeface="微软雅黑" panose="020B0503020204020204" pitchFamily="34" charset="-122"/>
              </a:rPr>
              <a:t>Differential Fault Analysis on AES-128</a:t>
            </a:r>
            <a:endParaRPr lang="en-US" altLang="zh-CN" sz="2400" b="0" cap="none" dirty="0">
              <a:solidFill>
                <a:srgbClr val="005DA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5221863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a:extLst>
              <a:ext uri="{FF2B5EF4-FFF2-40B4-BE49-F238E27FC236}">
                <a16:creationId xmlns:a16="http://schemas.microsoft.com/office/drawing/2014/main" id="{09C21826-6D03-46E7-83A6-AFE3533ADD4B}"/>
              </a:ext>
            </a:extLst>
          </p:cNvPr>
          <p:cNvSpPr/>
          <p:nvPr/>
        </p:nvSpPr>
        <p:spPr>
          <a:xfrm>
            <a:off x="9018192" y="96707"/>
            <a:ext cx="2302233" cy="584775"/>
          </a:xfrm>
          <a:prstGeom prst="rect">
            <a:avLst/>
          </a:prstGeom>
        </p:spPr>
        <p:txBody>
          <a:bodyPr wrap="none">
            <a:spAutoFit/>
          </a:bodyPr>
          <a:lstStyle/>
          <a:p>
            <a:pPr algn="r"/>
            <a:r>
              <a:rPr lang="en-US" altLang="zh-CN" sz="3200" dirty="0">
                <a:solidFill>
                  <a:srgbClr val="0070C0"/>
                </a:solidFill>
              </a:rPr>
              <a:t>supplement</a:t>
            </a:r>
          </a:p>
        </p:txBody>
      </p:sp>
      <p:sp>
        <p:nvSpPr>
          <p:cNvPr id="16" name="Rectangle 3"/>
          <p:cNvSpPr>
            <a:spLocks noGrp="1" noChangeArrowheads="1"/>
          </p:cNvSpPr>
          <p:nvPr>
            <p:ph idx="4294967295"/>
          </p:nvPr>
        </p:nvSpPr>
        <p:spPr>
          <a:xfrm>
            <a:off x="190500" y="1054100"/>
            <a:ext cx="9532340" cy="5497702"/>
          </a:xfrm>
          <a:prstGeom prst="rect">
            <a:avLst/>
          </a:prstGeom>
        </p:spPr>
        <p:txBody>
          <a:bodyPr>
            <a:normAutofit/>
          </a:bodyPr>
          <a:lstStyle/>
          <a:p>
            <a:r>
              <a:rPr lang="zh-CN" altLang="en-US" dirty="0">
                <a:solidFill>
                  <a:schemeClr val="tx1"/>
                </a:solidFill>
                <a:latin typeface="华文楷体" panose="02010600040101010101" pitchFamily="2" charset="-122"/>
                <a:ea typeface="华文楷体" panose="02010600040101010101" pitchFamily="2" charset="-122"/>
              </a:rPr>
              <a:t>由于</a:t>
            </a:r>
            <a:r>
              <a:rPr lang="en-US" altLang="zh-CN" dirty="0">
                <a:solidFill>
                  <a:schemeClr val="tx1"/>
                </a:solidFill>
                <a:latin typeface="华文楷体" panose="02010600040101010101" pitchFamily="2" charset="-122"/>
                <a:ea typeface="华文楷体" panose="02010600040101010101" pitchFamily="2" charset="-122"/>
              </a:rPr>
              <a:t>AES</a:t>
            </a:r>
            <a:r>
              <a:rPr lang="zh-CN" altLang="en-US" dirty="0">
                <a:solidFill>
                  <a:schemeClr val="tx1"/>
                </a:solidFill>
                <a:latin typeface="华文楷体" panose="02010600040101010101" pitchFamily="2" charset="-122"/>
                <a:ea typeface="华文楷体" panose="02010600040101010101" pitchFamily="2" charset="-122"/>
              </a:rPr>
              <a:t>基于的数学有限域是</a:t>
            </a:r>
            <a:r>
              <a:rPr lang="en-US" altLang="zh-CN" dirty="0">
                <a:solidFill>
                  <a:schemeClr val="tx1"/>
                </a:solidFill>
                <a:latin typeface="华文楷体" panose="02010600040101010101" pitchFamily="2" charset="-122"/>
                <a:ea typeface="华文楷体" panose="02010600040101010101" pitchFamily="2" charset="-122"/>
              </a:rPr>
              <a:t>GF</a:t>
            </a:r>
            <a:r>
              <a:rPr lang="zh-CN" altLang="en-US" dirty="0">
                <a:solidFill>
                  <a:schemeClr val="tx1"/>
                </a:solidFill>
                <a:latin typeface="华文楷体" panose="02010600040101010101" pitchFamily="2" charset="-122"/>
                <a:ea typeface="华文楷体" panose="02010600040101010101" pitchFamily="2" charset="-122"/>
              </a:rPr>
              <a:t>（</a:t>
            </a:r>
            <a:r>
              <a:rPr lang="en-US" altLang="zh-CN" dirty="0">
                <a:solidFill>
                  <a:schemeClr val="tx1"/>
                </a:solidFill>
                <a:latin typeface="华文楷体" panose="02010600040101010101" pitchFamily="2" charset="-122"/>
                <a:ea typeface="华文楷体" panose="02010600040101010101" pitchFamily="2" charset="-122"/>
              </a:rPr>
              <a:t>2^8</a:t>
            </a:r>
            <a:r>
              <a:rPr lang="zh-CN" altLang="en-US" dirty="0">
                <a:solidFill>
                  <a:schemeClr val="tx1"/>
                </a:solidFill>
                <a:latin typeface="华文楷体" panose="02010600040101010101" pitchFamily="2" charset="-122"/>
                <a:ea typeface="华文楷体" panose="02010600040101010101" pitchFamily="2" charset="-122"/>
              </a:rPr>
              <a:t>）</a:t>
            </a:r>
            <a:endParaRPr lang="en-US" altLang="zh-CN" dirty="0">
              <a:solidFill>
                <a:schemeClr val="tx1"/>
              </a:solidFill>
              <a:latin typeface="华文楷体" panose="02010600040101010101" pitchFamily="2" charset="-122"/>
              <a:ea typeface="华文楷体" panose="02010600040101010101" pitchFamily="2" charset="-122"/>
            </a:endParaRPr>
          </a:p>
          <a:p>
            <a:pPr lvl="1"/>
            <a:r>
              <a:rPr lang="zh-CN" altLang="en-US" dirty="0">
                <a:solidFill>
                  <a:schemeClr val="tx1"/>
                </a:solidFill>
                <a:latin typeface="华文楷体" panose="02010600040101010101" pitchFamily="2" charset="-122"/>
                <a:ea typeface="华文楷体" panose="02010600040101010101" pitchFamily="2" charset="-122"/>
              </a:rPr>
              <a:t>之前提到的加法以及乘法都默认在</a:t>
            </a:r>
            <a:r>
              <a:rPr lang="en-US" altLang="zh-CN" dirty="0">
                <a:solidFill>
                  <a:schemeClr val="tx1"/>
                </a:solidFill>
                <a:latin typeface="华文楷体" panose="02010600040101010101" pitchFamily="2" charset="-122"/>
                <a:ea typeface="华文楷体" panose="02010600040101010101" pitchFamily="2" charset="-122"/>
              </a:rPr>
              <a:t>GF</a:t>
            </a:r>
            <a:r>
              <a:rPr lang="zh-CN" altLang="en-US" dirty="0">
                <a:solidFill>
                  <a:schemeClr val="tx1"/>
                </a:solidFill>
                <a:latin typeface="华文楷体" panose="02010600040101010101" pitchFamily="2" charset="-122"/>
                <a:ea typeface="华文楷体" panose="02010600040101010101" pitchFamily="2" charset="-122"/>
              </a:rPr>
              <a:t>（</a:t>
            </a:r>
            <a:r>
              <a:rPr lang="en-US" altLang="zh-CN" dirty="0">
                <a:solidFill>
                  <a:schemeClr val="tx1"/>
                </a:solidFill>
                <a:latin typeface="华文楷体" panose="02010600040101010101" pitchFamily="2" charset="-122"/>
                <a:ea typeface="华文楷体" panose="02010600040101010101" pitchFamily="2" charset="-122"/>
              </a:rPr>
              <a:t>2^8</a:t>
            </a:r>
            <a:r>
              <a:rPr lang="zh-CN" altLang="en-US" dirty="0">
                <a:solidFill>
                  <a:schemeClr val="tx1"/>
                </a:solidFill>
                <a:latin typeface="华文楷体" panose="02010600040101010101" pitchFamily="2" charset="-122"/>
                <a:ea typeface="华文楷体" panose="02010600040101010101" pitchFamily="2" charset="-122"/>
              </a:rPr>
              <a:t>）内进行。</a:t>
            </a:r>
            <a:endParaRPr lang="en-US" altLang="zh-CN" dirty="0">
              <a:solidFill>
                <a:schemeClr val="tx1"/>
              </a:solidFill>
              <a:latin typeface="华文楷体" panose="02010600040101010101" pitchFamily="2" charset="-122"/>
              <a:ea typeface="华文楷体" panose="02010600040101010101" pitchFamily="2" charset="-122"/>
            </a:endParaRPr>
          </a:p>
          <a:p>
            <a:pPr lvl="1"/>
            <a:r>
              <a:rPr lang="zh-CN" altLang="en-US" dirty="0">
                <a:solidFill>
                  <a:schemeClr val="tx1"/>
                </a:solidFill>
                <a:latin typeface="华文楷体" panose="02010600040101010101" pitchFamily="2" charset="-122"/>
                <a:ea typeface="华文楷体" panose="02010600040101010101" pitchFamily="2" charset="-122"/>
              </a:rPr>
              <a:t>在</a:t>
            </a:r>
            <a:r>
              <a:rPr lang="en-US" altLang="zh-CN" dirty="0">
                <a:solidFill>
                  <a:schemeClr val="tx1"/>
                </a:solidFill>
                <a:latin typeface="华文楷体" panose="02010600040101010101" pitchFamily="2" charset="-122"/>
                <a:ea typeface="华文楷体" panose="02010600040101010101" pitchFamily="2" charset="-122"/>
              </a:rPr>
              <a:t>GF</a:t>
            </a:r>
            <a:r>
              <a:rPr lang="zh-CN" altLang="en-US" dirty="0">
                <a:solidFill>
                  <a:schemeClr val="tx1"/>
                </a:solidFill>
                <a:latin typeface="华文楷体" panose="02010600040101010101" pitchFamily="2" charset="-122"/>
                <a:ea typeface="华文楷体" panose="02010600040101010101" pitchFamily="2" charset="-122"/>
              </a:rPr>
              <a:t>（</a:t>
            </a:r>
            <a:r>
              <a:rPr lang="en-US" altLang="zh-CN" dirty="0">
                <a:solidFill>
                  <a:schemeClr val="tx1"/>
                </a:solidFill>
                <a:latin typeface="华文楷体" panose="02010600040101010101" pitchFamily="2" charset="-122"/>
                <a:ea typeface="华文楷体" panose="02010600040101010101" pitchFamily="2" charset="-122"/>
              </a:rPr>
              <a:t>2^8</a:t>
            </a:r>
            <a:r>
              <a:rPr lang="zh-CN" altLang="en-US" dirty="0">
                <a:solidFill>
                  <a:schemeClr val="tx1"/>
                </a:solidFill>
                <a:latin typeface="华文楷体" panose="02010600040101010101" pitchFamily="2" charset="-122"/>
                <a:ea typeface="华文楷体" panose="02010600040101010101" pitchFamily="2" charset="-122"/>
              </a:rPr>
              <a:t>）域内，加法实现为异或，乘法实现可以通过查表形式获得。</a:t>
            </a:r>
            <a:endParaRPr lang="en-US" altLang="zh-CN" dirty="0">
              <a:solidFill>
                <a:schemeClr val="tx1"/>
              </a:solidFill>
              <a:latin typeface="华文楷体" panose="02010600040101010101" pitchFamily="2" charset="-122"/>
              <a:ea typeface="华文楷体" panose="02010600040101010101" pitchFamily="2" charset="-122"/>
            </a:endParaRPr>
          </a:p>
          <a:p>
            <a:pPr lvl="1"/>
            <a:endParaRPr lang="en-US" altLang="zh-CN" dirty="0">
              <a:solidFill>
                <a:schemeClr val="tx1"/>
              </a:solidFill>
              <a:latin typeface="华文楷体" panose="02010600040101010101" pitchFamily="2" charset="-122"/>
              <a:ea typeface="华文楷体" panose="02010600040101010101" pitchFamily="2" charset="-122"/>
            </a:endParaRPr>
          </a:p>
          <a:p>
            <a:pPr lvl="1"/>
            <a:endParaRPr lang="en-US" altLang="zh-CN" dirty="0">
              <a:solidFill>
                <a:schemeClr val="tx1"/>
              </a:solidFill>
              <a:latin typeface="华文楷体" panose="02010600040101010101" pitchFamily="2" charset="-122"/>
              <a:ea typeface="华文楷体" panose="02010600040101010101" pitchFamily="2" charset="-122"/>
            </a:endParaRPr>
          </a:p>
          <a:p>
            <a:r>
              <a:rPr lang="zh-CN" altLang="en-US" dirty="0">
                <a:solidFill>
                  <a:schemeClr val="tx1"/>
                </a:solidFill>
                <a:latin typeface="华文楷体" panose="02010600040101010101" pitchFamily="2" charset="-122"/>
                <a:ea typeface="华文楷体" panose="02010600040101010101" pitchFamily="2" charset="-122"/>
              </a:rPr>
              <a:t>增加了补充材料</a:t>
            </a:r>
            <a:r>
              <a:rPr lang="en-US" altLang="zh-CN" dirty="0">
                <a:solidFill>
                  <a:schemeClr val="tx1"/>
                </a:solidFill>
                <a:latin typeface="华文楷体" panose="02010600040101010101" pitchFamily="2" charset="-122"/>
                <a:ea typeface="华文楷体" panose="02010600040101010101" pitchFamily="2" charset="-122"/>
              </a:rPr>
              <a:t>supplements.txt</a:t>
            </a:r>
          </a:p>
          <a:p>
            <a:pPr lvl="1"/>
            <a:r>
              <a:rPr lang="zh-CN" altLang="en-US" dirty="0">
                <a:solidFill>
                  <a:schemeClr val="tx1"/>
                </a:solidFill>
                <a:latin typeface="华文楷体" panose="02010600040101010101" pitchFamily="2" charset="-122"/>
                <a:ea typeface="华文楷体" panose="02010600040101010101" pitchFamily="2" charset="-122"/>
              </a:rPr>
              <a:t>其中</a:t>
            </a:r>
            <a:r>
              <a:rPr lang="en-US" altLang="zh-CN" dirty="0" err="1">
                <a:solidFill>
                  <a:schemeClr val="tx1"/>
                </a:solidFill>
                <a:latin typeface="华文楷体" panose="02010600040101010101" pitchFamily="2" charset="-122"/>
                <a:ea typeface="华文楷体" panose="02010600040101010101" pitchFamily="2" charset="-122"/>
              </a:rPr>
              <a:t>gmult_aes</a:t>
            </a:r>
            <a:r>
              <a:rPr lang="en-US" altLang="zh-CN" dirty="0">
                <a:solidFill>
                  <a:schemeClr val="tx1"/>
                </a:solidFill>
                <a:latin typeface="华文楷体" panose="02010600040101010101" pitchFamily="2" charset="-122"/>
                <a:ea typeface="华文楷体" panose="02010600040101010101" pitchFamily="2" charset="-122"/>
              </a:rPr>
              <a:t>[]</a:t>
            </a:r>
            <a:r>
              <a:rPr lang="zh-CN" altLang="en-US" dirty="0">
                <a:solidFill>
                  <a:schemeClr val="tx1"/>
                </a:solidFill>
                <a:latin typeface="华文楷体" panose="02010600040101010101" pitchFamily="2" charset="-122"/>
                <a:ea typeface="华文楷体" panose="02010600040101010101" pitchFamily="2" charset="-122"/>
              </a:rPr>
              <a:t> 是</a:t>
            </a:r>
            <a:r>
              <a:rPr lang="en-US" altLang="zh-CN" dirty="0">
                <a:solidFill>
                  <a:schemeClr val="tx1"/>
                </a:solidFill>
                <a:latin typeface="华文楷体" panose="02010600040101010101" pitchFamily="2" charset="-122"/>
                <a:ea typeface="华文楷体" panose="02010600040101010101" pitchFamily="2" charset="-122"/>
              </a:rPr>
              <a:t>256*256</a:t>
            </a:r>
            <a:r>
              <a:rPr lang="zh-CN" altLang="en-US" dirty="0">
                <a:solidFill>
                  <a:schemeClr val="tx1"/>
                </a:solidFill>
                <a:latin typeface="华文楷体" panose="02010600040101010101" pitchFamily="2" charset="-122"/>
                <a:ea typeface="华文楷体" panose="02010600040101010101" pitchFamily="2" charset="-122"/>
              </a:rPr>
              <a:t>大小的矩阵，用来实现</a:t>
            </a:r>
            <a:r>
              <a:rPr lang="en-US" altLang="zh-CN" dirty="0">
                <a:solidFill>
                  <a:schemeClr val="tx1"/>
                </a:solidFill>
                <a:latin typeface="华文楷体" panose="02010600040101010101" pitchFamily="2" charset="-122"/>
                <a:ea typeface="华文楷体" panose="02010600040101010101" pitchFamily="2" charset="-122"/>
              </a:rPr>
              <a:t>GF</a:t>
            </a:r>
            <a:r>
              <a:rPr lang="zh-CN" altLang="en-US" dirty="0">
                <a:solidFill>
                  <a:schemeClr val="tx1"/>
                </a:solidFill>
                <a:latin typeface="华文楷体" panose="02010600040101010101" pitchFamily="2" charset="-122"/>
                <a:ea typeface="华文楷体" panose="02010600040101010101" pitchFamily="2" charset="-122"/>
              </a:rPr>
              <a:t>（</a:t>
            </a:r>
            <a:r>
              <a:rPr lang="en-US" altLang="zh-CN" dirty="0">
                <a:solidFill>
                  <a:schemeClr val="tx1"/>
                </a:solidFill>
                <a:latin typeface="华文楷体" panose="02010600040101010101" pitchFamily="2" charset="-122"/>
                <a:ea typeface="华文楷体" panose="02010600040101010101" pitchFamily="2" charset="-122"/>
              </a:rPr>
              <a:t>2^8</a:t>
            </a:r>
            <a:r>
              <a:rPr lang="zh-CN" altLang="en-US" dirty="0">
                <a:solidFill>
                  <a:schemeClr val="tx1"/>
                </a:solidFill>
                <a:latin typeface="华文楷体" panose="02010600040101010101" pitchFamily="2" charset="-122"/>
                <a:ea typeface="华文楷体" panose="02010600040101010101" pitchFamily="2" charset="-122"/>
              </a:rPr>
              <a:t>）域内的乘法。若两个乘数分别为</a:t>
            </a:r>
            <a:r>
              <a:rPr lang="en-US" altLang="zh-CN" dirty="0">
                <a:solidFill>
                  <a:schemeClr val="tx1"/>
                </a:solidFill>
                <a:latin typeface="华文楷体" panose="02010600040101010101" pitchFamily="2" charset="-122"/>
                <a:ea typeface="华文楷体" panose="02010600040101010101" pitchFamily="2" charset="-122"/>
              </a:rPr>
              <a:t>n</a:t>
            </a:r>
            <a:r>
              <a:rPr lang="zh-CN" altLang="en-US" dirty="0">
                <a:solidFill>
                  <a:schemeClr val="tx1"/>
                </a:solidFill>
                <a:latin typeface="华文楷体" panose="02010600040101010101" pitchFamily="2" charset="-122"/>
                <a:ea typeface="华文楷体" panose="02010600040101010101" pitchFamily="2" charset="-122"/>
              </a:rPr>
              <a:t>与</a:t>
            </a:r>
            <a:r>
              <a:rPr lang="en-US" altLang="zh-CN" dirty="0">
                <a:solidFill>
                  <a:schemeClr val="tx1"/>
                </a:solidFill>
                <a:latin typeface="华文楷体" panose="02010600040101010101" pitchFamily="2" charset="-122"/>
                <a:ea typeface="华文楷体" panose="02010600040101010101" pitchFamily="2" charset="-122"/>
              </a:rPr>
              <a:t>a</a:t>
            </a:r>
            <a:r>
              <a:rPr lang="zh-CN" altLang="en-US" dirty="0">
                <a:solidFill>
                  <a:schemeClr val="tx1"/>
                </a:solidFill>
                <a:latin typeface="华文楷体" panose="02010600040101010101" pitchFamily="2" charset="-122"/>
                <a:ea typeface="华文楷体" panose="02010600040101010101" pitchFamily="2" charset="-122"/>
              </a:rPr>
              <a:t>，想求</a:t>
            </a:r>
            <a:r>
              <a:rPr lang="en-US" altLang="zh-CN" dirty="0">
                <a:solidFill>
                  <a:schemeClr val="tx1"/>
                </a:solidFill>
                <a:latin typeface="华文楷体" panose="02010600040101010101" pitchFamily="2" charset="-122"/>
                <a:ea typeface="华文楷体" panose="02010600040101010101" pitchFamily="2" charset="-122"/>
              </a:rPr>
              <a:t>n*a</a:t>
            </a:r>
            <a:r>
              <a:rPr lang="zh-CN" altLang="en-US" dirty="0">
                <a:solidFill>
                  <a:schemeClr val="tx1"/>
                </a:solidFill>
                <a:latin typeface="华文楷体" panose="02010600040101010101" pitchFamily="2" charset="-122"/>
                <a:ea typeface="华文楷体" panose="02010600040101010101" pitchFamily="2" charset="-122"/>
              </a:rPr>
              <a:t>，则读取</a:t>
            </a:r>
            <a:r>
              <a:rPr lang="en-US" altLang="zh-CN" dirty="0" err="1">
                <a:solidFill>
                  <a:schemeClr val="tx1"/>
                </a:solidFill>
                <a:latin typeface="华文楷体" panose="02010600040101010101" pitchFamily="2" charset="-122"/>
                <a:ea typeface="华文楷体" panose="02010600040101010101" pitchFamily="2" charset="-122"/>
              </a:rPr>
              <a:t>gmult_aes</a:t>
            </a:r>
            <a:r>
              <a:rPr lang="en-US" altLang="zh-CN" dirty="0">
                <a:solidFill>
                  <a:schemeClr val="tx1"/>
                </a:solidFill>
                <a:latin typeface="华文楷体" panose="02010600040101010101" pitchFamily="2" charset="-122"/>
                <a:ea typeface="华文楷体" panose="02010600040101010101" pitchFamily="2" charset="-122"/>
              </a:rPr>
              <a:t>[n*256+a]</a:t>
            </a:r>
          </a:p>
          <a:p>
            <a:pPr lvl="1"/>
            <a:r>
              <a:rPr lang="en-US" altLang="zh-CN" dirty="0">
                <a:solidFill>
                  <a:schemeClr val="tx1"/>
                </a:solidFill>
                <a:latin typeface="华文楷体" panose="02010600040101010101" pitchFamily="2" charset="-122"/>
                <a:ea typeface="华文楷体" panose="02010600040101010101" pitchFamily="2" charset="-122"/>
              </a:rPr>
              <a:t>S[]</a:t>
            </a:r>
            <a:r>
              <a:rPr lang="zh-CN" altLang="en-US" dirty="0">
                <a:solidFill>
                  <a:schemeClr val="tx1"/>
                </a:solidFill>
                <a:latin typeface="华文楷体" panose="02010600040101010101" pitchFamily="2" charset="-122"/>
                <a:ea typeface="华文楷体" panose="02010600040101010101" pitchFamily="2" charset="-122"/>
              </a:rPr>
              <a:t>和</a:t>
            </a:r>
            <a:r>
              <a:rPr lang="en-US" altLang="zh-CN" dirty="0" err="1">
                <a:solidFill>
                  <a:schemeClr val="tx1"/>
                </a:solidFill>
                <a:latin typeface="华文楷体" panose="02010600040101010101" pitchFamily="2" charset="-122"/>
                <a:ea typeface="华文楷体" panose="02010600040101010101" pitchFamily="2" charset="-122"/>
              </a:rPr>
              <a:t>Inv_S_box</a:t>
            </a:r>
            <a:r>
              <a:rPr lang="en-US" altLang="zh-CN" dirty="0">
                <a:solidFill>
                  <a:schemeClr val="tx1"/>
                </a:solidFill>
                <a:latin typeface="华文楷体" panose="02010600040101010101" pitchFamily="2" charset="-122"/>
                <a:ea typeface="华文楷体" panose="02010600040101010101" pitchFamily="2" charset="-122"/>
              </a:rPr>
              <a:t>[]</a:t>
            </a:r>
            <a:r>
              <a:rPr lang="zh-CN" altLang="en-US" dirty="0">
                <a:solidFill>
                  <a:schemeClr val="tx1"/>
                </a:solidFill>
                <a:latin typeface="华文楷体" panose="02010600040101010101" pitchFamily="2" charset="-122"/>
                <a:ea typeface="华文楷体" panose="02010600040101010101" pitchFamily="2" charset="-122"/>
              </a:rPr>
              <a:t>是</a:t>
            </a:r>
            <a:r>
              <a:rPr lang="en-US" altLang="zh-CN" dirty="0">
                <a:solidFill>
                  <a:schemeClr val="tx1"/>
                </a:solidFill>
                <a:latin typeface="华文楷体" panose="02010600040101010101" pitchFamily="2" charset="-122"/>
                <a:ea typeface="华文楷体" panose="02010600040101010101" pitchFamily="2" charset="-122"/>
              </a:rPr>
              <a:t>SBOX</a:t>
            </a:r>
            <a:r>
              <a:rPr lang="zh-CN" altLang="en-US" dirty="0">
                <a:solidFill>
                  <a:schemeClr val="tx1"/>
                </a:solidFill>
                <a:latin typeface="华文楷体" panose="02010600040101010101" pitchFamily="2" charset="-122"/>
                <a:ea typeface="华文楷体" panose="02010600040101010101" pitchFamily="2" charset="-122"/>
              </a:rPr>
              <a:t>以及逆</a:t>
            </a:r>
            <a:r>
              <a:rPr lang="en-US" altLang="zh-CN" dirty="0">
                <a:solidFill>
                  <a:schemeClr val="tx1"/>
                </a:solidFill>
                <a:latin typeface="华文楷体" panose="02010600040101010101" pitchFamily="2" charset="-122"/>
                <a:ea typeface="华文楷体" panose="02010600040101010101" pitchFamily="2" charset="-122"/>
              </a:rPr>
              <a:t>SBOX</a:t>
            </a:r>
            <a:r>
              <a:rPr lang="zh-CN" altLang="en-US">
                <a:solidFill>
                  <a:schemeClr val="tx1"/>
                </a:solidFill>
                <a:latin typeface="华文楷体" panose="02010600040101010101" pitchFamily="2" charset="-122"/>
                <a:ea typeface="华文楷体" panose="02010600040101010101" pitchFamily="2" charset="-122"/>
              </a:rPr>
              <a:t>变换</a:t>
            </a:r>
            <a:endParaRPr lang="en-US" altLang="zh-CN" dirty="0">
              <a:solidFill>
                <a:schemeClr val="tx1"/>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16476514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a:extLst>
              <a:ext uri="{FF2B5EF4-FFF2-40B4-BE49-F238E27FC236}">
                <a16:creationId xmlns:a16="http://schemas.microsoft.com/office/drawing/2014/main" id="{09C21826-6D03-46E7-83A6-AFE3533ADD4B}"/>
              </a:ext>
            </a:extLst>
          </p:cNvPr>
          <p:cNvSpPr/>
          <p:nvPr/>
        </p:nvSpPr>
        <p:spPr>
          <a:xfrm>
            <a:off x="8971705" y="96707"/>
            <a:ext cx="2348720" cy="584775"/>
          </a:xfrm>
          <a:prstGeom prst="rect">
            <a:avLst/>
          </a:prstGeom>
        </p:spPr>
        <p:txBody>
          <a:bodyPr wrap="none">
            <a:spAutoFit/>
          </a:bodyPr>
          <a:lstStyle/>
          <a:p>
            <a:pPr algn="r"/>
            <a:r>
              <a:rPr lang="en-US" altLang="zh-CN" sz="3200" dirty="0">
                <a:solidFill>
                  <a:srgbClr val="0070C0"/>
                </a:solidFill>
              </a:rPr>
              <a:t>This Project</a:t>
            </a:r>
            <a:endParaRPr lang="en-US" altLang="zh-CN" sz="3200" b="1" dirty="0">
              <a:solidFill>
                <a:srgbClr val="0070C0"/>
              </a:solidFill>
            </a:endParaRPr>
          </a:p>
        </p:txBody>
      </p:sp>
      <p:sp>
        <p:nvSpPr>
          <p:cNvPr id="16" name="Rectangle 3"/>
          <p:cNvSpPr>
            <a:spLocks noGrp="1" noChangeArrowheads="1"/>
          </p:cNvSpPr>
          <p:nvPr>
            <p:ph idx="4294967295"/>
          </p:nvPr>
        </p:nvSpPr>
        <p:spPr>
          <a:xfrm>
            <a:off x="190500" y="1054100"/>
            <a:ext cx="9532340" cy="5497702"/>
          </a:xfrm>
          <a:prstGeom prst="rect">
            <a:avLst/>
          </a:prstGeom>
        </p:spPr>
        <p:txBody>
          <a:bodyPr>
            <a:normAutofit/>
          </a:bodyPr>
          <a:lstStyle/>
          <a:p>
            <a:r>
              <a:rPr lang="zh-CN" altLang="en-US" dirty="0">
                <a:solidFill>
                  <a:schemeClr val="tx1"/>
                </a:solidFill>
                <a:latin typeface="华文楷体" panose="02010600040101010101" pitchFamily="2" charset="-122"/>
                <a:ea typeface="华文楷体" panose="02010600040101010101" pitchFamily="2" charset="-122"/>
              </a:rPr>
              <a:t>我们会提供正确的密文以及错误的密文，需要利用提供的这些密文恢复</a:t>
            </a:r>
            <a:r>
              <a:rPr lang="en-US" altLang="zh-CN" dirty="0">
                <a:solidFill>
                  <a:schemeClr val="tx1"/>
                </a:solidFill>
                <a:latin typeface="华文楷体" panose="02010600040101010101" pitchFamily="2" charset="-122"/>
                <a:ea typeface="华文楷体" panose="02010600040101010101" pitchFamily="2" charset="-122"/>
              </a:rPr>
              <a:t>AES</a:t>
            </a:r>
            <a:r>
              <a:rPr lang="zh-CN" altLang="en-US" dirty="0">
                <a:solidFill>
                  <a:schemeClr val="tx1"/>
                </a:solidFill>
                <a:latin typeface="华文楷体" panose="02010600040101010101" pitchFamily="2" charset="-122"/>
                <a:ea typeface="华文楷体" panose="02010600040101010101" pitchFamily="2" charset="-122"/>
              </a:rPr>
              <a:t>的第十轮密钥。</a:t>
            </a:r>
            <a:endParaRPr lang="en-US" altLang="zh-CN" dirty="0">
              <a:solidFill>
                <a:schemeClr val="tx1"/>
              </a:solidFill>
              <a:latin typeface="华文楷体" panose="02010600040101010101" pitchFamily="2" charset="-122"/>
              <a:ea typeface="华文楷体" panose="02010600040101010101" pitchFamily="2" charset="-122"/>
            </a:endParaRPr>
          </a:p>
          <a:p>
            <a:pPr lvl="1"/>
            <a:r>
              <a:rPr lang="zh-CN" altLang="en-US" dirty="0">
                <a:solidFill>
                  <a:schemeClr val="tx1"/>
                </a:solidFill>
                <a:latin typeface="华文楷体" panose="02010600040101010101" pitchFamily="2" charset="-122"/>
                <a:ea typeface="华文楷体" panose="02010600040101010101" pitchFamily="2" charset="-122"/>
              </a:rPr>
              <a:t>本项目会提供在第九轮以及第八轮注入故障所产生的错误密文及其正确密文。</a:t>
            </a:r>
            <a:endParaRPr lang="en-US" altLang="zh-CN" dirty="0">
              <a:solidFill>
                <a:schemeClr val="tx1"/>
              </a:solidFill>
              <a:latin typeface="华文楷体" panose="02010600040101010101" pitchFamily="2" charset="-122"/>
              <a:ea typeface="华文楷体" panose="02010600040101010101" pitchFamily="2" charset="-122"/>
            </a:endParaRPr>
          </a:p>
          <a:p>
            <a:pPr lvl="1"/>
            <a:r>
              <a:rPr lang="zh-CN" altLang="en-US" dirty="0">
                <a:solidFill>
                  <a:schemeClr val="tx1"/>
                </a:solidFill>
                <a:latin typeface="华文楷体" panose="02010600040101010101" pitchFamily="2" charset="-122"/>
                <a:ea typeface="华文楷体" panose="02010600040101010101" pitchFamily="2" charset="-122"/>
              </a:rPr>
              <a:t>正确密文以及错误密文将会成对提供。</a:t>
            </a:r>
            <a:endParaRPr lang="en-US" altLang="zh-CN" dirty="0">
              <a:solidFill>
                <a:schemeClr val="tx1"/>
              </a:solidFill>
              <a:latin typeface="华文楷体" panose="02010600040101010101" pitchFamily="2" charset="-122"/>
              <a:ea typeface="华文楷体" panose="02010600040101010101" pitchFamily="2" charset="-122"/>
            </a:endParaRPr>
          </a:p>
          <a:p>
            <a:pPr lvl="1"/>
            <a:r>
              <a:rPr lang="zh-CN" altLang="en-US" dirty="0">
                <a:solidFill>
                  <a:schemeClr val="tx1"/>
                </a:solidFill>
                <a:latin typeface="华文楷体" panose="02010600040101010101" pitchFamily="2" charset="-122"/>
                <a:ea typeface="华文楷体" panose="02010600040101010101" pitchFamily="2" charset="-122"/>
              </a:rPr>
              <a:t>与密文对相对应的，会提供部分字节密钥的信息，以供检查算法是否正确。</a:t>
            </a:r>
            <a:endParaRPr lang="en-US" altLang="zh-CN" dirty="0">
              <a:solidFill>
                <a:schemeClr val="tx1"/>
              </a:solidFill>
              <a:latin typeface="华文楷体" panose="02010600040101010101" pitchFamily="2" charset="-122"/>
              <a:ea typeface="华文楷体" panose="02010600040101010101" pitchFamily="2" charset="-122"/>
            </a:endParaRPr>
          </a:p>
          <a:p>
            <a:pPr lvl="1"/>
            <a:endParaRPr lang="en-US" altLang="zh-CN" dirty="0">
              <a:solidFill>
                <a:schemeClr val="tx1"/>
              </a:solidFill>
              <a:latin typeface="华文楷体" panose="02010600040101010101" pitchFamily="2" charset="-122"/>
              <a:ea typeface="华文楷体" panose="02010600040101010101" pitchFamily="2" charset="-122"/>
            </a:endParaRPr>
          </a:p>
          <a:p>
            <a:r>
              <a:rPr lang="zh-CN" altLang="en-US" dirty="0">
                <a:solidFill>
                  <a:schemeClr val="tx1"/>
                </a:solidFill>
                <a:latin typeface="华文楷体" panose="02010600040101010101" pitchFamily="2" charset="-122"/>
                <a:ea typeface="华文楷体" panose="02010600040101010101" pitchFamily="2" charset="-122"/>
              </a:rPr>
              <a:t>代码实现方式不限（语言不限，能实现功能即可）</a:t>
            </a:r>
            <a:endParaRPr lang="en-US" altLang="zh-CN" dirty="0">
              <a:solidFill>
                <a:schemeClr val="tx1"/>
              </a:solidFill>
              <a:latin typeface="华文楷体" panose="02010600040101010101" pitchFamily="2" charset="-122"/>
              <a:ea typeface="华文楷体" panose="02010600040101010101" pitchFamily="2" charset="-122"/>
            </a:endParaRPr>
          </a:p>
          <a:p>
            <a:pPr lvl="1"/>
            <a:r>
              <a:rPr lang="zh-CN" altLang="en-US" dirty="0">
                <a:solidFill>
                  <a:schemeClr val="tx1"/>
                </a:solidFill>
                <a:latin typeface="华文楷体" panose="02010600040101010101" pitchFamily="2" charset="-122"/>
                <a:ea typeface="华文楷体" panose="02010600040101010101" pitchFamily="2" charset="-122"/>
              </a:rPr>
              <a:t>需要在报告中对代码实现方式进行简略说明</a:t>
            </a:r>
            <a:endParaRPr lang="en-US" altLang="zh-CN" dirty="0">
              <a:solidFill>
                <a:schemeClr val="tx1"/>
              </a:solidFill>
              <a:latin typeface="华文楷体" panose="02010600040101010101" pitchFamily="2" charset="-122"/>
              <a:ea typeface="华文楷体" panose="02010600040101010101" pitchFamily="2" charset="-122"/>
            </a:endParaRPr>
          </a:p>
          <a:p>
            <a:pPr lvl="1"/>
            <a:endParaRPr lang="en-US" altLang="zh-CN" dirty="0">
              <a:solidFill>
                <a:schemeClr val="tx1"/>
              </a:solidFill>
              <a:latin typeface="华文楷体" panose="02010600040101010101" pitchFamily="2" charset="-122"/>
              <a:ea typeface="华文楷体" panose="02010600040101010101" pitchFamily="2" charset="-122"/>
            </a:endParaRPr>
          </a:p>
          <a:p>
            <a:r>
              <a:rPr lang="zh-CN" altLang="en-US" dirty="0">
                <a:solidFill>
                  <a:schemeClr val="tx1"/>
                </a:solidFill>
                <a:latin typeface="华文楷体" panose="02010600040101010101" pitchFamily="2" charset="-122"/>
                <a:ea typeface="华文楷体" panose="02010600040101010101" pitchFamily="2" charset="-122"/>
              </a:rPr>
              <a:t>最终需要提交代码以及一份实验报告</a:t>
            </a:r>
            <a:endParaRPr lang="en-US" altLang="zh-CN" dirty="0">
              <a:solidFill>
                <a:schemeClr val="tx1"/>
              </a:solidFill>
              <a:latin typeface="华文楷体" panose="02010600040101010101" pitchFamily="2" charset="-122"/>
              <a:ea typeface="华文楷体" panose="02010600040101010101" pitchFamily="2" charset="-122"/>
            </a:endParaRPr>
          </a:p>
          <a:p>
            <a:pPr lvl="1"/>
            <a:r>
              <a:rPr lang="zh-CN" altLang="en-US" dirty="0">
                <a:solidFill>
                  <a:schemeClr val="tx1"/>
                </a:solidFill>
                <a:latin typeface="华文楷体" panose="02010600040101010101" pitchFamily="2" charset="-122"/>
                <a:ea typeface="华文楷体" panose="02010600040101010101" pitchFamily="2" charset="-122"/>
              </a:rPr>
              <a:t>报告里包括该模块实现以及结果</a:t>
            </a:r>
            <a:endParaRPr lang="en-US" altLang="zh-CN" dirty="0">
              <a:solidFill>
                <a:schemeClr val="tx1"/>
              </a:solidFill>
              <a:latin typeface="华文楷体" panose="02010600040101010101" pitchFamily="2" charset="-122"/>
              <a:ea typeface="华文楷体" panose="02010600040101010101" pitchFamily="2" charset="-122"/>
            </a:endParaRPr>
          </a:p>
          <a:p>
            <a:pPr lvl="1"/>
            <a:r>
              <a:rPr lang="zh-CN" altLang="en-US" dirty="0">
                <a:solidFill>
                  <a:schemeClr val="tx1"/>
                </a:solidFill>
                <a:latin typeface="华文楷体" panose="02010600040101010101" pitchFamily="2" charset="-122"/>
                <a:ea typeface="华文楷体" panose="02010600040101010101" pitchFamily="2" charset="-122"/>
              </a:rPr>
              <a:t>阐述清楚即可，内容不必过多</a:t>
            </a:r>
            <a:endParaRPr lang="en-US" altLang="zh-CN" dirty="0">
              <a:solidFill>
                <a:schemeClr val="tx1"/>
              </a:solidFill>
              <a:latin typeface="华文楷体" panose="02010600040101010101" pitchFamily="2" charset="-122"/>
              <a:ea typeface="华文楷体" panose="02010600040101010101" pitchFamily="2" charset="-122"/>
            </a:endParaRPr>
          </a:p>
          <a:p>
            <a:pPr lvl="1"/>
            <a:r>
              <a:rPr lang="zh-CN" altLang="en-US" dirty="0">
                <a:solidFill>
                  <a:schemeClr val="tx1"/>
                </a:solidFill>
                <a:latin typeface="华文楷体" panose="02010600040101010101" pitchFamily="2" charset="-122"/>
                <a:ea typeface="华文楷体" panose="02010600040101010101" pitchFamily="2" charset="-122"/>
              </a:rPr>
              <a:t>以压缩包格式提交即可</a:t>
            </a:r>
            <a:endParaRPr lang="en-US" altLang="zh-CN" dirty="0">
              <a:solidFill>
                <a:schemeClr val="tx1"/>
              </a:solidFill>
              <a:latin typeface="华文楷体" panose="02010600040101010101" pitchFamily="2" charset="-122"/>
              <a:ea typeface="华文楷体" panose="02010600040101010101" pitchFamily="2" charset="-122"/>
            </a:endParaRPr>
          </a:p>
          <a:p>
            <a:pPr lvl="1"/>
            <a:r>
              <a:rPr lang="zh-CN" altLang="en-US" dirty="0">
                <a:solidFill>
                  <a:srgbClr val="FF0000"/>
                </a:solidFill>
                <a:latin typeface="华文楷体" panose="02010600040101010101" pitchFamily="2" charset="-122"/>
                <a:ea typeface="华文楷体" panose="02010600040101010101" pitchFamily="2" charset="-122"/>
              </a:rPr>
              <a:t>最终评分指标为</a:t>
            </a:r>
            <a:r>
              <a:rPr lang="en-US" altLang="zh-CN" dirty="0">
                <a:solidFill>
                  <a:srgbClr val="FF0000"/>
                </a:solidFill>
                <a:latin typeface="华文楷体" panose="02010600040101010101" pitchFamily="2" charset="-122"/>
                <a:ea typeface="华文楷体" panose="02010600040101010101" pitchFamily="2" charset="-122"/>
              </a:rPr>
              <a:t>word</a:t>
            </a:r>
            <a:r>
              <a:rPr lang="zh-CN" altLang="en-US" dirty="0">
                <a:solidFill>
                  <a:srgbClr val="FF0000"/>
                </a:solidFill>
                <a:latin typeface="华文楷体" panose="02010600040101010101" pitchFamily="2" charset="-122"/>
                <a:ea typeface="华文楷体" panose="02010600040101010101" pitchFamily="2" charset="-122"/>
              </a:rPr>
              <a:t>文档中对恢复密钥的需求。</a:t>
            </a:r>
            <a:endParaRPr lang="en-US" altLang="zh-CN" dirty="0">
              <a:solidFill>
                <a:srgbClr val="FF0000"/>
              </a:solidFill>
              <a:latin typeface="华文楷体" panose="02010600040101010101" pitchFamily="2" charset="-122"/>
              <a:ea typeface="华文楷体" panose="02010600040101010101" pitchFamily="2" charset="-122"/>
            </a:endParaRPr>
          </a:p>
          <a:p>
            <a:pPr lvl="1"/>
            <a:endParaRPr lang="en-US" altLang="zh-CN" dirty="0">
              <a:solidFill>
                <a:schemeClr val="tx1"/>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90168092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a:extLst>
              <a:ext uri="{FF2B5EF4-FFF2-40B4-BE49-F238E27FC236}">
                <a16:creationId xmlns:a16="http://schemas.microsoft.com/office/drawing/2014/main" id="{A251F22C-C76E-4FF6-9230-41E9FEB4159E}"/>
              </a:ext>
            </a:extLst>
          </p:cNvPr>
          <p:cNvSpPr>
            <a:spLocks noGrp="1"/>
          </p:cNvSpPr>
          <p:nvPr>
            <p:ph type="title"/>
          </p:nvPr>
        </p:nvSpPr>
        <p:spPr>
          <a:xfrm>
            <a:off x="566927" y="1145390"/>
            <a:ext cx="10753497" cy="527767"/>
          </a:xfrm>
        </p:spPr>
        <p:txBody>
          <a:bodyPr/>
          <a:lstStyle/>
          <a:p>
            <a:r>
              <a:rPr lang="en-US" altLang="zh-CN" sz="2800" dirty="0">
                <a:latin typeface="华文楷体" panose="02010600040101010101" pitchFamily="2" charset="-122"/>
                <a:ea typeface="华文楷体" panose="02010600040101010101" pitchFamily="2" charset="-122"/>
              </a:rPr>
              <a:t>AES</a:t>
            </a:r>
            <a:r>
              <a:rPr lang="zh-CN" altLang="en-US" sz="2800" dirty="0">
                <a:latin typeface="华文楷体" panose="02010600040101010101" pitchFamily="2" charset="-122"/>
                <a:ea typeface="华文楷体" panose="02010600040101010101" pitchFamily="2" charset="-122"/>
              </a:rPr>
              <a:t>算法原理</a:t>
            </a:r>
            <a:endParaRPr lang="en-US" sz="2800" dirty="0">
              <a:latin typeface="华文楷体" panose="02010600040101010101" pitchFamily="2" charset="-122"/>
              <a:ea typeface="华文楷体" panose="02010600040101010101" pitchFamily="2" charset="-122"/>
            </a:endParaRPr>
          </a:p>
        </p:txBody>
      </p:sp>
      <p:sp>
        <p:nvSpPr>
          <p:cNvPr id="8" name="Content Placeholder 1">
            <a:extLst>
              <a:ext uri="{FF2B5EF4-FFF2-40B4-BE49-F238E27FC236}">
                <a16:creationId xmlns:a16="http://schemas.microsoft.com/office/drawing/2014/main" id="{F30FBC07-B07F-4D87-81EF-82119952BE97}"/>
              </a:ext>
            </a:extLst>
          </p:cNvPr>
          <p:cNvSpPr>
            <a:spLocks noGrp="1"/>
          </p:cNvSpPr>
          <p:nvPr>
            <p:ph sz="quarter" idx="10"/>
          </p:nvPr>
        </p:nvSpPr>
        <p:spPr>
          <a:xfrm>
            <a:off x="566927" y="1673157"/>
            <a:ext cx="4954197" cy="4165806"/>
          </a:xfrm>
        </p:spPr>
        <p:txBody>
          <a:bodyPr/>
          <a:lstStyle/>
          <a:p>
            <a:pPr>
              <a:buFont typeface="Wingdings" panose="05000000000000000000" pitchFamily="2" charset="2"/>
              <a:buChar char="Ø"/>
            </a:pPr>
            <a:r>
              <a:rPr lang="en-US" altLang="zh-CN" dirty="0">
                <a:latin typeface="华文楷体" panose="02010600040101010101" pitchFamily="2" charset="-122"/>
                <a:ea typeface="华文楷体" panose="02010600040101010101" pitchFamily="2" charset="-122"/>
              </a:rPr>
              <a:t>128</a:t>
            </a:r>
            <a:r>
              <a:rPr lang="zh-CN" altLang="en-US" dirty="0">
                <a:latin typeface="华文楷体" panose="02010600040101010101" pitchFamily="2" charset="-122"/>
                <a:ea typeface="华文楷体" panose="02010600040101010101" pitchFamily="2" charset="-122"/>
              </a:rPr>
              <a:t>位</a:t>
            </a:r>
            <a:r>
              <a:rPr lang="en-US" altLang="zh-CN" dirty="0">
                <a:latin typeface="华文楷体" panose="02010600040101010101" pitchFamily="2" charset="-122"/>
                <a:ea typeface="华文楷体" panose="02010600040101010101" pitchFamily="2" charset="-122"/>
              </a:rPr>
              <a:t>AES</a:t>
            </a:r>
            <a:r>
              <a:rPr lang="zh-CN" altLang="en-US" dirty="0">
                <a:latin typeface="华文楷体" panose="02010600040101010101" pitchFamily="2" charset="-122"/>
                <a:ea typeface="华文楷体" panose="02010600040101010101" pitchFamily="2" charset="-122"/>
              </a:rPr>
              <a:t>加密流程</a:t>
            </a:r>
            <a:endParaRPr lang="en-US" altLang="zh-CN" dirty="0">
              <a:latin typeface="华文楷体" panose="02010600040101010101" pitchFamily="2" charset="-122"/>
              <a:ea typeface="华文楷体" panose="02010600040101010101" pitchFamily="2" charset="-122"/>
            </a:endParaRPr>
          </a:p>
          <a:p>
            <a:pPr lvl="1"/>
            <a:r>
              <a:rPr lang="en-US" altLang="zh-CN" dirty="0">
                <a:latin typeface="华文楷体" panose="02010600040101010101" pitchFamily="2" charset="-122"/>
                <a:ea typeface="华文楷体" panose="02010600040101010101" pitchFamily="2" charset="-122"/>
              </a:rPr>
              <a:t>AES</a:t>
            </a:r>
            <a:r>
              <a:rPr lang="zh-CN" altLang="en-US" dirty="0">
                <a:latin typeface="华文楷体" panose="02010600040101010101" pitchFamily="2" charset="-122"/>
                <a:ea typeface="华文楷体" panose="02010600040101010101" pitchFamily="2" charset="-122"/>
              </a:rPr>
              <a:t>加密过程是在一个</a:t>
            </a:r>
            <a:r>
              <a:rPr lang="en-US" altLang="zh-CN" dirty="0">
                <a:latin typeface="华文楷体" panose="02010600040101010101" pitchFamily="2" charset="-122"/>
                <a:ea typeface="华文楷体" panose="02010600040101010101" pitchFamily="2" charset="-122"/>
              </a:rPr>
              <a:t>4</a:t>
            </a: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4</a:t>
            </a:r>
            <a:r>
              <a:rPr lang="zh-CN" altLang="en-US" dirty="0">
                <a:latin typeface="华文楷体" panose="02010600040101010101" pitchFamily="2" charset="-122"/>
                <a:ea typeface="华文楷体" panose="02010600040101010101" pitchFamily="2" charset="-122"/>
              </a:rPr>
              <a:t>的字节矩阵上运作，其初始值是一个明文区块。加密时，各轮</a:t>
            </a:r>
            <a:r>
              <a:rPr lang="en-US" altLang="zh-CN" dirty="0">
                <a:latin typeface="华文楷体" panose="02010600040101010101" pitchFamily="2" charset="-122"/>
                <a:ea typeface="华文楷体" panose="02010600040101010101" pitchFamily="2" charset="-122"/>
              </a:rPr>
              <a:t>AES</a:t>
            </a:r>
            <a:r>
              <a:rPr lang="zh-CN" altLang="en-US" dirty="0">
                <a:latin typeface="华文楷体" panose="02010600040101010101" pitchFamily="2" charset="-122"/>
                <a:ea typeface="华文楷体" panose="02010600040101010101" pitchFamily="2" charset="-122"/>
              </a:rPr>
              <a:t>循环（最后一轮稍有不同）均包含</a:t>
            </a:r>
            <a:r>
              <a:rPr lang="en-US" altLang="zh-CN" dirty="0">
                <a:latin typeface="华文楷体" panose="02010600040101010101" pitchFamily="2" charset="-122"/>
                <a:ea typeface="华文楷体" panose="02010600040101010101" pitchFamily="2" charset="-122"/>
              </a:rPr>
              <a:t>4</a:t>
            </a:r>
            <a:r>
              <a:rPr lang="zh-CN" altLang="en-US" dirty="0">
                <a:latin typeface="华文楷体" panose="02010600040101010101" pitchFamily="2" charset="-122"/>
                <a:ea typeface="华文楷体" panose="02010600040101010101" pitchFamily="2" charset="-122"/>
              </a:rPr>
              <a:t>个步骤：</a:t>
            </a:r>
            <a:endParaRPr lang="en-US" altLang="zh-CN" dirty="0">
              <a:latin typeface="华文楷体" panose="02010600040101010101" pitchFamily="2" charset="-122"/>
              <a:ea typeface="华文楷体" panose="02010600040101010101" pitchFamily="2" charset="-122"/>
            </a:endParaRPr>
          </a:p>
          <a:p>
            <a:pPr lvl="1"/>
            <a:r>
              <a:rPr lang="zh-CN" altLang="en-US" dirty="0">
                <a:latin typeface="华文楷体" panose="02010600040101010101" pitchFamily="2" charset="-122"/>
                <a:ea typeface="华文楷体" panose="02010600040101010101" pitchFamily="2" charset="-122"/>
              </a:rPr>
              <a:t>字节替换（</a:t>
            </a:r>
            <a:r>
              <a:rPr lang="en-US" altLang="zh-CN" dirty="0" err="1">
                <a:latin typeface="华文楷体" panose="02010600040101010101" pitchFamily="2" charset="-122"/>
                <a:ea typeface="华文楷体" panose="02010600040101010101" pitchFamily="2" charset="-122"/>
              </a:rPr>
              <a:t>SubBytes</a:t>
            </a:r>
            <a:r>
              <a:rPr lang="zh-CN" altLang="en-US" dirty="0">
                <a:latin typeface="华文楷体" panose="02010600040101010101" pitchFamily="2" charset="-122"/>
                <a:ea typeface="华文楷体" panose="02010600040101010101" pitchFamily="2" charset="-122"/>
              </a:rPr>
              <a:t>）</a:t>
            </a:r>
            <a:endParaRPr lang="en-US" altLang="zh-CN" dirty="0">
              <a:latin typeface="华文楷体" panose="02010600040101010101" pitchFamily="2" charset="-122"/>
              <a:ea typeface="华文楷体" panose="02010600040101010101" pitchFamily="2" charset="-122"/>
            </a:endParaRPr>
          </a:p>
          <a:p>
            <a:pPr lvl="1"/>
            <a:r>
              <a:rPr lang="zh-CN" altLang="en-US" dirty="0">
                <a:latin typeface="华文楷体" panose="02010600040101010101" pitchFamily="2" charset="-122"/>
                <a:ea typeface="华文楷体" panose="02010600040101010101" pitchFamily="2" charset="-122"/>
              </a:rPr>
              <a:t>行位移（</a:t>
            </a:r>
            <a:r>
              <a:rPr lang="en-US" altLang="zh-CN" dirty="0" err="1">
                <a:latin typeface="华文楷体" panose="02010600040101010101" pitchFamily="2" charset="-122"/>
                <a:ea typeface="华文楷体" panose="02010600040101010101" pitchFamily="2" charset="-122"/>
              </a:rPr>
              <a:t>ShiftRows</a:t>
            </a:r>
            <a:r>
              <a:rPr lang="zh-CN" altLang="en-US" dirty="0">
                <a:latin typeface="华文楷体" panose="02010600040101010101" pitchFamily="2" charset="-122"/>
                <a:ea typeface="华文楷体" panose="02010600040101010101" pitchFamily="2" charset="-122"/>
              </a:rPr>
              <a:t>）</a:t>
            </a:r>
            <a:endParaRPr lang="en-US" altLang="zh-CN" dirty="0">
              <a:latin typeface="华文楷体" panose="02010600040101010101" pitchFamily="2" charset="-122"/>
              <a:ea typeface="华文楷体" panose="02010600040101010101" pitchFamily="2" charset="-122"/>
            </a:endParaRPr>
          </a:p>
          <a:p>
            <a:pPr lvl="1"/>
            <a:r>
              <a:rPr lang="zh-CN" altLang="en-US" dirty="0">
                <a:latin typeface="华文楷体" panose="02010600040101010101" pitchFamily="2" charset="-122"/>
                <a:ea typeface="华文楷体" panose="02010600040101010101" pitchFamily="2" charset="-122"/>
              </a:rPr>
              <a:t>列混淆（</a:t>
            </a:r>
            <a:r>
              <a:rPr lang="en-US" altLang="zh-CN" dirty="0" err="1">
                <a:latin typeface="华文楷体" panose="02010600040101010101" pitchFamily="2" charset="-122"/>
                <a:ea typeface="华文楷体" panose="02010600040101010101" pitchFamily="2" charset="-122"/>
              </a:rPr>
              <a:t>MixColumns</a:t>
            </a:r>
            <a:r>
              <a:rPr lang="zh-CN" altLang="en-US" dirty="0">
                <a:latin typeface="华文楷体" panose="02010600040101010101" pitchFamily="2" charset="-122"/>
                <a:ea typeface="华文楷体" panose="02010600040101010101" pitchFamily="2" charset="-122"/>
              </a:rPr>
              <a:t>）</a:t>
            </a:r>
            <a:endParaRPr lang="en-US" altLang="zh-CN" dirty="0">
              <a:latin typeface="华文楷体" panose="02010600040101010101" pitchFamily="2" charset="-122"/>
              <a:ea typeface="华文楷体" panose="02010600040101010101" pitchFamily="2" charset="-122"/>
            </a:endParaRPr>
          </a:p>
          <a:p>
            <a:pPr lvl="1"/>
            <a:r>
              <a:rPr lang="zh-CN" altLang="en-US" dirty="0">
                <a:latin typeface="华文楷体" panose="02010600040101010101" pitchFamily="2" charset="-122"/>
                <a:ea typeface="华文楷体" panose="02010600040101010101" pitchFamily="2" charset="-122"/>
              </a:rPr>
              <a:t>轮密钥加（</a:t>
            </a:r>
            <a:r>
              <a:rPr lang="en-US" altLang="zh-CN" dirty="0" err="1">
                <a:latin typeface="华文楷体" panose="02010600040101010101" pitchFamily="2" charset="-122"/>
                <a:ea typeface="华文楷体" panose="02010600040101010101" pitchFamily="2" charset="-122"/>
              </a:rPr>
              <a:t>AddRoundKey</a:t>
            </a:r>
            <a:r>
              <a:rPr lang="zh-CN" altLang="en-US" dirty="0">
                <a:latin typeface="华文楷体" panose="02010600040101010101" pitchFamily="2" charset="-122"/>
                <a:ea typeface="华文楷体" panose="02010600040101010101" pitchFamily="2" charset="-122"/>
              </a:rPr>
              <a:t>）</a:t>
            </a:r>
            <a:endParaRPr lang="en-US" altLang="zh-CN" dirty="0">
              <a:latin typeface="华文楷体" panose="02010600040101010101" pitchFamily="2" charset="-122"/>
              <a:ea typeface="华文楷体" panose="02010600040101010101" pitchFamily="2" charset="-122"/>
            </a:endParaRPr>
          </a:p>
          <a:p>
            <a:pPr lvl="1"/>
            <a:endParaRPr lang="en-US" altLang="zh-CN" dirty="0">
              <a:latin typeface="华文楷体" panose="02010600040101010101" pitchFamily="2" charset="-122"/>
              <a:ea typeface="华文楷体" panose="02010600040101010101" pitchFamily="2"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1124" y="2013820"/>
            <a:ext cx="6454966" cy="3246887"/>
          </a:xfrm>
          <a:prstGeom prst="rect">
            <a:avLst/>
          </a:prstGeom>
        </p:spPr>
      </p:pic>
    </p:spTree>
    <p:extLst>
      <p:ext uri="{BB962C8B-B14F-4D97-AF65-F5344CB8AC3E}">
        <p14:creationId xmlns:p14="http://schemas.microsoft.com/office/powerpoint/2010/main" val="316563918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9C21826-6D03-46E7-83A6-AFE3533ADD4B}"/>
              </a:ext>
            </a:extLst>
          </p:cNvPr>
          <p:cNvSpPr/>
          <p:nvPr/>
        </p:nvSpPr>
        <p:spPr>
          <a:xfrm>
            <a:off x="9470239" y="106336"/>
            <a:ext cx="1850186" cy="584775"/>
          </a:xfrm>
          <a:prstGeom prst="rect">
            <a:avLst/>
          </a:prstGeom>
        </p:spPr>
        <p:txBody>
          <a:bodyPr wrap="none">
            <a:spAutoFit/>
          </a:bodyPr>
          <a:lstStyle/>
          <a:p>
            <a:pPr algn="r"/>
            <a:r>
              <a:rPr lang="en-US" altLang="zh-CN" sz="3200" dirty="0">
                <a:solidFill>
                  <a:srgbClr val="005DAF"/>
                </a:solidFill>
                <a:ea typeface="华文楷体" panose="02010600040101010101" pitchFamily="2" charset="-122"/>
              </a:rPr>
              <a:t>AES</a:t>
            </a:r>
            <a:r>
              <a:rPr lang="zh-CN" altLang="en-US" sz="3200" b="1" dirty="0">
                <a:solidFill>
                  <a:srgbClr val="005DAF"/>
                </a:solidFill>
                <a:ea typeface="华文楷体" panose="02010600040101010101" pitchFamily="2" charset="-122"/>
              </a:rPr>
              <a:t>算法</a:t>
            </a:r>
            <a:endParaRPr lang="en-US" altLang="zh-CN" sz="3200" b="1" dirty="0"/>
          </a:p>
        </p:txBody>
      </p:sp>
      <p:sp>
        <p:nvSpPr>
          <p:cNvPr id="8" name="Content Placeholder 1">
            <a:extLst>
              <a:ext uri="{FF2B5EF4-FFF2-40B4-BE49-F238E27FC236}">
                <a16:creationId xmlns:a16="http://schemas.microsoft.com/office/drawing/2014/main" id="{F30FBC07-B07F-4D87-81EF-82119952BE97}"/>
              </a:ext>
            </a:extLst>
          </p:cNvPr>
          <p:cNvSpPr>
            <a:spLocks noGrp="1"/>
          </p:cNvSpPr>
          <p:nvPr>
            <p:ph sz="quarter" idx="10"/>
          </p:nvPr>
        </p:nvSpPr>
        <p:spPr>
          <a:xfrm>
            <a:off x="615394" y="921898"/>
            <a:ext cx="4157574" cy="507518"/>
          </a:xfrm>
        </p:spPr>
        <p:txBody>
          <a:bodyPr/>
          <a:lstStyle/>
          <a:p>
            <a:r>
              <a:rPr lang="en-US" altLang="zh-CN" dirty="0" err="1">
                <a:latin typeface="华文楷体" panose="02010600040101010101" pitchFamily="2" charset="-122"/>
                <a:ea typeface="华文楷体" panose="02010600040101010101" pitchFamily="2" charset="-122"/>
              </a:rPr>
              <a:t>AddRoundKey</a:t>
            </a:r>
            <a:r>
              <a:rPr lang="zh-CN" altLang="en-US" dirty="0">
                <a:latin typeface="华文楷体" panose="02010600040101010101" pitchFamily="2" charset="-122"/>
                <a:ea typeface="华文楷体" panose="02010600040101010101" pitchFamily="2" charset="-122"/>
              </a:rPr>
              <a:t>（轮密钥加）</a:t>
            </a:r>
          </a:p>
        </p:txBody>
      </p:sp>
      <p:pic>
        <p:nvPicPr>
          <p:cNvPr id="11" name="图片 10"/>
          <p:cNvPicPr>
            <a:picLocks noChangeAspect="1"/>
          </p:cNvPicPr>
          <p:nvPr/>
        </p:nvPicPr>
        <p:blipFill>
          <a:blip r:embed="rId3"/>
          <a:stretch>
            <a:fillRect/>
          </a:stretch>
        </p:blipFill>
        <p:spPr>
          <a:xfrm>
            <a:off x="1178860" y="1429416"/>
            <a:ext cx="3027176" cy="2357106"/>
          </a:xfrm>
          <a:prstGeom prst="rect">
            <a:avLst/>
          </a:prstGeom>
        </p:spPr>
      </p:pic>
      <p:pic>
        <p:nvPicPr>
          <p:cNvPr id="12" name="图片 11"/>
          <p:cNvPicPr>
            <a:picLocks noChangeAspect="1"/>
          </p:cNvPicPr>
          <p:nvPr/>
        </p:nvPicPr>
        <p:blipFill>
          <a:blip r:embed="rId4"/>
          <a:stretch>
            <a:fillRect/>
          </a:stretch>
        </p:blipFill>
        <p:spPr>
          <a:xfrm>
            <a:off x="5959730" y="1577577"/>
            <a:ext cx="3973811" cy="2060783"/>
          </a:xfrm>
          <a:prstGeom prst="rect">
            <a:avLst/>
          </a:prstGeom>
        </p:spPr>
      </p:pic>
      <p:pic>
        <p:nvPicPr>
          <p:cNvPr id="13" name="图片 12"/>
          <p:cNvPicPr>
            <a:picLocks noChangeAspect="1"/>
          </p:cNvPicPr>
          <p:nvPr/>
        </p:nvPicPr>
        <p:blipFill>
          <a:blip r:embed="rId5"/>
          <a:stretch>
            <a:fillRect/>
          </a:stretch>
        </p:blipFill>
        <p:spPr>
          <a:xfrm>
            <a:off x="618857" y="4364378"/>
            <a:ext cx="4154111" cy="1544393"/>
          </a:xfrm>
          <a:prstGeom prst="rect">
            <a:avLst/>
          </a:prstGeom>
        </p:spPr>
      </p:pic>
      <p:pic>
        <p:nvPicPr>
          <p:cNvPr id="14" name="图片 13"/>
          <p:cNvPicPr>
            <a:picLocks noChangeAspect="1"/>
          </p:cNvPicPr>
          <p:nvPr/>
        </p:nvPicPr>
        <p:blipFill>
          <a:blip r:embed="rId6"/>
          <a:stretch>
            <a:fillRect/>
          </a:stretch>
        </p:blipFill>
        <p:spPr>
          <a:xfrm>
            <a:off x="5959730" y="4252420"/>
            <a:ext cx="3787003" cy="2011133"/>
          </a:xfrm>
          <a:prstGeom prst="rect">
            <a:avLst/>
          </a:prstGeom>
        </p:spPr>
      </p:pic>
      <p:sp>
        <p:nvSpPr>
          <p:cNvPr id="15" name="Content Placeholder 1">
            <a:extLst>
              <a:ext uri="{FF2B5EF4-FFF2-40B4-BE49-F238E27FC236}">
                <a16:creationId xmlns:a16="http://schemas.microsoft.com/office/drawing/2014/main" id="{F30FBC07-B07F-4D87-81EF-82119952BE97}"/>
              </a:ext>
            </a:extLst>
          </p:cNvPr>
          <p:cNvSpPr txBox="1">
            <a:spLocks/>
          </p:cNvSpPr>
          <p:nvPr/>
        </p:nvSpPr>
        <p:spPr>
          <a:xfrm>
            <a:off x="5867849" y="921898"/>
            <a:ext cx="4157574" cy="507518"/>
          </a:xfrm>
          <a:prstGeom prst="rect">
            <a:avLst/>
          </a:prstGeom>
        </p:spPr>
        <p:txBody>
          <a:bodyPr vert="horz" lIns="91440" tIns="45720" rIns="91440" bIns="45720" rtlCol="0">
            <a:noAutofit/>
          </a:bodyPr>
          <a:lstStyle>
            <a:lvl1pPr marL="285750" indent="-285750" algn="l" defTabSz="914400" rtl="0" eaLnBrk="1" latinLnBrk="0" hangingPunct="1">
              <a:lnSpc>
                <a:spcPct val="100000"/>
              </a:lnSpc>
              <a:spcBef>
                <a:spcPts val="1000"/>
              </a:spcBef>
              <a:buClr>
                <a:srgbClr val="005BBB"/>
              </a:buClr>
              <a:buFont typeface="Arial" panose="020B0604020202020204" pitchFamily="34" charset="0"/>
              <a:buChar char="•"/>
              <a:defRPr sz="2400" b="0" kern="1200" baseline="0">
                <a:solidFill>
                  <a:schemeClr val="tx1"/>
                </a:solidFill>
                <a:latin typeface="Arial" charset="0"/>
                <a:ea typeface="Arial" charset="0"/>
                <a:cs typeface="Arial" charset="0"/>
              </a:defRPr>
            </a:lvl1pPr>
            <a:lvl2pPr marL="800100" indent="-342900" algn="l" defTabSz="914400" rtl="0" eaLnBrk="1" latinLnBrk="0" hangingPunct="1">
              <a:lnSpc>
                <a:spcPct val="100000"/>
              </a:lnSpc>
              <a:spcBef>
                <a:spcPts val="500"/>
              </a:spcBef>
              <a:buClr>
                <a:srgbClr val="005BBB"/>
              </a:buClr>
              <a:buFont typeface="Arial" panose="020B0604020202020204" pitchFamily="34" charset="0"/>
              <a:buChar char="•"/>
              <a:tabLst/>
              <a:defRPr sz="2000" kern="1200" baseline="0">
                <a:solidFill>
                  <a:schemeClr val="tx1"/>
                </a:solidFill>
                <a:latin typeface="Arial" charset="0"/>
                <a:ea typeface="Arial" charset="0"/>
                <a:cs typeface="Arial" charset="0"/>
              </a:defRPr>
            </a:lvl2pPr>
            <a:lvl3pPr marL="1143000" marR="0" indent="-228600" algn="l" defTabSz="914400" rtl="0" eaLnBrk="1" fontAlgn="auto" latinLnBrk="0" hangingPunct="1">
              <a:lnSpc>
                <a:spcPct val="100000"/>
              </a:lnSpc>
              <a:spcBef>
                <a:spcPts val="500"/>
              </a:spcBef>
              <a:spcAft>
                <a:spcPts val="0"/>
              </a:spcAft>
              <a:buClr>
                <a:srgbClr val="005BBB"/>
              </a:buClr>
              <a:buSzTx/>
              <a:buFont typeface="LucidaGrande" charset="0"/>
              <a:buChar char="-"/>
              <a:tabLst>
                <a:tab pos="1143000" algn="l"/>
              </a:tabLst>
              <a:defRPr sz="2000" kern="1200" baseline="0">
                <a:solidFill>
                  <a:schemeClr val="tx1"/>
                </a:solidFill>
                <a:latin typeface="Arial" charset="0"/>
                <a:ea typeface="Arial" charset="0"/>
                <a:cs typeface="Arial" charset="0"/>
              </a:defRPr>
            </a:lvl3pPr>
            <a:lvl4pPr marL="1600200" indent="-228600" algn="l" defTabSz="914400" rtl="0" eaLnBrk="1" latinLnBrk="0" hangingPunct="1">
              <a:lnSpc>
                <a:spcPct val="90000"/>
              </a:lnSpc>
              <a:spcBef>
                <a:spcPts val="500"/>
              </a:spcBef>
              <a:buClr>
                <a:srgbClr val="005BBB"/>
              </a:buClr>
              <a:buFont typeface="Arial" panose="020B0604020202020204" pitchFamily="34" charset="0"/>
              <a:buChar char="•"/>
              <a:defRPr sz="1800" kern="1200">
                <a:solidFill>
                  <a:srgbClr val="666666"/>
                </a:solidFill>
                <a:latin typeface="Arial" charset="0"/>
                <a:ea typeface="Arial" charset="0"/>
                <a:cs typeface="Arial" charset="0"/>
              </a:defRPr>
            </a:lvl4pPr>
            <a:lvl5pPr marL="2057400" indent="-228600" algn="l" defTabSz="914400" rtl="0" eaLnBrk="1" latinLnBrk="0" hangingPunct="1">
              <a:lnSpc>
                <a:spcPct val="90000"/>
              </a:lnSpc>
              <a:spcBef>
                <a:spcPts val="500"/>
              </a:spcBef>
              <a:buClr>
                <a:srgbClr val="005BBB"/>
              </a:buClr>
              <a:buFont typeface="Arial" panose="020B0604020202020204" pitchFamily="34" charset="0"/>
              <a:buChar char="•"/>
              <a:defRPr sz="1800" kern="1200">
                <a:solidFill>
                  <a:srgbClr val="666666"/>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err="1">
                <a:latin typeface="华文楷体" panose="02010600040101010101" pitchFamily="2" charset="-122"/>
                <a:ea typeface="华文楷体" panose="02010600040101010101" pitchFamily="2" charset="-122"/>
              </a:rPr>
              <a:t>SubBytes</a:t>
            </a:r>
            <a:r>
              <a:rPr lang="zh-CN" altLang="en-US" dirty="0">
                <a:latin typeface="华文楷体" panose="02010600040101010101" pitchFamily="2" charset="-122"/>
                <a:ea typeface="华文楷体" panose="02010600040101010101" pitchFamily="2" charset="-122"/>
              </a:rPr>
              <a:t>（字节替换）</a:t>
            </a:r>
          </a:p>
        </p:txBody>
      </p:sp>
      <p:sp>
        <p:nvSpPr>
          <p:cNvPr id="16" name="Content Placeholder 1">
            <a:extLst>
              <a:ext uri="{FF2B5EF4-FFF2-40B4-BE49-F238E27FC236}">
                <a16:creationId xmlns:a16="http://schemas.microsoft.com/office/drawing/2014/main" id="{F30FBC07-B07F-4D87-81EF-82119952BE97}"/>
              </a:ext>
            </a:extLst>
          </p:cNvPr>
          <p:cNvSpPr txBox="1">
            <a:spLocks/>
          </p:cNvSpPr>
          <p:nvPr/>
        </p:nvSpPr>
        <p:spPr>
          <a:xfrm>
            <a:off x="615393" y="3786522"/>
            <a:ext cx="4157574" cy="465898"/>
          </a:xfrm>
          <a:prstGeom prst="rect">
            <a:avLst/>
          </a:prstGeom>
        </p:spPr>
        <p:txBody>
          <a:bodyPr vert="horz" lIns="91440" tIns="45720" rIns="91440" bIns="45720" rtlCol="0">
            <a:noAutofit/>
          </a:bodyPr>
          <a:lstStyle>
            <a:lvl1pPr marL="285750" indent="-285750" algn="l" defTabSz="914400" rtl="0" eaLnBrk="1" latinLnBrk="0" hangingPunct="1">
              <a:lnSpc>
                <a:spcPct val="100000"/>
              </a:lnSpc>
              <a:spcBef>
                <a:spcPts val="1000"/>
              </a:spcBef>
              <a:buClr>
                <a:srgbClr val="005BBB"/>
              </a:buClr>
              <a:buFont typeface="Arial" panose="020B0604020202020204" pitchFamily="34" charset="0"/>
              <a:buChar char="•"/>
              <a:defRPr sz="2400" b="0" kern="1200" baseline="0">
                <a:solidFill>
                  <a:schemeClr val="tx1"/>
                </a:solidFill>
                <a:latin typeface="Arial" charset="0"/>
                <a:ea typeface="Arial" charset="0"/>
                <a:cs typeface="Arial" charset="0"/>
              </a:defRPr>
            </a:lvl1pPr>
            <a:lvl2pPr marL="800100" indent="-342900" algn="l" defTabSz="914400" rtl="0" eaLnBrk="1" latinLnBrk="0" hangingPunct="1">
              <a:lnSpc>
                <a:spcPct val="100000"/>
              </a:lnSpc>
              <a:spcBef>
                <a:spcPts val="500"/>
              </a:spcBef>
              <a:buClr>
                <a:srgbClr val="005BBB"/>
              </a:buClr>
              <a:buFont typeface="Arial" panose="020B0604020202020204" pitchFamily="34" charset="0"/>
              <a:buChar char="•"/>
              <a:tabLst/>
              <a:defRPr sz="2000" kern="1200" baseline="0">
                <a:solidFill>
                  <a:schemeClr val="tx1"/>
                </a:solidFill>
                <a:latin typeface="Arial" charset="0"/>
                <a:ea typeface="Arial" charset="0"/>
                <a:cs typeface="Arial" charset="0"/>
              </a:defRPr>
            </a:lvl2pPr>
            <a:lvl3pPr marL="1143000" marR="0" indent="-228600" algn="l" defTabSz="914400" rtl="0" eaLnBrk="1" fontAlgn="auto" latinLnBrk="0" hangingPunct="1">
              <a:lnSpc>
                <a:spcPct val="100000"/>
              </a:lnSpc>
              <a:spcBef>
                <a:spcPts val="500"/>
              </a:spcBef>
              <a:spcAft>
                <a:spcPts val="0"/>
              </a:spcAft>
              <a:buClr>
                <a:srgbClr val="005BBB"/>
              </a:buClr>
              <a:buSzTx/>
              <a:buFont typeface="LucidaGrande" charset="0"/>
              <a:buChar char="-"/>
              <a:tabLst>
                <a:tab pos="1143000" algn="l"/>
              </a:tabLst>
              <a:defRPr sz="2000" kern="1200" baseline="0">
                <a:solidFill>
                  <a:schemeClr val="tx1"/>
                </a:solidFill>
                <a:latin typeface="Arial" charset="0"/>
                <a:ea typeface="Arial" charset="0"/>
                <a:cs typeface="Arial" charset="0"/>
              </a:defRPr>
            </a:lvl3pPr>
            <a:lvl4pPr marL="1600200" indent="-228600" algn="l" defTabSz="914400" rtl="0" eaLnBrk="1" latinLnBrk="0" hangingPunct="1">
              <a:lnSpc>
                <a:spcPct val="90000"/>
              </a:lnSpc>
              <a:spcBef>
                <a:spcPts val="500"/>
              </a:spcBef>
              <a:buClr>
                <a:srgbClr val="005BBB"/>
              </a:buClr>
              <a:buFont typeface="Arial" panose="020B0604020202020204" pitchFamily="34" charset="0"/>
              <a:buChar char="•"/>
              <a:defRPr sz="1800" kern="1200">
                <a:solidFill>
                  <a:srgbClr val="666666"/>
                </a:solidFill>
                <a:latin typeface="Arial" charset="0"/>
                <a:ea typeface="Arial" charset="0"/>
                <a:cs typeface="Arial" charset="0"/>
              </a:defRPr>
            </a:lvl4pPr>
            <a:lvl5pPr marL="2057400" indent="-228600" algn="l" defTabSz="914400" rtl="0" eaLnBrk="1" latinLnBrk="0" hangingPunct="1">
              <a:lnSpc>
                <a:spcPct val="90000"/>
              </a:lnSpc>
              <a:spcBef>
                <a:spcPts val="500"/>
              </a:spcBef>
              <a:buClr>
                <a:srgbClr val="005BBB"/>
              </a:buClr>
              <a:buFont typeface="Arial" panose="020B0604020202020204" pitchFamily="34" charset="0"/>
              <a:buChar char="•"/>
              <a:defRPr sz="1800" kern="1200">
                <a:solidFill>
                  <a:srgbClr val="666666"/>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err="1">
                <a:latin typeface="华文楷体" panose="02010600040101010101" pitchFamily="2" charset="-122"/>
                <a:ea typeface="华文楷体" panose="02010600040101010101" pitchFamily="2" charset="-122"/>
              </a:rPr>
              <a:t>ShiftRows</a:t>
            </a:r>
            <a:r>
              <a:rPr lang="zh-CN" altLang="en-US" dirty="0">
                <a:latin typeface="华文楷体" panose="02010600040101010101" pitchFamily="2" charset="-122"/>
                <a:ea typeface="华文楷体" panose="02010600040101010101" pitchFamily="2" charset="-122"/>
              </a:rPr>
              <a:t>（行位移）</a:t>
            </a:r>
          </a:p>
        </p:txBody>
      </p:sp>
      <p:sp>
        <p:nvSpPr>
          <p:cNvPr id="17" name="Content Placeholder 1">
            <a:extLst>
              <a:ext uri="{FF2B5EF4-FFF2-40B4-BE49-F238E27FC236}">
                <a16:creationId xmlns:a16="http://schemas.microsoft.com/office/drawing/2014/main" id="{F30FBC07-B07F-4D87-81EF-82119952BE97}"/>
              </a:ext>
            </a:extLst>
          </p:cNvPr>
          <p:cNvSpPr txBox="1">
            <a:spLocks/>
          </p:cNvSpPr>
          <p:nvPr/>
        </p:nvSpPr>
        <p:spPr>
          <a:xfrm>
            <a:off x="5867848" y="3786522"/>
            <a:ext cx="4157574" cy="465898"/>
          </a:xfrm>
          <a:prstGeom prst="rect">
            <a:avLst/>
          </a:prstGeom>
        </p:spPr>
        <p:txBody>
          <a:bodyPr vert="horz" lIns="91440" tIns="45720" rIns="91440" bIns="45720" rtlCol="0">
            <a:noAutofit/>
          </a:bodyPr>
          <a:lstStyle>
            <a:lvl1pPr marL="285750" indent="-285750" algn="l" defTabSz="914400" rtl="0" eaLnBrk="1" latinLnBrk="0" hangingPunct="1">
              <a:lnSpc>
                <a:spcPct val="100000"/>
              </a:lnSpc>
              <a:spcBef>
                <a:spcPts val="1000"/>
              </a:spcBef>
              <a:buClr>
                <a:srgbClr val="005BBB"/>
              </a:buClr>
              <a:buFont typeface="Arial" panose="020B0604020202020204" pitchFamily="34" charset="0"/>
              <a:buChar char="•"/>
              <a:defRPr sz="2400" b="0" kern="1200" baseline="0">
                <a:solidFill>
                  <a:schemeClr val="tx1"/>
                </a:solidFill>
                <a:latin typeface="Arial" charset="0"/>
                <a:ea typeface="Arial" charset="0"/>
                <a:cs typeface="Arial" charset="0"/>
              </a:defRPr>
            </a:lvl1pPr>
            <a:lvl2pPr marL="800100" indent="-342900" algn="l" defTabSz="914400" rtl="0" eaLnBrk="1" latinLnBrk="0" hangingPunct="1">
              <a:lnSpc>
                <a:spcPct val="100000"/>
              </a:lnSpc>
              <a:spcBef>
                <a:spcPts val="500"/>
              </a:spcBef>
              <a:buClr>
                <a:srgbClr val="005BBB"/>
              </a:buClr>
              <a:buFont typeface="Arial" panose="020B0604020202020204" pitchFamily="34" charset="0"/>
              <a:buChar char="•"/>
              <a:tabLst/>
              <a:defRPr sz="2000" kern="1200" baseline="0">
                <a:solidFill>
                  <a:schemeClr val="tx1"/>
                </a:solidFill>
                <a:latin typeface="Arial" charset="0"/>
                <a:ea typeface="Arial" charset="0"/>
                <a:cs typeface="Arial" charset="0"/>
              </a:defRPr>
            </a:lvl2pPr>
            <a:lvl3pPr marL="1143000" marR="0" indent="-228600" algn="l" defTabSz="914400" rtl="0" eaLnBrk="1" fontAlgn="auto" latinLnBrk="0" hangingPunct="1">
              <a:lnSpc>
                <a:spcPct val="100000"/>
              </a:lnSpc>
              <a:spcBef>
                <a:spcPts val="500"/>
              </a:spcBef>
              <a:spcAft>
                <a:spcPts val="0"/>
              </a:spcAft>
              <a:buClr>
                <a:srgbClr val="005BBB"/>
              </a:buClr>
              <a:buSzTx/>
              <a:buFont typeface="LucidaGrande" charset="0"/>
              <a:buChar char="-"/>
              <a:tabLst>
                <a:tab pos="1143000" algn="l"/>
              </a:tabLst>
              <a:defRPr sz="2000" kern="1200" baseline="0">
                <a:solidFill>
                  <a:schemeClr val="tx1"/>
                </a:solidFill>
                <a:latin typeface="Arial" charset="0"/>
                <a:ea typeface="Arial" charset="0"/>
                <a:cs typeface="Arial" charset="0"/>
              </a:defRPr>
            </a:lvl3pPr>
            <a:lvl4pPr marL="1600200" indent="-228600" algn="l" defTabSz="914400" rtl="0" eaLnBrk="1" latinLnBrk="0" hangingPunct="1">
              <a:lnSpc>
                <a:spcPct val="90000"/>
              </a:lnSpc>
              <a:spcBef>
                <a:spcPts val="500"/>
              </a:spcBef>
              <a:buClr>
                <a:srgbClr val="005BBB"/>
              </a:buClr>
              <a:buFont typeface="Arial" panose="020B0604020202020204" pitchFamily="34" charset="0"/>
              <a:buChar char="•"/>
              <a:defRPr sz="1800" kern="1200">
                <a:solidFill>
                  <a:srgbClr val="666666"/>
                </a:solidFill>
                <a:latin typeface="Arial" charset="0"/>
                <a:ea typeface="Arial" charset="0"/>
                <a:cs typeface="Arial" charset="0"/>
              </a:defRPr>
            </a:lvl4pPr>
            <a:lvl5pPr marL="2057400" indent="-228600" algn="l" defTabSz="914400" rtl="0" eaLnBrk="1" latinLnBrk="0" hangingPunct="1">
              <a:lnSpc>
                <a:spcPct val="90000"/>
              </a:lnSpc>
              <a:spcBef>
                <a:spcPts val="500"/>
              </a:spcBef>
              <a:buClr>
                <a:srgbClr val="005BBB"/>
              </a:buClr>
              <a:buFont typeface="Arial" panose="020B0604020202020204" pitchFamily="34" charset="0"/>
              <a:buChar char="•"/>
              <a:defRPr sz="1800" kern="1200">
                <a:solidFill>
                  <a:srgbClr val="666666"/>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err="1">
                <a:latin typeface="华文楷体" panose="02010600040101010101" pitchFamily="2" charset="-122"/>
                <a:ea typeface="华文楷体" panose="02010600040101010101" pitchFamily="2" charset="-122"/>
              </a:rPr>
              <a:t>MixColumns</a:t>
            </a:r>
            <a:r>
              <a:rPr lang="zh-CN" altLang="en-US" dirty="0">
                <a:latin typeface="华文楷体" panose="02010600040101010101" pitchFamily="2" charset="-122"/>
                <a:ea typeface="华文楷体" panose="02010600040101010101" pitchFamily="2" charset="-122"/>
              </a:rPr>
              <a:t>（列混淆）</a:t>
            </a:r>
          </a:p>
        </p:txBody>
      </p:sp>
    </p:spTree>
    <p:extLst>
      <p:ext uri="{BB962C8B-B14F-4D97-AF65-F5344CB8AC3E}">
        <p14:creationId xmlns:p14="http://schemas.microsoft.com/office/powerpoint/2010/main" val="97319701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9C21826-6D03-46E7-83A6-AFE3533ADD4B}"/>
              </a:ext>
            </a:extLst>
          </p:cNvPr>
          <p:cNvSpPr/>
          <p:nvPr/>
        </p:nvSpPr>
        <p:spPr>
          <a:xfrm>
            <a:off x="10315213" y="106336"/>
            <a:ext cx="1005212" cy="584775"/>
          </a:xfrm>
          <a:prstGeom prst="rect">
            <a:avLst/>
          </a:prstGeom>
        </p:spPr>
        <p:txBody>
          <a:bodyPr wrap="none">
            <a:spAutoFit/>
          </a:bodyPr>
          <a:lstStyle/>
          <a:p>
            <a:pPr algn="r"/>
            <a:r>
              <a:rPr lang="en-US" altLang="zh-CN" sz="3200" dirty="0">
                <a:solidFill>
                  <a:srgbClr val="005DAF"/>
                </a:solidFill>
                <a:ea typeface="华文楷体" panose="02010600040101010101" pitchFamily="2" charset="-122"/>
              </a:rPr>
              <a:t>DFA</a:t>
            </a:r>
            <a:endParaRPr lang="en-US" altLang="zh-CN" sz="3200" dirty="0"/>
          </a:p>
        </p:txBody>
      </p:sp>
      <p:sp>
        <p:nvSpPr>
          <p:cNvPr id="8" name="Content Placeholder 1">
            <a:extLst>
              <a:ext uri="{FF2B5EF4-FFF2-40B4-BE49-F238E27FC236}">
                <a16:creationId xmlns:a16="http://schemas.microsoft.com/office/drawing/2014/main" id="{F30FBC07-B07F-4D87-81EF-82119952BE97}"/>
              </a:ext>
            </a:extLst>
          </p:cNvPr>
          <p:cNvSpPr>
            <a:spLocks noGrp="1"/>
          </p:cNvSpPr>
          <p:nvPr>
            <p:ph sz="quarter" idx="10"/>
          </p:nvPr>
        </p:nvSpPr>
        <p:spPr>
          <a:xfrm>
            <a:off x="561033" y="1359475"/>
            <a:ext cx="10753497" cy="2155754"/>
          </a:xfrm>
        </p:spPr>
        <p:txBody>
          <a:bodyPr/>
          <a:lstStyle/>
          <a:p>
            <a:pPr>
              <a:buFont typeface="Wingdings" panose="05000000000000000000" pitchFamily="2" charset="2"/>
              <a:buChar char="Ø"/>
            </a:pPr>
            <a:r>
              <a:rPr lang="zh-CN" altLang="en-US" dirty="0">
                <a:latin typeface="华文楷体" panose="02010600040101010101" pitchFamily="2" charset="-122"/>
                <a:ea typeface="华文楷体" panose="02010600040101010101" pitchFamily="2" charset="-122"/>
              </a:rPr>
              <a:t>针对</a:t>
            </a:r>
            <a:r>
              <a:rPr lang="en-US" altLang="zh-CN" dirty="0">
                <a:latin typeface="华文楷体" panose="02010600040101010101" pitchFamily="2" charset="-122"/>
                <a:ea typeface="华文楷体" panose="02010600040101010101" pitchFamily="2" charset="-122"/>
              </a:rPr>
              <a:t>AES-128</a:t>
            </a:r>
            <a:r>
              <a:rPr lang="zh-CN" altLang="en-US" dirty="0">
                <a:latin typeface="华文楷体" panose="02010600040101010101" pitchFamily="2" charset="-122"/>
                <a:ea typeface="华文楷体" panose="02010600040101010101" pitchFamily="2" charset="-122"/>
              </a:rPr>
              <a:t>加密算法的第九轮故障注入</a:t>
            </a:r>
            <a:endParaRPr lang="en-US" altLang="zh-CN" dirty="0">
              <a:latin typeface="华文楷体" panose="02010600040101010101" pitchFamily="2" charset="-122"/>
              <a:ea typeface="华文楷体" panose="02010600040101010101" pitchFamily="2" charset="-122"/>
            </a:endParaRPr>
          </a:p>
          <a:p>
            <a:pPr lvl="1"/>
            <a:r>
              <a:rPr lang="zh-CN" altLang="en-US" dirty="0">
                <a:latin typeface="华文楷体" panose="02010600040101010101" pitchFamily="2" charset="-122"/>
                <a:ea typeface="华文楷体" panose="02010600040101010101" pitchFamily="2" charset="-122"/>
              </a:rPr>
              <a:t>在加密过程中注入时钟毛刺，</a:t>
            </a:r>
            <a:r>
              <a:rPr lang="en-US" altLang="zh-CN" dirty="0">
                <a:latin typeface="华文楷体" panose="02010600040101010101" pitchFamily="2" charset="-122"/>
                <a:ea typeface="华文楷体" panose="02010600040101010101" pitchFamily="2" charset="-122"/>
              </a:rPr>
              <a:t>AES-128</a:t>
            </a:r>
            <a:r>
              <a:rPr lang="zh-CN" altLang="en-US" dirty="0">
                <a:latin typeface="华文楷体" panose="02010600040101010101" pitchFamily="2" charset="-122"/>
                <a:ea typeface="华文楷体" panose="02010600040101010101" pitchFamily="2" charset="-122"/>
              </a:rPr>
              <a:t>加密算法会造成错误的扩散。通过对比错误的密文和正确的密文，可以得到第十轮轮密钥的四个字节。</a:t>
            </a:r>
            <a:endParaRPr lang="en-US" altLang="zh-CN" dirty="0">
              <a:latin typeface="华文楷体" panose="02010600040101010101" pitchFamily="2" charset="-122"/>
              <a:ea typeface="华文楷体" panose="02010600040101010101" pitchFamily="2" charset="-122"/>
            </a:endParaRPr>
          </a:p>
          <a:p>
            <a:pPr lvl="1"/>
            <a:r>
              <a:rPr lang="zh-CN" altLang="en-US" dirty="0">
                <a:latin typeface="华文楷体" panose="02010600040101010101" pitchFamily="2" charset="-122"/>
                <a:ea typeface="华文楷体" panose="02010600040101010101" pitchFamily="2" charset="-122"/>
              </a:rPr>
              <a:t>通过对其他三列进行故障注入，就能实现第十轮轮密钥的还原，进而还原初始密钥。</a:t>
            </a:r>
            <a:endParaRPr lang="en-US" altLang="zh-CN" dirty="0">
              <a:latin typeface="华文楷体" panose="02010600040101010101" pitchFamily="2" charset="-122"/>
              <a:ea typeface="华文楷体" panose="02010600040101010101" pitchFamily="2"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1729" y="2835119"/>
            <a:ext cx="7972106" cy="3377656"/>
          </a:xfrm>
          <a:prstGeom prst="rect">
            <a:avLst/>
          </a:prstGeom>
        </p:spPr>
      </p:pic>
      <p:sp>
        <p:nvSpPr>
          <p:cNvPr id="5" name="Title 2">
            <a:extLst>
              <a:ext uri="{FF2B5EF4-FFF2-40B4-BE49-F238E27FC236}">
                <a16:creationId xmlns:a16="http://schemas.microsoft.com/office/drawing/2014/main" id="{A251F22C-C76E-4FF6-9230-41E9FEB4159E}"/>
              </a:ext>
            </a:extLst>
          </p:cNvPr>
          <p:cNvSpPr>
            <a:spLocks noGrp="1"/>
          </p:cNvSpPr>
          <p:nvPr>
            <p:ph type="title"/>
          </p:nvPr>
        </p:nvSpPr>
        <p:spPr>
          <a:xfrm>
            <a:off x="561032" y="831708"/>
            <a:ext cx="10753497" cy="527767"/>
          </a:xfrm>
        </p:spPr>
        <p:txBody>
          <a:bodyPr/>
          <a:lstStyle/>
          <a:p>
            <a:r>
              <a:rPr lang="en-US" altLang="zh-CN" sz="2800" dirty="0">
                <a:latin typeface="华文楷体" panose="02010600040101010101" pitchFamily="2" charset="-122"/>
                <a:ea typeface="华文楷体" panose="02010600040101010101" pitchFamily="2" charset="-122"/>
              </a:rPr>
              <a:t>DFA</a:t>
            </a:r>
            <a:endParaRPr lang="en-US" sz="28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99492993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9C21826-6D03-46E7-83A6-AFE3533ADD4B}"/>
              </a:ext>
            </a:extLst>
          </p:cNvPr>
          <p:cNvSpPr/>
          <p:nvPr/>
        </p:nvSpPr>
        <p:spPr>
          <a:xfrm>
            <a:off x="9758737" y="70832"/>
            <a:ext cx="1574085" cy="584775"/>
          </a:xfrm>
          <a:prstGeom prst="rect">
            <a:avLst/>
          </a:prstGeom>
        </p:spPr>
        <p:txBody>
          <a:bodyPr wrap="none">
            <a:spAutoFit/>
          </a:bodyPr>
          <a:lstStyle/>
          <a:p>
            <a:pPr algn="r"/>
            <a:r>
              <a:rPr lang="en-US" altLang="zh-CN" sz="3200" dirty="0">
                <a:solidFill>
                  <a:srgbClr val="0070C0"/>
                </a:solidFill>
              </a:rPr>
              <a:t>DFA (1)</a:t>
            </a:r>
            <a:endParaRPr lang="en-US" b="1" dirty="0">
              <a:solidFill>
                <a:srgbClr val="0070C0"/>
              </a:solidFill>
            </a:endParaRPr>
          </a:p>
        </p:txBody>
      </p:sp>
      <p:sp>
        <p:nvSpPr>
          <p:cNvPr id="21" name="Rectangle 3"/>
          <p:cNvSpPr>
            <a:spLocks noGrp="1" noChangeArrowheads="1"/>
          </p:cNvSpPr>
          <p:nvPr>
            <p:ph idx="4294967295"/>
          </p:nvPr>
        </p:nvSpPr>
        <p:spPr>
          <a:xfrm>
            <a:off x="1652334" y="2583339"/>
            <a:ext cx="3506896" cy="633187"/>
          </a:xfrm>
          <a:prstGeom prst="rect">
            <a:avLst/>
          </a:prstGeom>
        </p:spPr>
        <p:txBody>
          <a:bodyPr>
            <a:normAutofit lnSpcReduction="10000"/>
          </a:bodyPr>
          <a:lstStyle/>
          <a:p>
            <a:pPr>
              <a:lnSpc>
                <a:spcPct val="150000"/>
              </a:lnSpc>
              <a:buFont typeface="Wingdings" panose="05000000000000000000" pitchFamily="2" charset="2"/>
              <a:buChar char="n"/>
            </a:pPr>
            <a:r>
              <a:rPr lang="zh-CN" altLang="en-US" dirty="0">
                <a:solidFill>
                  <a:schemeClr val="tx1"/>
                </a:solidFill>
                <a:latin typeface="华文楷体" panose="02010600040101010101" pitchFamily="2" charset="-122"/>
                <a:ea typeface="华文楷体" panose="02010600040101010101" pitchFamily="2" charset="-122"/>
              </a:rPr>
              <a:t>注入故障</a:t>
            </a:r>
            <a:r>
              <a:rPr lang="en-US" altLang="zh-CN" dirty="0">
                <a:solidFill>
                  <a:schemeClr val="tx1"/>
                </a:solidFill>
                <a:latin typeface="华文楷体" panose="02010600040101010101" pitchFamily="2" charset="-122"/>
                <a:ea typeface="华文楷体" panose="02010600040101010101" pitchFamily="2" charset="-122"/>
              </a:rPr>
              <a:t>(In 9th round)</a:t>
            </a:r>
          </a:p>
        </p:txBody>
      </p:sp>
      <p:pic>
        <p:nvPicPr>
          <p:cNvPr id="22" name="图片 21"/>
          <p:cNvPicPr>
            <a:picLocks noChangeAspect="1"/>
          </p:cNvPicPr>
          <p:nvPr/>
        </p:nvPicPr>
        <p:blipFill>
          <a:blip r:embed="rId3"/>
          <a:stretch>
            <a:fillRect/>
          </a:stretch>
        </p:blipFill>
        <p:spPr>
          <a:xfrm>
            <a:off x="1845281" y="3175213"/>
            <a:ext cx="2838450" cy="1762125"/>
          </a:xfrm>
          <a:prstGeom prst="rect">
            <a:avLst/>
          </a:prstGeom>
        </p:spPr>
      </p:pic>
      <p:sp>
        <p:nvSpPr>
          <p:cNvPr id="27" name="Rectangle 3"/>
          <p:cNvSpPr txBox="1">
            <a:spLocks noChangeArrowheads="1"/>
          </p:cNvSpPr>
          <p:nvPr/>
        </p:nvSpPr>
        <p:spPr bwMode="auto">
          <a:xfrm>
            <a:off x="6865941" y="2585009"/>
            <a:ext cx="3452518" cy="590204"/>
          </a:xfrm>
          <a:prstGeom prst="rect">
            <a:avLst/>
          </a:prstGeom>
        </p:spPr>
        <p:txBody>
          <a:bodyPr/>
          <a:lstStyle>
            <a:lvl1pPr marL="228600" indent="-228600" defTabSz="914400">
              <a:lnSpc>
                <a:spcPct val="150000"/>
              </a:lnSpc>
              <a:spcBef>
                <a:spcPts val="1000"/>
              </a:spcBef>
              <a:buClr>
                <a:srgbClr val="005BBB"/>
              </a:buClr>
              <a:buFont typeface="Wingdings" panose="05000000000000000000" pitchFamily="2" charset="2"/>
              <a:buChar char="n"/>
              <a:defRPr sz="2400" baseline="0">
                <a:latin typeface="华文楷体" panose="02010600040101010101" pitchFamily="2" charset="-122"/>
                <a:ea typeface="华文楷体" panose="02010600040101010101" pitchFamily="2" charset="-122"/>
                <a:cs typeface="Arial" charset="0"/>
              </a:defRPr>
            </a:lvl1pPr>
            <a:lvl2pPr marL="685800" indent="-228600" defTabSz="914400">
              <a:lnSpc>
                <a:spcPct val="100000"/>
              </a:lnSpc>
              <a:spcBef>
                <a:spcPts val="500"/>
              </a:spcBef>
              <a:buClr>
                <a:srgbClr val="005BBB"/>
              </a:buClr>
              <a:buFont typeface="Arial" panose="020B0604020202020204" pitchFamily="34" charset="0"/>
              <a:buChar char="•"/>
              <a:defRPr sz="2000" baseline="0">
                <a:solidFill>
                  <a:srgbClr val="000000"/>
                </a:solidFill>
                <a:latin typeface="Arial" charset="0"/>
                <a:ea typeface="Arial" charset="0"/>
                <a:cs typeface="Arial" charset="0"/>
              </a:defRPr>
            </a:lvl2pPr>
            <a:lvl3pPr marL="1143000" marR="0" indent="-228600" defTabSz="914400" fontAlgn="auto">
              <a:lnSpc>
                <a:spcPts val="2300"/>
              </a:lnSpc>
              <a:spcBef>
                <a:spcPts val="500"/>
              </a:spcBef>
              <a:spcAft>
                <a:spcPts val="0"/>
              </a:spcAft>
              <a:buClr>
                <a:srgbClr val="005BBB"/>
              </a:buClr>
              <a:buSzTx/>
              <a:buFont typeface="LucidaGrande" charset="0"/>
              <a:buChar char="-"/>
              <a:tabLst/>
              <a:defRPr sz="2000" baseline="0">
                <a:solidFill>
                  <a:srgbClr val="000000"/>
                </a:solidFill>
                <a:latin typeface="Arial" charset="0"/>
                <a:ea typeface="Arial" charset="0"/>
                <a:cs typeface="Arial" charset="0"/>
              </a:defRPr>
            </a:lvl3pPr>
            <a:lvl4pPr marL="1600200" indent="-228600" defTabSz="914400">
              <a:lnSpc>
                <a:spcPct val="90000"/>
              </a:lnSpc>
              <a:spcBef>
                <a:spcPts val="500"/>
              </a:spcBef>
              <a:buClr>
                <a:srgbClr val="005BBB"/>
              </a:buClr>
              <a:buFont typeface="Arial" panose="020B0604020202020204" pitchFamily="34" charset="0"/>
              <a:buChar char="•"/>
              <a:defRPr>
                <a:latin typeface="Arial" charset="0"/>
                <a:ea typeface="Arial" charset="0"/>
                <a:cs typeface="Arial" charset="0"/>
              </a:defRPr>
            </a:lvl4pPr>
            <a:lvl5pPr marL="2057400" indent="-228600" defTabSz="914400">
              <a:lnSpc>
                <a:spcPct val="90000"/>
              </a:lnSpc>
              <a:spcBef>
                <a:spcPts val="500"/>
              </a:spcBef>
              <a:buClr>
                <a:srgbClr val="005BBB"/>
              </a:buClr>
              <a:buFont typeface="Arial" panose="020B0604020202020204" pitchFamily="34" charset="0"/>
              <a:buChar char="•"/>
              <a:defRPr>
                <a:latin typeface="Arial" charset="0"/>
                <a:ea typeface="Arial" charset="0"/>
                <a:cs typeface="Arial" charset="0"/>
              </a:defRP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lang="zh-CN" altLang="en-US" dirty="0"/>
              <a:t>经过第九轮列混淆后</a:t>
            </a:r>
            <a:endParaRPr lang="en-US" altLang="zh-CN" dirty="0"/>
          </a:p>
        </p:txBody>
      </p:sp>
      <p:pic>
        <p:nvPicPr>
          <p:cNvPr id="28" name="图片 27"/>
          <p:cNvPicPr>
            <a:picLocks noChangeAspect="1"/>
          </p:cNvPicPr>
          <p:nvPr/>
        </p:nvPicPr>
        <p:blipFill>
          <a:blip r:embed="rId4"/>
          <a:stretch>
            <a:fillRect/>
          </a:stretch>
        </p:blipFill>
        <p:spPr>
          <a:xfrm>
            <a:off x="6566295" y="3216527"/>
            <a:ext cx="3150022" cy="1687512"/>
          </a:xfrm>
          <a:prstGeom prst="rect">
            <a:avLst/>
          </a:prstGeom>
        </p:spPr>
      </p:pic>
      <p:sp>
        <p:nvSpPr>
          <p:cNvPr id="29" name="文本框 28"/>
          <p:cNvSpPr txBox="1"/>
          <p:nvPr/>
        </p:nvSpPr>
        <p:spPr>
          <a:xfrm>
            <a:off x="4561772" y="4494195"/>
            <a:ext cx="312906" cy="369332"/>
          </a:xfrm>
          <a:prstGeom prst="rect">
            <a:avLst/>
          </a:prstGeom>
          <a:noFill/>
        </p:spPr>
        <p:txBody>
          <a:bodyPr wrap="none" rtlCol="0">
            <a:spAutoFit/>
          </a:bodyPr>
          <a:lstStyle/>
          <a:p>
            <a:r>
              <a:rPr lang="en-US" altLang="zh-CN" dirty="0"/>
              <a:t>1</a:t>
            </a:r>
            <a:endParaRPr lang="zh-CN" altLang="en-US" dirty="0"/>
          </a:p>
        </p:txBody>
      </p:sp>
      <p:sp>
        <p:nvSpPr>
          <p:cNvPr id="30" name="文本框 29"/>
          <p:cNvSpPr txBox="1"/>
          <p:nvPr/>
        </p:nvSpPr>
        <p:spPr>
          <a:xfrm>
            <a:off x="9576343" y="4524620"/>
            <a:ext cx="311304" cy="369332"/>
          </a:xfrm>
          <a:prstGeom prst="rect">
            <a:avLst/>
          </a:prstGeom>
          <a:noFill/>
        </p:spPr>
        <p:txBody>
          <a:bodyPr wrap="none" rtlCol="0">
            <a:spAutoFit/>
          </a:bodyPr>
          <a:lstStyle/>
          <a:p>
            <a:r>
              <a:rPr lang="en-US" altLang="zh-CN" dirty="0"/>
              <a:t>2</a:t>
            </a:r>
            <a:endParaRPr lang="zh-CN" altLang="en-US" dirty="0"/>
          </a:p>
        </p:txBody>
      </p:sp>
      <p:sp>
        <p:nvSpPr>
          <p:cNvPr id="31" name="Content Placeholder 1">
            <a:extLst>
              <a:ext uri="{FF2B5EF4-FFF2-40B4-BE49-F238E27FC236}">
                <a16:creationId xmlns:a16="http://schemas.microsoft.com/office/drawing/2014/main" id="{F30FBC07-B07F-4D87-81EF-82119952BE97}"/>
              </a:ext>
            </a:extLst>
          </p:cNvPr>
          <p:cNvSpPr>
            <a:spLocks noGrp="1"/>
          </p:cNvSpPr>
          <p:nvPr>
            <p:ph sz="quarter" idx="10"/>
          </p:nvPr>
        </p:nvSpPr>
        <p:spPr>
          <a:xfrm>
            <a:off x="561033" y="1359475"/>
            <a:ext cx="10753497" cy="1064943"/>
          </a:xfrm>
        </p:spPr>
        <p:txBody>
          <a:bodyPr/>
          <a:lstStyle/>
          <a:p>
            <a:pPr>
              <a:buFont typeface="Wingdings" panose="05000000000000000000" pitchFamily="2" charset="2"/>
              <a:buChar char="Ø"/>
            </a:pPr>
            <a:r>
              <a:rPr lang="zh-CN" altLang="en-US" dirty="0">
                <a:latin typeface="华文楷体" panose="02010600040101010101" pitchFamily="2" charset="-122"/>
                <a:ea typeface="华文楷体" panose="02010600040101010101" pitchFamily="2" charset="-122"/>
              </a:rPr>
              <a:t>故障在</a:t>
            </a:r>
            <a:r>
              <a:rPr lang="en-US" altLang="zh-CN" dirty="0">
                <a:latin typeface="华文楷体" panose="02010600040101010101" pitchFamily="2" charset="-122"/>
                <a:ea typeface="华文楷体" panose="02010600040101010101" pitchFamily="2" charset="-122"/>
              </a:rPr>
              <a:t>AES</a:t>
            </a:r>
            <a:r>
              <a:rPr lang="zh-CN" altLang="en-US" dirty="0">
                <a:latin typeface="华文楷体" panose="02010600040101010101" pitchFamily="2" charset="-122"/>
                <a:ea typeface="华文楷体" panose="02010600040101010101" pitchFamily="2" charset="-122"/>
              </a:rPr>
              <a:t>加密的第九轮被引入</a:t>
            </a:r>
            <a:endParaRPr lang="en-US" altLang="zh-CN"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el-GR" altLang="zh-CN" dirty="0">
                <a:latin typeface="华文楷体" panose="02010600040101010101" pitchFamily="2" charset="-122"/>
                <a:ea typeface="华文楷体" panose="02010600040101010101" pitchFamily="2" charset="-122"/>
              </a:rPr>
              <a:t>ε</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代表了被引入的故障</a:t>
            </a:r>
            <a:endParaRPr lang="en-US"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58973407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9C21826-6D03-46E7-83A6-AFE3533ADD4B}"/>
              </a:ext>
            </a:extLst>
          </p:cNvPr>
          <p:cNvSpPr/>
          <p:nvPr/>
        </p:nvSpPr>
        <p:spPr>
          <a:xfrm>
            <a:off x="9758737" y="70832"/>
            <a:ext cx="1574085" cy="584775"/>
          </a:xfrm>
          <a:prstGeom prst="rect">
            <a:avLst/>
          </a:prstGeom>
        </p:spPr>
        <p:txBody>
          <a:bodyPr wrap="none">
            <a:spAutoFit/>
          </a:bodyPr>
          <a:lstStyle/>
          <a:p>
            <a:pPr algn="r"/>
            <a:r>
              <a:rPr lang="en-US" altLang="zh-CN" sz="3200" dirty="0">
                <a:solidFill>
                  <a:srgbClr val="0070C0"/>
                </a:solidFill>
              </a:rPr>
              <a:t>DFA (2)</a:t>
            </a:r>
            <a:endParaRPr lang="en-US" b="1" dirty="0">
              <a:solidFill>
                <a:srgbClr val="0070C0"/>
              </a:solidFill>
            </a:endParaRPr>
          </a:p>
        </p:txBody>
      </p:sp>
      <p:sp>
        <p:nvSpPr>
          <p:cNvPr id="10" name="Rectangle 3"/>
          <p:cNvSpPr txBox="1">
            <a:spLocks noChangeArrowheads="1"/>
          </p:cNvSpPr>
          <p:nvPr/>
        </p:nvSpPr>
        <p:spPr bwMode="auto">
          <a:xfrm>
            <a:off x="952319" y="928860"/>
            <a:ext cx="3271707" cy="457200"/>
          </a:xfrm>
          <a:prstGeom prst="rect">
            <a:avLst/>
          </a:prstGeom>
        </p:spPr>
        <p:txBody>
          <a:bodyPr/>
          <a:lstStyle>
            <a:lvl1pPr marL="228600" indent="-228600" defTabSz="914400">
              <a:lnSpc>
                <a:spcPct val="150000"/>
              </a:lnSpc>
              <a:spcBef>
                <a:spcPts val="1000"/>
              </a:spcBef>
              <a:buClr>
                <a:srgbClr val="005BBB"/>
              </a:buClr>
              <a:buFont typeface="Wingdings" panose="05000000000000000000" pitchFamily="2" charset="2"/>
              <a:buChar char="n"/>
              <a:defRPr sz="2400" baseline="0">
                <a:latin typeface="华文楷体" panose="02010600040101010101" pitchFamily="2" charset="-122"/>
                <a:ea typeface="华文楷体" panose="02010600040101010101" pitchFamily="2" charset="-122"/>
                <a:cs typeface="Arial" charset="0"/>
              </a:defRPr>
            </a:lvl1pPr>
            <a:lvl2pPr marL="685800" indent="-228600" defTabSz="914400">
              <a:lnSpc>
                <a:spcPct val="100000"/>
              </a:lnSpc>
              <a:spcBef>
                <a:spcPts val="500"/>
              </a:spcBef>
              <a:buClr>
                <a:srgbClr val="005BBB"/>
              </a:buClr>
              <a:buFont typeface="Arial" panose="020B0604020202020204" pitchFamily="34" charset="0"/>
              <a:buChar char="•"/>
              <a:defRPr sz="2000" baseline="0">
                <a:solidFill>
                  <a:srgbClr val="000000"/>
                </a:solidFill>
                <a:latin typeface="Arial" charset="0"/>
                <a:ea typeface="Arial" charset="0"/>
                <a:cs typeface="Arial" charset="0"/>
              </a:defRPr>
            </a:lvl2pPr>
            <a:lvl3pPr marL="1143000" marR="0" indent="-228600" defTabSz="914400" fontAlgn="auto">
              <a:lnSpc>
                <a:spcPts val="2300"/>
              </a:lnSpc>
              <a:spcBef>
                <a:spcPts val="500"/>
              </a:spcBef>
              <a:spcAft>
                <a:spcPts val="0"/>
              </a:spcAft>
              <a:buClr>
                <a:srgbClr val="005BBB"/>
              </a:buClr>
              <a:buSzTx/>
              <a:buFont typeface="LucidaGrande" charset="0"/>
              <a:buChar char="-"/>
              <a:tabLst/>
              <a:defRPr sz="2000" baseline="0">
                <a:solidFill>
                  <a:srgbClr val="000000"/>
                </a:solidFill>
                <a:latin typeface="Arial" charset="0"/>
                <a:ea typeface="Arial" charset="0"/>
                <a:cs typeface="Arial" charset="0"/>
              </a:defRPr>
            </a:lvl3pPr>
            <a:lvl4pPr marL="1600200" indent="-228600" defTabSz="914400">
              <a:lnSpc>
                <a:spcPct val="90000"/>
              </a:lnSpc>
              <a:spcBef>
                <a:spcPts val="500"/>
              </a:spcBef>
              <a:buClr>
                <a:srgbClr val="005BBB"/>
              </a:buClr>
              <a:buFont typeface="Arial" panose="020B0604020202020204" pitchFamily="34" charset="0"/>
              <a:buChar char="•"/>
              <a:defRPr>
                <a:latin typeface="Arial" charset="0"/>
                <a:ea typeface="Arial" charset="0"/>
                <a:cs typeface="Arial" charset="0"/>
              </a:defRPr>
            </a:lvl4pPr>
            <a:lvl5pPr marL="2057400" indent="-228600" defTabSz="914400">
              <a:lnSpc>
                <a:spcPct val="90000"/>
              </a:lnSpc>
              <a:spcBef>
                <a:spcPts val="500"/>
              </a:spcBef>
              <a:buClr>
                <a:srgbClr val="005BBB"/>
              </a:buClr>
              <a:buFont typeface="Arial" panose="020B0604020202020204" pitchFamily="34" charset="0"/>
              <a:buChar char="•"/>
              <a:defRPr>
                <a:latin typeface="Arial" charset="0"/>
                <a:ea typeface="Arial" charset="0"/>
                <a:cs typeface="Arial" charset="0"/>
              </a:defRP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lang="zh-CN" altLang="en-US" dirty="0"/>
              <a:t>经过第九轮轮秘钥加</a:t>
            </a:r>
            <a:endParaRPr lang="en-US" altLang="zh-CN" dirty="0"/>
          </a:p>
        </p:txBody>
      </p:sp>
      <p:sp>
        <p:nvSpPr>
          <p:cNvPr id="11" name="Rectangle 3"/>
          <p:cNvSpPr txBox="1">
            <a:spLocks noChangeArrowheads="1"/>
          </p:cNvSpPr>
          <p:nvPr/>
        </p:nvSpPr>
        <p:spPr bwMode="auto">
          <a:xfrm>
            <a:off x="6054952" y="928860"/>
            <a:ext cx="4288674" cy="457200"/>
          </a:xfrm>
          <a:prstGeom prst="rect">
            <a:avLst/>
          </a:prstGeom>
        </p:spPr>
        <p:txBody>
          <a:bodyPr/>
          <a:lstStyle>
            <a:defPPr>
              <a:defRPr lang="en-US"/>
            </a:defPPr>
            <a:lvl1pPr marL="228600" indent="-228600" defTabSz="914400">
              <a:lnSpc>
                <a:spcPct val="150000"/>
              </a:lnSpc>
              <a:spcBef>
                <a:spcPts val="1000"/>
              </a:spcBef>
              <a:buClr>
                <a:srgbClr val="005BBB"/>
              </a:buClr>
              <a:buFont typeface="Wingdings" panose="05000000000000000000" pitchFamily="2" charset="2"/>
              <a:buChar char="n"/>
              <a:defRPr sz="2400" baseline="0">
                <a:latin typeface="华文楷体" panose="02010600040101010101" pitchFamily="2" charset="-122"/>
                <a:ea typeface="华文楷体" panose="02010600040101010101" pitchFamily="2" charset="-122"/>
                <a:cs typeface="Arial" charset="0"/>
              </a:defRPr>
            </a:lvl1pPr>
            <a:lvl2pPr marL="685800" indent="-228600" defTabSz="914400">
              <a:lnSpc>
                <a:spcPct val="100000"/>
              </a:lnSpc>
              <a:spcBef>
                <a:spcPts val="500"/>
              </a:spcBef>
              <a:buClr>
                <a:srgbClr val="005BBB"/>
              </a:buClr>
              <a:buFont typeface="Arial" panose="020B0604020202020204" pitchFamily="34" charset="0"/>
              <a:buChar char="•"/>
              <a:defRPr sz="2000" baseline="0">
                <a:solidFill>
                  <a:srgbClr val="000000"/>
                </a:solidFill>
                <a:latin typeface="Arial" charset="0"/>
                <a:ea typeface="Arial" charset="0"/>
                <a:cs typeface="Arial" charset="0"/>
              </a:defRPr>
            </a:lvl2pPr>
            <a:lvl3pPr marL="1143000" marR="0" indent="-228600" defTabSz="914400" fontAlgn="auto">
              <a:lnSpc>
                <a:spcPts val="2300"/>
              </a:lnSpc>
              <a:spcBef>
                <a:spcPts val="500"/>
              </a:spcBef>
              <a:spcAft>
                <a:spcPts val="0"/>
              </a:spcAft>
              <a:buClr>
                <a:srgbClr val="005BBB"/>
              </a:buClr>
              <a:buSzTx/>
              <a:buFont typeface="LucidaGrande" charset="0"/>
              <a:buChar char="-"/>
              <a:tabLst/>
              <a:defRPr sz="2000" baseline="0">
                <a:solidFill>
                  <a:srgbClr val="000000"/>
                </a:solidFill>
                <a:latin typeface="Arial" charset="0"/>
                <a:ea typeface="Arial" charset="0"/>
                <a:cs typeface="Arial" charset="0"/>
              </a:defRPr>
            </a:lvl3pPr>
            <a:lvl4pPr marL="1600200" indent="-228600" defTabSz="914400">
              <a:lnSpc>
                <a:spcPct val="90000"/>
              </a:lnSpc>
              <a:spcBef>
                <a:spcPts val="500"/>
              </a:spcBef>
              <a:buClr>
                <a:srgbClr val="005BBB"/>
              </a:buClr>
              <a:buFont typeface="Arial" panose="020B0604020202020204" pitchFamily="34" charset="0"/>
              <a:buChar char="•"/>
              <a:defRPr>
                <a:latin typeface="Arial" charset="0"/>
                <a:ea typeface="Arial" charset="0"/>
                <a:cs typeface="Arial" charset="0"/>
              </a:defRPr>
            </a:lvl4pPr>
            <a:lvl5pPr marL="2057400" indent="-228600" defTabSz="914400">
              <a:lnSpc>
                <a:spcPct val="90000"/>
              </a:lnSpc>
              <a:spcBef>
                <a:spcPts val="500"/>
              </a:spcBef>
              <a:buClr>
                <a:srgbClr val="005BBB"/>
              </a:buClr>
              <a:buFont typeface="Arial" panose="020B0604020202020204" pitchFamily="34" charset="0"/>
              <a:buChar char="•"/>
              <a:defRPr>
                <a:latin typeface="Arial" charset="0"/>
                <a:ea typeface="Arial" charset="0"/>
                <a:cs typeface="Arial" charset="0"/>
              </a:defRP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lang="zh-CN" altLang="en-US" dirty="0"/>
              <a:t>经过第十轮字节替换</a:t>
            </a:r>
            <a:endParaRPr lang="en-US" altLang="zh-CN" dirty="0"/>
          </a:p>
        </p:txBody>
      </p:sp>
      <p:pic>
        <p:nvPicPr>
          <p:cNvPr id="12" name="图片 11"/>
          <p:cNvPicPr>
            <a:picLocks noChangeAspect="1"/>
          </p:cNvPicPr>
          <p:nvPr/>
        </p:nvPicPr>
        <p:blipFill>
          <a:blip r:embed="rId3"/>
          <a:stretch>
            <a:fillRect/>
          </a:stretch>
        </p:blipFill>
        <p:spPr>
          <a:xfrm>
            <a:off x="1525538" y="1487237"/>
            <a:ext cx="2828925" cy="1771650"/>
          </a:xfrm>
          <a:prstGeom prst="rect">
            <a:avLst/>
          </a:prstGeom>
        </p:spPr>
      </p:pic>
      <p:pic>
        <p:nvPicPr>
          <p:cNvPr id="13" name="图片 12"/>
          <p:cNvPicPr>
            <a:picLocks noChangeAspect="1"/>
          </p:cNvPicPr>
          <p:nvPr/>
        </p:nvPicPr>
        <p:blipFill>
          <a:blip r:embed="rId4"/>
          <a:stretch>
            <a:fillRect/>
          </a:stretch>
        </p:blipFill>
        <p:spPr>
          <a:xfrm>
            <a:off x="6236860" y="1625190"/>
            <a:ext cx="2933700" cy="1724025"/>
          </a:xfrm>
          <a:prstGeom prst="rect">
            <a:avLst/>
          </a:prstGeom>
        </p:spPr>
      </p:pic>
      <p:sp>
        <p:nvSpPr>
          <p:cNvPr id="14" name="Rectangle 3"/>
          <p:cNvSpPr txBox="1">
            <a:spLocks noChangeArrowheads="1"/>
          </p:cNvSpPr>
          <p:nvPr/>
        </p:nvSpPr>
        <p:spPr bwMode="auto">
          <a:xfrm>
            <a:off x="953129" y="3566605"/>
            <a:ext cx="3987368" cy="457200"/>
          </a:xfrm>
          <a:prstGeom prst="rect">
            <a:avLst/>
          </a:prstGeom>
        </p:spPr>
        <p:txBody>
          <a:bodyPr/>
          <a:lstStyle>
            <a:defPPr>
              <a:defRPr lang="en-US"/>
            </a:defPPr>
            <a:lvl1pPr marL="228600" indent="-228600" defTabSz="914400">
              <a:lnSpc>
                <a:spcPct val="150000"/>
              </a:lnSpc>
              <a:spcBef>
                <a:spcPts val="1000"/>
              </a:spcBef>
              <a:buClr>
                <a:srgbClr val="005BBB"/>
              </a:buClr>
              <a:buFont typeface="Wingdings" panose="05000000000000000000" pitchFamily="2" charset="2"/>
              <a:buChar char="n"/>
              <a:defRPr sz="2400" baseline="0">
                <a:latin typeface="华文楷体" panose="02010600040101010101" pitchFamily="2" charset="-122"/>
                <a:ea typeface="华文楷体" panose="02010600040101010101" pitchFamily="2" charset="-122"/>
                <a:cs typeface="Arial" charset="0"/>
              </a:defRPr>
            </a:lvl1pPr>
            <a:lvl2pPr marL="685800" indent="-228600" defTabSz="914400">
              <a:lnSpc>
                <a:spcPct val="100000"/>
              </a:lnSpc>
              <a:spcBef>
                <a:spcPts val="500"/>
              </a:spcBef>
              <a:buClr>
                <a:srgbClr val="005BBB"/>
              </a:buClr>
              <a:buFont typeface="Arial" panose="020B0604020202020204" pitchFamily="34" charset="0"/>
              <a:buChar char="•"/>
              <a:defRPr sz="2000" baseline="0">
                <a:solidFill>
                  <a:srgbClr val="000000"/>
                </a:solidFill>
                <a:latin typeface="Arial" charset="0"/>
                <a:ea typeface="Arial" charset="0"/>
                <a:cs typeface="Arial" charset="0"/>
              </a:defRPr>
            </a:lvl2pPr>
            <a:lvl3pPr marL="1143000" marR="0" indent="-228600" defTabSz="914400" fontAlgn="auto">
              <a:lnSpc>
                <a:spcPts val="2300"/>
              </a:lnSpc>
              <a:spcBef>
                <a:spcPts val="500"/>
              </a:spcBef>
              <a:spcAft>
                <a:spcPts val="0"/>
              </a:spcAft>
              <a:buClr>
                <a:srgbClr val="005BBB"/>
              </a:buClr>
              <a:buSzTx/>
              <a:buFont typeface="LucidaGrande" charset="0"/>
              <a:buChar char="-"/>
              <a:tabLst/>
              <a:defRPr sz="2000" baseline="0">
                <a:solidFill>
                  <a:srgbClr val="000000"/>
                </a:solidFill>
                <a:latin typeface="Arial" charset="0"/>
                <a:ea typeface="Arial" charset="0"/>
                <a:cs typeface="Arial" charset="0"/>
              </a:defRPr>
            </a:lvl3pPr>
            <a:lvl4pPr marL="1600200" indent="-228600" defTabSz="914400">
              <a:lnSpc>
                <a:spcPct val="90000"/>
              </a:lnSpc>
              <a:spcBef>
                <a:spcPts val="500"/>
              </a:spcBef>
              <a:buClr>
                <a:srgbClr val="005BBB"/>
              </a:buClr>
              <a:buFont typeface="Arial" panose="020B0604020202020204" pitchFamily="34" charset="0"/>
              <a:buChar char="•"/>
              <a:defRPr>
                <a:latin typeface="Arial" charset="0"/>
                <a:ea typeface="Arial" charset="0"/>
                <a:cs typeface="Arial" charset="0"/>
              </a:defRPr>
            </a:lvl4pPr>
            <a:lvl5pPr marL="2057400" indent="-228600" defTabSz="914400">
              <a:lnSpc>
                <a:spcPct val="90000"/>
              </a:lnSpc>
              <a:spcBef>
                <a:spcPts val="500"/>
              </a:spcBef>
              <a:buClr>
                <a:srgbClr val="005BBB"/>
              </a:buClr>
              <a:buFont typeface="Arial" panose="020B0604020202020204" pitchFamily="34" charset="0"/>
              <a:buChar char="•"/>
              <a:defRPr>
                <a:latin typeface="Arial" charset="0"/>
                <a:ea typeface="Arial" charset="0"/>
                <a:cs typeface="Arial" charset="0"/>
              </a:defRP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lang="zh-CN" altLang="en-US" dirty="0"/>
              <a:t>经过第十轮行位移</a:t>
            </a:r>
            <a:endParaRPr lang="en-US" altLang="zh-CN" dirty="0"/>
          </a:p>
        </p:txBody>
      </p:sp>
      <p:sp>
        <p:nvSpPr>
          <p:cNvPr id="15" name="Rectangle 3"/>
          <p:cNvSpPr txBox="1">
            <a:spLocks noChangeArrowheads="1"/>
          </p:cNvSpPr>
          <p:nvPr/>
        </p:nvSpPr>
        <p:spPr bwMode="auto">
          <a:xfrm>
            <a:off x="6068752" y="3508118"/>
            <a:ext cx="3574186" cy="457200"/>
          </a:xfrm>
          <a:prstGeom prst="rect">
            <a:avLst/>
          </a:prstGeom>
        </p:spPr>
        <p:txBody>
          <a:bodyPr/>
          <a:lstStyle>
            <a:defPPr>
              <a:defRPr lang="en-US"/>
            </a:defPPr>
            <a:lvl1pPr marL="228600" indent="-228600" defTabSz="914400">
              <a:lnSpc>
                <a:spcPct val="150000"/>
              </a:lnSpc>
              <a:spcBef>
                <a:spcPts val="1000"/>
              </a:spcBef>
              <a:buClr>
                <a:srgbClr val="005BBB"/>
              </a:buClr>
              <a:buFont typeface="Wingdings" panose="05000000000000000000" pitchFamily="2" charset="2"/>
              <a:buChar char="n"/>
              <a:defRPr sz="2400" baseline="0">
                <a:latin typeface="华文楷体" panose="02010600040101010101" pitchFamily="2" charset="-122"/>
                <a:ea typeface="华文楷体" panose="02010600040101010101" pitchFamily="2" charset="-122"/>
                <a:cs typeface="Arial" charset="0"/>
              </a:defRPr>
            </a:lvl1pPr>
            <a:lvl2pPr marL="685800" indent="-228600" defTabSz="914400">
              <a:lnSpc>
                <a:spcPct val="100000"/>
              </a:lnSpc>
              <a:spcBef>
                <a:spcPts val="500"/>
              </a:spcBef>
              <a:buClr>
                <a:srgbClr val="005BBB"/>
              </a:buClr>
              <a:buFont typeface="Arial" panose="020B0604020202020204" pitchFamily="34" charset="0"/>
              <a:buChar char="•"/>
              <a:defRPr sz="2000" baseline="0">
                <a:solidFill>
                  <a:srgbClr val="000000"/>
                </a:solidFill>
                <a:latin typeface="Arial" charset="0"/>
                <a:ea typeface="Arial" charset="0"/>
                <a:cs typeface="Arial" charset="0"/>
              </a:defRPr>
            </a:lvl2pPr>
            <a:lvl3pPr marL="1143000" marR="0" indent="-228600" defTabSz="914400" fontAlgn="auto">
              <a:lnSpc>
                <a:spcPts val="2300"/>
              </a:lnSpc>
              <a:spcBef>
                <a:spcPts val="500"/>
              </a:spcBef>
              <a:spcAft>
                <a:spcPts val="0"/>
              </a:spcAft>
              <a:buClr>
                <a:srgbClr val="005BBB"/>
              </a:buClr>
              <a:buSzTx/>
              <a:buFont typeface="LucidaGrande" charset="0"/>
              <a:buChar char="-"/>
              <a:tabLst/>
              <a:defRPr sz="2000" baseline="0">
                <a:solidFill>
                  <a:srgbClr val="000000"/>
                </a:solidFill>
                <a:latin typeface="Arial" charset="0"/>
                <a:ea typeface="Arial" charset="0"/>
                <a:cs typeface="Arial" charset="0"/>
              </a:defRPr>
            </a:lvl3pPr>
            <a:lvl4pPr marL="1600200" indent="-228600" defTabSz="914400">
              <a:lnSpc>
                <a:spcPct val="90000"/>
              </a:lnSpc>
              <a:spcBef>
                <a:spcPts val="500"/>
              </a:spcBef>
              <a:buClr>
                <a:srgbClr val="005BBB"/>
              </a:buClr>
              <a:buFont typeface="Arial" panose="020B0604020202020204" pitchFamily="34" charset="0"/>
              <a:buChar char="•"/>
              <a:defRPr>
                <a:latin typeface="Arial" charset="0"/>
                <a:ea typeface="Arial" charset="0"/>
                <a:cs typeface="Arial" charset="0"/>
              </a:defRPr>
            </a:lvl4pPr>
            <a:lvl5pPr marL="2057400" indent="-228600" defTabSz="914400">
              <a:lnSpc>
                <a:spcPct val="90000"/>
              </a:lnSpc>
              <a:spcBef>
                <a:spcPts val="500"/>
              </a:spcBef>
              <a:buClr>
                <a:srgbClr val="005BBB"/>
              </a:buClr>
              <a:buFont typeface="Arial" panose="020B0604020202020204" pitchFamily="34" charset="0"/>
              <a:buChar char="•"/>
              <a:defRPr>
                <a:latin typeface="Arial" charset="0"/>
                <a:ea typeface="Arial" charset="0"/>
                <a:cs typeface="Arial" charset="0"/>
              </a:defRP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lang="zh-CN" altLang="en-US" dirty="0"/>
              <a:t>经过最后一轮轮秘钥加</a:t>
            </a:r>
            <a:endParaRPr lang="en-US" altLang="zh-CN" dirty="0"/>
          </a:p>
        </p:txBody>
      </p:sp>
      <p:pic>
        <p:nvPicPr>
          <p:cNvPr id="16" name="图片 15"/>
          <p:cNvPicPr>
            <a:picLocks noChangeAspect="1"/>
          </p:cNvPicPr>
          <p:nvPr/>
        </p:nvPicPr>
        <p:blipFill>
          <a:blip r:embed="rId5"/>
          <a:stretch>
            <a:fillRect/>
          </a:stretch>
        </p:blipFill>
        <p:spPr>
          <a:xfrm>
            <a:off x="1480220" y="4236263"/>
            <a:ext cx="3152775" cy="1685925"/>
          </a:xfrm>
          <a:prstGeom prst="rect">
            <a:avLst/>
          </a:prstGeom>
        </p:spPr>
      </p:pic>
      <p:pic>
        <p:nvPicPr>
          <p:cNvPr id="17" name="图片 16"/>
          <p:cNvPicPr>
            <a:picLocks noChangeAspect="1"/>
          </p:cNvPicPr>
          <p:nvPr/>
        </p:nvPicPr>
        <p:blipFill>
          <a:blip r:embed="rId6"/>
          <a:stretch>
            <a:fillRect/>
          </a:stretch>
        </p:blipFill>
        <p:spPr>
          <a:xfrm>
            <a:off x="5977827" y="4297990"/>
            <a:ext cx="3086100" cy="1676400"/>
          </a:xfrm>
          <a:prstGeom prst="rect">
            <a:avLst/>
          </a:prstGeom>
        </p:spPr>
      </p:pic>
      <p:sp>
        <p:nvSpPr>
          <p:cNvPr id="18" name="文本框 17"/>
          <p:cNvSpPr txBox="1"/>
          <p:nvPr/>
        </p:nvSpPr>
        <p:spPr>
          <a:xfrm>
            <a:off x="4784845" y="3029412"/>
            <a:ext cx="312906" cy="369332"/>
          </a:xfrm>
          <a:prstGeom prst="rect">
            <a:avLst/>
          </a:prstGeom>
          <a:noFill/>
        </p:spPr>
        <p:txBody>
          <a:bodyPr wrap="none" rtlCol="0">
            <a:spAutoFit/>
          </a:bodyPr>
          <a:lstStyle/>
          <a:p>
            <a:r>
              <a:rPr lang="en-US" altLang="zh-CN" dirty="0"/>
              <a:t>3</a:t>
            </a:r>
            <a:endParaRPr lang="zh-CN" altLang="en-US" dirty="0"/>
          </a:p>
        </p:txBody>
      </p:sp>
      <p:sp>
        <p:nvSpPr>
          <p:cNvPr id="19" name="文本框 18"/>
          <p:cNvSpPr txBox="1"/>
          <p:nvPr/>
        </p:nvSpPr>
        <p:spPr>
          <a:xfrm>
            <a:off x="9352468" y="3059668"/>
            <a:ext cx="311304" cy="369332"/>
          </a:xfrm>
          <a:prstGeom prst="rect">
            <a:avLst/>
          </a:prstGeom>
          <a:noFill/>
        </p:spPr>
        <p:txBody>
          <a:bodyPr wrap="none" rtlCol="0">
            <a:spAutoFit/>
          </a:bodyPr>
          <a:lstStyle/>
          <a:p>
            <a:r>
              <a:rPr lang="en-US" altLang="zh-CN" dirty="0"/>
              <a:t>4</a:t>
            </a:r>
            <a:endParaRPr lang="zh-CN" altLang="en-US" dirty="0"/>
          </a:p>
        </p:txBody>
      </p:sp>
      <p:sp>
        <p:nvSpPr>
          <p:cNvPr id="23" name="文本框 22"/>
          <p:cNvSpPr txBox="1"/>
          <p:nvPr/>
        </p:nvSpPr>
        <p:spPr>
          <a:xfrm>
            <a:off x="4784845" y="5408684"/>
            <a:ext cx="311304" cy="369332"/>
          </a:xfrm>
          <a:prstGeom prst="rect">
            <a:avLst/>
          </a:prstGeom>
          <a:noFill/>
        </p:spPr>
        <p:txBody>
          <a:bodyPr wrap="none" rtlCol="0">
            <a:spAutoFit/>
          </a:bodyPr>
          <a:lstStyle/>
          <a:p>
            <a:r>
              <a:rPr lang="en-US" altLang="zh-CN" dirty="0"/>
              <a:t>5</a:t>
            </a:r>
            <a:endParaRPr lang="zh-CN" altLang="en-US" dirty="0"/>
          </a:p>
        </p:txBody>
      </p:sp>
      <p:sp>
        <p:nvSpPr>
          <p:cNvPr id="24" name="文本框 23"/>
          <p:cNvSpPr txBox="1"/>
          <p:nvPr/>
        </p:nvSpPr>
        <p:spPr>
          <a:xfrm>
            <a:off x="9367627" y="5447362"/>
            <a:ext cx="311304" cy="369332"/>
          </a:xfrm>
          <a:prstGeom prst="rect">
            <a:avLst/>
          </a:prstGeom>
          <a:noFill/>
        </p:spPr>
        <p:txBody>
          <a:bodyPr wrap="none" rtlCol="0">
            <a:spAutoFit/>
          </a:bodyPr>
          <a:lstStyle/>
          <a:p>
            <a:r>
              <a:rPr lang="en-US" altLang="zh-CN" dirty="0"/>
              <a:t>6</a:t>
            </a:r>
            <a:endParaRPr lang="zh-CN" altLang="en-US" dirty="0"/>
          </a:p>
        </p:txBody>
      </p:sp>
      <p:cxnSp>
        <p:nvCxnSpPr>
          <p:cNvPr id="25" name="直接连接符 24"/>
          <p:cNvCxnSpPr/>
          <p:nvPr/>
        </p:nvCxnSpPr>
        <p:spPr>
          <a:xfrm>
            <a:off x="822121" y="3497802"/>
            <a:ext cx="914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5482898" y="834501"/>
            <a:ext cx="0" cy="532660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280574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9C21826-6D03-46E7-83A6-AFE3533ADD4B}"/>
              </a:ext>
            </a:extLst>
          </p:cNvPr>
          <p:cNvSpPr/>
          <p:nvPr/>
        </p:nvSpPr>
        <p:spPr>
          <a:xfrm>
            <a:off x="9758737" y="70832"/>
            <a:ext cx="1574085" cy="584775"/>
          </a:xfrm>
          <a:prstGeom prst="rect">
            <a:avLst/>
          </a:prstGeom>
        </p:spPr>
        <p:txBody>
          <a:bodyPr wrap="none">
            <a:spAutoFit/>
          </a:bodyPr>
          <a:lstStyle/>
          <a:p>
            <a:pPr algn="r"/>
            <a:r>
              <a:rPr lang="en-US" altLang="zh-CN" sz="3200" dirty="0">
                <a:solidFill>
                  <a:srgbClr val="0070C0"/>
                </a:solidFill>
              </a:rPr>
              <a:t>DFA (3)</a:t>
            </a:r>
            <a:endParaRPr lang="en-US" b="1" dirty="0">
              <a:solidFill>
                <a:srgbClr val="0070C0"/>
              </a:solidFill>
            </a:endParaRPr>
          </a:p>
        </p:txBody>
      </p:sp>
      <p:sp>
        <p:nvSpPr>
          <p:cNvPr id="10" name="Rectangle 3"/>
          <p:cNvSpPr>
            <a:spLocks noGrp="1" noChangeArrowheads="1"/>
          </p:cNvSpPr>
          <p:nvPr>
            <p:ph idx="4294967295"/>
          </p:nvPr>
        </p:nvSpPr>
        <p:spPr>
          <a:xfrm>
            <a:off x="190500" y="1054100"/>
            <a:ext cx="10035680" cy="5076825"/>
          </a:xfrm>
          <a:prstGeom prst="rect">
            <a:avLst/>
          </a:prstGeom>
        </p:spPr>
        <p:txBody>
          <a:bodyPr/>
          <a:lstStyle/>
          <a:p>
            <a:r>
              <a:rPr lang="zh-CN" altLang="zh-CN" dirty="0">
                <a:solidFill>
                  <a:schemeClr val="tx1"/>
                </a:solidFill>
                <a:latin typeface="华文楷体" panose="02010600040101010101" pitchFamily="2" charset="-122"/>
                <a:ea typeface="华文楷体" panose="02010600040101010101" pitchFamily="2" charset="-122"/>
              </a:rPr>
              <a:t>根据第六张图，可以通过异或正确和错误密文得到 </a:t>
            </a:r>
            <a:r>
              <a:rPr lang="en-US" altLang="zh-CN" dirty="0">
                <a:solidFill>
                  <a:schemeClr val="tx1"/>
                </a:solidFill>
                <a:latin typeface="华文楷体" panose="02010600040101010101" pitchFamily="2" charset="-122"/>
                <a:ea typeface="华文楷体" panose="02010600040101010101" pitchFamily="2" charset="-122"/>
              </a:rPr>
              <a:t>		    </a:t>
            </a:r>
            <a:r>
              <a:rPr lang="zh-CN" altLang="zh-CN" dirty="0">
                <a:solidFill>
                  <a:schemeClr val="tx1"/>
                </a:solidFill>
                <a:latin typeface="华文楷体" panose="02010600040101010101" pitchFamily="2" charset="-122"/>
                <a:ea typeface="华文楷体" panose="02010600040101010101" pitchFamily="2" charset="-122"/>
              </a:rPr>
              <a:t>的值。</a:t>
            </a:r>
            <a:endParaRPr lang="en-US" altLang="zh-CN" dirty="0">
              <a:solidFill>
                <a:schemeClr val="tx1"/>
              </a:solidFill>
              <a:latin typeface="华文楷体" panose="02010600040101010101" pitchFamily="2" charset="-122"/>
              <a:ea typeface="华文楷体" panose="02010600040101010101" pitchFamily="2" charset="-122"/>
            </a:endParaRPr>
          </a:p>
          <a:p>
            <a:r>
              <a:rPr lang="zh-CN" altLang="zh-CN" dirty="0">
                <a:solidFill>
                  <a:schemeClr val="tx1"/>
                </a:solidFill>
                <a:latin typeface="华文楷体" panose="02010600040101010101" pitchFamily="2" charset="-122"/>
                <a:ea typeface="华文楷体" panose="02010600040101010101" pitchFamily="2" charset="-122"/>
              </a:rPr>
              <a:t>对于第十轮子字节，有以下等式。通过遍历ε</a:t>
            </a:r>
            <a:r>
              <a:rPr lang="en-US" altLang="zh-CN" dirty="0">
                <a:solidFill>
                  <a:schemeClr val="tx1"/>
                </a:solidFill>
                <a:latin typeface="华文楷体" panose="02010600040101010101" pitchFamily="2" charset="-122"/>
                <a:ea typeface="华文楷体" panose="02010600040101010101" pitchFamily="2" charset="-122"/>
              </a:rPr>
              <a:t> </a:t>
            </a:r>
            <a:r>
              <a:rPr lang="zh-CN" altLang="zh-CN" dirty="0">
                <a:solidFill>
                  <a:schemeClr val="tx1"/>
                </a:solidFill>
                <a:latin typeface="华文楷体" panose="02010600040101010101" pitchFamily="2" charset="-122"/>
                <a:ea typeface="华文楷体" panose="02010600040101010101" pitchFamily="2" charset="-122"/>
              </a:rPr>
              <a:t>和 </a:t>
            </a:r>
            <a:r>
              <a:rPr lang="en-US" altLang="zh-CN" dirty="0">
                <a:solidFill>
                  <a:schemeClr val="tx1"/>
                </a:solidFill>
                <a:latin typeface="华文楷体" panose="02010600040101010101" pitchFamily="2" charset="-122"/>
                <a:ea typeface="华文楷体" panose="02010600040101010101" pitchFamily="2" charset="-122"/>
              </a:rPr>
              <a:t>    </a:t>
            </a:r>
            <a:r>
              <a:rPr lang="zh-CN" altLang="zh-CN" dirty="0">
                <a:solidFill>
                  <a:schemeClr val="tx1"/>
                </a:solidFill>
                <a:latin typeface="华文楷体" panose="02010600040101010101" pitchFamily="2" charset="-122"/>
                <a:ea typeface="华文楷体" panose="02010600040101010101" pitchFamily="2" charset="-122"/>
              </a:rPr>
              <a:t>的值可以得到所有可能的集合。</a:t>
            </a:r>
            <a:endParaRPr lang="en-US" altLang="zh-CN" dirty="0">
              <a:solidFill>
                <a:schemeClr val="tx1"/>
              </a:solidFill>
              <a:latin typeface="华文楷体" panose="02010600040101010101" pitchFamily="2" charset="-122"/>
              <a:ea typeface="华文楷体" panose="02010600040101010101" pitchFamily="2" charset="-122"/>
            </a:endParaRPr>
          </a:p>
        </p:txBody>
      </p:sp>
      <p:graphicFrame>
        <p:nvGraphicFramePr>
          <p:cNvPr id="11" name="对象 10"/>
          <p:cNvGraphicFramePr>
            <a:graphicFrameLocks noChangeAspect="1"/>
          </p:cNvGraphicFramePr>
          <p:nvPr>
            <p:extLst>
              <p:ext uri="{D42A27DB-BD31-4B8C-83A1-F6EECF244321}">
                <p14:modId xmlns:p14="http://schemas.microsoft.com/office/powerpoint/2010/main" val="260882946"/>
              </p:ext>
            </p:extLst>
          </p:nvPr>
        </p:nvGraphicFramePr>
        <p:xfrm>
          <a:off x="7335621" y="1054100"/>
          <a:ext cx="1476375" cy="458788"/>
        </p:xfrm>
        <a:graphic>
          <a:graphicData uri="http://schemas.openxmlformats.org/presentationml/2006/ole">
            <mc:AlternateContent xmlns:mc="http://schemas.openxmlformats.org/markup-compatibility/2006">
              <mc:Choice xmlns:v="urn:schemas-microsoft-com:vml" Requires="v">
                <p:oleObj spid="_x0000_s1026" name="Equation" r:id="rId4" imgW="1231900" imgH="387350" progId="Equation.DSMT4">
                  <p:embed/>
                </p:oleObj>
              </mc:Choice>
              <mc:Fallback>
                <p:oleObj name="Equation" r:id="rId4" imgW="1231900" imgH="387350" progId="Equation.DSMT4">
                  <p:embed/>
                  <p:pic>
                    <p:nvPicPr>
                      <p:cNvPr id="11" name="对象 10"/>
                      <p:cNvPicPr/>
                      <p:nvPr/>
                    </p:nvPicPr>
                    <p:blipFill>
                      <a:blip r:embed="rId5"/>
                      <a:stretch>
                        <a:fillRect/>
                      </a:stretch>
                    </p:blipFill>
                    <p:spPr>
                      <a:xfrm>
                        <a:off x="7335621" y="1054100"/>
                        <a:ext cx="1476375" cy="458788"/>
                      </a:xfrm>
                      <a:prstGeom prst="rect">
                        <a:avLst/>
                      </a:prstGeom>
                    </p:spPr>
                  </p:pic>
                </p:oleObj>
              </mc:Fallback>
            </mc:AlternateContent>
          </a:graphicData>
        </a:graphic>
      </p:graphicFrame>
      <p:pic>
        <p:nvPicPr>
          <p:cNvPr id="13" name="图片 12"/>
          <p:cNvPicPr>
            <a:picLocks noChangeAspect="1"/>
          </p:cNvPicPr>
          <p:nvPr/>
        </p:nvPicPr>
        <p:blipFill>
          <a:blip r:embed="rId6"/>
          <a:stretch>
            <a:fillRect/>
          </a:stretch>
        </p:blipFill>
        <p:spPr>
          <a:xfrm>
            <a:off x="3812927" y="3206619"/>
            <a:ext cx="2790825" cy="1609725"/>
          </a:xfrm>
          <a:prstGeom prst="rect">
            <a:avLst/>
          </a:prstGeom>
        </p:spPr>
      </p:pic>
      <p:graphicFrame>
        <p:nvGraphicFramePr>
          <p:cNvPr id="14" name="对象 13">
            <a:hlinkClick r:id="" action="ppaction://ole?verb=0"/>
          </p:cNvPr>
          <p:cNvGraphicFramePr>
            <a:graphicFrameLocks noChangeAspect="1"/>
          </p:cNvGraphicFramePr>
          <p:nvPr>
            <p:extLst>
              <p:ext uri="{D42A27DB-BD31-4B8C-83A1-F6EECF244321}">
                <p14:modId xmlns:p14="http://schemas.microsoft.com/office/powerpoint/2010/main" val="3617691411"/>
              </p:ext>
            </p:extLst>
          </p:nvPr>
        </p:nvGraphicFramePr>
        <p:xfrm>
          <a:off x="6777678" y="1604016"/>
          <a:ext cx="320675" cy="384175"/>
        </p:xfrm>
        <a:graphic>
          <a:graphicData uri="http://schemas.openxmlformats.org/presentationml/2006/ole">
            <mc:AlternateContent xmlns:mc="http://schemas.openxmlformats.org/markup-compatibility/2006">
              <mc:Choice xmlns:v="urn:schemas-microsoft-com:vml" Requires="v">
                <p:oleObj spid="_x0000_s1027" name="公式" r:id="rId7" imgW="190440" imgH="228600" progId="Equation.3">
                  <p:embed/>
                </p:oleObj>
              </mc:Choice>
              <mc:Fallback>
                <p:oleObj name="公式" r:id="rId7" imgW="190440" imgH="228600" progId="Equation.3">
                  <p:embed/>
                  <p:pic>
                    <p:nvPicPr>
                      <p:cNvPr id="14" name="对象 13">
                        <a:hlinkClick r:id="" action="ppaction://ole?verb=0"/>
                      </p:cNvPr>
                      <p:cNvPicPr/>
                      <p:nvPr/>
                    </p:nvPicPr>
                    <p:blipFill>
                      <a:blip r:embed="rId8"/>
                      <a:stretch>
                        <a:fillRect/>
                      </a:stretch>
                    </p:blipFill>
                    <p:spPr>
                      <a:xfrm>
                        <a:off x="6777678" y="1604016"/>
                        <a:ext cx="320675" cy="384175"/>
                      </a:xfrm>
                      <a:prstGeom prst="rect">
                        <a:avLst/>
                      </a:prstGeom>
                    </p:spPr>
                  </p:pic>
                </p:oleObj>
              </mc:Fallback>
            </mc:AlternateContent>
          </a:graphicData>
        </a:graphic>
      </p:graphicFrame>
    </p:spTree>
    <p:extLst>
      <p:ext uri="{BB962C8B-B14F-4D97-AF65-F5344CB8AC3E}">
        <p14:creationId xmlns:p14="http://schemas.microsoft.com/office/powerpoint/2010/main" val="37447538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
            <a:extLst>
              <a:ext uri="{FF2B5EF4-FFF2-40B4-BE49-F238E27FC236}">
                <a16:creationId xmlns:a16="http://schemas.microsoft.com/office/drawing/2014/main" id="{09C21826-6D03-46E7-83A6-AFE3533ADD4B}"/>
              </a:ext>
            </a:extLst>
          </p:cNvPr>
          <p:cNvSpPr/>
          <p:nvPr/>
        </p:nvSpPr>
        <p:spPr>
          <a:xfrm>
            <a:off x="9746340" y="96707"/>
            <a:ext cx="1574085" cy="584775"/>
          </a:xfrm>
          <a:prstGeom prst="rect">
            <a:avLst/>
          </a:prstGeom>
        </p:spPr>
        <p:txBody>
          <a:bodyPr wrap="none">
            <a:spAutoFit/>
          </a:bodyPr>
          <a:lstStyle/>
          <a:p>
            <a:pPr algn="r"/>
            <a:r>
              <a:rPr lang="en-US" altLang="zh-CN" sz="3200" dirty="0">
                <a:solidFill>
                  <a:srgbClr val="0070C0"/>
                </a:solidFill>
              </a:rPr>
              <a:t>DFA (4)</a:t>
            </a:r>
            <a:endParaRPr lang="en-US" altLang="zh-CN" sz="3200" b="1" dirty="0">
              <a:solidFill>
                <a:srgbClr val="0070C0"/>
              </a:solidFill>
            </a:endParaRPr>
          </a:p>
        </p:txBody>
      </p:sp>
      <p:sp>
        <p:nvSpPr>
          <p:cNvPr id="16" name="Rectangle 3"/>
          <p:cNvSpPr>
            <a:spLocks noGrp="1" noChangeArrowheads="1"/>
          </p:cNvSpPr>
          <p:nvPr>
            <p:ph idx="4294967295"/>
          </p:nvPr>
        </p:nvSpPr>
        <p:spPr>
          <a:xfrm>
            <a:off x="190499" y="1054100"/>
            <a:ext cx="10455129" cy="5076825"/>
          </a:xfrm>
          <a:prstGeom prst="rect">
            <a:avLst/>
          </a:prstGeom>
        </p:spPr>
        <p:txBody>
          <a:bodyPr/>
          <a:lstStyle/>
          <a:p>
            <a:r>
              <a:rPr lang="zh-CN" altLang="zh-CN" dirty="0">
                <a:solidFill>
                  <a:schemeClr val="tx1"/>
                </a:solidFill>
                <a:latin typeface="华文楷体" panose="02010600040101010101" pitchFamily="2" charset="-122"/>
                <a:ea typeface="华文楷体" panose="02010600040101010101" pitchFamily="2" charset="-122"/>
              </a:rPr>
              <a:t>通过下面的公式可以得到第十轮密钥中</a:t>
            </a:r>
            <a:r>
              <a:rPr lang="zh-CN" altLang="en-US" dirty="0">
                <a:solidFill>
                  <a:schemeClr val="tx1"/>
                </a:solidFill>
                <a:latin typeface="华文楷体" panose="02010600040101010101" pitchFamily="2" charset="-122"/>
                <a:ea typeface="华文楷体" panose="02010600040101010101" pitchFamily="2" charset="-122"/>
              </a:rPr>
              <a:t>一些</a:t>
            </a:r>
            <a:r>
              <a:rPr lang="zh-CN" altLang="zh-CN" dirty="0">
                <a:solidFill>
                  <a:schemeClr val="tx1"/>
                </a:solidFill>
                <a:latin typeface="华文楷体" panose="02010600040101010101" pitchFamily="2" charset="-122"/>
                <a:ea typeface="华文楷体" panose="02010600040101010101" pitchFamily="2" charset="-122"/>
              </a:rPr>
              <a:t>字节的可能值。</a:t>
            </a:r>
            <a:endParaRPr lang="en-US" altLang="zh-CN" dirty="0">
              <a:solidFill>
                <a:schemeClr val="tx1"/>
              </a:solidFill>
              <a:latin typeface="华文楷体" panose="02010600040101010101" pitchFamily="2" charset="-122"/>
              <a:ea typeface="华文楷体" panose="02010600040101010101" pitchFamily="2" charset="-122"/>
            </a:endParaRPr>
          </a:p>
          <a:p>
            <a:endParaRPr lang="en-US" altLang="zh-CN" dirty="0">
              <a:solidFill>
                <a:schemeClr val="tx1"/>
              </a:solidFill>
              <a:latin typeface="华文楷体" panose="02010600040101010101" pitchFamily="2" charset="-122"/>
              <a:ea typeface="华文楷体" panose="02010600040101010101" pitchFamily="2" charset="-122"/>
            </a:endParaRPr>
          </a:p>
          <a:p>
            <a:endParaRPr lang="en-US" altLang="zh-CN" dirty="0">
              <a:solidFill>
                <a:schemeClr val="tx1"/>
              </a:solidFill>
              <a:latin typeface="华文楷体" panose="02010600040101010101" pitchFamily="2" charset="-122"/>
              <a:ea typeface="华文楷体" panose="02010600040101010101" pitchFamily="2" charset="-122"/>
            </a:endParaRPr>
          </a:p>
          <a:p>
            <a:endParaRPr lang="en-US" altLang="zh-CN" dirty="0">
              <a:solidFill>
                <a:schemeClr val="tx1"/>
              </a:solidFill>
              <a:latin typeface="华文楷体" panose="02010600040101010101" pitchFamily="2" charset="-122"/>
              <a:ea typeface="华文楷体" panose="02010600040101010101" pitchFamily="2" charset="-122"/>
            </a:endParaRPr>
          </a:p>
          <a:p>
            <a:pPr marL="0" indent="0">
              <a:buNone/>
            </a:pPr>
            <a:endParaRPr lang="en-US" altLang="zh-CN" dirty="0">
              <a:solidFill>
                <a:schemeClr val="tx1"/>
              </a:solidFill>
              <a:latin typeface="华文楷体" panose="02010600040101010101" pitchFamily="2" charset="-122"/>
              <a:ea typeface="华文楷体" panose="02010600040101010101" pitchFamily="2" charset="-122"/>
            </a:endParaRPr>
          </a:p>
          <a:p>
            <a:r>
              <a:rPr lang="zh-CN" altLang="zh-CN" dirty="0">
                <a:solidFill>
                  <a:schemeClr val="tx1"/>
                </a:solidFill>
                <a:latin typeface="华文楷体" panose="02010600040101010101" pitchFamily="2" charset="-122"/>
                <a:ea typeface="华文楷体" panose="02010600040101010101" pitchFamily="2" charset="-122"/>
              </a:rPr>
              <a:t>通过反复的故障注入，</a:t>
            </a:r>
            <a:r>
              <a:rPr lang="zh-CN" altLang="en-US" dirty="0">
                <a:solidFill>
                  <a:schemeClr val="tx1"/>
                </a:solidFill>
                <a:latin typeface="华文楷体" panose="02010600040101010101" pitchFamily="2" charset="-122"/>
                <a:ea typeface="华文楷体" panose="02010600040101010101" pitchFamily="2" charset="-122"/>
              </a:rPr>
              <a:t>在集合中不断排除掉错误的元素</a:t>
            </a:r>
            <a:r>
              <a:rPr lang="zh-CN" altLang="zh-CN" dirty="0">
                <a:solidFill>
                  <a:schemeClr val="tx1"/>
                </a:solidFill>
                <a:latin typeface="华文楷体" panose="02010600040101010101" pitchFamily="2" charset="-122"/>
                <a:ea typeface="华文楷体" panose="02010600040101010101" pitchFamily="2" charset="-122"/>
              </a:rPr>
              <a:t>，</a:t>
            </a:r>
            <a:r>
              <a:rPr lang="zh-CN" altLang="en-US" dirty="0">
                <a:solidFill>
                  <a:schemeClr val="tx1"/>
                </a:solidFill>
                <a:latin typeface="华文楷体" panose="02010600040101010101" pitchFamily="2" charset="-122"/>
                <a:ea typeface="华文楷体" panose="02010600040101010101" pitchFamily="2" charset="-122"/>
              </a:rPr>
              <a:t>最终剩下的一个元素</a:t>
            </a:r>
            <a:r>
              <a:rPr lang="zh-CN" altLang="zh-CN" dirty="0">
                <a:solidFill>
                  <a:schemeClr val="tx1"/>
                </a:solidFill>
                <a:latin typeface="华文楷体" panose="02010600040101010101" pitchFamily="2" charset="-122"/>
                <a:ea typeface="华文楷体" panose="02010600040101010101" pitchFamily="2" charset="-122"/>
              </a:rPr>
              <a:t>这就是正确的</a:t>
            </a:r>
            <a:r>
              <a:rPr lang="zh-CN" altLang="en-US" dirty="0">
                <a:solidFill>
                  <a:schemeClr val="tx1"/>
                </a:solidFill>
                <a:latin typeface="华文楷体" panose="02010600040101010101" pitchFamily="2" charset="-122"/>
                <a:ea typeface="华文楷体" panose="02010600040101010101" pitchFamily="2" charset="-122"/>
              </a:rPr>
              <a:t>密钥</a:t>
            </a:r>
            <a:r>
              <a:rPr lang="zh-CN" altLang="zh-CN" dirty="0">
                <a:solidFill>
                  <a:schemeClr val="tx1"/>
                </a:solidFill>
                <a:latin typeface="华文楷体" panose="02010600040101010101" pitchFamily="2" charset="-122"/>
                <a:ea typeface="华文楷体" panose="02010600040101010101" pitchFamily="2" charset="-122"/>
              </a:rPr>
              <a:t>。</a:t>
            </a:r>
            <a:endParaRPr lang="en-US" altLang="zh-CN" dirty="0">
              <a:solidFill>
                <a:schemeClr val="tx1"/>
              </a:solidFill>
              <a:latin typeface="华文楷体" panose="02010600040101010101" pitchFamily="2" charset="-122"/>
              <a:ea typeface="华文楷体" panose="02010600040101010101" pitchFamily="2" charset="-122"/>
            </a:endParaRPr>
          </a:p>
        </p:txBody>
      </p:sp>
      <p:pic>
        <p:nvPicPr>
          <p:cNvPr id="18" name="图片 17"/>
          <p:cNvPicPr>
            <a:picLocks noChangeAspect="1"/>
          </p:cNvPicPr>
          <p:nvPr/>
        </p:nvPicPr>
        <p:blipFill>
          <a:blip r:embed="rId3"/>
          <a:stretch>
            <a:fillRect/>
          </a:stretch>
        </p:blipFill>
        <p:spPr>
          <a:xfrm>
            <a:off x="4520483" y="1847689"/>
            <a:ext cx="2581275" cy="1476375"/>
          </a:xfrm>
          <a:prstGeom prst="rect">
            <a:avLst/>
          </a:prstGeom>
        </p:spPr>
      </p:pic>
    </p:spTree>
    <p:extLst>
      <p:ext uri="{BB962C8B-B14F-4D97-AF65-F5344CB8AC3E}">
        <p14:creationId xmlns:p14="http://schemas.microsoft.com/office/powerpoint/2010/main" val="357510149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a:extLst>
              <a:ext uri="{FF2B5EF4-FFF2-40B4-BE49-F238E27FC236}">
                <a16:creationId xmlns:a16="http://schemas.microsoft.com/office/drawing/2014/main" id="{09C21826-6D03-46E7-83A6-AFE3533ADD4B}"/>
              </a:ext>
            </a:extLst>
          </p:cNvPr>
          <p:cNvSpPr/>
          <p:nvPr/>
        </p:nvSpPr>
        <p:spPr>
          <a:xfrm>
            <a:off x="9746340" y="96707"/>
            <a:ext cx="1574085" cy="584775"/>
          </a:xfrm>
          <a:prstGeom prst="rect">
            <a:avLst/>
          </a:prstGeom>
        </p:spPr>
        <p:txBody>
          <a:bodyPr wrap="none">
            <a:spAutoFit/>
          </a:bodyPr>
          <a:lstStyle/>
          <a:p>
            <a:pPr algn="r"/>
            <a:r>
              <a:rPr lang="en-US" altLang="zh-CN" sz="3200" dirty="0">
                <a:solidFill>
                  <a:srgbClr val="0070C0"/>
                </a:solidFill>
              </a:rPr>
              <a:t>DFA (5)</a:t>
            </a:r>
            <a:endParaRPr lang="en-US" altLang="zh-CN" sz="3200" b="1" dirty="0">
              <a:solidFill>
                <a:srgbClr val="0070C0"/>
              </a:solidFill>
            </a:endParaRPr>
          </a:p>
        </p:txBody>
      </p:sp>
      <p:sp>
        <p:nvSpPr>
          <p:cNvPr id="16" name="Rectangle 3"/>
          <p:cNvSpPr>
            <a:spLocks noGrp="1" noChangeArrowheads="1"/>
          </p:cNvSpPr>
          <p:nvPr>
            <p:ph idx="4294967295"/>
          </p:nvPr>
        </p:nvSpPr>
        <p:spPr>
          <a:xfrm>
            <a:off x="349891" y="1054100"/>
            <a:ext cx="8750300" cy="5076825"/>
          </a:xfrm>
          <a:prstGeom prst="rect">
            <a:avLst/>
          </a:prstGeom>
        </p:spPr>
        <p:txBody>
          <a:bodyPr/>
          <a:lstStyle/>
          <a:p>
            <a:r>
              <a:rPr lang="zh-CN" altLang="en-US" dirty="0">
                <a:solidFill>
                  <a:schemeClr val="tx1"/>
                </a:solidFill>
                <a:latin typeface="华文楷体" panose="02010600040101010101" pitchFamily="2" charset="-122"/>
                <a:ea typeface="华文楷体" panose="02010600040101010101" pitchFamily="2" charset="-122"/>
              </a:rPr>
              <a:t>第八轮的故障注入</a:t>
            </a:r>
            <a:endParaRPr lang="en-US" altLang="zh-CN" dirty="0">
              <a:solidFill>
                <a:schemeClr val="tx1"/>
              </a:solidFill>
              <a:latin typeface="华文楷体" panose="02010600040101010101" pitchFamily="2" charset="-122"/>
              <a:ea typeface="华文楷体" panose="02010600040101010101" pitchFamily="2" charset="-122"/>
            </a:endParaRPr>
          </a:p>
        </p:txBody>
      </p:sp>
      <p:pic>
        <p:nvPicPr>
          <p:cNvPr id="17" name="图片 16" descr="12345"/>
          <p:cNvPicPr>
            <a:picLocks noChangeAspect="1"/>
          </p:cNvPicPr>
          <p:nvPr/>
        </p:nvPicPr>
        <p:blipFill>
          <a:blip r:embed="rId3"/>
          <a:stretch>
            <a:fillRect/>
          </a:stretch>
        </p:blipFill>
        <p:spPr>
          <a:xfrm>
            <a:off x="1005042" y="1660525"/>
            <a:ext cx="6171565" cy="4209415"/>
          </a:xfrm>
          <a:prstGeom prst="rect">
            <a:avLst/>
          </a:prstGeom>
        </p:spPr>
      </p:pic>
    </p:spTree>
    <p:extLst>
      <p:ext uri="{BB962C8B-B14F-4D97-AF65-F5344CB8AC3E}">
        <p14:creationId xmlns:p14="http://schemas.microsoft.com/office/powerpoint/2010/main" val="4130591205"/>
      </p:ext>
    </p:extLst>
  </p:cSld>
  <p:clrMapOvr>
    <a:masterClrMapping/>
  </p:clrMapOvr>
  <p:transition>
    <p:fade/>
  </p:transition>
</p:sld>
</file>

<file path=ppt/theme/theme1.xml><?xml version="1.0" encoding="utf-8"?>
<a:theme xmlns:a="http://schemas.openxmlformats.org/drawingml/2006/main" name="UB Powerpoint Template">
  <a:themeElements>
    <a:clrScheme name="Custom 1">
      <a:dk1>
        <a:srgbClr val="000000"/>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186BB7"/>
      </a:hlink>
      <a:folHlink>
        <a:srgbClr val="D86A4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_Template_WIDE" id="{320877F5-9057-5044-9670-55C377C33490}" vid="{043CC7DF-15AC-0F49-A0D1-304573C219B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9366</TotalTime>
  <Words>1134</Words>
  <Application>Microsoft Office PowerPoint</Application>
  <PresentationFormat>宽屏</PresentationFormat>
  <Paragraphs>99</Paragraphs>
  <Slides>11</Slides>
  <Notes>11</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11</vt:i4>
      </vt:variant>
    </vt:vector>
  </HeadingPairs>
  <TitlesOfParts>
    <vt:vector size="22" baseType="lpstr">
      <vt:lpstr>LucidaGrande</vt:lpstr>
      <vt:lpstr>黑体</vt:lpstr>
      <vt:lpstr>华文楷体</vt:lpstr>
      <vt:lpstr>宋体</vt:lpstr>
      <vt:lpstr>微软雅黑</vt:lpstr>
      <vt:lpstr>Arial</vt:lpstr>
      <vt:lpstr>Georgia</vt:lpstr>
      <vt:lpstr>Wingdings</vt:lpstr>
      <vt:lpstr>UB Powerpoint Template</vt:lpstr>
      <vt:lpstr>Equation</vt:lpstr>
      <vt:lpstr>公式</vt:lpstr>
      <vt:lpstr> Differential Fault Analysis on AES-128</vt:lpstr>
      <vt:lpstr>AES算法原理</vt:lpstr>
      <vt:lpstr>PowerPoint 演示文稿</vt:lpstr>
      <vt:lpstr>DFA</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 Powerpoint Template</dc:title>
  <dc:subject/>
  <dc:creator>Microsoft Office User</dc:creator>
  <cp:keywords/>
  <dc:description/>
  <cp:lastModifiedBy>王智勇</cp:lastModifiedBy>
  <cp:revision>1814</cp:revision>
  <cp:lastPrinted>2016-07-18T17:32:49Z</cp:lastPrinted>
  <dcterms:created xsi:type="dcterms:W3CDTF">2016-06-28T14:05:07Z</dcterms:created>
  <dcterms:modified xsi:type="dcterms:W3CDTF">2023-06-14T01:40:42Z</dcterms:modified>
  <cp:category/>
</cp:coreProperties>
</file>