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0"/>
  </p:notesMasterIdLst>
  <p:sldIdLst>
    <p:sldId id="256" r:id="rId2"/>
    <p:sldId id="335" r:id="rId3"/>
    <p:sldId id="272" r:id="rId4"/>
    <p:sldId id="258" r:id="rId5"/>
    <p:sldId id="336" r:id="rId6"/>
    <p:sldId id="283" r:id="rId7"/>
    <p:sldId id="273" r:id="rId8"/>
    <p:sldId id="275" r:id="rId9"/>
    <p:sldId id="337" r:id="rId10"/>
    <p:sldId id="277" r:id="rId11"/>
    <p:sldId id="338" r:id="rId12"/>
    <p:sldId id="340" r:id="rId13"/>
    <p:sldId id="345" r:id="rId14"/>
    <p:sldId id="347" r:id="rId15"/>
    <p:sldId id="349" r:id="rId16"/>
    <p:sldId id="330" r:id="rId17"/>
    <p:sldId id="332" r:id="rId18"/>
    <p:sldId id="285" r:id="rId19"/>
    <p:sldId id="326" r:id="rId20"/>
    <p:sldId id="316" r:id="rId21"/>
    <p:sldId id="353" r:id="rId22"/>
    <p:sldId id="317" r:id="rId23"/>
    <p:sldId id="321" r:id="rId24"/>
    <p:sldId id="334" r:id="rId25"/>
    <p:sldId id="325" r:id="rId26"/>
    <p:sldId id="343" r:id="rId27"/>
    <p:sldId id="342" r:id="rId28"/>
    <p:sldId id="344"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78" autoAdjust="0"/>
    <p:restoredTop sz="87191" autoAdjust="0"/>
  </p:normalViewPr>
  <p:slideViewPr>
    <p:cSldViewPr>
      <p:cViewPr varScale="1">
        <p:scale>
          <a:sx n="88" d="100"/>
          <a:sy n="88" d="100"/>
        </p:scale>
        <p:origin x="1460" y="68"/>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CCFE2F1F-AEBC-440F-9B88-1B2E371D664B}" type="datetimeFigureOut">
              <a:rPr lang="en-US"/>
              <a:pPr>
                <a:defRPr/>
              </a:pPr>
              <a:t>4/8/2022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4846C646-F2D9-4F94-B033-EFCE4770FA3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en.wikipedia.org/wiki/Blinding_(cryptography)"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a:fld id="{37C371AB-6425-45CF-B368-E17C5EB9A286}" type="slidenum">
              <a:rPr lang="en-US" sz="1200">
                <a:latin typeface="Helvetica" pitchFamily="34" charset="0"/>
              </a:rPr>
              <a:pPr algn="r"/>
              <a:t>2</a:t>
            </a:fld>
            <a:endParaRPr lang="en-US" sz="1200">
              <a:latin typeface="Helvetica" pitchFamily="34" charset="0"/>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80000"/>
              </a:lnSpc>
            </a:pPr>
            <a:r>
              <a:rPr lang="en-US" sz="1000" smtClean="0"/>
              <a:t>If the final DPA trace shows significant spikes, the function output is correlated to a value computed by the target device. If no correlation is observed, then output was not correlated (or the correlation was too small to observe). Selection functions may be the predicted value of a single bit, such as an output bit from an S-box or multiplier, or functions of multiple bits, such as output 1 if a multi-bit intermediate is predicted to equal a constant (or a different intermediate) and otherwise output 0. Selection functions used in DPA are typically binary valued functions.</a:t>
            </a:r>
          </a:p>
          <a:p>
            <a:pPr>
              <a:lnSpc>
                <a:spcPct val="80000"/>
              </a:lnSpc>
            </a:pPr>
            <a:endParaRPr lang="en-US" sz="1000" smtClean="0"/>
          </a:p>
          <a:p>
            <a:pPr>
              <a:lnSpc>
                <a:spcPct val="80000"/>
              </a:lnSpc>
            </a:pPr>
            <a:r>
              <a:rPr lang="en-US" sz="1000" smtClean="0"/>
              <a:t>Previously we gave an example of an attack targeting an intermediate bit in the first round of an AES encryption. Many aspects of the device state may leak. In some devices, transitions from 0 to 1 leak differently than transitions from 1 to 0. Hamming weight and Hamming distance models treat bits independently, but in real devices, the amplitude of leaks varies significantly for different bits, and may be further modulated by multi-bit effects. Some devices have word-oriented leaks which may be correlated to flag bits such as sign, zero, overflow, or carry. On the SASEBO-GII AES implementation, the FPGA uses significantly less power than average when a byte being written into the round register has the value 0. It uses even less power when a byte written into the round register is the same value as the overwritten byte. Knowledge of these effects, often discovered through trial-and-error, is helpful in formulating selection functions. </a:t>
            </a:r>
          </a:p>
        </p:txBody>
      </p:sp>
      <p:sp>
        <p:nvSpPr>
          <p:cNvPr id="64516" name="Slide Number Placeholder 3"/>
          <p:cNvSpPr>
            <a:spLocks noGrp="1"/>
          </p:cNvSpPr>
          <p:nvPr>
            <p:ph type="sldNum" sz="quarter" idx="5"/>
          </p:nvPr>
        </p:nvSpPr>
        <p:spPr bwMode="auto">
          <a:noFill/>
          <a:ln>
            <a:miter lim="800000"/>
            <a:headEnd/>
            <a:tailEnd/>
          </a:ln>
        </p:spPr>
        <p:txBody>
          <a:bodyPr/>
          <a:lstStyle/>
          <a:p>
            <a:fld id="{74E273BF-B1A7-4A09-9E3A-2709C06989F7}" type="slidenum">
              <a:rPr lang="en-US" smtClean="0"/>
              <a:pPr/>
              <a:t>14</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r>
              <a:rPr lang="en-US" dirty="0" smtClean="0"/>
              <a:t>Leaks exploited by DPA can be much smaller than the level of noise in a set of traces, but better signal-to-noise ratios</a:t>
            </a:r>
          </a:p>
          <a:p>
            <a:pPr>
              <a:lnSpc>
                <a:spcPct val="90000"/>
              </a:lnSpc>
            </a:pPr>
            <a:r>
              <a:rPr lang="en-US" dirty="0" smtClean="0"/>
              <a:t>require fewer traces. Time is often of the essence in an evaluation lab or adversarial setting, and improvements in the</a:t>
            </a:r>
          </a:p>
          <a:p>
            <a:pPr>
              <a:lnSpc>
                <a:spcPct val="90000"/>
              </a:lnSpc>
            </a:pPr>
            <a:r>
              <a:rPr lang="en-US" dirty="0" smtClean="0"/>
              <a:t>initial data collection can reduce the time to recover keys by improving signal quality.</a:t>
            </a:r>
          </a:p>
          <a:p>
            <a:pPr>
              <a:lnSpc>
                <a:spcPct val="90000"/>
              </a:lnSpc>
            </a:pPr>
            <a:endParaRPr lang="en-US" dirty="0" smtClean="0"/>
          </a:p>
          <a:p>
            <a:pPr>
              <a:lnSpc>
                <a:spcPct val="90000"/>
              </a:lnSpc>
            </a:pPr>
            <a:r>
              <a:rPr lang="en-US" dirty="0" smtClean="0"/>
              <a:t>The basic method involves partitioning a set of traces into subsets, then computing the difference of the averages of these subsets. If the choice of which trace is assigned to each subset is uncorrelated to the measurements contained in the traces, the difference in the subsets’ averages will approach zero as the number of traces increases. Otherwise, if the partitioning into subsets is correlated to the trace measurements, the averages will approach a nonzero </a:t>
            </a:r>
          </a:p>
          <a:p>
            <a:pPr>
              <a:lnSpc>
                <a:spcPct val="90000"/>
              </a:lnSpc>
            </a:pPr>
            <a:r>
              <a:rPr lang="en-US" dirty="0" smtClean="0"/>
              <a:t>value. Given enough traces, extremely tiny correlations can be isolated—no matter how much noise is present in the</a:t>
            </a:r>
          </a:p>
          <a:p>
            <a:pPr>
              <a:lnSpc>
                <a:spcPct val="90000"/>
              </a:lnSpc>
            </a:pPr>
            <a:r>
              <a:rPr lang="en-US" dirty="0" smtClean="0"/>
              <a:t>measurements.</a:t>
            </a:r>
          </a:p>
        </p:txBody>
      </p:sp>
      <p:sp>
        <p:nvSpPr>
          <p:cNvPr id="67588" name="Slide Number Placeholder 3"/>
          <p:cNvSpPr>
            <a:spLocks noGrp="1"/>
          </p:cNvSpPr>
          <p:nvPr>
            <p:ph type="sldNum" sz="quarter" idx="5"/>
          </p:nvPr>
        </p:nvSpPr>
        <p:spPr bwMode="auto">
          <a:noFill/>
          <a:ln>
            <a:miter lim="800000"/>
            <a:headEnd/>
            <a:tailEnd/>
          </a:ln>
        </p:spPr>
        <p:txBody>
          <a:bodyPr/>
          <a:lstStyle/>
          <a:p>
            <a:fld id="{44D33A66-57F5-48AC-9CE1-E5B9D751BAF1}" type="slidenum">
              <a:rPr lang="en-US" smtClean="0"/>
              <a:pPr/>
              <a:t>15</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ln>
            <a:miter lim="800000"/>
            <a:headEnd/>
            <a:tailEnd/>
          </a:ln>
        </p:spPr>
        <p:txBody>
          <a:bodyPr/>
          <a:lstStyle/>
          <a:p>
            <a:fld id="{CF97E883-0BC3-45DF-A828-B19FBECDA735}" type="slidenum">
              <a:rPr lang="en-US" smtClean="0"/>
              <a:pPr/>
              <a:t>18</a:t>
            </a:fld>
            <a:endParaRPr lang="en-US" smtClean="0"/>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8612" name="Rectangle 3"/>
          <p:cNvSpPr>
            <a:spLocks noGrp="1" noChangeArrowheads="1"/>
          </p:cNvSpPr>
          <p:nvPr>
            <p:ph type="body" idx="1"/>
          </p:nvPr>
        </p:nvSpPr>
        <p:spPr bwMode="auto">
          <a:noFill/>
        </p:spPr>
        <p:txBody>
          <a:bodyPr wrap="square" numCol="1" anchor="t" anchorCtr="0" compatLnSpc="1">
            <a:prstTxWarp prst="textNoShape">
              <a:avLst/>
            </a:prstTxWarp>
            <a:normAutofit fontScale="77500" lnSpcReduction="20000"/>
          </a:bodyPr>
          <a:lstStyle/>
          <a:p>
            <a:r>
              <a:rPr lang="en-US" dirty="0" smtClean="0"/>
              <a:t>You need to communicate with the device to invoke cryptographic operations and to record its responses. The measurement apparatus, such as digital oscilloscope driven by a PC, is connected to the target device. Depending on the device and the access available, a resistor or a current probe in series with the device’s power or ground lines can be used. Measurements taken closer to the cryptographic component will generally be of better quality, although a larger number of lower-quality traces can also be used. A resistor in series with a power or ground line is the simplest way to obtain power traces. If a resistor cannot be inserted (e.g., if a device uses an internal battery), the device’s internal resistance is often sufficient. For triggering, the measurement system is typically connected to the device’s I/O lines.</a:t>
            </a:r>
          </a:p>
          <a:p>
            <a:endParaRPr lang="en-US" dirty="0" smtClean="0"/>
          </a:p>
          <a:p>
            <a:r>
              <a:rPr lang="en-US" dirty="0" smtClean="0"/>
              <a:t>Many factors influence the signal quality of power measurements. On large ASICs/ </a:t>
            </a:r>
            <a:r>
              <a:rPr lang="en-US" dirty="0" err="1" smtClean="0"/>
              <a:t>SoCs</a:t>
            </a:r>
            <a:r>
              <a:rPr lang="en-US" dirty="0" smtClean="0"/>
              <a:t> with multiple power and ground connections, inputs that power the circuitry that performs the cryptographic computations are likely to provide better data. Similarly, at the board level, removal of decoupling capacitors or use of an external bench-grade power supply can reduce noise. In some cases, signal quality is affected by a device’s operating parameters, such as voltage, temperature, and clock rate/waveform. Stressing a device by running it near the edge of its operational envelope may enhance the leak being targeted or reduce the effectiveness of certain countermeasures. For example, lowering the input voltage may stress voltage regulators and increase leakage. A bench-grade clock can reduce timing jitter, especially when synchronized to the sampling clock of the measurement apparatus. Using a sine-wave clock may reduce high-frequency noise in measurements. For some devices, it is possible to control the number of cryptographic operations performed in a given command, e.g., by selecting the input message length. Commands that perform more cryptographic operations are often preferred, since increasing the number of cryptographic operations per trace usually speeds up the data collection stage. While many DPA attacks work with random or arbitrary input messages (such as typical </a:t>
            </a:r>
            <a:r>
              <a:rPr lang="en-US" dirty="0" err="1" smtClean="0"/>
              <a:t>ciphertext</a:t>
            </a:r>
            <a:r>
              <a:rPr lang="en-US" dirty="0" smtClean="0"/>
              <a:t>), chosen input messages can sometimes reveal additional leakage or simplify the analysis. For example, holding part of the input constant can enable a practical attack or decrease the complexity of subsequent steps on the analysis. Holding part of the input constant can also amplify leakage by increasing the number of intermediate bits that are correlated to the value being predicted. Depending on the algorithm being analyzed and the attack strategy, it may be most efficient to use a sequence of adaptively-chosen input sets, where each set of inputs depend on the results of a DPA analysis done on the prior set. In other cases, such as with the “doubling attack”, a chosen message strategy can help circumvent poorly-designed DPA countermeasures. In some instances, when inputs are not fully controllable by an attacker, fault or </a:t>
            </a:r>
            <a:r>
              <a:rPr lang="en-US" dirty="0" err="1" smtClean="0"/>
              <a:t>glitching</a:t>
            </a:r>
            <a:r>
              <a:rPr lang="en-US" dirty="0" smtClean="0"/>
              <a:t> attacks may be used to influence the cryptographic operations being performed.</a:t>
            </a:r>
          </a:p>
          <a:p>
            <a:pPr eaLnBrk="1" hangingPunct="1">
              <a:spcBef>
                <a:spcPct val="0"/>
              </a:spcBef>
            </a:pPr>
            <a:endParaRPr lang="nl-NL"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80000"/>
              </a:lnSpc>
            </a:pPr>
            <a:r>
              <a:rPr lang="en-US" sz="600" smtClean="0"/>
              <a:t>Digital storage oscilloscopes are well-suited to this task. In selecting a scope, most important factors are:</a:t>
            </a:r>
          </a:p>
          <a:p>
            <a:pPr>
              <a:lnSpc>
                <a:spcPct val="80000"/>
              </a:lnSpc>
            </a:pPr>
            <a:r>
              <a:rPr lang="en-US" sz="600" smtClean="0"/>
              <a:t>reasonably deep memory (for capturing longer traces)</a:t>
            </a:r>
          </a:p>
          <a:p>
            <a:pPr>
              <a:lnSpc>
                <a:spcPct val="80000"/>
              </a:lnSpc>
            </a:pPr>
            <a:r>
              <a:rPr lang="en-US" sz="600" smtClean="0"/>
              <a:t>trigger flexibility (to help start trace capturing at the appropriate time) are helpful. </a:t>
            </a:r>
          </a:p>
          <a:p>
            <a:pPr>
              <a:lnSpc>
                <a:spcPct val="80000"/>
              </a:lnSpc>
            </a:pPr>
            <a:r>
              <a:rPr lang="en-US" sz="600" smtClean="0"/>
              <a:t>rapid trigger re-arming time and fast transfer rates can help speed up the data collection phase. (Data collection is often the most time-consuming step of DPA.) </a:t>
            </a:r>
          </a:p>
          <a:p>
            <a:pPr>
              <a:lnSpc>
                <a:spcPct val="80000"/>
              </a:lnSpc>
            </a:pPr>
            <a:r>
              <a:rPr lang="en-US" sz="600" smtClean="0"/>
              <a:t>the signal-to-noise ratio</a:t>
            </a:r>
          </a:p>
          <a:p>
            <a:pPr>
              <a:lnSpc>
                <a:spcPct val="80000"/>
              </a:lnSpc>
            </a:pPr>
            <a:endParaRPr lang="en-US" sz="600" smtClean="0"/>
          </a:p>
          <a:p>
            <a:pPr>
              <a:lnSpc>
                <a:spcPct val="80000"/>
              </a:lnSpc>
            </a:pPr>
            <a:r>
              <a:rPr lang="en-US" sz="600" smtClean="0"/>
              <a:t>In our experience, signal fidelity and calibration are less important, since the types of distortions introduced by cheaper lab equipment generally do not interfere with the leakage signals exploited by DPA. While it might appear that sampling resolution would matter significantly when dealing with very small correlations, the primary concern for DPA is the signal-to-noise ratio, and sampling errors are usually significantly smaller than other noise sources. Analog pre-processing of the raw signal prior to A/D conversion is helpful in some situations. Similarly, simple bandwidth limiting (a feature in many oscilloscopes) can help remove unwanted high-frequency artifacts. In other cases, a preliminary DPA test using the known input and output bits as selection functions can highlight the precise location where the cryptographic operation is performed. </a:t>
            </a:r>
          </a:p>
        </p:txBody>
      </p:sp>
      <p:sp>
        <p:nvSpPr>
          <p:cNvPr id="69636" name="Slide Number Placeholder 3"/>
          <p:cNvSpPr>
            <a:spLocks noGrp="1"/>
          </p:cNvSpPr>
          <p:nvPr>
            <p:ph type="sldNum" sz="quarter" idx="5"/>
          </p:nvPr>
        </p:nvSpPr>
        <p:spPr bwMode="auto">
          <a:noFill/>
          <a:ln>
            <a:miter lim="800000"/>
            <a:headEnd/>
            <a:tailEnd/>
          </a:ln>
        </p:spPr>
        <p:txBody>
          <a:bodyPr/>
          <a:lstStyle/>
          <a:p>
            <a:fld id="{58467D72-2F82-4262-90F4-2B5A90E55660}" type="slidenum">
              <a:rPr lang="en-US" smtClean="0"/>
              <a:pPr/>
              <a:t>19</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a:lnSpc>
                <a:spcPct val="90000"/>
              </a:lnSpc>
            </a:pPr>
            <a:r>
              <a:rPr lang="en-US" sz="1000" dirty="0" smtClean="0"/>
              <a:t>Data collection stage: </a:t>
            </a:r>
          </a:p>
          <a:p>
            <a:pPr>
              <a:lnSpc>
                <a:spcPct val="90000"/>
              </a:lnSpc>
            </a:pPr>
            <a:r>
              <a:rPr lang="en-US" sz="1000" dirty="0" smtClean="0"/>
              <a:t>The first step in the power analysis process is to collect one or more </a:t>
            </a:r>
            <a:r>
              <a:rPr lang="en-US" sz="1000" i="1" dirty="0" smtClean="0"/>
              <a:t>traces from the target device. </a:t>
            </a:r>
            <a:r>
              <a:rPr lang="en-US" sz="1000" dirty="0" smtClean="0"/>
              <a:t>Power traces are recorded while the target device performs cryptographic operations. Each captured trace is stored on a PC with the associated cryptographic data (e.g., the plaintext or </a:t>
            </a:r>
            <a:r>
              <a:rPr lang="en-US" sz="1000" dirty="0" err="1" smtClean="0"/>
              <a:t>ciphertext</a:t>
            </a:r>
            <a:r>
              <a:rPr lang="en-US" sz="1000" dirty="0" smtClean="0"/>
              <a:t>). As needed, trace quality and capture efficiency may be improved by adding analog filters, adjusting bandwidth or sampling rates to remove irrelevant regions.</a:t>
            </a:r>
          </a:p>
          <a:p>
            <a:pPr>
              <a:lnSpc>
                <a:spcPct val="90000"/>
              </a:lnSpc>
            </a:pPr>
            <a:endParaRPr lang="en-US" sz="1000" dirty="0" smtClean="0"/>
          </a:p>
          <a:p>
            <a:pPr>
              <a:lnSpc>
                <a:spcPct val="90000"/>
              </a:lnSpc>
            </a:pPr>
            <a:r>
              <a:rPr lang="en-US" sz="1000" dirty="0" smtClean="0"/>
              <a:t>Figure 1 shows ~3 ms of a power trace from a smart card performing an AES-128 encryption operation. The power consumption was sampled at 100 MHz, and each point in the trace is the average of multiple samples. The trace data were captured by placing a resistor in series with the device’s ground line, then using an oscilloscope to measure the voltage at the ground input. X&amp;Y are time &amp; power consumption.</a:t>
            </a:r>
          </a:p>
          <a:p>
            <a:pPr>
              <a:lnSpc>
                <a:spcPct val="90000"/>
              </a:lnSpc>
            </a:pPr>
            <a:endParaRPr lang="en-US" sz="1000" dirty="0" smtClean="0"/>
          </a:p>
          <a:p>
            <a:pPr marL="0" marR="0" indent="0" algn="l" defTabSz="914400" rtl="0" eaLnBrk="0" fontAlgn="base" latinLnBrk="0" hangingPunct="0">
              <a:lnSpc>
                <a:spcPct val="90000"/>
              </a:lnSpc>
              <a:spcBef>
                <a:spcPct val="30000"/>
              </a:spcBef>
              <a:spcAft>
                <a:spcPct val="0"/>
              </a:spcAft>
              <a:buClrTx/>
              <a:buSzTx/>
              <a:buFontTx/>
              <a:buNone/>
              <a:tabLst/>
              <a:defRPr/>
            </a:pPr>
            <a:r>
              <a:rPr lang="en-US" sz="1000" dirty="0" smtClean="0"/>
              <a:t>The following experiment, conducted using a set of traces collected from the smart card, illustrates how power consumption can be dependent on sensitive data. Figure 3 shows the region of the power trace during the first round of the AES-128 operation. (more detail than Fig. 1 because fewer points are averaged together to produce each point in the plot.) The moment in time when the card computes the output of the first S-box is marked by a vertical line. Each trace observes the encryption of a different, randomly chosen, plaintext. The same random known key was used each time. </a:t>
            </a:r>
          </a:p>
          <a:p>
            <a:pPr>
              <a:lnSpc>
                <a:spcPct val="90000"/>
              </a:lnSpc>
            </a:pPr>
            <a:endParaRPr lang="en-US" sz="1000" dirty="0" smtClean="0"/>
          </a:p>
          <a:p>
            <a:pPr>
              <a:lnSpc>
                <a:spcPct val="90000"/>
              </a:lnSpc>
            </a:pPr>
            <a:r>
              <a:rPr lang="en-US" sz="1000" dirty="0" smtClean="0"/>
              <a:t>Figure 2 shows a 5 microsecond segment of a power trace recorded from an FPGA encrypting 1MB of data using AES-</a:t>
            </a:r>
          </a:p>
          <a:p>
            <a:pPr>
              <a:lnSpc>
                <a:spcPct val="90000"/>
              </a:lnSpc>
            </a:pPr>
            <a:r>
              <a:rPr lang="en-US" sz="1000" dirty="0" smtClean="0"/>
              <a:t>128 in CBC mode. Four individual AES-128 encryptions are visible in the figure. The full trace recorded nearly 40 million</a:t>
            </a:r>
          </a:p>
          <a:p>
            <a:pPr>
              <a:lnSpc>
                <a:spcPct val="90000"/>
              </a:lnSpc>
            </a:pPr>
            <a:r>
              <a:rPr lang="en-US" sz="1000" dirty="0" smtClean="0"/>
              <a:t>measurements at 500 MHz, spanning the 216 AES operations in the complete CBC encryption. This trace was captured by</a:t>
            </a:r>
          </a:p>
          <a:p>
            <a:pPr>
              <a:lnSpc>
                <a:spcPct val="90000"/>
              </a:lnSpc>
            </a:pPr>
            <a:r>
              <a:rPr lang="en-US" sz="1000" dirty="0" smtClean="0"/>
              <a:t>placing a resistor in series with the power (</a:t>
            </a:r>
            <a:r>
              <a:rPr lang="en-US" sz="1000" dirty="0" err="1" smtClean="0"/>
              <a:t>Vcc</a:t>
            </a:r>
            <a:r>
              <a:rPr lang="en-US" sz="1000" dirty="0" smtClean="0"/>
              <a:t>) input and measuring the voltage at the device, so higher power consumption appears as a </a:t>
            </a:r>
            <a:r>
              <a:rPr lang="en-US" sz="1000" i="1" dirty="0" smtClean="0"/>
              <a:t>lower value in the figure. </a:t>
            </a:r>
            <a:r>
              <a:rPr lang="en-US" sz="1000" dirty="0" smtClean="0"/>
              <a:t>Although the AES rounds are clearly identifiable in both Figs. 1 and 2, clean measurements such as these are </a:t>
            </a:r>
            <a:r>
              <a:rPr lang="en-US" sz="1000" i="1" dirty="0" smtClean="0"/>
              <a:t>not </a:t>
            </a:r>
            <a:r>
              <a:rPr lang="en-US" sz="1000" dirty="0" smtClean="0"/>
              <a:t>required for DPA attacks.</a:t>
            </a:r>
          </a:p>
          <a:p>
            <a:pPr>
              <a:lnSpc>
                <a:spcPct val="90000"/>
              </a:lnSpc>
            </a:pPr>
            <a:endParaRPr lang="en-US" sz="1000" dirty="0" smtClean="0"/>
          </a:p>
        </p:txBody>
      </p:sp>
      <p:sp>
        <p:nvSpPr>
          <p:cNvPr id="70660" name="Slide Number Placeholder 3"/>
          <p:cNvSpPr>
            <a:spLocks noGrp="1"/>
          </p:cNvSpPr>
          <p:nvPr>
            <p:ph type="sldNum" sz="quarter" idx="5"/>
          </p:nvPr>
        </p:nvSpPr>
        <p:spPr bwMode="auto">
          <a:noFill/>
          <a:ln>
            <a:miter lim="800000"/>
            <a:headEnd/>
            <a:tailEnd/>
          </a:ln>
        </p:spPr>
        <p:txBody>
          <a:bodyPr/>
          <a:lstStyle/>
          <a:p>
            <a:fld id="{DB233E4C-9E5D-45DB-A3B2-57878407FE26}" type="slidenum">
              <a:rPr lang="en-US" smtClean="0"/>
              <a:pPr/>
              <a:t>20</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85000" lnSpcReduction="20000"/>
          </a:bodyPr>
          <a:lstStyle/>
          <a:p>
            <a:pPr>
              <a:defRPr/>
            </a:pPr>
            <a:r>
              <a:rPr lang="en-US" i="1" dirty="0" smtClean="0"/>
              <a:t>Signal processing This optional stage involves processing </a:t>
            </a:r>
            <a:r>
              <a:rPr lang="en-US" dirty="0" smtClean="0"/>
              <a:t>traces in software to remove alignment errors, isolate features of interest, highlight signals, and reduce noise. In many cases, only simple temporal alignment will be necessary,</a:t>
            </a:r>
          </a:p>
          <a:p>
            <a:pPr>
              <a:defRPr/>
            </a:pPr>
            <a:r>
              <a:rPr lang="en-US" dirty="0" smtClean="0"/>
              <a:t>or this step can be omitted entirely.</a:t>
            </a:r>
          </a:p>
          <a:p>
            <a:pPr>
              <a:defRPr/>
            </a:pPr>
            <a:r>
              <a:rPr lang="en-US" dirty="0" smtClean="0"/>
              <a:t>Trace alignment (identifying a reference time location in each trace) is typically performed and is the simplest signal processing technique. To align a trace </a:t>
            </a:r>
            <a:r>
              <a:rPr lang="en-US" i="1" dirty="0" smtClean="0"/>
              <a:t>Ti against a reference </a:t>
            </a:r>
            <a:r>
              <a:rPr lang="en-US" dirty="0" smtClean="0"/>
              <a:t>trace </a:t>
            </a:r>
            <a:r>
              <a:rPr lang="en-US" i="1" dirty="0" smtClean="0"/>
              <a:t>T0, a simple correlation test is employed to find the </a:t>
            </a:r>
            <a:r>
              <a:rPr lang="en-US" dirty="0" smtClean="0"/>
              <a:t>time shift </a:t>
            </a:r>
            <a:r>
              <a:rPr lang="en-US" i="1" dirty="0" smtClean="0"/>
              <a:t>d that minimizes the differences (or the square of </a:t>
            </a:r>
            <a:r>
              <a:rPr lang="en-US" dirty="0" smtClean="0"/>
              <a:t>the differences) between </a:t>
            </a:r>
            <a:r>
              <a:rPr lang="en-US" i="1" dirty="0" smtClean="0"/>
              <a:t>T0[ j ] and Ti [ j + d]. Occasionally, </a:t>
            </a:r>
            <a:r>
              <a:rPr lang="en-US" dirty="0" smtClean="0"/>
              <a:t>more complex alignment methods are needed. For example, clock drifts across traces can be a source of misalignment, and several countermeasures have been designed to create misalignments. (These include shuffling the order of operations, insertion of random no-ops or clock skips, and use of desynchronized clocks.) Often, careful alignment or signal resynchronization can reduce or eliminate these effects. Although correct alignment is </a:t>
            </a:r>
            <a:r>
              <a:rPr lang="en-US" i="1" dirty="0" smtClean="0"/>
              <a:t>not necessary </a:t>
            </a:r>
            <a:r>
              <a:rPr lang="en-US" dirty="0" smtClean="0"/>
              <a:t>for DPA to succeed, good alignment does reduce the number of traces required to extract a key. An alternative to performing alignment is to perform DPA in the frequency domain. To do this, the signal processing phase involves performing Fourier analysis on the relevant regions of each trace. Other digital filtering of signals at this stage can also help reduce noise and to focus on the parts of the spectrum where the leakage signal is present. For example, trace “compression” can be performed by adding together successive measurements, and can help reduce high-frequency noise and amplify signal resolution while reducing the amount of data that requires processing in subsequent steps. If unwanted repetitive effects are present, these can be detected and subtracted from the traces. Another simple strategy to reduce extraneous and measurement noise from traces is to collect multiple traces while an identical operation is repeated, then average these together. DPA testing can be a highly data intensive task, especially when performed with a very large number of traces each containing a large number of measurement points. Much of the information present within the traces is not useful in the DPA test; only a few trace offsets typically show DPA signals. Once a particular device has been characterized, traces can be greatly compressed by discarding all points except the few that matter. In the simplest case, certain traces may be discarded (filtered out) based on the value of some portion of the signal. For example, if all traces with below-average measurements at a first location are discarded, high-order effects involving this location and any other location will appear. </a:t>
            </a:r>
            <a:endParaRPr lang="en-US" dirty="0"/>
          </a:p>
        </p:txBody>
      </p:sp>
      <p:sp>
        <p:nvSpPr>
          <p:cNvPr id="77828" name="Slide Number Placeholder 3"/>
          <p:cNvSpPr>
            <a:spLocks noGrp="1"/>
          </p:cNvSpPr>
          <p:nvPr>
            <p:ph type="sldNum" sz="quarter" idx="5"/>
          </p:nvPr>
        </p:nvSpPr>
        <p:spPr bwMode="auto">
          <a:noFill/>
          <a:ln>
            <a:miter lim="800000"/>
            <a:headEnd/>
            <a:tailEnd/>
          </a:ln>
        </p:spPr>
        <p:txBody>
          <a:bodyPr/>
          <a:lstStyle/>
          <a:p>
            <a:fld id="{F4B9A4CA-EAD5-4CC9-9E15-6FD3C1B18098}" type="slidenum">
              <a:rPr lang="en-US" smtClean="0"/>
              <a:pPr/>
              <a:t>21</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endParaRPr lang="en-US" dirty="0" smtClean="0"/>
          </a:p>
          <a:p>
            <a:pPr>
              <a:lnSpc>
                <a:spcPct val="90000"/>
              </a:lnSpc>
            </a:pPr>
            <a:r>
              <a:rPr lang="en-US" dirty="0" smtClean="0"/>
              <a:t>Figure 4 shows the probability distribution of power measurements, at the time marked in Fig. 3</a:t>
            </a:r>
            <a:r>
              <a:rPr lang="en-US" i="1" dirty="0" smtClean="0"/>
              <a:t>. An 8-bit </a:t>
            </a:r>
            <a:r>
              <a:rPr lang="en-US" dirty="0" smtClean="0"/>
              <a:t>A/D converter was used, so the possible range of points is from 0 to 255. </a:t>
            </a:r>
            <a:r>
              <a:rPr lang="en-US" i="1" dirty="0" smtClean="0"/>
              <a:t>Figure 4 shows that there is significant variation </a:t>
            </a:r>
            <a:r>
              <a:rPr lang="en-US" dirty="0" smtClean="0"/>
              <a:t>in the power consumption measurements among the traces at this point during the computation. Such variations combine a range of effects, including data-dependent variations, other activity in a device, measurement inaccuracies, interference, environmental factors, and so forth.</a:t>
            </a:r>
          </a:p>
          <a:p>
            <a:pPr>
              <a:lnSpc>
                <a:spcPct val="90000"/>
              </a:lnSpc>
            </a:pPr>
            <a:endParaRPr lang="en-US" dirty="0" smtClean="0"/>
          </a:p>
          <a:p>
            <a:pPr>
              <a:lnSpc>
                <a:spcPct val="90000"/>
              </a:lnSpc>
            </a:pPr>
            <a:endParaRPr lang="en-US" dirty="0" smtClean="0"/>
          </a:p>
          <a:p>
            <a:pPr>
              <a:lnSpc>
                <a:spcPct val="90000"/>
              </a:lnSpc>
            </a:pPr>
            <a:endParaRPr lang="en-US" dirty="0" smtClean="0"/>
          </a:p>
        </p:txBody>
      </p:sp>
      <p:sp>
        <p:nvSpPr>
          <p:cNvPr id="71684" name="Slide Number Placeholder 3"/>
          <p:cNvSpPr>
            <a:spLocks noGrp="1"/>
          </p:cNvSpPr>
          <p:nvPr>
            <p:ph type="sldNum" sz="quarter" idx="5"/>
          </p:nvPr>
        </p:nvSpPr>
        <p:spPr bwMode="auto">
          <a:noFill/>
          <a:ln>
            <a:miter lim="800000"/>
            <a:headEnd/>
            <a:tailEnd/>
          </a:ln>
        </p:spPr>
        <p:txBody>
          <a:bodyPr/>
          <a:lstStyle/>
          <a:p>
            <a:fld id="{D31556B2-9C40-495A-AFAC-0FABE58530EE}" type="slidenum">
              <a:rPr lang="en-US" smtClean="0"/>
              <a:pPr/>
              <a:t>22</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20000"/>
          </a:bodyPr>
          <a:lstStyle/>
          <a:p>
            <a:pPr>
              <a:lnSpc>
                <a:spcPct val="90000"/>
              </a:lnSpc>
            </a:pPr>
            <a:r>
              <a:rPr lang="en-US" sz="1100" smtClean="0"/>
              <a:t>The DPA result can be graphed where the </a:t>
            </a:r>
            <a:r>
              <a:rPr lang="en-US" sz="1100" i="1" smtClean="0"/>
              <a:t>X axis </a:t>
            </a:r>
            <a:r>
              <a:rPr lang="en-US" sz="1100" smtClean="0"/>
              <a:t>is the trace offset (time) and the </a:t>
            </a:r>
            <a:r>
              <a:rPr lang="en-US" sz="1100" i="1" smtClean="0"/>
              <a:t>Y axis shows the difference </a:t>
            </a:r>
            <a:r>
              <a:rPr lang="en-US" sz="1100" smtClean="0"/>
              <a:t>in the averages of the two distributions at that point. At offsets where the power consumption is correlated to the selection function output (e.g., because the device is  manipulating this value internally), the distributions at that offset will differ, resulting in a nonzero value (e.g., a spike) in the graph. In regions of the graph where the power consumption is unrelated to the selection function output, the distributions will not have statistically significant differences. The points in the graph will converge to 0 as the number of traces increases, making these regions appear flat.</a:t>
            </a:r>
          </a:p>
          <a:p>
            <a:pPr>
              <a:lnSpc>
                <a:spcPct val="90000"/>
              </a:lnSpc>
            </a:pPr>
            <a:endParaRPr lang="en-US" sz="1100" smtClean="0"/>
          </a:p>
          <a:p>
            <a:pPr>
              <a:lnSpc>
                <a:spcPct val="90000"/>
              </a:lnSpc>
            </a:pPr>
            <a:r>
              <a:rPr lang="en-US" sz="1100" smtClean="0"/>
              <a:t>A general technique for characterizing the leakage from a device is to perform DPA tests using selection functions based on the expected intermediate values within the cryptographic operation. This “known-key” analysis is only possible if the attacker can obtain a device with a known key. Tests using these intermediates help identify what information is leaking from the implementation. For example, Fig. 6 used known key analysis to illustrate how the least significant bit of the first S-box lookup leaked from an AES implementation.</a:t>
            </a:r>
          </a:p>
          <a:p>
            <a:pPr>
              <a:lnSpc>
                <a:spcPct val="90000"/>
              </a:lnSpc>
            </a:pPr>
            <a:endParaRPr lang="en-US" sz="1100" smtClean="0"/>
          </a:p>
          <a:p>
            <a:pPr>
              <a:lnSpc>
                <a:spcPct val="90000"/>
              </a:lnSpc>
            </a:pPr>
            <a:r>
              <a:rPr lang="en-US" sz="1100" smtClean="0"/>
              <a:t>Figure 6 shows the components of a typical successful DPA result. In this case, the target device is the same smart</a:t>
            </a:r>
          </a:p>
          <a:p>
            <a:pPr>
              <a:lnSpc>
                <a:spcPct val="90000"/>
              </a:lnSpc>
            </a:pPr>
            <a:r>
              <a:rPr lang="en-US" sz="1100" smtClean="0"/>
              <a:t>card performing AES, and the subsets are based on the actual values of the LSB of the first S-box output in the first round. Four traces are shown in the figure. The uppermost trace is the average of the traces for which the LSB was 1 over the time interval covering the first two rounds of the AES encryption. The second trace is the average of the traces for which the LSB was 0. The top two traces appear to be the same, since the difference between the averages is much smaller than overall power consumption variations. The third trace shows the difference of the top two traces, and appearsmostly flat— again, because the differences are small. The fourth (lowest) trace shows the difference of the averages with the </a:t>
            </a:r>
            <a:r>
              <a:rPr lang="en-US" sz="1100" i="1" smtClean="0"/>
              <a:t>Y axis </a:t>
            </a:r>
            <a:r>
              <a:rPr lang="en-US" sz="1100" smtClean="0"/>
              <a:t>scaling increased by a factor of 15, and the DPA results are clearly visible. Areas of leakage are visible as spikes in the lowest trace. The first spike occurs when the S-box output bit is first computed by the target device. Further spikes appear when this bit is further processed in the rest of the first round. By the end of the first round, the AES intermediates are no longer correlated to the LSB of the S-box output due to mixing with other bits and the cipher’s avalanche. As a result, no spikes are seen in the difference trace in the second round or beyond. Figure 6 shows relatively little noise between the spikes, since the number of traces used (4</a:t>
            </a:r>
            <a:r>
              <a:rPr lang="en-US" sz="1100" i="1" smtClean="0"/>
              <a:t>,000) is high relative </a:t>
            </a:r>
            <a:r>
              <a:rPr lang="en-US" sz="1100" smtClean="0"/>
              <a:t>to the noise within individual traces. While more traces yield cleaner results, there is normally no reason to use more data than is necessary to distinguish the desired signals.</a:t>
            </a:r>
          </a:p>
        </p:txBody>
      </p:sp>
      <p:sp>
        <p:nvSpPr>
          <p:cNvPr id="74756" name="Slide Number Placeholder 3"/>
          <p:cNvSpPr>
            <a:spLocks noGrp="1"/>
          </p:cNvSpPr>
          <p:nvPr>
            <p:ph type="sldNum" sz="quarter" idx="5"/>
          </p:nvPr>
        </p:nvSpPr>
        <p:spPr bwMode="auto">
          <a:noFill/>
          <a:ln>
            <a:miter lim="800000"/>
            <a:headEnd/>
            <a:tailEnd/>
          </a:ln>
        </p:spPr>
        <p:txBody>
          <a:bodyPr/>
          <a:lstStyle/>
          <a:p>
            <a:fld id="{CCE33F2A-C42C-498A-959F-803D02C6CE1E}" type="slidenum">
              <a:rPr lang="en-US" smtClean="0"/>
              <a:pPr/>
              <a:t>23</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80000"/>
              </a:lnSpc>
            </a:pPr>
            <a:r>
              <a:rPr lang="en-US" sz="1000" smtClean="0"/>
              <a:t>A DPA test can be summarized as follows: Let </a:t>
            </a:r>
            <a:r>
              <a:rPr lang="en-US" sz="1000" i="1" smtClean="0"/>
              <a:t>T denote </a:t>
            </a:r>
            <a:r>
              <a:rPr lang="en-US" sz="1000" smtClean="0"/>
              <a:t>the set of traces that are collected and let </a:t>
            </a:r>
            <a:r>
              <a:rPr lang="en-US" sz="1000" i="1" smtClean="0"/>
              <a:t>Ti denote the ith</a:t>
            </a:r>
          </a:p>
          <a:p>
            <a:pPr>
              <a:lnSpc>
                <a:spcPct val="80000"/>
              </a:lnSpc>
            </a:pPr>
            <a:r>
              <a:rPr lang="en-US" sz="1000" smtClean="0"/>
              <a:t>trace. Let </a:t>
            </a:r>
            <a:r>
              <a:rPr lang="en-US" sz="1000" i="1" smtClean="0"/>
              <a:t>Ti [ j ] denote power measurement or sample at the j th time offset within the trace Ti. Let C denote the set of</a:t>
            </a:r>
          </a:p>
          <a:p>
            <a:pPr>
              <a:lnSpc>
                <a:spcPct val="80000"/>
              </a:lnSpc>
            </a:pPr>
            <a:r>
              <a:rPr lang="en-US" sz="1000" smtClean="0"/>
              <a:t>known inputs or outputs for the traces with </a:t>
            </a:r>
            <a:r>
              <a:rPr lang="en-US" sz="1000" i="1" smtClean="0"/>
              <a:t>Ci corresponding </a:t>
            </a:r>
            <a:r>
              <a:rPr lang="en-US" sz="1000" smtClean="0"/>
              <a:t>to the </a:t>
            </a:r>
            <a:r>
              <a:rPr lang="en-US" sz="1000" i="1" smtClean="0"/>
              <a:t>ith trace. Let D(Ci , Kn) denote a binary valued selection </a:t>
            </a:r>
            <a:r>
              <a:rPr lang="en-US" sz="1000" smtClean="0"/>
              <a:t>function with input </a:t>
            </a:r>
            <a:r>
              <a:rPr lang="en-US" sz="1000" i="1" smtClean="0"/>
              <a:t>Ci and the guess Kn of a part of a </a:t>
            </a:r>
            <a:r>
              <a:rPr lang="en-US" sz="1000" smtClean="0"/>
              <a:t>key. Each point </a:t>
            </a:r>
            <a:r>
              <a:rPr lang="en-US" sz="1000" i="1" smtClean="0"/>
              <a:t>j in the differential trace D for the guess</a:t>
            </a:r>
          </a:p>
          <a:p>
            <a:pPr>
              <a:lnSpc>
                <a:spcPct val="80000"/>
              </a:lnSpc>
            </a:pPr>
            <a:r>
              <a:rPr lang="en-US" sz="1000" i="1" smtClean="0"/>
              <a:t>Kn is computed as follows: </a:t>
            </a:r>
          </a:p>
          <a:p>
            <a:pPr>
              <a:lnSpc>
                <a:spcPct val="80000"/>
              </a:lnSpc>
            </a:pPr>
            <a:endParaRPr lang="en-US" sz="1000" smtClean="0"/>
          </a:p>
          <a:p>
            <a:pPr>
              <a:lnSpc>
                <a:spcPct val="80000"/>
              </a:lnSpc>
            </a:pPr>
            <a:r>
              <a:rPr lang="en-US" sz="1000" smtClean="0"/>
              <a:t>For a typical DPA analysis, the guess for </a:t>
            </a:r>
            <a:r>
              <a:rPr lang="en-US" sz="1000" i="1" smtClean="0"/>
              <a:t>Kn that produces </a:t>
            </a:r>
            <a:r>
              <a:rPr lang="en-US" sz="1000" smtClean="0"/>
              <a:t>the largest spikes in the differential trace </a:t>
            </a:r>
            <a:r>
              <a:rPr lang="en-US" sz="1000" i="1" smtClean="0"/>
              <a:t>D is considered</a:t>
            </a:r>
          </a:p>
          <a:p>
            <a:pPr>
              <a:lnSpc>
                <a:spcPct val="80000"/>
              </a:lnSpc>
            </a:pPr>
            <a:r>
              <a:rPr lang="en-US" sz="1000" smtClean="0"/>
              <a:t>to be the most likely candidate for the correct value. The attack can be adjusted easily for other cipher modes</a:t>
            </a:r>
          </a:p>
          <a:p>
            <a:pPr>
              <a:lnSpc>
                <a:spcPct val="80000"/>
              </a:lnSpc>
            </a:pPr>
            <a:r>
              <a:rPr lang="en-US" sz="1000" smtClean="0"/>
              <a:t>and target devices. For example, Fig. 9 shows a DPA result from the FPGA implementation of AES-CBC shown in</a:t>
            </a:r>
          </a:p>
          <a:p>
            <a:pPr>
              <a:lnSpc>
                <a:spcPct val="80000"/>
              </a:lnSpc>
            </a:pPr>
            <a:r>
              <a:rPr lang="en-US" sz="1000" smtClean="0"/>
              <a:t>Fig. 2. For convenience, a single oscilloscope capture was used to capture all AES operations needed for the attack,</a:t>
            </a:r>
          </a:p>
          <a:p>
            <a:pPr>
              <a:lnSpc>
                <a:spcPct val="80000"/>
              </a:lnSpc>
            </a:pPr>
            <a:r>
              <a:rPr lang="en-US" sz="1000" smtClean="0"/>
              <a:t>then the capture file was divided into 65,536 separate AES operations for analysis. Also, because the ciphertext (instead</a:t>
            </a:r>
          </a:p>
          <a:p>
            <a:pPr>
              <a:lnSpc>
                <a:spcPct val="80000"/>
              </a:lnSpc>
            </a:pPr>
            <a:r>
              <a:rPr lang="en-US" sz="1000" smtClean="0"/>
              <a:t>of plaintext) was available, the DPA process was used to find bytes of the last round key.6 The top trace in Fig. 9 is</a:t>
            </a:r>
          </a:p>
          <a:p>
            <a:pPr>
              <a:lnSpc>
                <a:spcPct val="80000"/>
              </a:lnSpc>
            </a:pPr>
            <a:r>
              <a:rPr lang="en-US" sz="1000" smtClean="0"/>
              <a:t>the average power trace for an AES operation. The middle trace is a differential trace for a DPA test carried out with an</a:t>
            </a:r>
          </a:p>
          <a:p>
            <a:pPr>
              <a:lnSpc>
                <a:spcPct val="80000"/>
              </a:lnSpc>
            </a:pPr>
            <a:r>
              <a:rPr lang="en-US" sz="1000" smtClean="0"/>
              <a:t>incorrect guess for the first byte of the last round key and the bottom trace shows the corresponding differential trace for</a:t>
            </a:r>
          </a:p>
          <a:p>
            <a:pPr>
              <a:lnSpc>
                <a:spcPct val="80000"/>
              </a:lnSpc>
            </a:pPr>
            <a:r>
              <a:rPr lang="en-US" sz="1000" smtClean="0"/>
              <a:t>the correct key byte guess.</a:t>
            </a:r>
          </a:p>
          <a:p>
            <a:pPr>
              <a:lnSpc>
                <a:spcPct val="80000"/>
              </a:lnSpc>
            </a:pPr>
            <a:endParaRPr lang="en-US" sz="1000" smtClean="0"/>
          </a:p>
        </p:txBody>
      </p:sp>
      <p:sp>
        <p:nvSpPr>
          <p:cNvPr id="76804" name="Slide Number Placeholder 3"/>
          <p:cNvSpPr>
            <a:spLocks noGrp="1"/>
          </p:cNvSpPr>
          <p:nvPr>
            <p:ph type="sldNum" sz="quarter" idx="5"/>
          </p:nvPr>
        </p:nvSpPr>
        <p:spPr bwMode="auto">
          <a:noFill/>
          <a:ln>
            <a:miter lim="800000"/>
            <a:headEnd/>
            <a:tailEnd/>
          </a:ln>
        </p:spPr>
        <p:txBody>
          <a:bodyPr/>
          <a:lstStyle/>
          <a:p>
            <a:fld id="{D8B3CD41-2EE2-4CD0-A49B-4D2936B8C056}" type="slidenum">
              <a:rPr lang="en-US" smtClean="0"/>
              <a:pPr/>
              <a:t>24</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80000"/>
              </a:lnSpc>
            </a:pPr>
            <a:r>
              <a:rPr lang="en-US" sz="500" smtClean="0"/>
              <a:t>This process can be done visually or using automated tools. The correct key guess results in large peaks in the differential trace, while much smaller peaks are visible for incorrect key guesses. It is also easy to develop automated tools to measure peaks and list or plot their amplitudes, or even suggest the most likely key guesses. </a:t>
            </a:r>
          </a:p>
          <a:p>
            <a:pPr>
              <a:lnSpc>
                <a:spcPct val="80000"/>
              </a:lnSpc>
            </a:pPr>
            <a:r>
              <a:rPr lang="en-US" sz="500" smtClean="0"/>
              <a:t>Regions with unusually high noise can show spurious spikes in a differential trace. To correct for these effects, and to help assess the statistical significance of the results, each point in the differential trace can be divided by the standard deviation of all traces at that point. The result is a normalized trace giving the polarity and significance of the difference (measured in standard deviations) at each point in time. The “difference of averages” is just one way that two distributions of measurements can differ. </a:t>
            </a:r>
          </a:p>
          <a:p>
            <a:pPr>
              <a:lnSpc>
                <a:spcPct val="80000"/>
              </a:lnSpc>
            </a:pPr>
            <a:r>
              <a:rPr lang="en-US" sz="500" smtClean="0"/>
              <a:t>A more general statistical test can compare at the distribution of measurements at each point in the subsets of traces, and calculates the significance of differences observed between them. For such analysis, the “averaging” stage actually computes the distributions of measurements rather than compressing the distributions down into their averages. </a:t>
            </a:r>
          </a:p>
          <a:p>
            <a:pPr>
              <a:lnSpc>
                <a:spcPct val="80000"/>
              </a:lnSpc>
            </a:pPr>
            <a:endParaRPr lang="en-US" sz="500" smtClean="0"/>
          </a:p>
          <a:p>
            <a:pPr>
              <a:lnSpc>
                <a:spcPct val="80000"/>
              </a:lnSpc>
            </a:pPr>
            <a:r>
              <a:rPr lang="en-US" sz="500" smtClean="0"/>
              <a:t>For some algorithms, and for certain types of DPA attacks, the evaluation process is more complex, since there are be multiple other guesses besides the correct key which have significant correlation to the target leak and thus may show spikes in the differential trace. These guesses are termed as “harmonics” of the correct key. </a:t>
            </a:r>
          </a:p>
          <a:p>
            <a:pPr>
              <a:lnSpc>
                <a:spcPct val="80000"/>
              </a:lnSpc>
            </a:pPr>
            <a:r>
              <a:rPr lang="en-US" sz="500" smtClean="0"/>
              <a:t>For some algorithms the attack is applied iteratively, as new information about the key enables the generation of new selection functions. In these cases, the DPA evaluation stage is not the final stage of an attack. The iteration process usually restarts back at the selection function generation stage, but for adaptive chosen message attacks, the evaluation result guides the next sets of inputs for the data collection stage. Iteration is also required for algorithms such as AES-256 and triple DES where multiple round subkeys or multiple encryption keys must be found.</a:t>
            </a:r>
          </a:p>
          <a:p>
            <a:pPr>
              <a:lnSpc>
                <a:spcPct val="80000"/>
              </a:lnSpc>
            </a:pPr>
            <a:endParaRPr lang="en-US" sz="500" smtClean="0"/>
          </a:p>
          <a:p>
            <a:pPr>
              <a:lnSpc>
                <a:spcPct val="80000"/>
              </a:lnSpc>
            </a:pPr>
            <a:r>
              <a:rPr lang="en-US" sz="500" smtClean="0"/>
              <a:t>The final three steps (prediction, averaging, and evaluation) are often iterated. For example, with AES-256, the first</a:t>
            </a:r>
          </a:p>
          <a:p>
            <a:pPr>
              <a:lnSpc>
                <a:spcPct val="80000"/>
              </a:lnSpc>
            </a:pPr>
            <a:r>
              <a:rPr lang="en-US" sz="500" smtClean="0"/>
              <a:t>round key is typically found before the attack can begin on the second round key. In other cases, additional steps may also be repeated, e.g., if adaptively chosen input messages are being used.</a:t>
            </a:r>
          </a:p>
        </p:txBody>
      </p:sp>
      <p:sp>
        <p:nvSpPr>
          <p:cNvPr id="79876" name="Slide Number Placeholder 3"/>
          <p:cNvSpPr>
            <a:spLocks noGrp="1"/>
          </p:cNvSpPr>
          <p:nvPr>
            <p:ph type="sldNum" sz="quarter" idx="5"/>
          </p:nvPr>
        </p:nvSpPr>
        <p:spPr bwMode="auto">
          <a:noFill/>
          <a:ln>
            <a:miter lim="800000"/>
            <a:headEnd/>
            <a:tailEnd/>
          </a:ln>
        </p:spPr>
        <p:txBody>
          <a:bodyPr/>
          <a:lstStyle/>
          <a:p>
            <a:fld id="{92925490-0EEB-4695-A042-BF9A7F632B2C}" type="slidenum">
              <a:rPr lang="en-US" smtClean="0"/>
              <a:pPr/>
              <a:t>25</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ln>
            <a:miter lim="800000"/>
            <a:headEnd/>
            <a:tailEnd/>
          </a:ln>
        </p:spPr>
        <p:txBody>
          <a:bodyPr/>
          <a:lstStyle/>
          <a:p>
            <a:fld id="{9D749B37-94D3-40E8-B799-32AD8DC1D47C}" type="slidenum">
              <a:rPr lang="en-US" altLang="zh-CN" smtClean="0"/>
              <a:pPr/>
              <a:t>3</a:t>
            </a:fld>
            <a:endParaRPr lang="en-US" altLang="zh-CN" smtClean="0"/>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z="1100" smtClean="0">
                <a:cs typeface="Times New Roman" pitchFamily="18" charset="0"/>
              </a:rPr>
              <a:t>Traditional researchers consider cryptosystems as mathematics objects. They assume the algorithm itself is a black box. They calculate the input and outputs and try to design or prove the security.</a:t>
            </a:r>
          </a:p>
          <a:p>
            <a:pPr eaLnBrk="1" hangingPunct="1">
              <a:spcBef>
                <a:spcPct val="0"/>
              </a:spcBef>
            </a:pPr>
            <a:endParaRPr lang="en-US" sz="1100" smtClean="0">
              <a:latin typeface="Times New Roman" pitchFamily="18" charset="0"/>
              <a:ea typeface="宋体" pitchFamily="2" charset="-122"/>
              <a:cs typeface="Times New Roman" pitchFamily="18" charset="0"/>
            </a:endParaRPr>
          </a:p>
          <a:p>
            <a:pPr eaLnBrk="1" hangingPunct="1">
              <a:spcBef>
                <a:spcPct val="0"/>
              </a:spcBef>
            </a:pPr>
            <a:r>
              <a:rPr lang="en-US" sz="1100" smtClean="0">
                <a:latin typeface="Times New Roman" pitchFamily="18" charset="0"/>
                <a:ea typeface="宋体" pitchFamily="2" charset="-122"/>
                <a:cs typeface="Times New Roman" pitchFamily="18" charset="0"/>
              </a:rPr>
              <a:t>However, nowadays the detail of the algorithm are public knowledge, so to break the algorithm, you can find the secret key if you know the input or output of the algorithm.  While security on cryptography focuses on improving security of the algorithm, the implementation of the algorithm may be at risk.</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normAutofit fontScale="70000" lnSpcReduction="20000"/>
          </a:bodyPr>
          <a:lstStyle/>
          <a:p>
            <a:pPr defTabSz="912813" eaLnBrk="1" hangingPunct="1">
              <a:spcBef>
                <a:spcPct val="0"/>
              </a:spcBef>
            </a:pPr>
            <a:r>
              <a:rPr lang="en-US" dirty="0" smtClean="0"/>
              <a:t>Reduce signal size by using constant execution path code, choosing operations that leak less information in their power consumption, physically shielding the device etc. Makes attacks infeasible but adds significantly to a device’s cost and size.</a:t>
            </a:r>
          </a:p>
          <a:p>
            <a:pPr defTabSz="912813" eaLnBrk="1" hangingPunct="1">
              <a:spcBef>
                <a:spcPct val="0"/>
              </a:spcBef>
            </a:pPr>
            <a:endParaRPr lang="en-US" dirty="0" smtClean="0"/>
          </a:p>
          <a:p>
            <a:pPr defTabSz="912813" eaLnBrk="1" hangingPunct="1">
              <a:spcBef>
                <a:spcPct val="0"/>
              </a:spcBef>
            </a:pPr>
            <a:r>
              <a:rPr lang="en-US" dirty="0" smtClean="0"/>
              <a:t>Noise, errors from mismatch of clocks, incorrect temporal misalignment of traces, randomize execution timing/order. But then we can fine tune the measurement and use more sophisticated selection functions to calculate bits.</a:t>
            </a:r>
          </a:p>
          <a:p>
            <a:pPr defTabSz="912813" eaLnBrk="1" hangingPunct="1">
              <a:spcBef>
                <a:spcPct val="0"/>
              </a:spcBef>
            </a:pPr>
            <a:endParaRPr lang="en-US" dirty="0" smtClean="0"/>
          </a:p>
          <a:p>
            <a:pPr defTabSz="912813"/>
            <a:r>
              <a:rPr lang="en-US" dirty="0" smtClean="0"/>
              <a:t>Differential power analysis is difficult to prevent, since even small biases in the power consumption can lead to exploitable weaknesses. Some countermeasure strategies involve algorithmic modifications such that the cryptographic operations occur on data that is related to the actual value by some mathematical relationship that survives the cryptographic operation. One approach involves </a:t>
            </a:r>
            <a:r>
              <a:rPr lang="en-US" dirty="0" smtClean="0">
                <a:hlinkClick r:id="rId3" tooltip="Blinding (cryptography)"/>
              </a:rPr>
              <a:t>blinding</a:t>
            </a:r>
            <a:r>
              <a:rPr lang="en-US" dirty="0" smtClean="0"/>
              <a:t> parameters to randomize their value. Other countermeasure strategies to reduce the effectiveness of DPA attacks involve hardware modifications: varying the chip internal clock frequency has been considered to desynchronize electric signals, which lead in return to algorithmic enhancements of traditional DPA.</a:t>
            </a:r>
          </a:p>
          <a:p>
            <a:pPr defTabSz="912813"/>
            <a:endParaRPr lang="en-US" dirty="0" smtClean="0"/>
          </a:p>
          <a:p>
            <a:pPr defTabSz="912813"/>
            <a:r>
              <a:rPr lang="en-US" b="1" dirty="0" smtClean="0"/>
              <a:t>Leakage reduction:</a:t>
            </a:r>
            <a:r>
              <a:rPr lang="en-US" dirty="0" smtClean="0"/>
              <a:t> techniques to make the set or sequence of operations independent of the key as well as hardware and software balancing techniques to reduce variation in the power consumption for different data.</a:t>
            </a:r>
          </a:p>
          <a:p>
            <a:pPr defTabSz="912813"/>
            <a:r>
              <a:rPr lang="en-US" b="1" dirty="0" smtClean="0"/>
              <a:t>Noise introduction:</a:t>
            </a:r>
            <a:r>
              <a:rPr lang="en-US" dirty="0" smtClean="0"/>
              <a:t> techniques for adding different types of noise into the power consumption measurements available to the attacker.</a:t>
            </a:r>
          </a:p>
          <a:p>
            <a:pPr defTabSz="912813"/>
            <a:r>
              <a:rPr lang="en-US" b="1" dirty="0" smtClean="0"/>
              <a:t>Obfuscation:</a:t>
            </a:r>
            <a:r>
              <a:rPr lang="en-US" dirty="0" smtClean="0"/>
              <a:t> by keeping algorithms secret, the attacker is forced to perform reverse engineering along with power analysis. While we do not recommend this countermeasure, it is better than having no countermeasure at all.</a:t>
            </a:r>
          </a:p>
          <a:p>
            <a:pPr defTabSz="912813"/>
            <a:r>
              <a:rPr lang="en-US" b="1" dirty="0" smtClean="0"/>
              <a:t>Incorporating randomness:</a:t>
            </a:r>
            <a:r>
              <a:rPr lang="en-US" dirty="0" smtClean="0"/>
              <a:t> includes techniques for randomizing the data manipulated by the device in a way that still produces the correct result and encompasses techniques such as the masking or blinding of data and keys.</a:t>
            </a:r>
          </a:p>
          <a:p>
            <a:pPr defTabSz="912813"/>
            <a:r>
              <a:rPr lang="en-US" b="1" dirty="0" smtClean="0"/>
              <a:t>Protocol level countermeasures:</a:t>
            </a:r>
            <a:r>
              <a:rPr lang="en-US" dirty="0" smtClean="0"/>
              <a:t> applicable when there is flexibility to modify cryptographic protocols used by the device. Protocols are modified so that secrets can be continually refreshed and updated during the lifetime of the device, protecting them from leak exposure.</a:t>
            </a:r>
          </a:p>
          <a:p>
            <a:pPr defTabSz="912813"/>
            <a:r>
              <a:rPr lang="en-US" b="1" dirty="0" smtClean="0"/>
              <a:t>Balancing: </a:t>
            </a:r>
            <a:r>
              <a:rPr lang="en-US" dirty="0" smtClean="0"/>
              <a:t>Leakage may be reduced by structuring cryptographic circuits to use a more balanced amount of power. Balancing aims to reduce signal by making the amount of power used less dependent on data values and/or operation type</a:t>
            </a:r>
          </a:p>
          <a:p>
            <a:pPr defTabSz="912813"/>
            <a:r>
              <a:rPr lang="en-US" b="1" dirty="0" smtClean="0"/>
              <a:t>Blinding and masking</a:t>
            </a:r>
            <a:r>
              <a:rPr lang="en-US" dirty="0" smtClean="0"/>
              <a:t>: Countermeasures based on masking or blinding resist DPA by randomly changing the representation of secret parameters.</a:t>
            </a:r>
          </a:p>
          <a:p>
            <a:pPr defTabSz="912813" eaLnBrk="1" hangingPunct="1">
              <a:spcBef>
                <a:spcPct val="0"/>
              </a:spcBef>
            </a:pPr>
            <a:endParaRPr lang="en-US" dirty="0" smtClean="0"/>
          </a:p>
        </p:txBody>
      </p:sp>
      <p:sp>
        <p:nvSpPr>
          <p:cNvPr id="81924" name="Slide Number Placeholder 3"/>
          <p:cNvSpPr>
            <a:spLocks noGrp="1"/>
          </p:cNvSpPr>
          <p:nvPr>
            <p:ph type="sldNum" sz="quarter" idx="5"/>
          </p:nvPr>
        </p:nvSpPr>
        <p:spPr bwMode="auto">
          <a:noFill/>
          <a:ln>
            <a:miter lim="800000"/>
            <a:headEnd/>
            <a:tailEnd/>
          </a:ln>
        </p:spPr>
        <p:txBody>
          <a:bodyPr/>
          <a:lstStyle/>
          <a:p>
            <a:fld id="{3080FA62-C4DC-427D-8DA7-D0F3D7F6BC87}" type="slidenum">
              <a:rPr lang="en-US" smtClean="0"/>
              <a:pPr/>
              <a:t>26</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r>
              <a:rPr lang="en-US" sz="1100" smtClean="0"/>
              <a:t>Implementations of algorithms such as AES and DES that are believed to be mathematically strong may be breakable using power analysis attacks. Implementations of all cryptographic algorithms, both symmetric and asymmetric, are susceptible to SPA and DPA attacks. Power analysis attacks have been implemented against products using DES, AES, MISTY, SHA, Diffie-Hellman, RSA, Elliptic Curves, as well as proprietary algorithms. </a:t>
            </a:r>
          </a:p>
          <a:p>
            <a:pPr>
              <a:lnSpc>
                <a:spcPct val="90000"/>
              </a:lnSpc>
            </a:pPr>
            <a:endParaRPr lang="en-US" sz="1100" smtClean="0"/>
          </a:p>
          <a:p>
            <a:pPr>
              <a:lnSpc>
                <a:spcPct val="90000"/>
              </a:lnSpc>
            </a:pPr>
            <a:r>
              <a:rPr lang="en-US" sz="1100" smtClean="0"/>
              <a:t>For applications where devices may fall into the physical possession of an adversary, protection against power analysis is generally a major design requirement. SPA and DPA are effective against: simple ICs such as RFID devices and smart cards to large chips such as field programmable gate arrays (FPGAs), system on chips (SoCs) and ASICs. The attacks also work against multi-chip systems, such as hardware security modules (HSMs) and mobile telephones. </a:t>
            </a:r>
          </a:p>
          <a:p>
            <a:pPr>
              <a:lnSpc>
                <a:spcPct val="90000"/>
              </a:lnSpc>
            </a:pPr>
            <a:r>
              <a:rPr lang="en-US" sz="1100" smtClean="0"/>
              <a:t>Countermeasures to power analysis attacks are required for security in any product which needs to protect cryptographic keys from external tampering. Relevant applications and industries include secure access and ID cards, SIM cards, payment devices, storage products (such as secure USB flash devices), pay television set-top boxes, optical disc players, audiovisual decoders, mobile phones, FPGAs, VPN appliances, secure radios, satellites, and government/military products.</a:t>
            </a:r>
            <a:endParaRPr lang="en-US" sz="1100" baseline="30000" smtClean="0"/>
          </a:p>
        </p:txBody>
      </p:sp>
      <p:sp>
        <p:nvSpPr>
          <p:cNvPr id="80900" name="Slide Number Placeholder 3"/>
          <p:cNvSpPr>
            <a:spLocks noGrp="1"/>
          </p:cNvSpPr>
          <p:nvPr>
            <p:ph type="sldNum" sz="quarter" idx="5"/>
          </p:nvPr>
        </p:nvSpPr>
        <p:spPr bwMode="auto">
          <a:noFill/>
          <a:ln>
            <a:miter lim="800000"/>
            <a:headEnd/>
            <a:tailEnd/>
          </a:ln>
        </p:spPr>
        <p:txBody>
          <a:bodyPr/>
          <a:lstStyle/>
          <a:p>
            <a:fld id="{235FAB28-EAAD-4081-AF71-87931CEB8F6C}" type="slidenum">
              <a:rPr lang="en-US" smtClean="0"/>
              <a:pPr/>
              <a:t>27</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Cryptographic designs have traditionally assumed that secrets are manipulated in environments that expose no information beyond the specified inputs and outputs. Many techniques have been designed for testing cryptographic algorithms in isolation, but the actual implementation may still be insecure. Because attacks that involve multiple layers of a system are difficult to predict and model, security vulnerabilities often result from unanticipated interactions between components and layers. For example, failures can be caused by defective computation, information leaked during secret key operations, attacks on the hardware such as the timing, power leakage or electromagnetic emanations. </a:t>
            </a:r>
          </a:p>
          <a:p>
            <a:pPr eaLnBrk="1" hangingPunct="1">
              <a:spcBef>
                <a:spcPct val="0"/>
              </a:spcBef>
            </a:pPr>
            <a:endParaRPr lang="en-US" smtClean="0"/>
          </a:p>
        </p:txBody>
      </p:sp>
      <p:sp>
        <p:nvSpPr>
          <p:cNvPr id="57348" name="Slide Number Placeholder 3"/>
          <p:cNvSpPr>
            <a:spLocks noGrp="1"/>
          </p:cNvSpPr>
          <p:nvPr>
            <p:ph type="sldNum" sz="quarter" idx="5"/>
          </p:nvPr>
        </p:nvSpPr>
        <p:spPr bwMode="auto">
          <a:noFill/>
          <a:ln>
            <a:miter lim="800000"/>
            <a:headEnd/>
            <a:tailEnd/>
          </a:ln>
        </p:spPr>
        <p:txBody>
          <a:bodyPr/>
          <a:lstStyle/>
          <a:p>
            <a:fld id="{0D763A9A-3DED-4D4F-9B67-284B6E70733B}" type="slidenum">
              <a:rPr lang="en-US" smtClean="0"/>
              <a:pPr/>
              <a:t>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ln>
            <a:miter lim="800000"/>
            <a:headEnd/>
            <a:tailEnd/>
          </a:ln>
        </p:spPr>
        <p:txBody>
          <a:bodyPr/>
          <a:lstStyle/>
          <a:p>
            <a:fld id="{99FAFDB8-11DE-4393-80C7-9C1A74B69386}" type="slidenum">
              <a:rPr lang="en-US" smtClean="0"/>
              <a:pPr/>
              <a:t>5</a:t>
            </a:fld>
            <a:endParaRPr lang="en-US" smtClean="0"/>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2" name="Rectangle 3"/>
          <p:cNvSpPr>
            <a:spLocks noGrp="1" noChangeArrowheads="1"/>
          </p:cNvSpPr>
          <p:nvPr>
            <p:ph type="body" idx="1"/>
          </p:nvPr>
        </p:nvSpPr>
        <p:spPr bwMode="auto">
          <a:xfrm>
            <a:off x="685800" y="4343400"/>
            <a:ext cx="5486400" cy="4116388"/>
          </a:xfrm>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20000"/>
              </a:spcBef>
            </a:pPr>
            <a:r>
              <a:rPr lang="en-US" altLang="zh-CN" smtClean="0">
                <a:cs typeface="Times New Roman" pitchFamily="18" charset="0"/>
              </a:rPr>
              <a:t>The attacks we are focusing on is called side channel attack. Side channel attack does not actively try to change anything or take information, but it catches information leaked by the system, such as EM emission, sound, heat, power consumption etc. Thus, it is very difficult to detect and non-intrusive. Most of these attacks are also </a:t>
            </a:r>
            <a:r>
              <a:rPr lang="en-US" altLang="zh-CN" sz="2000" smtClean="0">
                <a:latin typeface="Times New Roman" pitchFamily="18" charset="0"/>
                <a:cs typeface="Times New Roman" pitchFamily="18" charset="0"/>
              </a:rPr>
              <a:t>easy to carry out and does not require expensive equipment</a:t>
            </a:r>
          </a:p>
          <a:p>
            <a:pPr eaLnBrk="1" hangingPunct="1">
              <a:spcBef>
                <a:spcPct val="0"/>
              </a:spcBef>
            </a:pPr>
            <a:endParaRPr lang="en-US" smtClean="0">
              <a:ea typeface="宋体" pitchFamily="2" charset="-122"/>
              <a:cs typeface="Times New Roman" pitchFamily="18" charset="0"/>
            </a:endParaRPr>
          </a:p>
        </p:txBody>
      </p:sp>
      <p:sp>
        <p:nvSpPr>
          <p:cNvPr id="59396" name="Slide Number Placeholder 3"/>
          <p:cNvSpPr>
            <a:spLocks noGrp="1"/>
          </p:cNvSpPr>
          <p:nvPr>
            <p:ph type="sldNum" sz="quarter" idx="5"/>
          </p:nvPr>
        </p:nvSpPr>
        <p:spPr bwMode="auto">
          <a:noFill/>
          <a:ln>
            <a:miter lim="800000"/>
            <a:headEnd/>
            <a:tailEnd/>
          </a:ln>
        </p:spPr>
        <p:txBody>
          <a:bodyPr/>
          <a:lstStyle/>
          <a:p>
            <a:fld id="{29A09CF8-FC9A-47B7-B0B6-089DD4393231}" type="slidenum">
              <a:rPr lang="en-US" smtClean="0"/>
              <a:pPr/>
              <a:t>6</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ln>
            <a:miter lim="800000"/>
            <a:headEnd/>
            <a:tailEnd/>
          </a:ln>
        </p:spPr>
        <p:txBody>
          <a:bodyPr/>
          <a:lstStyle/>
          <a:p>
            <a:fld id="{C22A17B7-6298-411F-B14D-C6EC94BEBA35}" type="slidenum">
              <a:rPr lang="en-US" altLang="zh-CN" smtClean="0"/>
              <a:pPr/>
              <a:t>7</a:t>
            </a:fld>
            <a:endParaRPr lang="en-US" altLang="zh-CN" smtClean="0"/>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When a message is encrypted, the message or user input is combined with a secret key, then put through the cipher. A common cipher or encryption algorithm used is AES. As the algorithm calculate the cipher text,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ln>
            <a:miter lim="800000"/>
            <a:headEnd/>
            <a:tailEnd/>
          </a:ln>
        </p:spPr>
        <p:txBody>
          <a:bodyPr/>
          <a:lstStyle/>
          <a:p>
            <a:fld id="{0C1F5D4B-4D99-4FDB-8CE7-9CAA31720D9C}" type="slidenum">
              <a:rPr lang="en-US" altLang="zh-CN" smtClean="0"/>
              <a:pPr/>
              <a:t>8</a:t>
            </a:fld>
            <a:endParaRPr lang="en-US" altLang="zh-CN" smtClean="0"/>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lvl="1" eaLnBrk="1" hangingPunct="1">
              <a:spcBef>
                <a:spcPct val="0"/>
              </a:spcBef>
            </a:pPr>
            <a:r>
              <a:rPr lang="en-US" smtClean="0"/>
              <a:t>Power Analysis exploits power dissipation in cryptographic operations. Power analysis attacks combine elements of algorithmic cryptanalysis and implementation security. There are three types of power analysis. SPA, DPA and CPA. SPA and DPA were introduced in the open cryptology community in 1998 by Cryptography Research’s Paul Kocher, Joshua Jaffe and Benjamin Jun.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ln>
            <a:miter lim="800000"/>
            <a:headEnd/>
            <a:tailEnd/>
          </a:ln>
        </p:spPr>
        <p:txBody>
          <a:bodyPr/>
          <a:lstStyle/>
          <a:p>
            <a:fld id="{2E993D4A-8433-4F38-AB85-7ADCEAE56904}" type="slidenum">
              <a:rPr lang="en-US" smtClean="0"/>
              <a:pPr/>
              <a:t>9</a:t>
            </a:fld>
            <a:endParaRPr lang="en-US" smtClean="0"/>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8" name="Rectangle 3"/>
          <p:cNvSpPr>
            <a:spLocks noGrp="1" noChangeArrowheads="1"/>
          </p:cNvSpPr>
          <p:nvPr>
            <p:ph type="body" idx="1"/>
          </p:nvPr>
        </p:nvSpPr>
        <p:spPr bwMode="auto">
          <a:xfrm>
            <a:off x="685800" y="4343400"/>
            <a:ext cx="5486400" cy="4116388"/>
          </a:xfrm>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ln>
            <a:miter lim="800000"/>
            <a:headEnd/>
            <a:tailEnd/>
          </a:ln>
        </p:spPr>
        <p:txBody>
          <a:bodyPr/>
          <a:lstStyle/>
          <a:p>
            <a:fld id="{652CA4E0-5A22-4283-B2D8-D156436EF882}" type="slidenum">
              <a:rPr lang="en-US" altLang="zh-CN" smtClean="0"/>
              <a:pPr/>
              <a:t>10</a:t>
            </a:fld>
            <a:endParaRPr lang="en-US" altLang="zh-CN" smtClean="0"/>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3492" name="Rectangle 3"/>
          <p:cNvSpPr>
            <a:spLocks noGrp="1" noChangeArrowheads="1"/>
          </p:cNvSpPr>
          <p:nvPr>
            <p:ph type="body" idx="1"/>
          </p:nvPr>
        </p:nvSpPr>
        <p:spPr bwMode="auto">
          <a:noFill/>
        </p:spPr>
        <p:txBody>
          <a:bodyPr wrap="square" numCol="1" anchor="t" anchorCtr="0" compatLnSpc="1">
            <a:prstTxWarp prst="textNoShape">
              <a:avLst/>
            </a:prstTxWarp>
            <a:normAutofit fontScale="92500" lnSpcReduction="10000"/>
          </a:bodyPr>
          <a:lstStyle/>
          <a:p>
            <a:pPr eaLnBrk="1" hangingPunct="1">
              <a:spcBef>
                <a:spcPct val="0"/>
              </a:spcBef>
            </a:pPr>
            <a:r>
              <a:rPr lang="en-US" smtClean="0"/>
              <a:t>Differential power analysis (DPA) is a more advanced form of power analysis than SPA. DPA attacks use statistical techniques to extract information from multiple power consumption measurements. They are highly effective at extracting secrets even when the information available within any individual measurement contain too much noise to be analyzed using simple power analysis. The attack is based on the fact that power consumption of microprocessors and hardware are different when performing different operations using secret key. Instead of visually examine the graph, DPA statistically analyses the power consumption measurements from the system. Based on the power data from multiple cryptographic operations, the attacker can compute the intermediate values within cryptographic computations. </a:t>
            </a:r>
          </a:p>
          <a:p>
            <a:pPr eaLnBrk="1" hangingPunct="1">
              <a:spcBef>
                <a:spcPct val="0"/>
              </a:spcBef>
            </a:pPr>
            <a:endParaRPr lang="en-US" smtClean="0"/>
          </a:p>
          <a:p>
            <a:pPr eaLnBrk="1" hangingPunct="1">
              <a:spcBef>
                <a:spcPct val="0"/>
              </a:spcBef>
            </a:pPr>
            <a:r>
              <a:rPr lang="en-US" smtClean="0"/>
              <a:t>Cryptographic algorithms are normally designed to be secure against attackers who can access the inputs and/or the outputs of the algorithm, but not the secret keys or information about computational intermediates. SPA and DPA work by measuring the power consumption of a device, which provides measurements correlated to computational intermediates, thus violating the assumptions behind the security guarantees provided by the algorithm. </a:t>
            </a:r>
          </a:p>
          <a:p>
            <a:pPr eaLnBrk="1" hangingPunct="1">
              <a:spcBef>
                <a:spcPct val="0"/>
              </a:spcBef>
            </a:pPr>
            <a:endParaRPr lang="en-US" smtClean="0"/>
          </a:p>
          <a:p>
            <a:pPr eaLnBrk="1" hangingPunct="1">
              <a:spcBef>
                <a:spcPct val="0"/>
              </a:spcBef>
            </a:pPr>
            <a:r>
              <a:rPr lang="en-US" smtClean="0"/>
              <a:t>Attackers who successfully attack a cryptographic device using SPA or DPA typically extract the secret keys used by the device. With this information the attacker gets access to all the system secrets and capabilities that were available to the device. For example, these keys can enable adversaries to decrypt or forge messages, issue rogue certificates, create unauthorized digital signatures, impersonate/clone a device, or perform other malicious activities. DPA has also been used to reverse engineer implementations of proprietary cryptosystems. As a result, power analysis countermeasures are required for tamper resistant products. </a:t>
            </a:r>
          </a:p>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5" name="Rectangle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6" name="Rectangle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7" name="Rectangle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6400800" y="6354763"/>
            <a:ext cx="2286000" cy="366712"/>
          </a:xfrm>
        </p:spPr>
        <p:txBody>
          <a:bodyPr/>
          <a:lstStyle>
            <a:lvl1pPr>
              <a:defRPr/>
            </a:lvl1pPr>
          </a:lstStyle>
          <a:p>
            <a:pPr>
              <a:defRPr/>
            </a:pPr>
            <a:fld id="{A5F33E92-EDFA-4086-B5CE-FE475A242003}" type="datetimeFigureOut">
              <a:rPr lang="en-US"/>
              <a:pPr>
                <a:defRPr/>
              </a:pPr>
              <a:t>4/8/2022</a:t>
            </a:fld>
            <a:endParaRPr lang="en-US"/>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endParaRPr lang="en-US"/>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4F10009B-CA6F-409A-8D0A-654D91D7CAC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A718FE41-B227-4CA9-8868-A563DEA09133}" type="datetimeFigureOut">
              <a:rPr lang="en-US"/>
              <a:pPr>
                <a:defRPr/>
              </a:pPr>
              <a:t>4/8/2022</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E9FD75F7-F187-4C5B-872E-60B4F778645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latin typeface="Arial" charset="0"/>
              <a:cs typeface="Arial" charset="0"/>
            </a:endParaRPr>
          </a:p>
        </p:txBody>
      </p:sp>
      <p:sp>
        <p:nvSpPr>
          <p:cNvPr id="5" name="Isosceles Triangle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6" name="Straight Connector 5"/>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latin typeface="Arial" charset="0"/>
              <a:cs typeface="Arial" charset="0"/>
            </a:endParaRPr>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2AF1F01-13F8-4D33-849D-363974BD2EB4}" type="datetimeFigureOut">
              <a:rPr lang="en-US"/>
              <a:pPr>
                <a:defRPr/>
              </a:pPr>
              <a:t>4/8/2022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C153758-EF06-4324-BB03-B06AB20BBE5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C01E914E-2EFA-4A6D-BBF1-303D906AA65A}" type="datetimeFigureOut">
              <a:rPr lang="en-US"/>
              <a:pPr>
                <a:defRPr/>
              </a:pPr>
              <a:t>4/8/2022</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0DA61BD9-A609-4CA7-B872-BA9B9A64913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5" name="Rectangle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fld id="{93370FFB-7918-4E93-AA85-C706008B3B8E}" type="datetimeFigureOut">
              <a:rPr lang="en-US"/>
              <a:pPr>
                <a:defRPr/>
              </a:pPr>
              <a:t>4/8/2022</a:t>
            </a:fld>
            <a:endParaRPr lang="en-US"/>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endParaRPr lang="en-US"/>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fld id="{20F59E4B-6F03-4D54-8EBC-EC40BD65A72C}"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155AC385-CC7F-49F6-9BCF-8910B74A680A}" type="datetimeFigureOut">
              <a:rPr lang="en-US"/>
              <a:pPr>
                <a:defRPr/>
              </a:pPr>
              <a:t>4/8/2022</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4D2E90ED-A1CE-431D-8A77-146C6D6B288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200FA3B1-89A9-41E5-9D01-0F3D06F44854}" type="datetimeFigureOut">
              <a:rPr lang="en-US"/>
              <a:pPr>
                <a:defRPr/>
              </a:pPr>
              <a:t>4/8/2022</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F03C02EA-6882-420A-82E6-6D56C29778C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FE0D295F-11FB-4E65-90A2-2287491A1BFF}" type="datetimeFigureOut">
              <a:rPr lang="en-US"/>
              <a:pPr>
                <a:defRPr/>
              </a:pPr>
              <a:t>4/8/2022</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FCAEA11D-84F0-484C-B4ED-DB76920B222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latin typeface="Arial" charset="0"/>
              <a:cs typeface="Arial" charset="0"/>
            </a:endParaRPr>
          </a:p>
        </p:txBody>
      </p:sp>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4" name="Date Placeholder 1"/>
          <p:cNvSpPr>
            <a:spLocks noGrp="1"/>
          </p:cNvSpPr>
          <p:nvPr>
            <p:ph type="dt" sz="half" idx="10"/>
          </p:nvPr>
        </p:nvSpPr>
        <p:spPr/>
        <p:txBody>
          <a:bodyPr/>
          <a:lstStyle>
            <a:lvl1pPr>
              <a:defRPr/>
            </a:lvl1pPr>
          </a:lstStyle>
          <a:p>
            <a:pPr>
              <a:defRPr/>
            </a:pPr>
            <a:fld id="{3276F73C-6D79-4BBC-8670-7993DC2C1526}" type="datetimeFigureOut">
              <a:rPr lang="en-US"/>
              <a:pPr>
                <a:defRPr/>
              </a:pPr>
              <a:t>4/8/2022</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3"/>
          <p:cNvSpPr>
            <a:spLocks noGrp="1"/>
          </p:cNvSpPr>
          <p:nvPr>
            <p:ph type="sldNum" sz="quarter" idx="12"/>
          </p:nvPr>
        </p:nvSpPr>
        <p:spPr/>
        <p:txBody>
          <a:bodyPr/>
          <a:lstStyle>
            <a:lvl1pPr>
              <a:defRPr/>
            </a:lvl1pPr>
          </a:lstStyle>
          <a:p>
            <a:pPr>
              <a:defRPr/>
            </a:pPr>
            <a:fld id="{2E7A4BC3-9FF0-4994-B571-57F91B0A2FB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latin typeface="Arial" charset="0"/>
              <a:cs typeface="Arial" charset="0"/>
            </a:endParaRPr>
          </a:p>
        </p:txBody>
      </p:sp>
      <p:sp>
        <p:nvSpPr>
          <p:cNvPr id="6" name="Straight Connector 5"/>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dirty="0">
              <a:latin typeface="Arial" charset="0"/>
              <a:cs typeface="Arial" charset="0"/>
            </a:endParaRPr>
          </a:p>
        </p:txBody>
      </p:sp>
      <p:sp>
        <p:nvSpPr>
          <p:cNvPr id="7" name="Isosceles Triangle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pPr>
              <a:defRPr/>
            </a:pPr>
            <a:fld id="{96E24EE0-337A-485F-A32E-4B1E3270FF54}" type="datetimeFigureOut">
              <a:rPr lang="en-US"/>
              <a:pPr>
                <a:defRPr/>
              </a:pPr>
              <a:t>4/8/2022</a:t>
            </a:fld>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pPr>
              <a:defRPr/>
            </a:pPr>
            <a:fld id="{C060B27B-539B-4EF1-AA89-E83AD0CA5CC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latin typeface="Arial" charset="0"/>
              <a:cs typeface="Arial" charset="0"/>
            </a:endParaRPr>
          </a:p>
        </p:txBody>
      </p:sp>
      <p:sp>
        <p:nvSpPr>
          <p:cNvPr id="6"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7" name="Rectangle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fld id="{818AD3D3-CB73-482B-A713-A3770F106C06}" type="datetimeFigureOut">
              <a:rPr lang="en-US"/>
              <a:pPr>
                <a:defRPr/>
              </a:pPr>
              <a:t>4/8/2022</a:t>
            </a:fld>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pPr>
              <a:defRPr/>
            </a:pPr>
            <a:fld id="{231D1814-EBB7-4AE8-B394-A73A6FED811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75" name="Text Placeholder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defRPr>
            </a:lvl1pPr>
          </a:lstStyle>
          <a:p>
            <a:pPr>
              <a:defRPr/>
            </a:pPr>
            <a:fld id="{B076C623-0216-4C83-A52F-658037F06928}" type="datetimeFigureOut">
              <a:rPr lang="en-US"/>
              <a:pPr>
                <a:defRPr/>
              </a:pPr>
              <a:t>4/8/2022</a:t>
            </a:fld>
            <a:endParaRPr lang="en-US"/>
          </a:p>
        </p:txBody>
      </p:sp>
      <p:sp>
        <p:nvSpPr>
          <p:cNvPr id="3" name="Footer Placeholder 2"/>
          <p:cNvSpPr>
            <a:spLocks noGrp="1"/>
          </p:cNvSpPr>
          <p:nvPr>
            <p:ph type="ftr" sz="quarter" idx="3"/>
          </p:nvPr>
        </p:nvSpPr>
        <p:spPr>
          <a:xfrm>
            <a:off x="2898775" y="6356350"/>
            <a:ext cx="3505200" cy="365125"/>
          </a:xfrm>
          <a:prstGeom prst="rect">
            <a:avLst/>
          </a:prstGeom>
        </p:spPr>
        <p:txBody>
          <a:bodyPr vert="horz" wrap="square" lIns="91440" tIns="45720" rIns="91440" bIns="45720" numCol="1" anchor="t" anchorCtr="0" compatLnSpc="1">
            <a:prstTxWarp prst="textNoShape">
              <a:avLst/>
            </a:prstTxWarp>
          </a:bodyPr>
          <a:lstStyle>
            <a:lvl1pPr algn="r">
              <a:defRPr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defRPr>
            </a:lvl1pPr>
          </a:lstStyle>
          <a:p>
            <a:pPr>
              <a:defRPr/>
            </a:pPr>
            <a:fld id="{25FB04EA-6135-4CFD-8B83-343F59FD325C}" type="slidenum">
              <a:rPr lang="en-US"/>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latin typeface="Arial" charset="0"/>
              <a:cs typeface="Arial" charset="0"/>
            </a:endParaRP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latin typeface="Arial" charset="0"/>
              <a:cs typeface="Arial" charset="0"/>
            </a:endParaRPr>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Tree>
  </p:cSld>
  <p:clrMap bg1="lt1" tx1="dk1" bg2="lt2" tx2="dk2" accent1="accent1" accent2="accent2" accent3="accent3" accent4="accent4" accent5="accent5" accent6="accent6" hlink="hlink" folHlink="folHlink"/>
  <p:sldLayoutIdLst>
    <p:sldLayoutId id="2147483863" r:id="rId1"/>
    <p:sldLayoutId id="2147483859" r:id="rId2"/>
    <p:sldLayoutId id="2147483864" r:id="rId3"/>
    <p:sldLayoutId id="2147483860" r:id="rId4"/>
    <p:sldLayoutId id="2147483861" r:id="rId5"/>
    <p:sldLayoutId id="2147483865" r:id="rId6"/>
    <p:sldLayoutId id="2147483866" r:id="rId7"/>
    <p:sldLayoutId id="2147483867" r:id="rId8"/>
    <p:sldLayoutId id="2147483868" r:id="rId9"/>
    <p:sldLayoutId id="2147483862" r:id="rId10"/>
    <p:sldLayoutId id="2147483869" r:id="rId11"/>
  </p:sldLayoutIdLst>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hyperlink" Target="http://www.cryptography.com/public/pdf/DPATechInfo.pdf" TargetMode="External"/><Relationship Id="rId2" Type="http://schemas.openxmlformats.org/officeDocument/2006/relationships/hyperlink" Target="http://ieeexplore.ieee.org/stamp/stamp.jsp?tp=&amp;arnumber=4798277&amp;isnumber=4798227" TargetMode="External"/><Relationship Id="rId1" Type="http://schemas.openxmlformats.org/officeDocument/2006/relationships/slideLayout" Target="../slideLayouts/slideLayout2.xml"/><Relationship Id="rId4" Type="http://schemas.openxmlformats.org/officeDocument/2006/relationships/hyperlink" Target="http://en.wikipedia.org/wiki/Power_analysi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normAutofit fontScale="90000"/>
          </a:bodyPr>
          <a:lstStyle/>
          <a:p>
            <a:pPr eaLnBrk="1" fontAlgn="auto" hangingPunct="1">
              <a:spcAft>
                <a:spcPts val="0"/>
              </a:spcAft>
              <a:defRPr/>
            </a:pPr>
            <a:r>
              <a:rPr lang="en-US" dirty="0" smtClean="0"/>
              <a:t>Side channel attack: Power Analysis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z="3600" smtClean="0"/>
              <a:t>DPA</a:t>
            </a:r>
          </a:p>
        </p:txBody>
      </p:sp>
      <p:sp>
        <p:nvSpPr>
          <p:cNvPr id="20483" name="Rectangle 3"/>
          <p:cNvSpPr>
            <a:spLocks noGrp="1" noChangeArrowheads="1"/>
          </p:cNvSpPr>
          <p:nvPr>
            <p:ph sz="quarter" idx="1"/>
          </p:nvPr>
        </p:nvSpPr>
        <p:spPr/>
        <p:txBody>
          <a:bodyPr/>
          <a:lstStyle/>
          <a:p>
            <a:pPr eaLnBrk="1" hangingPunct="1"/>
            <a:r>
              <a:rPr lang="en-US" altLang="zh-CN" sz="2400" dirty="0" smtClean="0">
                <a:latin typeface="Times New Roman" pitchFamily="18" charset="0"/>
                <a:cs typeface="Times New Roman" pitchFamily="18" charset="0"/>
              </a:rPr>
              <a:t>Exploits the correlation between power consumption and the operations or data using advanced statistical methods</a:t>
            </a:r>
          </a:p>
          <a:p>
            <a:pPr eaLnBrk="1" hangingPunct="1"/>
            <a:endParaRPr lang="en-US" altLang="zh-CN" sz="2400" dirty="0" smtClean="0">
              <a:latin typeface="Times New Roman" pitchFamily="18" charset="0"/>
              <a:cs typeface="Times New Roman" pitchFamily="18" charset="0"/>
            </a:endParaRPr>
          </a:p>
          <a:p>
            <a:pPr eaLnBrk="1" hangingPunct="1"/>
            <a:r>
              <a:rPr lang="en-US" altLang="zh-CN" sz="2400" dirty="0" smtClean="0">
                <a:latin typeface="Times New Roman" pitchFamily="18" charset="0"/>
                <a:cs typeface="Times New Roman" pitchFamily="18" charset="0"/>
              </a:rPr>
              <a:t>Goal</a:t>
            </a:r>
          </a:p>
          <a:p>
            <a:pPr lvl="1" eaLnBrk="1" hangingPunct="1"/>
            <a:r>
              <a:rPr lang="en-US" altLang="zh-CN" sz="2200" dirty="0" smtClean="0">
                <a:latin typeface="Times New Roman" pitchFamily="18" charset="0"/>
                <a:cs typeface="Times New Roman" pitchFamily="18" charset="0"/>
              </a:rPr>
              <a:t>Secret keys used by cryptographic device</a:t>
            </a:r>
          </a:p>
          <a:p>
            <a:pPr lvl="1" eaLnBrk="1" hangingPunct="1"/>
            <a:endParaRPr lang="en-US" altLang="zh-CN" sz="2200" dirty="0" smtClean="0">
              <a:latin typeface="Times New Roman" pitchFamily="18" charset="0"/>
              <a:cs typeface="Times New Roman" pitchFamily="18" charset="0"/>
            </a:endParaRPr>
          </a:p>
          <a:p>
            <a:pPr eaLnBrk="1" hangingPunct="1"/>
            <a:r>
              <a:rPr lang="en-US" altLang="zh-CN" sz="2400" dirty="0" smtClean="0">
                <a:latin typeface="Times New Roman" pitchFamily="18" charset="0"/>
                <a:cs typeface="Times New Roman" pitchFamily="18" charset="0"/>
              </a:rPr>
              <a:t>AES as target</a:t>
            </a:r>
          </a:p>
          <a:p>
            <a:pPr lvl="1" eaLnBrk="1" hangingPunct="1"/>
            <a:r>
              <a:rPr lang="en-US" altLang="zh-CN" sz="2200" dirty="0" smtClean="0">
                <a:latin typeface="Times New Roman" pitchFamily="18" charset="0"/>
                <a:cs typeface="Times New Roman" pitchFamily="18" charset="0"/>
              </a:rPr>
              <a:t>Widely used cipher</a:t>
            </a:r>
          </a:p>
          <a:p>
            <a:pPr lvl="1" eaLnBrk="1" hangingPunct="1"/>
            <a:r>
              <a:rPr lang="en-US" altLang="zh-CN" sz="2200" dirty="0" smtClean="0">
                <a:latin typeface="Times New Roman" pitchFamily="18" charset="0"/>
                <a:cs typeface="Times New Roman" pitchFamily="18" charset="0"/>
              </a:rPr>
              <a:t>Applicable to other systems</a:t>
            </a:r>
          </a:p>
          <a:p>
            <a:pPr eaLnBrk="1" hangingPunct="1"/>
            <a:endParaRPr lang="en-US" altLang="zh-CN" dirty="0" smtClean="0">
              <a:latin typeface="Times New Roman" pitchFamily="18" charset="0"/>
              <a:cs typeface="Times New Roman" pitchFamily="18" charset="0"/>
            </a:endParaRPr>
          </a:p>
          <a:p>
            <a:pPr lvl="1" eaLnBrk="1" hangingPunct="1"/>
            <a:endParaRPr lang="en-US" altLang="zh-CN" dirty="0" smtClean="0">
              <a:latin typeface="Times New Roman" pitchFamily="18" charset="0"/>
              <a:cs typeface="Times New Roman" pitchFamily="18" charset="0"/>
            </a:endParaRPr>
          </a:p>
          <a:p>
            <a:pPr eaLnBrk="1" hangingPunct="1"/>
            <a:endParaRPr lang="en-US" altLang="zh-CN"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Example of DPA on 1-bit operations</a:t>
            </a:r>
          </a:p>
        </p:txBody>
      </p:sp>
      <p:sp>
        <p:nvSpPr>
          <p:cNvPr id="21507" name="Content Placeholder 2"/>
          <p:cNvSpPr>
            <a:spLocks noGrp="1"/>
          </p:cNvSpPr>
          <p:nvPr>
            <p:ph sz="quarter" idx="1"/>
          </p:nvPr>
        </p:nvSpPr>
        <p:spPr/>
        <p:txBody>
          <a:bodyPr/>
          <a:lstStyle/>
          <a:p>
            <a:pPr>
              <a:buFont typeface="Wingdings 3" pitchFamily="18" charset="2"/>
              <a:buNone/>
            </a:pPr>
            <a:r>
              <a:rPr lang="en-US" dirty="0" smtClean="0">
                <a:latin typeface="Times New Roman" pitchFamily="18" charset="0"/>
                <a:cs typeface="Times New Roman" pitchFamily="18" charset="0"/>
              </a:rPr>
              <a:t>				M </a:t>
            </a:r>
            <a:r>
              <a:rPr lang="en-US" dirty="0" smtClean="0">
                <a:latin typeface="Times New Roman" pitchFamily="18" charset="0"/>
                <a:cs typeface="Times New Roman" pitchFamily="18" charset="0"/>
                <a:sym typeface="Symbol" pitchFamily="18" charset="2"/>
              </a:rPr>
              <a:t> K = Y</a:t>
            </a:r>
            <a:endParaRPr lang="en-US"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Assumption: </a:t>
            </a:r>
          </a:p>
          <a:p>
            <a:pPr lvl="1"/>
            <a:r>
              <a:rPr lang="en-US" sz="2200" dirty="0" smtClean="0">
                <a:latin typeface="Times New Roman" pitchFamily="18" charset="0"/>
                <a:cs typeface="Times New Roman" pitchFamily="18" charset="0"/>
              </a:rPr>
              <a:t>M can be controlled by the attacker</a:t>
            </a:r>
          </a:p>
          <a:p>
            <a:pPr lvl="1"/>
            <a:r>
              <a:rPr lang="en-US" sz="2200" dirty="0" smtClean="0">
                <a:latin typeface="Times New Roman" pitchFamily="18" charset="0"/>
                <a:cs typeface="Times New Roman" pitchFamily="18" charset="0"/>
              </a:rPr>
              <a:t>K is unknown</a:t>
            </a:r>
          </a:p>
          <a:p>
            <a:pPr lvl="1"/>
            <a:r>
              <a:rPr lang="en-US" sz="2200" dirty="0" smtClean="0">
                <a:latin typeface="Times New Roman" pitchFamily="18" charset="0"/>
                <a:cs typeface="Times New Roman" pitchFamily="18" charset="0"/>
              </a:rPr>
              <a:t>Generating 0 and 1 consumes different amount of energy</a:t>
            </a:r>
          </a:p>
          <a:p>
            <a:r>
              <a:rPr lang="en-US" sz="2400" dirty="0" smtClean="0">
                <a:latin typeface="Times New Roman" pitchFamily="18" charset="0"/>
                <a:cs typeface="Times New Roman" pitchFamily="18" charset="0"/>
              </a:rPr>
              <a:t>Attack:</a:t>
            </a:r>
          </a:p>
          <a:p>
            <a:pPr lvl="1"/>
            <a:r>
              <a:rPr lang="en-US" sz="2200" dirty="0" smtClean="0">
                <a:latin typeface="Times New Roman" pitchFamily="18" charset="0"/>
                <a:cs typeface="Times New Roman" pitchFamily="18" charset="0"/>
              </a:rPr>
              <a:t>Set M = 0, do the operation and measure the power (P0)</a:t>
            </a:r>
          </a:p>
          <a:p>
            <a:pPr lvl="1"/>
            <a:r>
              <a:rPr lang="en-US" sz="2200" dirty="0" smtClean="0">
                <a:latin typeface="Times New Roman" pitchFamily="18" charset="0"/>
                <a:cs typeface="Times New Roman" pitchFamily="18" charset="0"/>
              </a:rPr>
              <a:t>Set M = 1, do the operation and measure the power (P1)</a:t>
            </a:r>
          </a:p>
          <a:p>
            <a:pPr lvl="1"/>
            <a:r>
              <a:rPr lang="en-US" sz="2200" dirty="0" smtClean="0">
                <a:latin typeface="Times New Roman" pitchFamily="18" charset="0"/>
                <a:cs typeface="Times New Roman" pitchFamily="18" charset="0"/>
              </a:rPr>
              <a:t>Guess a value of K, and check it with power traces</a:t>
            </a:r>
          </a:p>
          <a:p>
            <a:pPr lvl="2"/>
            <a:r>
              <a:rPr lang="en-US" dirty="0" smtClean="0">
                <a:latin typeface="Times New Roman" pitchFamily="18" charset="0"/>
                <a:cs typeface="Times New Roman" pitchFamily="18" charset="0"/>
              </a:rPr>
              <a:t>If K = 0, then Y is 0 in P0 and 1 in P1.</a:t>
            </a:r>
          </a:p>
          <a:p>
            <a:pPr lvl="2"/>
            <a:r>
              <a:rPr lang="en-US" dirty="0" smtClean="0">
                <a:latin typeface="Times New Roman" pitchFamily="18" charset="0"/>
                <a:cs typeface="Times New Roman" pitchFamily="18" charset="0"/>
              </a:rPr>
              <a:t>If K = 1, then Y is 1 in P0 and 0 in P1.</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Attacking table lookups (1)</a:t>
            </a:r>
          </a:p>
        </p:txBody>
      </p:sp>
      <p:sp>
        <p:nvSpPr>
          <p:cNvPr id="22531" name="Content Placeholder 2"/>
          <p:cNvSpPr>
            <a:spLocks noGrp="1"/>
          </p:cNvSpPr>
          <p:nvPr>
            <p:ph sz="quarter" idx="1"/>
          </p:nvPr>
        </p:nvSpPr>
        <p:spPr>
          <a:xfrm>
            <a:off x="457200" y="1295400"/>
            <a:ext cx="8229600" cy="4937125"/>
          </a:xfrm>
        </p:spPr>
        <p:txBody>
          <a:bodyPr/>
          <a:lstStyle/>
          <a:p>
            <a:pPr algn="ctr">
              <a:buFont typeface="Wingdings 3" pitchFamily="18" charset="2"/>
              <a:buNone/>
            </a:pPr>
            <a:r>
              <a:rPr lang="en-US" sz="2400" dirty="0" err="1" smtClean="0">
                <a:latin typeface="Times New Roman" pitchFamily="18" charset="0"/>
                <a:cs typeface="Times New Roman" pitchFamily="18" charset="0"/>
              </a:rPr>
              <a:t>Mem</a:t>
            </a:r>
            <a:r>
              <a:rPr lang="en-US" sz="2400" dirty="0" smtClean="0">
                <a:latin typeface="Times New Roman" pitchFamily="18" charset="0"/>
                <a:cs typeface="Times New Roman" pitchFamily="18" charset="0"/>
              </a:rPr>
              <a:t>[M </a:t>
            </a:r>
            <a:r>
              <a:rPr lang="en-US" sz="2400" dirty="0" smtClean="0">
                <a:latin typeface="Times New Roman" pitchFamily="18" charset="0"/>
                <a:cs typeface="Times New Roman" pitchFamily="18" charset="0"/>
                <a:sym typeface="Symbol" pitchFamily="18" charset="2"/>
              </a:rPr>
              <a:t> K] = Y</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Similar assumptions</a:t>
            </a:r>
          </a:p>
          <a:p>
            <a:pPr lvl="1"/>
            <a:r>
              <a:rPr lang="en-US" sz="2200" dirty="0" smtClean="0">
                <a:latin typeface="Times New Roman" pitchFamily="18" charset="0"/>
                <a:cs typeface="Times New Roman" pitchFamily="18" charset="0"/>
              </a:rPr>
              <a:t>M and K have multiple bits</a:t>
            </a:r>
          </a:p>
          <a:p>
            <a:pPr lvl="1"/>
            <a:r>
              <a:rPr lang="en-US" sz="2200" dirty="0" smtClean="0">
                <a:latin typeface="Times New Roman" pitchFamily="18" charset="0"/>
                <a:cs typeface="Times New Roman" pitchFamily="18" charset="0"/>
              </a:rPr>
              <a:t>M can be controlled by the attacker</a:t>
            </a:r>
          </a:p>
          <a:p>
            <a:pPr lvl="1"/>
            <a:r>
              <a:rPr lang="en-US" sz="2200" dirty="0" smtClean="0">
                <a:latin typeface="Times New Roman" pitchFamily="18" charset="0"/>
                <a:cs typeface="Times New Roman" pitchFamily="18" charset="0"/>
              </a:rPr>
              <a:t>K is unknown</a:t>
            </a:r>
          </a:p>
          <a:p>
            <a:pPr lvl="1"/>
            <a:r>
              <a:rPr lang="en-US" sz="2200" dirty="0" smtClean="0">
                <a:latin typeface="Times New Roman" pitchFamily="18" charset="0"/>
                <a:cs typeface="Times New Roman" pitchFamily="18" charset="0"/>
              </a:rPr>
              <a:t>Y is the table lookup results (value loaded from the memory)</a:t>
            </a:r>
          </a:p>
          <a:p>
            <a:pPr lvl="2"/>
            <a:r>
              <a:rPr lang="en-US" dirty="0" smtClean="0">
                <a:latin typeface="Times New Roman" pitchFamily="18" charset="0"/>
                <a:cs typeface="Times New Roman" pitchFamily="18" charset="0"/>
              </a:rPr>
              <a:t>Select one bit in </a:t>
            </a:r>
            <a:r>
              <a:rPr lang="en-US" dirty="0" err="1" smtClean="0">
                <a:latin typeface="Times New Roman" pitchFamily="18" charset="0"/>
                <a:cs typeface="Times New Roman" pitchFamily="18" charset="0"/>
              </a:rPr>
              <a:t>Yt</a:t>
            </a:r>
            <a:endParaRPr lang="en-US" dirty="0" smtClean="0">
              <a:latin typeface="Times New Roman" pitchFamily="18" charset="0"/>
              <a:cs typeface="Times New Roman" pitchFamily="18" charset="0"/>
            </a:endParaRPr>
          </a:p>
          <a:p>
            <a:pPr>
              <a:buFont typeface="Wingdings 3" pitchFamily="18" charset="2"/>
              <a:buNone/>
            </a:pPr>
            <a:endParaRPr lang="en-US" dirty="0" smtClean="0">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sym typeface="Symbol" pitchFamily="18" charset="2"/>
            </a:endParaRPr>
          </a:p>
          <a:p>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Attacking table lookups (2)</a:t>
            </a:r>
          </a:p>
        </p:txBody>
      </p:sp>
      <p:sp>
        <p:nvSpPr>
          <p:cNvPr id="23555" name="Content Placeholder 2"/>
          <p:cNvSpPr>
            <a:spLocks noGrp="1"/>
          </p:cNvSpPr>
          <p:nvPr>
            <p:ph sz="quarter" idx="1"/>
          </p:nvPr>
        </p:nvSpPr>
        <p:spPr/>
        <p:txBody>
          <a:bodyPr/>
          <a:lstStyle/>
          <a:p>
            <a:r>
              <a:rPr lang="en-US" sz="2400" dirty="0" smtClean="0">
                <a:latin typeface="Times New Roman" pitchFamily="18" charset="0"/>
                <a:cs typeface="Times New Roman" pitchFamily="18" charset="0"/>
              </a:rPr>
              <a:t>Generate a set of input so the table lookups are uniformly distributed over all entries</a:t>
            </a:r>
          </a:p>
          <a:p>
            <a:pPr lvl="1"/>
            <a:r>
              <a:rPr lang="en-US" sz="2200" dirty="0" smtClean="0">
                <a:latin typeface="Times New Roman" pitchFamily="18" charset="0"/>
                <a:cs typeface="Times New Roman" pitchFamily="18" charset="0"/>
              </a:rPr>
              <a:t>M0, …, </a:t>
            </a:r>
            <a:r>
              <a:rPr lang="en-US" sz="2200" dirty="0" err="1" smtClean="0">
                <a:latin typeface="Times New Roman" pitchFamily="18" charset="0"/>
                <a:cs typeface="Times New Roman" pitchFamily="18" charset="0"/>
              </a:rPr>
              <a:t>Mn</a:t>
            </a:r>
            <a:endParaRPr lang="en-US" sz="2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Feed the input to the device and measure the power consumption </a:t>
            </a:r>
          </a:p>
          <a:p>
            <a:pPr lvl="1"/>
            <a:r>
              <a:rPr lang="en-US" sz="2200" dirty="0" smtClean="0">
                <a:latin typeface="Times New Roman" pitchFamily="18" charset="0"/>
                <a:cs typeface="Times New Roman" pitchFamily="18" charset="0"/>
              </a:rPr>
              <a:t>P0, …, </a:t>
            </a:r>
            <a:r>
              <a:rPr lang="en-US" sz="2200" dirty="0" err="1" smtClean="0">
                <a:latin typeface="Times New Roman" pitchFamily="18" charset="0"/>
                <a:cs typeface="Times New Roman" pitchFamily="18" charset="0"/>
              </a:rPr>
              <a:t>Pn</a:t>
            </a:r>
            <a:endParaRPr lang="en-US" sz="2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For each possible value of K</a:t>
            </a:r>
          </a:p>
          <a:p>
            <a:pPr lvl="1"/>
            <a:r>
              <a:rPr lang="en-US" sz="2200" dirty="0" smtClean="0">
                <a:latin typeface="Times New Roman" pitchFamily="18" charset="0"/>
                <a:cs typeface="Times New Roman" pitchFamily="18" charset="0"/>
              </a:rPr>
              <a:t>Place the power traces into two sets, according to </a:t>
            </a:r>
            <a:r>
              <a:rPr lang="en-US" sz="2200" dirty="0" err="1" smtClean="0">
                <a:latin typeface="Times New Roman" pitchFamily="18" charset="0"/>
                <a:cs typeface="Times New Roman" pitchFamily="18" charset="0"/>
              </a:rPr>
              <a:t>Yt</a:t>
            </a:r>
            <a:endParaRPr lang="en-US" sz="2200" dirty="0" smtClean="0">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S0:  if </a:t>
            </a:r>
            <a:r>
              <a:rPr lang="en-US" dirty="0" err="1" smtClean="0">
                <a:latin typeface="Times New Roman" pitchFamily="18" charset="0"/>
                <a:cs typeface="Times New Roman" pitchFamily="18" charset="0"/>
              </a:rPr>
              <a:t>Yt</a:t>
            </a:r>
            <a:r>
              <a:rPr lang="en-US" dirty="0" smtClean="0">
                <a:latin typeface="Times New Roman" pitchFamily="18" charset="0"/>
                <a:cs typeface="Times New Roman" pitchFamily="18" charset="0"/>
              </a:rPr>
              <a:t> = 0 and S1: if </a:t>
            </a:r>
            <a:r>
              <a:rPr lang="en-US" dirty="0" err="1" smtClean="0">
                <a:latin typeface="Times New Roman" pitchFamily="18" charset="0"/>
                <a:cs typeface="Times New Roman" pitchFamily="18" charset="0"/>
              </a:rPr>
              <a:t>Yt</a:t>
            </a:r>
            <a:r>
              <a:rPr lang="en-US" dirty="0" smtClean="0">
                <a:latin typeface="Times New Roman" pitchFamily="18" charset="0"/>
                <a:cs typeface="Times New Roman" pitchFamily="18" charset="0"/>
              </a:rPr>
              <a:t> = 1</a:t>
            </a:r>
          </a:p>
          <a:p>
            <a:pPr lvl="1"/>
            <a:r>
              <a:rPr lang="en-US" sz="2200" dirty="0" smtClean="0">
                <a:latin typeface="Times New Roman" pitchFamily="18" charset="0"/>
                <a:cs typeface="Times New Roman" pitchFamily="18" charset="0"/>
              </a:rPr>
              <a:t>Compute the average of power traces in each set</a:t>
            </a:r>
          </a:p>
          <a:p>
            <a:pPr lvl="1"/>
            <a:r>
              <a:rPr lang="en-US" sz="2200" dirty="0" smtClean="0">
                <a:latin typeface="Times New Roman" pitchFamily="18" charset="0"/>
                <a:cs typeface="Times New Roman" pitchFamily="18" charset="0"/>
              </a:rPr>
              <a:t>Compute the differences of the averages</a:t>
            </a:r>
          </a:p>
          <a:p>
            <a:r>
              <a:rPr lang="en-US" sz="2400" dirty="0" smtClean="0">
                <a:latin typeface="Times New Roman" pitchFamily="18" charset="0"/>
                <a:cs typeface="Times New Roman" pitchFamily="18" charset="0"/>
              </a:rPr>
              <a:t>Find the largest differences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Selection Function</a:t>
            </a:r>
          </a:p>
        </p:txBody>
      </p:sp>
      <p:sp>
        <p:nvSpPr>
          <p:cNvPr id="24579" name="Content Placeholder 2"/>
          <p:cNvSpPr>
            <a:spLocks noGrp="1"/>
          </p:cNvSpPr>
          <p:nvPr>
            <p:ph sz="quarter" idx="1"/>
          </p:nvPr>
        </p:nvSpPr>
        <p:spPr/>
        <p:txBody>
          <a:bodyPr/>
          <a:lstStyle/>
          <a:p>
            <a:r>
              <a:rPr lang="en-US" sz="2400" dirty="0" smtClean="0">
                <a:latin typeface="Times New Roman" pitchFamily="18" charset="0"/>
                <a:cs typeface="Times New Roman" pitchFamily="18" charset="0"/>
              </a:rPr>
              <a:t>Determines how to put power traces into subsets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Dependent on power models, and can be complicated</a:t>
            </a:r>
          </a:p>
          <a:p>
            <a:pPr lvl="1"/>
            <a:r>
              <a:rPr lang="en-US" sz="2200" dirty="0" smtClean="0">
                <a:latin typeface="Times New Roman" pitchFamily="18" charset="0"/>
                <a:cs typeface="Times New Roman" pitchFamily="18" charset="0"/>
              </a:rPr>
              <a:t>0-1 vs. 1-0 transition</a:t>
            </a:r>
          </a:p>
          <a:p>
            <a:pPr lvl="1"/>
            <a:r>
              <a:rPr lang="en-US" sz="2200" dirty="0" smtClean="0">
                <a:latin typeface="Times New Roman" pitchFamily="18" charset="0"/>
                <a:cs typeface="Times New Roman" pitchFamily="18" charset="0"/>
              </a:rPr>
              <a:t>Hamming weight/distance model</a:t>
            </a:r>
          </a:p>
          <a:p>
            <a:pPr lvl="1"/>
            <a:r>
              <a:rPr lang="en-US" sz="2200" dirty="0" smtClean="0">
                <a:latin typeface="Times New Roman" pitchFamily="18" charset="0"/>
                <a:cs typeface="Times New Roman" pitchFamily="18" charset="0"/>
              </a:rPr>
              <a:t>Word-oriented leaks</a:t>
            </a:r>
          </a:p>
          <a:p>
            <a:pPr lvl="1"/>
            <a:r>
              <a:rPr lang="en-US" sz="2200" dirty="0" smtClean="0">
                <a:latin typeface="Times New Roman" pitchFamily="18" charset="0"/>
                <a:cs typeface="Times New Roman" pitchFamily="18" charset="0"/>
              </a:rPr>
              <a:t>FPGA writing byte differences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DPA Process</a:t>
            </a:r>
          </a:p>
        </p:txBody>
      </p:sp>
      <p:sp>
        <p:nvSpPr>
          <p:cNvPr id="29699" name="Content Placeholder 2"/>
          <p:cNvSpPr>
            <a:spLocks noGrp="1"/>
          </p:cNvSpPr>
          <p:nvPr>
            <p:ph sz="quarter" idx="1"/>
          </p:nvPr>
        </p:nvSpPr>
        <p:spPr/>
        <p:txBody>
          <a:bodyPr/>
          <a:lstStyle/>
          <a:p>
            <a:r>
              <a:rPr lang="en-US" sz="2400" dirty="0" smtClean="0">
                <a:latin typeface="Times New Roman" pitchFamily="18" charset="0"/>
                <a:cs typeface="Times New Roman" pitchFamily="18" charset="0"/>
              </a:rPr>
              <a:t>Identify the target operation</a:t>
            </a:r>
          </a:p>
          <a:p>
            <a:pPr lvl="1"/>
            <a:r>
              <a:rPr lang="en-US" sz="2200" dirty="0" smtClean="0">
                <a:latin typeface="Times New Roman" pitchFamily="18" charset="0"/>
                <a:cs typeface="Times New Roman" pitchFamily="18" charset="0"/>
              </a:rPr>
              <a:t>Select power model,  target,  selection function, a set of inputs</a:t>
            </a:r>
          </a:p>
          <a:p>
            <a:r>
              <a:rPr lang="en-US" sz="2400" dirty="0" smtClean="0">
                <a:latin typeface="Times New Roman" pitchFamily="18" charset="0"/>
                <a:cs typeface="Times New Roman" pitchFamily="18" charset="0"/>
              </a:rPr>
              <a:t>Measurement/Data collection</a:t>
            </a:r>
          </a:p>
          <a:p>
            <a:pPr lvl="1"/>
            <a:r>
              <a:rPr lang="en-US" sz="2200" dirty="0" smtClean="0">
                <a:latin typeface="Times New Roman" pitchFamily="18" charset="0"/>
                <a:cs typeface="Times New Roman" pitchFamily="18" charset="0"/>
              </a:rPr>
              <a:t>Setup for instrumentation</a:t>
            </a:r>
          </a:p>
          <a:p>
            <a:pPr lvl="1"/>
            <a:r>
              <a:rPr lang="en-US" sz="2200" dirty="0" smtClean="0">
                <a:latin typeface="Times New Roman" pitchFamily="18" charset="0"/>
                <a:cs typeface="Times New Roman" pitchFamily="18" charset="0"/>
              </a:rPr>
              <a:t>Feed the selected inputs to the device</a:t>
            </a:r>
          </a:p>
          <a:p>
            <a:r>
              <a:rPr lang="en-US" sz="2400" dirty="0" smtClean="0">
                <a:latin typeface="Times New Roman" pitchFamily="18" charset="0"/>
                <a:cs typeface="Times New Roman" pitchFamily="18" charset="0"/>
              </a:rPr>
              <a:t>Data analysis</a:t>
            </a:r>
          </a:p>
          <a:p>
            <a:pPr lvl="1"/>
            <a:r>
              <a:rPr lang="en-US" sz="2200" dirty="0" smtClean="0">
                <a:latin typeface="Times New Roman" pitchFamily="18" charset="0"/>
                <a:cs typeface="Times New Roman" pitchFamily="18" charset="0"/>
              </a:rPr>
              <a:t>Signal processing</a:t>
            </a:r>
          </a:p>
          <a:p>
            <a:pPr lvl="1"/>
            <a:r>
              <a:rPr lang="en-US" sz="2200" dirty="0" smtClean="0">
                <a:latin typeface="Times New Roman" pitchFamily="18" charset="0"/>
                <a:cs typeface="Times New Roman" pitchFamily="18" charset="0"/>
              </a:rPr>
              <a:t>For each value of the key related to the targeted state</a:t>
            </a:r>
          </a:p>
          <a:p>
            <a:pPr lvl="2"/>
            <a:r>
              <a:rPr lang="en-US" dirty="0" smtClean="0">
                <a:latin typeface="Times New Roman" pitchFamily="18" charset="0"/>
                <a:cs typeface="Times New Roman" pitchFamily="18" charset="0"/>
              </a:rPr>
              <a:t>Generate the value of the targeted state from the guess</a:t>
            </a:r>
          </a:p>
          <a:p>
            <a:pPr lvl="2"/>
            <a:r>
              <a:rPr lang="en-US" dirty="0" smtClean="0">
                <a:latin typeface="Times New Roman" pitchFamily="18" charset="0"/>
                <a:cs typeface="Times New Roman" pitchFamily="18" charset="0"/>
              </a:rPr>
              <a:t>Place power traces into subsets according to the selection function</a:t>
            </a:r>
          </a:p>
          <a:p>
            <a:pPr lvl="2"/>
            <a:r>
              <a:rPr lang="en-US" dirty="0" smtClean="0">
                <a:latin typeface="Times New Roman" pitchFamily="18" charset="0"/>
                <a:cs typeface="Times New Roman" pitchFamily="18" charset="0"/>
              </a:rPr>
              <a:t>Compare the differences between averaged power traces from subsets</a:t>
            </a:r>
          </a:p>
          <a:p>
            <a:pPr lvl="1"/>
            <a:r>
              <a:rPr lang="en-US" sz="2200" dirty="0" smtClean="0">
                <a:latin typeface="Times New Roman" pitchFamily="18" charset="0"/>
                <a:cs typeface="Times New Roman" pitchFamily="18" charset="0"/>
              </a:rPr>
              <a:t>Evaluation</a:t>
            </a:r>
          </a:p>
          <a:p>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z="3600" smtClean="0"/>
              <a:t>Summary of AES Operations</a:t>
            </a:r>
          </a:p>
        </p:txBody>
      </p:sp>
      <p:sp>
        <p:nvSpPr>
          <p:cNvPr id="26627" name="Content Placeholder 2"/>
          <p:cNvSpPr>
            <a:spLocks noGrp="1"/>
          </p:cNvSpPr>
          <p:nvPr>
            <p:ph sz="quarter" idx="1"/>
          </p:nvPr>
        </p:nvSpPr>
        <p:spPr/>
        <p:txBody>
          <a:bodyPr/>
          <a:lstStyle/>
          <a:p>
            <a:pPr eaLnBrk="1" hangingPunct="1"/>
            <a:r>
              <a:rPr lang="en-US" sz="2400" dirty="0" smtClean="0">
                <a:latin typeface="Times New Roman" pitchFamily="18" charset="0"/>
                <a:cs typeface="Times New Roman" pitchFamily="18" charset="0"/>
              </a:rPr>
              <a:t>Round operations:</a:t>
            </a:r>
          </a:p>
          <a:p>
            <a:pPr lvl="1" eaLnBrk="1" hangingPunct="1"/>
            <a:r>
              <a:rPr lang="en-US" sz="2200" dirty="0" smtClean="0">
                <a:latin typeface="Times New Roman" pitchFamily="18" charset="0"/>
                <a:cs typeface="Times New Roman" pitchFamily="18" charset="0"/>
              </a:rPr>
              <a:t>Substitute bytes</a:t>
            </a:r>
          </a:p>
          <a:p>
            <a:pPr lvl="1" eaLnBrk="1" hangingPunct="1"/>
            <a:r>
              <a:rPr lang="en-US" sz="2200" dirty="0" smtClean="0">
                <a:latin typeface="Times New Roman" pitchFamily="18" charset="0"/>
                <a:cs typeface="Times New Roman" pitchFamily="18" charset="0"/>
              </a:rPr>
              <a:t>Shift rows</a:t>
            </a:r>
          </a:p>
          <a:p>
            <a:pPr lvl="1" eaLnBrk="1" hangingPunct="1"/>
            <a:r>
              <a:rPr lang="en-US" sz="2200" dirty="0" smtClean="0">
                <a:latin typeface="Times New Roman" pitchFamily="18" charset="0"/>
                <a:cs typeface="Times New Roman" pitchFamily="18" charset="0"/>
              </a:rPr>
              <a:t>Mix columns</a:t>
            </a:r>
          </a:p>
          <a:p>
            <a:pPr lvl="1" eaLnBrk="1" hangingPunct="1"/>
            <a:r>
              <a:rPr lang="en-US" sz="2200" dirty="0" smtClean="0">
                <a:latin typeface="Times New Roman" pitchFamily="18" charset="0"/>
                <a:cs typeface="Times New Roman" pitchFamily="18" charset="0"/>
              </a:rPr>
              <a:t>Add round key</a:t>
            </a:r>
          </a:p>
          <a:p>
            <a:pPr eaLnBrk="1" hangingPunct="1"/>
            <a:endParaRPr lang="en-US" sz="2400" dirty="0" smtClean="0">
              <a:latin typeface="Times New Roman" pitchFamily="18" charset="0"/>
              <a:cs typeface="Times New Roman" pitchFamily="18" charset="0"/>
            </a:endParaRPr>
          </a:p>
        </p:txBody>
      </p:sp>
      <p:pic>
        <p:nvPicPr>
          <p:cNvPr id="26628" name="Picture 9"/>
          <p:cNvPicPr>
            <a:picLocks noChangeAspect="1" noChangeArrowheads="1"/>
          </p:cNvPicPr>
          <p:nvPr/>
        </p:nvPicPr>
        <p:blipFill>
          <a:blip r:embed="rId2" cstate="print"/>
          <a:srcRect t="16667" r="14166" b="31332"/>
          <a:stretch>
            <a:fillRect/>
          </a:stretch>
        </p:blipFill>
        <p:spPr bwMode="auto">
          <a:xfrm>
            <a:off x="4724400" y="2913063"/>
            <a:ext cx="2971800" cy="1125537"/>
          </a:xfrm>
          <a:prstGeom prst="rect">
            <a:avLst/>
          </a:prstGeom>
          <a:noFill/>
          <a:ln w="9525">
            <a:noFill/>
            <a:miter lim="800000"/>
            <a:headEnd/>
            <a:tailEnd/>
          </a:ln>
        </p:spPr>
      </p:pic>
      <p:pic>
        <p:nvPicPr>
          <p:cNvPr id="26629" name="Picture 10"/>
          <p:cNvPicPr>
            <a:picLocks noChangeAspect="1" noChangeArrowheads="1"/>
          </p:cNvPicPr>
          <p:nvPr/>
        </p:nvPicPr>
        <p:blipFill>
          <a:blip r:embed="rId3" cstate="print"/>
          <a:srcRect t="16666" r="29167" b="23334"/>
          <a:stretch>
            <a:fillRect/>
          </a:stretch>
        </p:blipFill>
        <p:spPr bwMode="auto">
          <a:xfrm>
            <a:off x="5029200" y="4456113"/>
            <a:ext cx="2667000" cy="1411287"/>
          </a:xfrm>
          <a:prstGeom prst="rect">
            <a:avLst/>
          </a:prstGeom>
          <a:noFill/>
          <a:ln w="9525">
            <a:noFill/>
            <a:miter lim="800000"/>
            <a:headEnd/>
            <a:tailEnd/>
          </a:ln>
        </p:spPr>
      </p:pic>
      <p:pic>
        <p:nvPicPr>
          <p:cNvPr id="26630" name="Picture 11"/>
          <p:cNvPicPr>
            <a:picLocks noChangeAspect="1" noChangeArrowheads="1"/>
          </p:cNvPicPr>
          <p:nvPr/>
        </p:nvPicPr>
        <p:blipFill>
          <a:blip r:embed="rId4" cstate="print"/>
          <a:srcRect t="16667" r="39999" b="8667"/>
          <a:stretch>
            <a:fillRect/>
          </a:stretch>
        </p:blipFill>
        <p:spPr bwMode="auto">
          <a:xfrm>
            <a:off x="1295400" y="4114800"/>
            <a:ext cx="2362200" cy="1836738"/>
          </a:xfrm>
          <a:prstGeom prst="rect">
            <a:avLst/>
          </a:prstGeom>
          <a:noFill/>
          <a:ln w="9525">
            <a:noFill/>
            <a:miter lim="800000"/>
            <a:headEnd/>
            <a:tailEnd/>
          </a:ln>
        </p:spPr>
      </p:pic>
      <p:pic>
        <p:nvPicPr>
          <p:cNvPr id="26631" name="Picture 8"/>
          <p:cNvPicPr>
            <a:picLocks noChangeAspect="1" noChangeArrowheads="1"/>
          </p:cNvPicPr>
          <p:nvPr/>
        </p:nvPicPr>
        <p:blipFill>
          <a:blip r:embed="rId5" cstate="print"/>
          <a:srcRect t="17999" r="30000" b="27333"/>
          <a:stretch>
            <a:fillRect/>
          </a:stretch>
        </p:blipFill>
        <p:spPr bwMode="auto">
          <a:xfrm>
            <a:off x="4953000" y="1289050"/>
            <a:ext cx="2667000" cy="1301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latin typeface="Palatino Linotype" pitchFamily="18" charset="0"/>
              </a:rPr>
              <a:t>Attacking the S-Box (or Table Lookup)  </a:t>
            </a:r>
            <a:endParaRPr lang="en-US" dirty="0" smtClean="0"/>
          </a:p>
        </p:txBody>
      </p:sp>
      <p:sp>
        <p:nvSpPr>
          <p:cNvPr id="28675" name="Text Box 2"/>
          <p:cNvSpPr txBox="1">
            <a:spLocks noChangeArrowheads="1"/>
          </p:cNvSpPr>
          <p:nvPr/>
        </p:nvSpPr>
        <p:spPr bwMode="auto">
          <a:xfrm>
            <a:off x="304800" y="5840413"/>
            <a:ext cx="1703388" cy="400110"/>
          </a:xfrm>
          <a:prstGeom prst="rect">
            <a:avLst/>
          </a:prstGeom>
          <a:noFill/>
          <a:ln w="9525">
            <a:noFill/>
            <a:miter lim="800000"/>
            <a:headEnd/>
            <a:tailEnd/>
          </a:ln>
        </p:spPr>
        <p:txBody>
          <a:bodyPr>
            <a:spAutoFit/>
          </a:bodyPr>
          <a:lstStyle/>
          <a:p>
            <a:r>
              <a:rPr lang="en-US" sz="2000" dirty="0" err="1">
                <a:latin typeface="Times New Roman" pitchFamily="18" charset="0"/>
                <a:cs typeface="Times New Roman" pitchFamily="18" charset="0"/>
              </a:rPr>
              <a:t>Ciphertext</a:t>
            </a:r>
            <a:endParaRPr lang="en-US" sz="2000" dirty="0">
              <a:latin typeface="Times New Roman" pitchFamily="18" charset="0"/>
              <a:cs typeface="Times New Roman" pitchFamily="18" charset="0"/>
            </a:endParaRPr>
          </a:p>
        </p:txBody>
      </p:sp>
      <p:sp>
        <p:nvSpPr>
          <p:cNvPr id="28676" name="Text Box 3"/>
          <p:cNvSpPr txBox="1">
            <a:spLocks noChangeArrowheads="1"/>
          </p:cNvSpPr>
          <p:nvPr/>
        </p:nvSpPr>
        <p:spPr bwMode="auto">
          <a:xfrm>
            <a:off x="381000" y="2362200"/>
            <a:ext cx="1127125" cy="400110"/>
          </a:xfrm>
          <a:prstGeom prst="rect">
            <a:avLst/>
          </a:prstGeom>
          <a:noFill/>
          <a:ln w="9525">
            <a:noFill/>
            <a:miter lim="800000"/>
            <a:headEnd/>
            <a:tailEnd/>
          </a:ln>
        </p:spPr>
        <p:txBody>
          <a:bodyPr wrap="square">
            <a:spAutoFit/>
          </a:bodyPr>
          <a:lstStyle/>
          <a:p>
            <a:r>
              <a:rPr lang="en-US" sz="2000" dirty="0">
                <a:latin typeface="Times New Roman" pitchFamily="18" charset="0"/>
                <a:cs typeface="Times New Roman" pitchFamily="18" charset="0"/>
              </a:rPr>
              <a:t>Table</a:t>
            </a:r>
          </a:p>
        </p:txBody>
      </p:sp>
      <p:sp>
        <p:nvSpPr>
          <p:cNvPr id="28677" name="Text Box 4"/>
          <p:cNvSpPr txBox="1">
            <a:spLocks noChangeArrowheads="1"/>
          </p:cNvSpPr>
          <p:nvPr/>
        </p:nvSpPr>
        <p:spPr bwMode="auto">
          <a:xfrm>
            <a:off x="368300" y="1811338"/>
            <a:ext cx="1079500" cy="400110"/>
          </a:xfrm>
          <a:prstGeom prst="rect">
            <a:avLst/>
          </a:prstGeom>
          <a:noFill/>
          <a:ln w="9525">
            <a:noFill/>
            <a:miter lim="800000"/>
            <a:headEnd/>
            <a:tailEnd/>
          </a:ln>
        </p:spPr>
        <p:txBody>
          <a:bodyPr wrap="square">
            <a:spAutoFit/>
          </a:bodyPr>
          <a:lstStyle/>
          <a:p>
            <a:r>
              <a:rPr lang="en-US" sz="2000">
                <a:latin typeface="Times New Roman" pitchFamily="18" charset="0"/>
                <a:cs typeface="Times New Roman" pitchFamily="18" charset="0"/>
              </a:rPr>
              <a:t>Key xor</a:t>
            </a:r>
          </a:p>
        </p:txBody>
      </p:sp>
      <p:sp>
        <p:nvSpPr>
          <p:cNvPr id="28678" name="Rectangle 8"/>
          <p:cNvSpPr>
            <a:spLocks noChangeArrowheads="1"/>
          </p:cNvSpPr>
          <p:nvPr/>
        </p:nvSpPr>
        <p:spPr bwMode="auto">
          <a:xfrm>
            <a:off x="1668463" y="1298575"/>
            <a:ext cx="407987" cy="2476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679" name="Rectangle 9"/>
          <p:cNvSpPr>
            <a:spLocks noChangeArrowheads="1"/>
          </p:cNvSpPr>
          <p:nvPr/>
        </p:nvSpPr>
        <p:spPr bwMode="auto">
          <a:xfrm>
            <a:off x="2076450" y="1298575"/>
            <a:ext cx="407988" cy="2476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680" name="Rectangle 10"/>
          <p:cNvSpPr>
            <a:spLocks noChangeArrowheads="1"/>
          </p:cNvSpPr>
          <p:nvPr/>
        </p:nvSpPr>
        <p:spPr bwMode="auto">
          <a:xfrm>
            <a:off x="2484438" y="1298575"/>
            <a:ext cx="407987" cy="2476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681" name="Rectangle 11"/>
          <p:cNvSpPr>
            <a:spLocks noChangeArrowheads="1"/>
          </p:cNvSpPr>
          <p:nvPr/>
        </p:nvSpPr>
        <p:spPr bwMode="auto">
          <a:xfrm>
            <a:off x="2892425" y="1298575"/>
            <a:ext cx="407988" cy="2476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682" name="Rectangle 12"/>
          <p:cNvSpPr>
            <a:spLocks noChangeArrowheads="1"/>
          </p:cNvSpPr>
          <p:nvPr/>
        </p:nvSpPr>
        <p:spPr bwMode="auto">
          <a:xfrm>
            <a:off x="3300413" y="1298575"/>
            <a:ext cx="407987" cy="2476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683" name="Rectangle 13"/>
          <p:cNvSpPr>
            <a:spLocks noChangeArrowheads="1"/>
          </p:cNvSpPr>
          <p:nvPr/>
        </p:nvSpPr>
        <p:spPr bwMode="auto">
          <a:xfrm>
            <a:off x="3708400" y="1298575"/>
            <a:ext cx="407988" cy="2476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684" name="Rectangle 14"/>
          <p:cNvSpPr>
            <a:spLocks noChangeArrowheads="1"/>
          </p:cNvSpPr>
          <p:nvPr/>
        </p:nvSpPr>
        <p:spPr bwMode="auto">
          <a:xfrm>
            <a:off x="4116388" y="1298575"/>
            <a:ext cx="407987" cy="2476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685" name="Rectangle 15"/>
          <p:cNvSpPr>
            <a:spLocks noChangeArrowheads="1"/>
          </p:cNvSpPr>
          <p:nvPr/>
        </p:nvSpPr>
        <p:spPr bwMode="auto">
          <a:xfrm>
            <a:off x="4524375" y="1298575"/>
            <a:ext cx="407988" cy="2476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686" name="Rectangle 16"/>
          <p:cNvSpPr>
            <a:spLocks noChangeArrowheads="1"/>
          </p:cNvSpPr>
          <p:nvPr/>
        </p:nvSpPr>
        <p:spPr bwMode="auto">
          <a:xfrm>
            <a:off x="4932363" y="1298575"/>
            <a:ext cx="407987" cy="2476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687" name="Rectangle 17"/>
          <p:cNvSpPr>
            <a:spLocks noChangeArrowheads="1"/>
          </p:cNvSpPr>
          <p:nvPr/>
        </p:nvSpPr>
        <p:spPr bwMode="auto">
          <a:xfrm>
            <a:off x="5340350" y="1298575"/>
            <a:ext cx="407988" cy="2476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688" name="Rectangle 18"/>
          <p:cNvSpPr>
            <a:spLocks noChangeArrowheads="1"/>
          </p:cNvSpPr>
          <p:nvPr/>
        </p:nvSpPr>
        <p:spPr bwMode="auto">
          <a:xfrm>
            <a:off x="5748338" y="1298575"/>
            <a:ext cx="407987" cy="2476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689" name="Rectangle 19"/>
          <p:cNvSpPr>
            <a:spLocks noChangeArrowheads="1"/>
          </p:cNvSpPr>
          <p:nvPr/>
        </p:nvSpPr>
        <p:spPr bwMode="auto">
          <a:xfrm>
            <a:off x="6156325" y="1298575"/>
            <a:ext cx="407988" cy="2476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690" name="Rectangle 20"/>
          <p:cNvSpPr>
            <a:spLocks noChangeArrowheads="1"/>
          </p:cNvSpPr>
          <p:nvPr/>
        </p:nvSpPr>
        <p:spPr bwMode="auto">
          <a:xfrm>
            <a:off x="6564313" y="1298575"/>
            <a:ext cx="407987" cy="2476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691" name="Rectangle 21"/>
          <p:cNvSpPr>
            <a:spLocks noChangeArrowheads="1"/>
          </p:cNvSpPr>
          <p:nvPr/>
        </p:nvSpPr>
        <p:spPr bwMode="auto">
          <a:xfrm>
            <a:off x="6972300" y="1298575"/>
            <a:ext cx="407988" cy="2476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692" name="Rectangle 22"/>
          <p:cNvSpPr>
            <a:spLocks noChangeArrowheads="1"/>
          </p:cNvSpPr>
          <p:nvPr/>
        </p:nvSpPr>
        <p:spPr bwMode="auto">
          <a:xfrm>
            <a:off x="7380288" y="1298575"/>
            <a:ext cx="407987" cy="2476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693" name="Text Box 23"/>
          <p:cNvSpPr txBox="1">
            <a:spLocks noChangeArrowheads="1"/>
          </p:cNvSpPr>
          <p:nvPr/>
        </p:nvSpPr>
        <p:spPr bwMode="auto">
          <a:xfrm>
            <a:off x="354013" y="1182688"/>
            <a:ext cx="1703387" cy="400110"/>
          </a:xfrm>
          <a:prstGeom prst="rect">
            <a:avLst/>
          </a:prstGeom>
          <a:noFill/>
          <a:ln w="9525">
            <a:noFill/>
            <a:miter lim="800000"/>
            <a:headEnd/>
            <a:tailEnd/>
          </a:ln>
        </p:spPr>
        <p:txBody>
          <a:bodyPr>
            <a:spAutoFit/>
          </a:bodyPr>
          <a:lstStyle/>
          <a:p>
            <a:r>
              <a:rPr lang="en-US" sz="2000" dirty="0">
                <a:latin typeface="Times New Roman" pitchFamily="18" charset="0"/>
                <a:cs typeface="Times New Roman" pitchFamily="18" charset="0"/>
              </a:rPr>
              <a:t>Plaintext</a:t>
            </a:r>
          </a:p>
        </p:txBody>
      </p:sp>
      <p:sp>
        <p:nvSpPr>
          <p:cNvPr id="28694" name="Rectangle 24"/>
          <p:cNvSpPr>
            <a:spLocks noChangeArrowheads="1"/>
          </p:cNvSpPr>
          <p:nvPr/>
        </p:nvSpPr>
        <p:spPr bwMode="auto">
          <a:xfrm>
            <a:off x="7788275" y="1298575"/>
            <a:ext cx="407988" cy="2476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695" name="Rectangle 25"/>
          <p:cNvSpPr>
            <a:spLocks noChangeArrowheads="1"/>
          </p:cNvSpPr>
          <p:nvPr/>
        </p:nvSpPr>
        <p:spPr bwMode="auto">
          <a:xfrm>
            <a:off x="1665288" y="1870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696" name="Rectangle 26"/>
          <p:cNvSpPr>
            <a:spLocks noChangeArrowheads="1"/>
          </p:cNvSpPr>
          <p:nvPr/>
        </p:nvSpPr>
        <p:spPr bwMode="auto">
          <a:xfrm>
            <a:off x="2073275" y="1870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697" name="Rectangle 27"/>
          <p:cNvSpPr>
            <a:spLocks noChangeArrowheads="1"/>
          </p:cNvSpPr>
          <p:nvPr/>
        </p:nvSpPr>
        <p:spPr bwMode="auto">
          <a:xfrm>
            <a:off x="2481263" y="1870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698" name="Rectangle 28"/>
          <p:cNvSpPr>
            <a:spLocks noChangeArrowheads="1"/>
          </p:cNvSpPr>
          <p:nvPr/>
        </p:nvSpPr>
        <p:spPr bwMode="auto">
          <a:xfrm>
            <a:off x="2889250" y="1870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699" name="Rectangle 29"/>
          <p:cNvSpPr>
            <a:spLocks noChangeArrowheads="1"/>
          </p:cNvSpPr>
          <p:nvPr/>
        </p:nvSpPr>
        <p:spPr bwMode="auto">
          <a:xfrm>
            <a:off x="3297238" y="1870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00" name="Rectangle 30"/>
          <p:cNvSpPr>
            <a:spLocks noChangeArrowheads="1"/>
          </p:cNvSpPr>
          <p:nvPr/>
        </p:nvSpPr>
        <p:spPr bwMode="auto">
          <a:xfrm>
            <a:off x="3705225" y="1870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01" name="Rectangle 31"/>
          <p:cNvSpPr>
            <a:spLocks noChangeArrowheads="1"/>
          </p:cNvSpPr>
          <p:nvPr/>
        </p:nvSpPr>
        <p:spPr bwMode="auto">
          <a:xfrm>
            <a:off x="4113213" y="1870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02" name="Rectangle 32"/>
          <p:cNvSpPr>
            <a:spLocks noChangeArrowheads="1"/>
          </p:cNvSpPr>
          <p:nvPr/>
        </p:nvSpPr>
        <p:spPr bwMode="auto">
          <a:xfrm>
            <a:off x="4521200" y="1870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03" name="Rectangle 33"/>
          <p:cNvSpPr>
            <a:spLocks noChangeArrowheads="1"/>
          </p:cNvSpPr>
          <p:nvPr/>
        </p:nvSpPr>
        <p:spPr bwMode="auto">
          <a:xfrm>
            <a:off x="4929188" y="1870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04" name="Rectangle 34"/>
          <p:cNvSpPr>
            <a:spLocks noChangeArrowheads="1"/>
          </p:cNvSpPr>
          <p:nvPr/>
        </p:nvSpPr>
        <p:spPr bwMode="auto">
          <a:xfrm>
            <a:off x="5337175" y="1870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05" name="Rectangle 35"/>
          <p:cNvSpPr>
            <a:spLocks noChangeArrowheads="1"/>
          </p:cNvSpPr>
          <p:nvPr/>
        </p:nvSpPr>
        <p:spPr bwMode="auto">
          <a:xfrm>
            <a:off x="5745163" y="1870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06" name="Rectangle 36"/>
          <p:cNvSpPr>
            <a:spLocks noChangeArrowheads="1"/>
          </p:cNvSpPr>
          <p:nvPr/>
        </p:nvSpPr>
        <p:spPr bwMode="auto">
          <a:xfrm>
            <a:off x="6153150" y="1870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07" name="Rectangle 37"/>
          <p:cNvSpPr>
            <a:spLocks noChangeArrowheads="1"/>
          </p:cNvSpPr>
          <p:nvPr/>
        </p:nvSpPr>
        <p:spPr bwMode="auto">
          <a:xfrm>
            <a:off x="6561138" y="1870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08" name="Rectangle 38"/>
          <p:cNvSpPr>
            <a:spLocks noChangeArrowheads="1"/>
          </p:cNvSpPr>
          <p:nvPr/>
        </p:nvSpPr>
        <p:spPr bwMode="auto">
          <a:xfrm>
            <a:off x="6969125" y="1870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09" name="Rectangle 39"/>
          <p:cNvSpPr>
            <a:spLocks noChangeArrowheads="1"/>
          </p:cNvSpPr>
          <p:nvPr/>
        </p:nvSpPr>
        <p:spPr bwMode="auto">
          <a:xfrm>
            <a:off x="7377113" y="1870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10" name="Rectangle 40"/>
          <p:cNvSpPr>
            <a:spLocks noChangeArrowheads="1"/>
          </p:cNvSpPr>
          <p:nvPr/>
        </p:nvSpPr>
        <p:spPr bwMode="auto">
          <a:xfrm>
            <a:off x="7785100" y="1870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cxnSp>
        <p:nvCxnSpPr>
          <p:cNvPr id="28711" name="AutoShape 41"/>
          <p:cNvCxnSpPr>
            <a:cxnSpLocks noChangeShapeType="1"/>
            <a:stCxn id="28679" idx="2"/>
            <a:endCxn id="28696" idx="0"/>
          </p:cNvCxnSpPr>
          <p:nvPr/>
        </p:nvCxnSpPr>
        <p:spPr bwMode="auto">
          <a:xfrm flipH="1">
            <a:off x="2278063" y="1546225"/>
            <a:ext cx="3175" cy="323850"/>
          </a:xfrm>
          <a:prstGeom prst="straightConnector1">
            <a:avLst/>
          </a:prstGeom>
          <a:noFill/>
          <a:ln w="9525">
            <a:solidFill>
              <a:schemeClr val="tx1"/>
            </a:solidFill>
            <a:round/>
            <a:headEnd/>
            <a:tailEnd type="triangle" w="med" len="med"/>
          </a:ln>
        </p:spPr>
      </p:cxnSp>
      <p:cxnSp>
        <p:nvCxnSpPr>
          <p:cNvPr id="28712" name="AutoShape 42"/>
          <p:cNvCxnSpPr>
            <a:cxnSpLocks noChangeShapeType="1"/>
            <a:stCxn id="28680" idx="2"/>
            <a:endCxn id="28697" idx="0"/>
          </p:cNvCxnSpPr>
          <p:nvPr/>
        </p:nvCxnSpPr>
        <p:spPr bwMode="auto">
          <a:xfrm flipH="1">
            <a:off x="2686050" y="1546225"/>
            <a:ext cx="3175" cy="323850"/>
          </a:xfrm>
          <a:prstGeom prst="straightConnector1">
            <a:avLst/>
          </a:prstGeom>
          <a:noFill/>
          <a:ln w="9525">
            <a:solidFill>
              <a:schemeClr val="tx1"/>
            </a:solidFill>
            <a:round/>
            <a:headEnd/>
            <a:tailEnd type="triangle" w="med" len="med"/>
          </a:ln>
        </p:spPr>
      </p:cxnSp>
      <p:cxnSp>
        <p:nvCxnSpPr>
          <p:cNvPr id="28713" name="AutoShape 43"/>
          <p:cNvCxnSpPr>
            <a:cxnSpLocks noChangeShapeType="1"/>
            <a:stCxn id="28678" idx="2"/>
            <a:endCxn id="28695" idx="0"/>
          </p:cNvCxnSpPr>
          <p:nvPr/>
        </p:nvCxnSpPr>
        <p:spPr bwMode="auto">
          <a:xfrm flipH="1">
            <a:off x="1870075" y="1546225"/>
            <a:ext cx="3175" cy="323850"/>
          </a:xfrm>
          <a:prstGeom prst="straightConnector1">
            <a:avLst/>
          </a:prstGeom>
          <a:noFill/>
          <a:ln w="9525">
            <a:solidFill>
              <a:schemeClr val="tx1"/>
            </a:solidFill>
            <a:round/>
            <a:headEnd/>
            <a:tailEnd type="triangle" w="med" len="med"/>
          </a:ln>
        </p:spPr>
      </p:cxnSp>
      <p:cxnSp>
        <p:nvCxnSpPr>
          <p:cNvPr id="28714" name="AutoShape 44"/>
          <p:cNvCxnSpPr>
            <a:cxnSpLocks noChangeShapeType="1"/>
            <a:stCxn id="28681" idx="2"/>
            <a:endCxn id="28698" idx="0"/>
          </p:cNvCxnSpPr>
          <p:nvPr/>
        </p:nvCxnSpPr>
        <p:spPr bwMode="auto">
          <a:xfrm flipH="1">
            <a:off x="3094038" y="1546225"/>
            <a:ext cx="3175" cy="323850"/>
          </a:xfrm>
          <a:prstGeom prst="straightConnector1">
            <a:avLst/>
          </a:prstGeom>
          <a:noFill/>
          <a:ln w="9525">
            <a:solidFill>
              <a:schemeClr val="tx1"/>
            </a:solidFill>
            <a:round/>
            <a:headEnd/>
            <a:tailEnd type="triangle" w="med" len="med"/>
          </a:ln>
        </p:spPr>
      </p:cxnSp>
      <p:cxnSp>
        <p:nvCxnSpPr>
          <p:cNvPr id="28715" name="AutoShape 45"/>
          <p:cNvCxnSpPr>
            <a:cxnSpLocks noChangeShapeType="1"/>
            <a:stCxn id="28682" idx="2"/>
            <a:endCxn id="28699" idx="0"/>
          </p:cNvCxnSpPr>
          <p:nvPr/>
        </p:nvCxnSpPr>
        <p:spPr bwMode="auto">
          <a:xfrm flipH="1">
            <a:off x="3502025" y="1546225"/>
            <a:ext cx="3175" cy="323850"/>
          </a:xfrm>
          <a:prstGeom prst="straightConnector1">
            <a:avLst/>
          </a:prstGeom>
          <a:noFill/>
          <a:ln w="9525">
            <a:solidFill>
              <a:schemeClr val="tx1"/>
            </a:solidFill>
            <a:round/>
            <a:headEnd/>
            <a:tailEnd type="triangle" w="med" len="med"/>
          </a:ln>
        </p:spPr>
      </p:cxnSp>
      <p:cxnSp>
        <p:nvCxnSpPr>
          <p:cNvPr id="28716" name="AutoShape 46"/>
          <p:cNvCxnSpPr>
            <a:cxnSpLocks noChangeShapeType="1"/>
            <a:stCxn id="28683" idx="2"/>
            <a:endCxn id="28700" idx="0"/>
          </p:cNvCxnSpPr>
          <p:nvPr/>
        </p:nvCxnSpPr>
        <p:spPr bwMode="auto">
          <a:xfrm flipH="1">
            <a:off x="3910013" y="1546225"/>
            <a:ext cx="3175" cy="323850"/>
          </a:xfrm>
          <a:prstGeom prst="straightConnector1">
            <a:avLst/>
          </a:prstGeom>
          <a:noFill/>
          <a:ln w="9525">
            <a:solidFill>
              <a:schemeClr val="tx1"/>
            </a:solidFill>
            <a:round/>
            <a:headEnd/>
            <a:tailEnd type="triangle" w="med" len="med"/>
          </a:ln>
        </p:spPr>
      </p:cxnSp>
      <p:cxnSp>
        <p:nvCxnSpPr>
          <p:cNvPr id="28717" name="AutoShape 47"/>
          <p:cNvCxnSpPr>
            <a:cxnSpLocks noChangeShapeType="1"/>
            <a:stCxn id="28692" idx="2"/>
            <a:endCxn id="28709" idx="0"/>
          </p:cNvCxnSpPr>
          <p:nvPr/>
        </p:nvCxnSpPr>
        <p:spPr bwMode="auto">
          <a:xfrm flipH="1">
            <a:off x="7581900" y="1546225"/>
            <a:ext cx="3175" cy="323850"/>
          </a:xfrm>
          <a:prstGeom prst="straightConnector1">
            <a:avLst/>
          </a:prstGeom>
          <a:noFill/>
          <a:ln w="9525">
            <a:solidFill>
              <a:schemeClr val="tx1"/>
            </a:solidFill>
            <a:round/>
            <a:headEnd/>
            <a:tailEnd type="triangle" w="med" len="med"/>
          </a:ln>
        </p:spPr>
      </p:cxnSp>
      <p:cxnSp>
        <p:nvCxnSpPr>
          <p:cNvPr id="28718" name="AutoShape 48"/>
          <p:cNvCxnSpPr>
            <a:cxnSpLocks noChangeShapeType="1"/>
            <a:stCxn id="28685" idx="2"/>
            <a:endCxn id="28702" idx="0"/>
          </p:cNvCxnSpPr>
          <p:nvPr/>
        </p:nvCxnSpPr>
        <p:spPr bwMode="auto">
          <a:xfrm flipH="1">
            <a:off x="4725988" y="1546225"/>
            <a:ext cx="3175" cy="323850"/>
          </a:xfrm>
          <a:prstGeom prst="straightConnector1">
            <a:avLst/>
          </a:prstGeom>
          <a:noFill/>
          <a:ln w="9525">
            <a:solidFill>
              <a:schemeClr val="tx1"/>
            </a:solidFill>
            <a:round/>
            <a:headEnd/>
            <a:tailEnd type="triangle" w="med" len="med"/>
          </a:ln>
        </p:spPr>
      </p:cxnSp>
      <p:cxnSp>
        <p:nvCxnSpPr>
          <p:cNvPr id="28719" name="AutoShape 49"/>
          <p:cNvCxnSpPr>
            <a:cxnSpLocks noChangeShapeType="1"/>
            <a:stCxn id="28686" idx="2"/>
            <a:endCxn id="28703" idx="0"/>
          </p:cNvCxnSpPr>
          <p:nvPr/>
        </p:nvCxnSpPr>
        <p:spPr bwMode="auto">
          <a:xfrm flipH="1">
            <a:off x="5133975" y="1546225"/>
            <a:ext cx="3175" cy="323850"/>
          </a:xfrm>
          <a:prstGeom prst="straightConnector1">
            <a:avLst/>
          </a:prstGeom>
          <a:noFill/>
          <a:ln w="9525">
            <a:solidFill>
              <a:schemeClr val="tx1"/>
            </a:solidFill>
            <a:round/>
            <a:headEnd/>
            <a:tailEnd type="triangle" w="med" len="med"/>
          </a:ln>
        </p:spPr>
      </p:cxnSp>
      <p:cxnSp>
        <p:nvCxnSpPr>
          <p:cNvPr id="28720" name="AutoShape 50"/>
          <p:cNvCxnSpPr>
            <a:cxnSpLocks noChangeShapeType="1"/>
            <a:stCxn id="28687" idx="2"/>
            <a:endCxn id="28704" idx="0"/>
          </p:cNvCxnSpPr>
          <p:nvPr/>
        </p:nvCxnSpPr>
        <p:spPr bwMode="auto">
          <a:xfrm flipH="1">
            <a:off x="5541963" y="1546225"/>
            <a:ext cx="3175" cy="323850"/>
          </a:xfrm>
          <a:prstGeom prst="straightConnector1">
            <a:avLst/>
          </a:prstGeom>
          <a:noFill/>
          <a:ln w="9525">
            <a:solidFill>
              <a:schemeClr val="tx1"/>
            </a:solidFill>
            <a:round/>
            <a:headEnd/>
            <a:tailEnd type="triangle" w="med" len="med"/>
          </a:ln>
        </p:spPr>
      </p:cxnSp>
      <p:cxnSp>
        <p:nvCxnSpPr>
          <p:cNvPr id="28721" name="AutoShape 51"/>
          <p:cNvCxnSpPr>
            <a:cxnSpLocks noChangeShapeType="1"/>
            <a:stCxn id="28688" idx="2"/>
            <a:endCxn id="28705" idx="0"/>
          </p:cNvCxnSpPr>
          <p:nvPr/>
        </p:nvCxnSpPr>
        <p:spPr bwMode="auto">
          <a:xfrm flipH="1">
            <a:off x="5949950" y="1546225"/>
            <a:ext cx="3175" cy="323850"/>
          </a:xfrm>
          <a:prstGeom prst="straightConnector1">
            <a:avLst/>
          </a:prstGeom>
          <a:noFill/>
          <a:ln w="9525">
            <a:solidFill>
              <a:schemeClr val="tx1"/>
            </a:solidFill>
            <a:round/>
            <a:headEnd/>
            <a:tailEnd type="triangle" w="med" len="med"/>
          </a:ln>
        </p:spPr>
      </p:cxnSp>
      <p:cxnSp>
        <p:nvCxnSpPr>
          <p:cNvPr id="28722" name="AutoShape 52"/>
          <p:cNvCxnSpPr>
            <a:cxnSpLocks noChangeShapeType="1"/>
            <a:stCxn id="28689" idx="2"/>
            <a:endCxn id="28706" idx="0"/>
          </p:cNvCxnSpPr>
          <p:nvPr/>
        </p:nvCxnSpPr>
        <p:spPr bwMode="auto">
          <a:xfrm flipH="1">
            <a:off x="6357938" y="1546225"/>
            <a:ext cx="3175" cy="323850"/>
          </a:xfrm>
          <a:prstGeom prst="straightConnector1">
            <a:avLst/>
          </a:prstGeom>
          <a:noFill/>
          <a:ln w="9525">
            <a:solidFill>
              <a:schemeClr val="tx1"/>
            </a:solidFill>
            <a:round/>
            <a:headEnd/>
            <a:tailEnd type="triangle" w="med" len="med"/>
          </a:ln>
        </p:spPr>
      </p:cxnSp>
      <p:cxnSp>
        <p:nvCxnSpPr>
          <p:cNvPr id="28723" name="AutoShape 53"/>
          <p:cNvCxnSpPr>
            <a:cxnSpLocks noChangeShapeType="1"/>
            <a:stCxn id="28690" idx="2"/>
            <a:endCxn id="28707" idx="0"/>
          </p:cNvCxnSpPr>
          <p:nvPr/>
        </p:nvCxnSpPr>
        <p:spPr bwMode="auto">
          <a:xfrm flipH="1">
            <a:off x="6765925" y="1546225"/>
            <a:ext cx="3175" cy="323850"/>
          </a:xfrm>
          <a:prstGeom prst="straightConnector1">
            <a:avLst/>
          </a:prstGeom>
          <a:noFill/>
          <a:ln w="9525">
            <a:solidFill>
              <a:schemeClr val="tx1"/>
            </a:solidFill>
            <a:round/>
            <a:headEnd/>
            <a:tailEnd type="triangle" w="med" len="med"/>
          </a:ln>
        </p:spPr>
      </p:cxnSp>
      <p:cxnSp>
        <p:nvCxnSpPr>
          <p:cNvPr id="28724" name="AutoShape 54"/>
          <p:cNvCxnSpPr>
            <a:cxnSpLocks noChangeShapeType="1"/>
            <a:stCxn id="28691" idx="2"/>
            <a:endCxn id="28708" idx="0"/>
          </p:cNvCxnSpPr>
          <p:nvPr/>
        </p:nvCxnSpPr>
        <p:spPr bwMode="auto">
          <a:xfrm flipH="1">
            <a:off x="7173913" y="1546225"/>
            <a:ext cx="3175" cy="323850"/>
          </a:xfrm>
          <a:prstGeom prst="straightConnector1">
            <a:avLst/>
          </a:prstGeom>
          <a:noFill/>
          <a:ln w="9525">
            <a:solidFill>
              <a:schemeClr val="tx1"/>
            </a:solidFill>
            <a:round/>
            <a:headEnd/>
            <a:tailEnd type="triangle" w="med" len="med"/>
          </a:ln>
        </p:spPr>
      </p:cxnSp>
      <p:cxnSp>
        <p:nvCxnSpPr>
          <p:cNvPr id="28725" name="AutoShape 55"/>
          <p:cNvCxnSpPr>
            <a:cxnSpLocks noChangeShapeType="1"/>
            <a:stCxn id="28684" idx="2"/>
            <a:endCxn id="28701" idx="0"/>
          </p:cNvCxnSpPr>
          <p:nvPr/>
        </p:nvCxnSpPr>
        <p:spPr bwMode="auto">
          <a:xfrm flipH="1">
            <a:off x="4318000" y="1546225"/>
            <a:ext cx="3175" cy="323850"/>
          </a:xfrm>
          <a:prstGeom prst="straightConnector1">
            <a:avLst/>
          </a:prstGeom>
          <a:noFill/>
          <a:ln w="9525">
            <a:solidFill>
              <a:schemeClr val="tx1"/>
            </a:solidFill>
            <a:round/>
            <a:headEnd/>
            <a:tailEnd type="triangle" w="med" len="med"/>
          </a:ln>
        </p:spPr>
      </p:cxnSp>
      <p:cxnSp>
        <p:nvCxnSpPr>
          <p:cNvPr id="28726" name="AutoShape 56"/>
          <p:cNvCxnSpPr>
            <a:cxnSpLocks noChangeShapeType="1"/>
            <a:stCxn id="28694" idx="2"/>
            <a:endCxn id="28710" idx="0"/>
          </p:cNvCxnSpPr>
          <p:nvPr/>
        </p:nvCxnSpPr>
        <p:spPr bwMode="auto">
          <a:xfrm flipH="1">
            <a:off x="7989888" y="1546225"/>
            <a:ext cx="3175" cy="323850"/>
          </a:xfrm>
          <a:prstGeom prst="straightConnector1">
            <a:avLst/>
          </a:prstGeom>
          <a:noFill/>
          <a:ln w="9525">
            <a:solidFill>
              <a:schemeClr val="tx1"/>
            </a:solidFill>
            <a:round/>
            <a:headEnd/>
            <a:tailEnd type="triangle" w="med" len="med"/>
          </a:ln>
        </p:spPr>
      </p:cxnSp>
      <p:sp>
        <p:nvSpPr>
          <p:cNvPr id="28727" name="Rectangle 57"/>
          <p:cNvSpPr>
            <a:spLocks noChangeArrowheads="1"/>
          </p:cNvSpPr>
          <p:nvPr/>
        </p:nvSpPr>
        <p:spPr bwMode="auto">
          <a:xfrm>
            <a:off x="1665288" y="1870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28" name="Rectangle 58"/>
          <p:cNvSpPr>
            <a:spLocks noChangeArrowheads="1"/>
          </p:cNvSpPr>
          <p:nvPr/>
        </p:nvSpPr>
        <p:spPr bwMode="auto">
          <a:xfrm>
            <a:off x="2073275" y="1870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29" name="Rectangle 59"/>
          <p:cNvSpPr>
            <a:spLocks noChangeArrowheads="1"/>
          </p:cNvSpPr>
          <p:nvPr/>
        </p:nvSpPr>
        <p:spPr bwMode="auto">
          <a:xfrm>
            <a:off x="2481263" y="1870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30" name="Rectangle 60"/>
          <p:cNvSpPr>
            <a:spLocks noChangeArrowheads="1"/>
          </p:cNvSpPr>
          <p:nvPr/>
        </p:nvSpPr>
        <p:spPr bwMode="auto">
          <a:xfrm>
            <a:off x="2889250" y="1870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31" name="Rectangle 61"/>
          <p:cNvSpPr>
            <a:spLocks noChangeArrowheads="1"/>
          </p:cNvSpPr>
          <p:nvPr/>
        </p:nvSpPr>
        <p:spPr bwMode="auto">
          <a:xfrm>
            <a:off x="3297238" y="1870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32" name="Rectangle 62"/>
          <p:cNvSpPr>
            <a:spLocks noChangeArrowheads="1"/>
          </p:cNvSpPr>
          <p:nvPr/>
        </p:nvSpPr>
        <p:spPr bwMode="auto">
          <a:xfrm>
            <a:off x="3705225" y="1870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33" name="Rectangle 63"/>
          <p:cNvSpPr>
            <a:spLocks noChangeArrowheads="1"/>
          </p:cNvSpPr>
          <p:nvPr/>
        </p:nvSpPr>
        <p:spPr bwMode="auto">
          <a:xfrm>
            <a:off x="4113213" y="1870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34" name="Rectangle 64"/>
          <p:cNvSpPr>
            <a:spLocks noChangeArrowheads="1"/>
          </p:cNvSpPr>
          <p:nvPr/>
        </p:nvSpPr>
        <p:spPr bwMode="auto">
          <a:xfrm>
            <a:off x="4521200" y="1870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35" name="Rectangle 65"/>
          <p:cNvSpPr>
            <a:spLocks noChangeArrowheads="1"/>
          </p:cNvSpPr>
          <p:nvPr/>
        </p:nvSpPr>
        <p:spPr bwMode="auto">
          <a:xfrm>
            <a:off x="4929188" y="1870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36" name="Rectangle 66"/>
          <p:cNvSpPr>
            <a:spLocks noChangeArrowheads="1"/>
          </p:cNvSpPr>
          <p:nvPr/>
        </p:nvSpPr>
        <p:spPr bwMode="auto">
          <a:xfrm>
            <a:off x="5337175" y="1870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37" name="Rectangle 67"/>
          <p:cNvSpPr>
            <a:spLocks noChangeArrowheads="1"/>
          </p:cNvSpPr>
          <p:nvPr/>
        </p:nvSpPr>
        <p:spPr bwMode="auto">
          <a:xfrm>
            <a:off x="5745163" y="1870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38" name="Rectangle 68"/>
          <p:cNvSpPr>
            <a:spLocks noChangeArrowheads="1"/>
          </p:cNvSpPr>
          <p:nvPr/>
        </p:nvSpPr>
        <p:spPr bwMode="auto">
          <a:xfrm>
            <a:off x="6153150" y="1870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39" name="Rectangle 69"/>
          <p:cNvSpPr>
            <a:spLocks noChangeArrowheads="1"/>
          </p:cNvSpPr>
          <p:nvPr/>
        </p:nvSpPr>
        <p:spPr bwMode="auto">
          <a:xfrm>
            <a:off x="6561138" y="1870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40" name="Rectangle 70"/>
          <p:cNvSpPr>
            <a:spLocks noChangeArrowheads="1"/>
          </p:cNvSpPr>
          <p:nvPr/>
        </p:nvSpPr>
        <p:spPr bwMode="auto">
          <a:xfrm>
            <a:off x="6969125" y="1870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41" name="Rectangle 71"/>
          <p:cNvSpPr>
            <a:spLocks noChangeArrowheads="1"/>
          </p:cNvSpPr>
          <p:nvPr/>
        </p:nvSpPr>
        <p:spPr bwMode="auto">
          <a:xfrm>
            <a:off x="7377113" y="1870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42" name="Rectangle 72"/>
          <p:cNvSpPr>
            <a:spLocks noChangeArrowheads="1"/>
          </p:cNvSpPr>
          <p:nvPr/>
        </p:nvSpPr>
        <p:spPr bwMode="auto">
          <a:xfrm>
            <a:off x="7785100" y="1870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43" name="Rectangle 73"/>
          <p:cNvSpPr>
            <a:spLocks noChangeArrowheads="1"/>
          </p:cNvSpPr>
          <p:nvPr/>
        </p:nvSpPr>
        <p:spPr bwMode="auto">
          <a:xfrm>
            <a:off x="1662113" y="2441575"/>
            <a:ext cx="407987"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44" name="Rectangle 74"/>
          <p:cNvSpPr>
            <a:spLocks noChangeArrowheads="1"/>
          </p:cNvSpPr>
          <p:nvPr/>
        </p:nvSpPr>
        <p:spPr bwMode="auto">
          <a:xfrm>
            <a:off x="2070100" y="2441575"/>
            <a:ext cx="407988"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45" name="Rectangle 75"/>
          <p:cNvSpPr>
            <a:spLocks noChangeArrowheads="1"/>
          </p:cNvSpPr>
          <p:nvPr/>
        </p:nvSpPr>
        <p:spPr bwMode="auto">
          <a:xfrm>
            <a:off x="2478088" y="2441575"/>
            <a:ext cx="407987"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46" name="Rectangle 76"/>
          <p:cNvSpPr>
            <a:spLocks noChangeArrowheads="1"/>
          </p:cNvSpPr>
          <p:nvPr/>
        </p:nvSpPr>
        <p:spPr bwMode="auto">
          <a:xfrm>
            <a:off x="2886075" y="2441575"/>
            <a:ext cx="407988"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47" name="Rectangle 77"/>
          <p:cNvSpPr>
            <a:spLocks noChangeArrowheads="1"/>
          </p:cNvSpPr>
          <p:nvPr/>
        </p:nvSpPr>
        <p:spPr bwMode="auto">
          <a:xfrm>
            <a:off x="3294063" y="2441575"/>
            <a:ext cx="407987"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48" name="Rectangle 78"/>
          <p:cNvSpPr>
            <a:spLocks noChangeArrowheads="1"/>
          </p:cNvSpPr>
          <p:nvPr/>
        </p:nvSpPr>
        <p:spPr bwMode="auto">
          <a:xfrm>
            <a:off x="3702050" y="2441575"/>
            <a:ext cx="407988"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49" name="Rectangle 79"/>
          <p:cNvSpPr>
            <a:spLocks noChangeArrowheads="1"/>
          </p:cNvSpPr>
          <p:nvPr/>
        </p:nvSpPr>
        <p:spPr bwMode="auto">
          <a:xfrm>
            <a:off x="4110038" y="2441575"/>
            <a:ext cx="407987"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50" name="Rectangle 80"/>
          <p:cNvSpPr>
            <a:spLocks noChangeArrowheads="1"/>
          </p:cNvSpPr>
          <p:nvPr/>
        </p:nvSpPr>
        <p:spPr bwMode="auto">
          <a:xfrm>
            <a:off x="4518025" y="2441575"/>
            <a:ext cx="407988"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51" name="Rectangle 81"/>
          <p:cNvSpPr>
            <a:spLocks noChangeArrowheads="1"/>
          </p:cNvSpPr>
          <p:nvPr/>
        </p:nvSpPr>
        <p:spPr bwMode="auto">
          <a:xfrm>
            <a:off x="4926013" y="2441575"/>
            <a:ext cx="407987"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52" name="Rectangle 82"/>
          <p:cNvSpPr>
            <a:spLocks noChangeArrowheads="1"/>
          </p:cNvSpPr>
          <p:nvPr/>
        </p:nvSpPr>
        <p:spPr bwMode="auto">
          <a:xfrm>
            <a:off x="5334000" y="2441575"/>
            <a:ext cx="407988"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53" name="Rectangle 83"/>
          <p:cNvSpPr>
            <a:spLocks noChangeArrowheads="1"/>
          </p:cNvSpPr>
          <p:nvPr/>
        </p:nvSpPr>
        <p:spPr bwMode="auto">
          <a:xfrm>
            <a:off x="5741988" y="2441575"/>
            <a:ext cx="407987"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54" name="Rectangle 84"/>
          <p:cNvSpPr>
            <a:spLocks noChangeArrowheads="1"/>
          </p:cNvSpPr>
          <p:nvPr/>
        </p:nvSpPr>
        <p:spPr bwMode="auto">
          <a:xfrm>
            <a:off x="6149975" y="2441575"/>
            <a:ext cx="407988"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55" name="Rectangle 85"/>
          <p:cNvSpPr>
            <a:spLocks noChangeArrowheads="1"/>
          </p:cNvSpPr>
          <p:nvPr/>
        </p:nvSpPr>
        <p:spPr bwMode="auto">
          <a:xfrm>
            <a:off x="6557963" y="2441575"/>
            <a:ext cx="407987"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56" name="Rectangle 86"/>
          <p:cNvSpPr>
            <a:spLocks noChangeArrowheads="1"/>
          </p:cNvSpPr>
          <p:nvPr/>
        </p:nvSpPr>
        <p:spPr bwMode="auto">
          <a:xfrm>
            <a:off x="6965950" y="2441575"/>
            <a:ext cx="407988"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57" name="Rectangle 87"/>
          <p:cNvSpPr>
            <a:spLocks noChangeArrowheads="1"/>
          </p:cNvSpPr>
          <p:nvPr/>
        </p:nvSpPr>
        <p:spPr bwMode="auto">
          <a:xfrm>
            <a:off x="7373938" y="2441575"/>
            <a:ext cx="407987"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58" name="Rectangle 88"/>
          <p:cNvSpPr>
            <a:spLocks noChangeArrowheads="1"/>
          </p:cNvSpPr>
          <p:nvPr/>
        </p:nvSpPr>
        <p:spPr bwMode="auto">
          <a:xfrm>
            <a:off x="7781925" y="2441575"/>
            <a:ext cx="407988"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cxnSp>
        <p:nvCxnSpPr>
          <p:cNvPr id="28759" name="AutoShape 89"/>
          <p:cNvCxnSpPr>
            <a:cxnSpLocks noChangeShapeType="1"/>
            <a:stCxn id="28728" idx="2"/>
            <a:endCxn id="28744" idx="0"/>
          </p:cNvCxnSpPr>
          <p:nvPr/>
        </p:nvCxnSpPr>
        <p:spPr bwMode="auto">
          <a:xfrm flipH="1">
            <a:off x="2274888" y="2117725"/>
            <a:ext cx="3175" cy="323850"/>
          </a:xfrm>
          <a:prstGeom prst="straightConnector1">
            <a:avLst/>
          </a:prstGeom>
          <a:noFill/>
          <a:ln w="9525">
            <a:solidFill>
              <a:schemeClr val="tx1"/>
            </a:solidFill>
            <a:round/>
            <a:headEnd/>
            <a:tailEnd type="triangle" w="med" len="med"/>
          </a:ln>
        </p:spPr>
      </p:cxnSp>
      <p:cxnSp>
        <p:nvCxnSpPr>
          <p:cNvPr id="28760" name="AutoShape 90"/>
          <p:cNvCxnSpPr>
            <a:cxnSpLocks noChangeShapeType="1"/>
            <a:stCxn id="28729" idx="2"/>
            <a:endCxn id="28745" idx="0"/>
          </p:cNvCxnSpPr>
          <p:nvPr/>
        </p:nvCxnSpPr>
        <p:spPr bwMode="auto">
          <a:xfrm flipH="1">
            <a:off x="2682875" y="2117725"/>
            <a:ext cx="3175" cy="323850"/>
          </a:xfrm>
          <a:prstGeom prst="straightConnector1">
            <a:avLst/>
          </a:prstGeom>
          <a:noFill/>
          <a:ln w="9525">
            <a:solidFill>
              <a:schemeClr val="tx1"/>
            </a:solidFill>
            <a:round/>
            <a:headEnd/>
            <a:tailEnd type="triangle" w="med" len="med"/>
          </a:ln>
        </p:spPr>
      </p:cxnSp>
      <p:cxnSp>
        <p:nvCxnSpPr>
          <p:cNvPr id="28761" name="AutoShape 91"/>
          <p:cNvCxnSpPr>
            <a:cxnSpLocks noChangeShapeType="1"/>
            <a:stCxn id="28727" idx="2"/>
            <a:endCxn id="28743" idx="0"/>
          </p:cNvCxnSpPr>
          <p:nvPr/>
        </p:nvCxnSpPr>
        <p:spPr bwMode="auto">
          <a:xfrm flipH="1">
            <a:off x="1866900" y="2117725"/>
            <a:ext cx="3175" cy="323850"/>
          </a:xfrm>
          <a:prstGeom prst="straightConnector1">
            <a:avLst/>
          </a:prstGeom>
          <a:noFill/>
          <a:ln w="9525">
            <a:solidFill>
              <a:schemeClr val="tx1"/>
            </a:solidFill>
            <a:round/>
            <a:headEnd/>
            <a:tailEnd type="triangle" w="med" len="med"/>
          </a:ln>
        </p:spPr>
      </p:cxnSp>
      <p:cxnSp>
        <p:nvCxnSpPr>
          <p:cNvPr id="28762" name="AutoShape 92"/>
          <p:cNvCxnSpPr>
            <a:cxnSpLocks noChangeShapeType="1"/>
            <a:stCxn id="28730" idx="2"/>
            <a:endCxn id="28746" idx="0"/>
          </p:cNvCxnSpPr>
          <p:nvPr/>
        </p:nvCxnSpPr>
        <p:spPr bwMode="auto">
          <a:xfrm flipH="1">
            <a:off x="3090863" y="2117725"/>
            <a:ext cx="3175" cy="323850"/>
          </a:xfrm>
          <a:prstGeom prst="straightConnector1">
            <a:avLst/>
          </a:prstGeom>
          <a:noFill/>
          <a:ln w="9525">
            <a:solidFill>
              <a:schemeClr val="tx1"/>
            </a:solidFill>
            <a:round/>
            <a:headEnd/>
            <a:tailEnd type="triangle" w="med" len="med"/>
          </a:ln>
        </p:spPr>
      </p:cxnSp>
      <p:cxnSp>
        <p:nvCxnSpPr>
          <p:cNvPr id="28763" name="AutoShape 93"/>
          <p:cNvCxnSpPr>
            <a:cxnSpLocks noChangeShapeType="1"/>
            <a:stCxn id="28731" idx="2"/>
            <a:endCxn id="28747" idx="0"/>
          </p:cNvCxnSpPr>
          <p:nvPr/>
        </p:nvCxnSpPr>
        <p:spPr bwMode="auto">
          <a:xfrm flipH="1">
            <a:off x="3498850" y="2117725"/>
            <a:ext cx="3175" cy="323850"/>
          </a:xfrm>
          <a:prstGeom prst="straightConnector1">
            <a:avLst/>
          </a:prstGeom>
          <a:noFill/>
          <a:ln w="9525">
            <a:solidFill>
              <a:schemeClr val="tx1"/>
            </a:solidFill>
            <a:round/>
            <a:headEnd/>
            <a:tailEnd type="triangle" w="med" len="med"/>
          </a:ln>
        </p:spPr>
      </p:cxnSp>
      <p:cxnSp>
        <p:nvCxnSpPr>
          <p:cNvPr id="28764" name="AutoShape 94"/>
          <p:cNvCxnSpPr>
            <a:cxnSpLocks noChangeShapeType="1"/>
            <a:stCxn id="28732" idx="2"/>
            <a:endCxn id="28748" idx="0"/>
          </p:cNvCxnSpPr>
          <p:nvPr/>
        </p:nvCxnSpPr>
        <p:spPr bwMode="auto">
          <a:xfrm flipH="1">
            <a:off x="3906838" y="2117725"/>
            <a:ext cx="3175" cy="323850"/>
          </a:xfrm>
          <a:prstGeom prst="straightConnector1">
            <a:avLst/>
          </a:prstGeom>
          <a:noFill/>
          <a:ln w="9525">
            <a:solidFill>
              <a:schemeClr val="tx1"/>
            </a:solidFill>
            <a:round/>
            <a:headEnd/>
            <a:tailEnd type="triangle" w="med" len="med"/>
          </a:ln>
        </p:spPr>
      </p:cxnSp>
      <p:cxnSp>
        <p:nvCxnSpPr>
          <p:cNvPr id="28765" name="AutoShape 95"/>
          <p:cNvCxnSpPr>
            <a:cxnSpLocks noChangeShapeType="1"/>
            <a:stCxn id="28741" idx="2"/>
            <a:endCxn id="28757" idx="0"/>
          </p:cNvCxnSpPr>
          <p:nvPr/>
        </p:nvCxnSpPr>
        <p:spPr bwMode="auto">
          <a:xfrm flipH="1">
            <a:off x="7578725" y="2117725"/>
            <a:ext cx="3175" cy="323850"/>
          </a:xfrm>
          <a:prstGeom prst="straightConnector1">
            <a:avLst/>
          </a:prstGeom>
          <a:noFill/>
          <a:ln w="9525">
            <a:solidFill>
              <a:schemeClr val="tx1"/>
            </a:solidFill>
            <a:round/>
            <a:headEnd/>
            <a:tailEnd type="triangle" w="med" len="med"/>
          </a:ln>
        </p:spPr>
      </p:cxnSp>
      <p:cxnSp>
        <p:nvCxnSpPr>
          <p:cNvPr id="28766" name="AutoShape 96"/>
          <p:cNvCxnSpPr>
            <a:cxnSpLocks noChangeShapeType="1"/>
            <a:stCxn id="28734" idx="2"/>
            <a:endCxn id="28750" idx="0"/>
          </p:cNvCxnSpPr>
          <p:nvPr/>
        </p:nvCxnSpPr>
        <p:spPr bwMode="auto">
          <a:xfrm flipH="1">
            <a:off x="4722813" y="2117725"/>
            <a:ext cx="3175" cy="323850"/>
          </a:xfrm>
          <a:prstGeom prst="straightConnector1">
            <a:avLst/>
          </a:prstGeom>
          <a:noFill/>
          <a:ln w="9525">
            <a:solidFill>
              <a:schemeClr val="tx1"/>
            </a:solidFill>
            <a:round/>
            <a:headEnd/>
            <a:tailEnd type="triangle" w="med" len="med"/>
          </a:ln>
        </p:spPr>
      </p:cxnSp>
      <p:cxnSp>
        <p:nvCxnSpPr>
          <p:cNvPr id="28767" name="AutoShape 97"/>
          <p:cNvCxnSpPr>
            <a:cxnSpLocks noChangeShapeType="1"/>
            <a:stCxn id="28735" idx="2"/>
            <a:endCxn id="28751" idx="0"/>
          </p:cNvCxnSpPr>
          <p:nvPr/>
        </p:nvCxnSpPr>
        <p:spPr bwMode="auto">
          <a:xfrm flipH="1">
            <a:off x="5130800" y="2117725"/>
            <a:ext cx="3175" cy="323850"/>
          </a:xfrm>
          <a:prstGeom prst="straightConnector1">
            <a:avLst/>
          </a:prstGeom>
          <a:noFill/>
          <a:ln w="9525">
            <a:solidFill>
              <a:schemeClr val="tx1"/>
            </a:solidFill>
            <a:round/>
            <a:headEnd/>
            <a:tailEnd type="triangle" w="med" len="med"/>
          </a:ln>
        </p:spPr>
      </p:cxnSp>
      <p:cxnSp>
        <p:nvCxnSpPr>
          <p:cNvPr id="28768" name="AutoShape 98"/>
          <p:cNvCxnSpPr>
            <a:cxnSpLocks noChangeShapeType="1"/>
            <a:stCxn id="28736" idx="2"/>
            <a:endCxn id="28752" idx="0"/>
          </p:cNvCxnSpPr>
          <p:nvPr/>
        </p:nvCxnSpPr>
        <p:spPr bwMode="auto">
          <a:xfrm flipH="1">
            <a:off x="5538788" y="2117725"/>
            <a:ext cx="3175" cy="323850"/>
          </a:xfrm>
          <a:prstGeom prst="straightConnector1">
            <a:avLst/>
          </a:prstGeom>
          <a:noFill/>
          <a:ln w="9525">
            <a:solidFill>
              <a:schemeClr val="tx1"/>
            </a:solidFill>
            <a:round/>
            <a:headEnd/>
            <a:tailEnd type="triangle" w="med" len="med"/>
          </a:ln>
        </p:spPr>
      </p:cxnSp>
      <p:cxnSp>
        <p:nvCxnSpPr>
          <p:cNvPr id="28769" name="AutoShape 99"/>
          <p:cNvCxnSpPr>
            <a:cxnSpLocks noChangeShapeType="1"/>
            <a:stCxn id="28737" idx="2"/>
            <a:endCxn id="28753" idx="0"/>
          </p:cNvCxnSpPr>
          <p:nvPr/>
        </p:nvCxnSpPr>
        <p:spPr bwMode="auto">
          <a:xfrm flipH="1">
            <a:off x="5946775" y="2117725"/>
            <a:ext cx="3175" cy="323850"/>
          </a:xfrm>
          <a:prstGeom prst="straightConnector1">
            <a:avLst/>
          </a:prstGeom>
          <a:noFill/>
          <a:ln w="9525">
            <a:solidFill>
              <a:schemeClr val="tx1"/>
            </a:solidFill>
            <a:round/>
            <a:headEnd/>
            <a:tailEnd type="triangle" w="med" len="med"/>
          </a:ln>
        </p:spPr>
      </p:cxnSp>
      <p:cxnSp>
        <p:nvCxnSpPr>
          <p:cNvPr id="28770" name="AutoShape 100"/>
          <p:cNvCxnSpPr>
            <a:cxnSpLocks noChangeShapeType="1"/>
            <a:stCxn id="28738" idx="2"/>
            <a:endCxn id="28754" idx="0"/>
          </p:cNvCxnSpPr>
          <p:nvPr/>
        </p:nvCxnSpPr>
        <p:spPr bwMode="auto">
          <a:xfrm flipH="1">
            <a:off x="6354763" y="2117725"/>
            <a:ext cx="3175" cy="323850"/>
          </a:xfrm>
          <a:prstGeom prst="straightConnector1">
            <a:avLst/>
          </a:prstGeom>
          <a:noFill/>
          <a:ln w="9525">
            <a:solidFill>
              <a:schemeClr val="tx1"/>
            </a:solidFill>
            <a:round/>
            <a:headEnd/>
            <a:tailEnd type="triangle" w="med" len="med"/>
          </a:ln>
        </p:spPr>
      </p:cxnSp>
      <p:cxnSp>
        <p:nvCxnSpPr>
          <p:cNvPr id="28771" name="AutoShape 101"/>
          <p:cNvCxnSpPr>
            <a:cxnSpLocks noChangeShapeType="1"/>
            <a:stCxn id="28739" idx="2"/>
            <a:endCxn id="28755" idx="0"/>
          </p:cNvCxnSpPr>
          <p:nvPr/>
        </p:nvCxnSpPr>
        <p:spPr bwMode="auto">
          <a:xfrm flipH="1">
            <a:off x="6762750" y="2117725"/>
            <a:ext cx="3175" cy="323850"/>
          </a:xfrm>
          <a:prstGeom prst="straightConnector1">
            <a:avLst/>
          </a:prstGeom>
          <a:noFill/>
          <a:ln w="9525">
            <a:solidFill>
              <a:schemeClr val="tx1"/>
            </a:solidFill>
            <a:round/>
            <a:headEnd/>
            <a:tailEnd type="triangle" w="med" len="med"/>
          </a:ln>
        </p:spPr>
      </p:cxnSp>
      <p:cxnSp>
        <p:nvCxnSpPr>
          <p:cNvPr id="28772" name="AutoShape 102"/>
          <p:cNvCxnSpPr>
            <a:cxnSpLocks noChangeShapeType="1"/>
            <a:stCxn id="28740" idx="2"/>
            <a:endCxn id="28756" idx="0"/>
          </p:cNvCxnSpPr>
          <p:nvPr/>
        </p:nvCxnSpPr>
        <p:spPr bwMode="auto">
          <a:xfrm flipH="1">
            <a:off x="7170738" y="2117725"/>
            <a:ext cx="3175" cy="323850"/>
          </a:xfrm>
          <a:prstGeom prst="straightConnector1">
            <a:avLst/>
          </a:prstGeom>
          <a:noFill/>
          <a:ln w="9525">
            <a:solidFill>
              <a:schemeClr val="tx1"/>
            </a:solidFill>
            <a:round/>
            <a:headEnd/>
            <a:tailEnd type="triangle" w="med" len="med"/>
          </a:ln>
        </p:spPr>
      </p:cxnSp>
      <p:cxnSp>
        <p:nvCxnSpPr>
          <p:cNvPr id="28773" name="AutoShape 103"/>
          <p:cNvCxnSpPr>
            <a:cxnSpLocks noChangeShapeType="1"/>
            <a:stCxn id="28733" idx="2"/>
            <a:endCxn id="28749" idx="0"/>
          </p:cNvCxnSpPr>
          <p:nvPr/>
        </p:nvCxnSpPr>
        <p:spPr bwMode="auto">
          <a:xfrm flipH="1">
            <a:off x="4314825" y="2117725"/>
            <a:ext cx="3175" cy="323850"/>
          </a:xfrm>
          <a:prstGeom prst="straightConnector1">
            <a:avLst/>
          </a:prstGeom>
          <a:noFill/>
          <a:ln w="9525">
            <a:solidFill>
              <a:schemeClr val="tx1"/>
            </a:solidFill>
            <a:round/>
            <a:headEnd/>
            <a:tailEnd type="triangle" w="med" len="med"/>
          </a:ln>
        </p:spPr>
      </p:cxnSp>
      <p:cxnSp>
        <p:nvCxnSpPr>
          <p:cNvPr id="28774" name="AutoShape 104"/>
          <p:cNvCxnSpPr>
            <a:cxnSpLocks noChangeShapeType="1"/>
            <a:stCxn id="28742" idx="2"/>
            <a:endCxn id="28758" idx="0"/>
          </p:cNvCxnSpPr>
          <p:nvPr/>
        </p:nvCxnSpPr>
        <p:spPr bwMode="auto">
          <a:xfrm flipH="1">
            <a:off x="7986713" y="2117725"/>
            <a:ext cx="3175" cy="323850"/>
          </a:xfrm>
          <a:prstGeom prst="straightConnector1">
            <a:avLst/>
          </a:prstGeom>
          <a:noFill/>
          <a:ln w="9525">
            <a:solidFill>
              <a:schemeClr val="tx1"/>
            </a:solidFill>
            <a:round/>
            <a:headEnd/>
            <a:tailEnd type="triangle" w="med" len="med"/>
          </a:ln>
        </p:spPr>
      </p:cxnSp>
      <p:sp>
        <p:nvSpPr>
          <p:cNvPr id="28775" name="Text Box 105"/>
          <p:cNvSpPr txBox="1">
            <a:spLocks noChangeArrowheads="1"/>
          </p:cNvSpPr>
          <p:nvPr/>
        </p:nvSpPr>
        <p:spPr bwMode="auto">
          <a:xfrm>
            <a:off x="4379913" y="3584575"/>
            <a:ext cx="1703387" cy="40011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a:t>
            </a:r>
          </a:p>
        </p:txBody>
      </p:sp>
      <p:sp>
        <p:nvSpPr>
          <p:cNvPr id="28776" name="Rectangle 106"/>
          <p:cNvSpPr>
            <a:spLocks noChangeArrowheads="1"/>
          </p:cNvSpPr>
          <p:nvPr/>
        </p:nvSpPr>
        <p:spPr bwMode="auto">
          <a:xfrm>
            <a:off x="1644650" y="3013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77" name="Rectangle 107"/>
          <p:cNvSpPr>
            <a:spLocks noChangeArrowheads="1"/>
          </p:cNvSpPr>
          <p:nvPr/>
        </p:nvSpPr>
        <p:spPr bwMode="auto">
          <a:xfrm>
            <a:off x="2052638" y="3013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78" name="Rectangle 108"/>
          <p:cNvSpPr>
            <a:spLocks noChangeArrowheads="1"/>
          </p:cNvSpPr>
          <p:nvPr/>
        </p:nvSpPr>
        <p:spPr bwMode="auto">
          <a:xfrm>
            <a:off x="2460625" y="3013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79" name="Rectangle 109"/>
          <p:cNvSpPr>
            <a:spLocks noChangeArrowheads="1"/>
          </p:cNvSpPr>
          <p:nvPr/>
        </p:nvSpPr>
        <p:spPr bwMode="auto">
          <a:xfrm>
            <a:off x="2868613" y="3013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80" name="Rectangle 110"/>
          <p:cNvSpPr>
            <a:spLocks noChangeArrowheads="1"/>
          </p:cNvSpPr>
          <p:nvPr/>
        </p:nvSpPr>
        <p:spPr bwMode="auto">
          <a:xfrm>
            <a:off x="3276600" y="3013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81" name="Rectangle 111"/>
          <p:cNvSpPr>
            <a:spLocks noChangeArrowheads="1"/>
          </p:cNvSpPr>
          <p:nvPr/>
        </p:nvSpPr>
        <p:spPr bwMode="auto">
          <a:xfrm>
            <a:off x="3684588" y="3013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82" name="Rectangle 112"/>
          <p:cNvSpPr>
            <a:spLocks noChangeArrowheads="1"/>
          </p:cNvSpPr>
          <p:nvPr/>
        </p:nvSpPr>
        <p:spPr bwMode="auto">
          <a:xfrm>
            <a:off x="4092575" y="3013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83" name="Rectangle 113"/>
          <p:cNvSpPr>
            <a:spLocks noChangeArrowheads="1"/>
          </p:cNvSpPr>
          <p:nvPr/>
        </p:nvSpPr>
        <p:spPr bwMode="auto">
          <a:xfrm>
            <a:off x="4500563" y="3013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84" name="Rectangle 114"/>
          <p:cNvSpPr>
            <a:spLocks noChangeArrowheads="1"/>
          </p:cNvSpPr>
          <p:nvPr/>
        </p:nvSpPr>
        <p:spPr bwMode="auto">
          <a:xfrm>
            <a:off x="4908550" y="3013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85" name="Rectangle 115"/>
          <p:cNvSpPr>
            <a:spLocks noChangeArrowheads="1"/>
          </p:cNvSpPr>
          <p:nvPr/>
        </p:nvSpPr>
        <p:spPr bwMode="auto">
          <a:xfrm>
            <a:off x="5316538" y="3013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86" name="Rectangle 116"/>
          <p:cNvSpPr>
            <a:spLocks noChangeArrowheads="1"/>
          </p:cNvSpPr>
          <p:nvPr/>
        </p:nvSpPr>
        <p:spPr bwMode="auto">
          <a:xfrm>
            <a:off x="5724525" y="3013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87" name="Rectangle 117"/>
          <p:cNvSpPr>
            <a:spLocks noChangeArrowheads="1"/>
          </p:cNvSpPr>
          <p:nvPr/>
        </p:nvSpPr>
        <p:spPr bwMode="auto">
          <a:xfrm>
            <a:off x="6132513" y="3013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88" name="Rectangle 118"/>
          <p:cNvSpPr>
            <a:spLocks noChangeArrowheads="1"/>
          </p:cNvSpPr>
          <p:nvPr/>
        </p:nvSpPr>
        <p:spPr bwMode="auto">
          <a:xfrm>
            <a:off x="6540500" y="3013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89" name="Rectangle 119"/>
          <p:cNvSpPr>
            <a:spLocks noChangeArrowheads="1"/>
          </p:cNvSpPr>
          <p:nvPr/>
        </p:nvSpPr>
        <p:spPr bwMode="auto">
          <a:xfrm>
            <a:off x="6948488" y="3013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90" name="Rectangle 120"/>
          <p:cNvSpPr>
            <a:spLocks noChangeArrowheads="1"/>
          </p:cNvSpPr>
          <p:nvPr/>
        </p:nvSpPr>
        <p:spPr bwMode="auto">
          <a:xfrm>
            <a:off x="7356475" y="3013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91" name="Rectangle 121"/>
          <p:cNvSpPr>
            <a:spLocks noChangeArrowheads="1"/>
          </p:cNvSpPr>
          <p:nvPr/>
        </p:nvSpPr>
        <p:spPr bwMode="auto">
          <a:xfrm>
            <a:off x="7764463" y="3013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92" name="Rectangle 122"/>
          <p:cNvSpPr>
            <a:spLocks noChangeArrowheads="1"/>
          </p:cNvSpPr>
          <p:nvPr/>
        </p:nvSpPr>
        <p:spPr bwMode="auto">
          <a:xfrm>
            <a:off x="1644650" y="3013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93" name="Rectangle 123"/>
          <p:cNvSpPr>
            <a:spLocks noChangeArrowheads="1"/>
          </p:cNvSpPr>
          <p:nvPr/>
        </p:nvSpPr>
        <p:spPr bwMode="auto">
          <a:xfrm>
            <a:off x="2052638" y="3013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94" name="Rectangle 124"/>
          <p:cNvSpPr>
            <a:spLocks noChangeArrowheads="1"/>
          </p:cNvSpPr>
          <p:nvPr/>
        </p:nvSpPr>
        <p:spPr bwMode="auto">
          <a:xfrm>
            <a:off x="2460625" y="3013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95" name="Rectangle 125"/>
          <p:cNvSpPr>
            <a:spLocks noChangeArrowheads="1"/>
          </p:cNvSpPr>
          <p:nvPr/>
        </p:nvSpPr>
        <p:spPr bwMode="auto">
          <a:xfrm>
            <a:off x="2868613" y="3013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96" name="Rectangle 126"/>
          <p:cNvSpPr>
            <a:spLocks noChangeArrowheads="1"/>
          </p:cNvSpPr>
          <p:nvPr/>
        </p:nvSpPr>
        <p:spPr bwMode="auto">
          <a:xfrm>
            <a:off x="3276600" y="3013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97" name="Rectangle 127"/>
          <p:cNvSpPr>
            <a:spLocks noChangeArrowheads="1"/>
          </p:cNvSpPr>
          <p:nvPr/>
        </p:nvSpPr>
        <p:spPr bwMode="auto">
          <a:xfrm>
            <a:off x="3684588" y="3013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98" name="Rectangle 128"/>
          <p:cNvSpPr>
            <a:spLocks noChangeArrowheads="1"/>
          </p:cNvSpPr>
          <p:nvPr/>
        </p:nvSpPr>
        <p:spPr bwMode="auto">
          <a:xfrm>
            <a:off x="4092575" y="3013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799" name="Rectangle 129"/>
          <p:cNvSpPr>
            <a:spLocks noChangeArrowheads="1"/>
          </p:cNvSpPr>
          <p:nvPr/>
        </p:nvSpPr>
        <p:spPr bwMode="auto">
          <a:xfrm>
            <a:off x="4500563" y="3013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00" name="Rectangle 130"/>
          <p:cNvSpPr>
            <a:spLocks noChangeArrowheads="1"/>
          </p:cNvSpPr>
          <p:nvPr/>
        </p:nvSpPr>
        <p:spPr bwMode="auto">
          <a:xfrm>
            <a:off x="4908550" y="3013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01" name="Rectangle 131"/>
          <p:cNvSpPr>
            <a:spLocks noChangeArrowheads="1"/>
          </p:cNvSpPr>
          <p:nvPr/>
        </p:nvSpPr>
        <p:spPr bwMode="auto">
          <a:xfrm>
            <a:off x="5316538" y="3013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02" name="Rectangle 132"/>
          <p:cNvSpPr>
            <a:spLocks noChangeArrowheads="1"/>
          </p:cNvSpPr>
          <p:nvPr/>
        </p:nvSpPr>
        <p:spPr bwMode="auto">
          <a:xfrm>
            <a:off x="5724525" y="3013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03" name="Rectangle 133"/>
          <p:cNvSpPr>
            <a:spLocks noChangeArrowheads="1"/>
          </p:cNvSpPr>
          <p:nvPr/>
        </p:nvSpPr>
        <p:spPr bwMode="auto">
          <a:xfrm>
            <a:off x="6132513" y="3013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04" name="Rectangle 134"/>
          <p:cNvSpPr>
            <a:spLocks noChangeArrowheads="1"/>
          </p:cNvSpPr>
          <p:nvPr/>
        </p:nvSpPr>
        <p:spPr bwMode="auto">
          <a:xfrm>
            <a:off x="6540500" y="3013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05" name="Rectangle 135"/>
          <p:cNvSpPr>
            <a:spLocks noChangeArrowheads="1"/>
          </p:cNvSpPr>
          <p:nvPr/>
        </p:nvSpPr>
        <p:spPr bwMode="auto">
          <a:xfrm>
            <a:off x="6948488" y="3013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06" name="Rectangle 136"/>
          <p:cNvSpPr>
            <a:spLocks noChangeArrowheads="1"/>
          </p:cNvSpPr>
          <p:nvPr/>
        </p:nvSpPr>
        <p:spPr bwMode="auto">
          <a:xfrm>
            <a:off x="7356475" y="3013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07" name="Rectangle 137"/>
          <p:cNvSpPr>
            <a:spLocks noChangeArrowheads="1"/>
          </p:cNvSpPr>
          <p:nvPr/>
        </p:nvSpPr>
        <p:spPr bwMode="auto">
          <a:xfrm>
            <a:off x="7764463" y="3013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08" name="Rectangle 138"/>
          <p:cNvSpPr>
            <a:spLocks noChangeArrowheads="1"/>
          </p:cNvSpPr>
          <p:nvPr/>
        </p:nvSpPr>
        <p:spPr bwMode="auto">
          <a:xfrm>
            <a:off x="1641475" y="3584575"/>
            <a:ext cx="407988"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09" name="Rectangle 139"/>
          <p:cNvSpPr>
            <a:spLocks noChangeArrowheads="1"/>
          </p:cNvSpPr>
          <p:nvPr/>
        </p:nvSpPr>
        <p:spPr bwMode="auto">
          <a:xfrm>
            <a:off x="2049463" y="3584575"/>
            <a:ext cx="407987"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10" name="Rectangle 140"/>
          <p:cNvSpPr>
            <a:spLocks noChangeArrowheads="1"/>
          </p:cNvSpPr>
          <p:nvPr/>
        </p:nvSpPr>
        <p:spPr bwMode="auto">
          <a:xfrm>
            <a:off x="2457450" y="3584575"/>
            <a:ext cx="407988"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11" name="Rectangle 141"/>
          <p:cNvSpPr>
            <a:spLocks noChangeArrowheads="1"/>
          </p:cNvSpPr>
          <p:nvPr/>
        </p:nvSpPr>
        <p:spPr bwMode="auto">
          <a:xfrm>
            <a:off x="2865438" y="3584575"/>
            <a:ext cx="407987"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12" name="Rectangle 142"/>
          <p:cNvSpPr>
            <a:spLocks noChangeArrowheads="1"/>
          </p:cNvSpPr>
          <p:nvPr/>
        </p:nvSpPr>
        <p:spPr bwMode="auto">
          <a:xfrm>
            <a:off x="3273425" y="3584575"/>
            <a:ext cx="407988"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13" name="Rectangle 143"/>
          <p:cNvSpPr>
            <a:spLocks noChangeArrowheads="1"/>
          </p:cNvSpPr>
          <p:nvPr/>
        </p:nvSpPr>
        <p:spPr bwMode="auto">
          <a:xfrm>
            <a:off x="3681413" y="3584575"/>
            <a:ext cx="407987"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14" name="Rectangle 144"/>
          <p:cNvSpPr>
            <a:spLocks noChangeArrowheads="1"/>
          </p:cNvSpPr>
          <p:nvPr/>
        </p:nvSpPr>
        <p:spPr bwMode="auto">
          <a:xfrm>
            <a:off x="4089400" y="3584575"/>
            <a:ext cx="407988"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15" name="Rectangle 145"/>
          <p:cNvSpPr>
            <a:spLocks noChangeArrowheads="1"/>
          </p:cNvSpPr>
          <p:nvPr/>
        </p:nvSpPr>
        <p:spPr bwMode="auto">
          <a:xfrm>
            <a:off x="4497388" y="3584575"/>
            <a:ext cx="407987"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16" name="Rectangle 146"/>
          <p:cNvSpPr>
            <a:spLocks noChangeArrowheads="1"/>
          </p:cNvSpPr>
          <p:nvPr/>
        </p:nvSpPr>
        <p:spPr bwMode="auto">
          <a:xfrm>
            <a:off x="4905375" y="3584575"/>
            <a:ext cx="407988"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17" name="Rectangle 147"/>
          <p:cNvSpPr>
            <a:spLocks noChangeArrowheads="1"/>
          </p:cNvSpPr>
          <p:nvPr/>
        </p:nvSpPr>
        <p:spPr bwMode="auto">
          <a:xfrm>
            <a:off x="5313363" y="3584575"/>
            <a:ext cx="407987"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18" name="Rectangle 148"/>
          <p:cNvSpPr>
            <a:spLocks noChangeArrowheads="1"/>
          </p:cNvSpPr>
          <p:nvPr/>
        </p:nvSpPr>
        <p:spPr bwMode="auto">
          <a:xfrm>
            <a:off x="5721350" y="3584575"/>
            <a:ext cx="407988"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19" name="Rectangle 149"/>
          <p:cNvSpPr>
            <a:spLocks noChangeArrowheads="1"/>
          </p:cNvSpPr>
          <p:nvPr/>
        </p:nvSpPr>
        <p:spPr bwMode="auto">
          <a:xfrm>
            <a:off x="6129338" y="3584575"/>
            <a:ext cx="407987"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20" name="Rectangle 150"/>
          <p:cNvSpPr>
            <a:spLocks noChangeArrowheads="1"/>
          </p:cNvSpPr>
          <p:nvPr/>
        </p:nvSpPr>
        <p:spPr bwMode="auto">
          <a:xfrm>
            <a:off x="6537325" y="3584575"/>
            <a:ext cx="407988"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21" name="Rectangle 151"/>
          <p:cNvSpPr>
            <a:spLocks noChangeArrowheads="1"/>
          </p:cNvSpPr>
          <p:nvPr/>
        </p:nvSpPr>
        <p:spPr bwMode="auto">
          <a:xfrm>
            <a:off x="6945313" y="3584575"/>
            <a:ext cx="407987"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22" name="Rectangle 152"/>
          <p:cNvSpPr>
            <a:spLocks noChangeArrowheads="1"/>
          </p:cNvSpPr>
          <p:nvPr/>
        </p:nvSpPr>
        <p:spPr bwMode="auto">
          <a:xfrm>
            <a:off x="7353300" y="3584575"/>
            <a:ext cx="407988"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23" name="Rectangle 153"/>
          <p:cNvSpPr>
            <a:spLocks noChangeArrowheads="1"/>
          </p:cNvSpPr>
          <p:nvPr/>
        </p:nvSpPr>
        <p:spPr bwMode="auto">
          <a:xfrm>
            <a:off x="7761288" y="3584575"/>
            <a:ext cx="407987"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cxnSp>
        <p:nvCxnSpPr>
          <p:cNvPr id="28824" name="AutoShape 154"/>
          <p:cNvCxnSpPr>
            <a:cxnSpLocks noChangeShapeType="1"/>
            <a:stCxn id="28793" idx="2"/>
            <a:endCxn id="28809" idx="0"/>
          </p:cNvCxnSpPr>
          <p:nvPr/>
        </p:nvCxnSpPr>
        <p:spPr bwMode="auto">
          <a:xfrm flipH="1">
            <a:off x="2254250" y="3260725"/>
            <a:ext cx="3175" cy="323850"/>
          </a:xfrm>
          <a:prstGeom prst="straightConnector1">
            <a:avLst/>
          </a:prstGeom>
          <a:noFill/>
          <a:ln w="9525">
            <a:solidFill>
              <a:schemeClr val="tx1"/>
            </a:solidFill>
            <a:round/>
            <a:headEnd/>
            <a:tailEnd type="triangle" w="med" len="med"/>
          </a:ln>
        </p:spPr>
      </p:cxnSp>
      <p:cxnSp>
        <p:nvCxnSpPr>
          <p:cNvPr id="28825" name="AutoShape 155"/>
          <p:cNvCxnSpPr>
            <a:cxnSpLocks noChangeShapeType="1"/>
            <a:stCxn id="28794" idx="2"/>
            <a:endCxn id="28810" idx="0"/>
          </p:cNvCxnSpPr>
          <p:nvPr/>
        </p:nvCxnSpPr>
        <p:spPr bwMode="auto">
          <a:xfrm flipH="1">
            <a:off x="2662238" y="3260725"/>
            <a:ext cx="3175" cy="323850"/>
          </a:xfrm>
          <a:prstGeom prst="straightConnector1">
            <a:avLst/>
          </a:prstGeom>
          <a:noFill/>
          <a:ln w="9525">
            <a:solidFill>
              <a:schemeClr val="tx1"/>
            </a:solidFill>
            <a:round/>
            <a:headEnd/>
            <a:tailEnd type="triangle" w="med" len="med"/>
          </a:ln>
        </p:spPr>
      </p:cxnSp>
      <p:cxnSp>
        <p:nvCxnSpPr>
          <p:cNvPr id="28826" name="AutoShape 156"/>
          <p:cNvCxnSpPr>
            <a:cxnSpLocks noChangeShapeType="1"/>
            <a:stCxn id="28792" idx="2"/>
            <a:endCxn id="28808" idx="0"/>
          </p:cNvCxnSpPr>
          <p:nvPr/>
        </p:nvCxnSpPr>
        <p:spPr bwMode="auto">
          <a:xfrm flipH="1">
            <a:off x="1846263" y="3260725"/>
            <a:ext cx="3175" cy="323850"/>
          </a:xfrm>
          <a:prstGeom prst="straightConnector1">
            <a:avLst/>
          </a:prstGeom>
          <a:noFill/>
          <a:ln w="9525">
            <a:solidFill>
              <a:schemeClr val="tx1"/>
            </a:solidFill>
            <a:round/>
            <a:headEnd/>
            <a:tailEnd type="triangle" w="med" len="med"/>
          </a:ln>
        </p:spPr>
      </p:cxnSp>
      <p:cxnSp>
        <p:nvCxnSpPr>
          <p:cNvPr id="28827" name="AutoShape 157"/>
          <p:cNvCxnSpPr>
            <a:cxnSpLocks noChangeShapeType="1"/>
            <a:stCxn id="28795" idx="2"/>
            <a:endCxn id="28811" idx="0"/>
          </p:cNvCxnSpPr>
          <p:nvPr/>
        </p:nvCxnSpPr>
        <p:spPr bwMode="auto">
          <a:xfrm flipH="1">
            <a:off x="3070225" y="3260725"/>
            <a:ext cx="3175" cy="323850"/>
          </a:xfrm>
          <a:prstGeom prst="straightConnector1">
            <a:avLst/>
          </a:prstGeom>
          <a:noFill/>
          <a:ln w="9525">
            <a:solidFill>
              <a:schemeClr val="tx1"/>
            </a:solidFill>
            <a:round/>
            <a:headEnd/>
            <a:tailEnd type="triangle" w="med" len="med"/>
          </a:ln>
        </p:spPr>
      </p:cxnSp>
      <p:cxnSp>
        <p:nvCxnSpPr>
          <p:cNvPr id="28828" name="AutoShape 158"/>
          <p:cNvCxnSpPr>
            <a:cxnSpLocks noChangeShapeType="1"/>
            <a:stCxn id="28796" idx="2"/>
            <a:endCxn id="28812" idx="0"/>
          </p:cNvCxnSpPr>
          <p:nvPr/>
        </p:nvCxnSpPr>
        <p:spPr bwMode="auto">
          <a:xfrm flipH="1">
            <a:off x="3478213" y="3260725"/>
            <a:ext cx="3175" cy="323850"/>
          </a:xfrm>
          <a:prstGeom prst="straightConnector1">
            <a:avLst/>
          </a:prstGeom>
          <a:noFill/>
          <a:ln w="9525">
            <a:solidFill>
              <a:schemeClr val="tx1"/>
            </a:solidFill>
            <a:round/>
            <a:headEnd/>
            <a:tailEnd type="triangle" w="med" len="med"/>
          </a:ln>
        </p:spPr>
      </p:cxnSp>
      <p:cxnSp>
        <p:nvCxnSpPr>
          <p:cNvPr id="28829" name="AutoShape 159"/>
          <p:cNvCxnSpPr>
            <a:cxnSpLocks noChangeShapeType="1"/>
            <a:stCxn id="28797" idx="2"/>
            <a:endCxn id="28813" idx="0"/>
          </p:cNvCxnSpPr>
          <p:nvPr/>
        </p:nvCxnSpPr>
        <p:spPr bwMode="auto">
          <a:xfrm flipH="1">
            <a:off x="3886200" y="3260725"/>
            <a:ext cx="3175" cy="323850"/>
          </a:xfrm>
          <a:prstGeom prst="straightConnector1">
            <a:avLst/>
          </a:prstGeom>
          <a:noFill/>
          <a:ln w="9525">
            <a:solidFill>
              <a:schemeClr val="tx1"/>
            </a:solidFill>
            <a:round/>
            <a:headEnd/>
            <a:tailEnd type="triangle" w="med" len="med"/>
          </a:ln>
        </p:spPr>
      </p:cxnSp>
      <p:cxnSp>
        <p:nvCxnSpPr>
          <p:cNvPr id="28830" name="AutoShape 160"/>
          <p:cNvCxnSpPr>
            <a:cxnSpLocks noChangeShapeType="1"/>
            <a:stCxn id="28806" idx="2"/>
            <a:endCxn id="28822" idx="0"/>
          </p:cNvCxnSpPr>
          <p:nvPr/>
        </p:nvCxnSpPr>
        <p:spPr bwMode="auto">
          <a:xfrm flipH="1">
            <a:off x="7558088" y="3260725"/>
            <a:ext cx="3175" cy="323850"/>
          </a:xfrm>
          <a:prstGeom prst="straightConnector1">
            <a:avLst/>
          </a:prstGeom>
          <a:noFill/>
          <a:ln w="9525">
            <a:solidFill>
              <a:schemeClr val="tx1"/>
            </a:solidFill>
            <a:round/>
            <a:headEnd/>
            <a:tailEnd type="triangle" w="med" len="med"/>
          </a:ln>
        </p:spPr>
      </p:cxnSp>
      <p:cxnSp>
        <p:nvCxnSpPr>
          <p:cNvPr id="28831" name="AutoShape 161"/>
          <p:cNvCxnSpPr>
            <a:cxnSpLocks noChangeShapeType="1"/>
            <a:stCxn id="28799" idx="2"/>
            <a:endCxn id="28815" idx="0"/>
          </p:cNvCxnSpPr>
          <p:nvPr/>
        </p:nvCxnSpPr>
        <p:spPr bwMode="auto">
          <a:xfrm flipH="1">
            <a:off x="4702175" y="3260725"/>
            <a:ext cx="3175" cy="323850"/>
          </a:xfrm>
          <a:prstGeom prst="straightConnector1">
            <a:avLst/>
          </a:prstGeom>
          <a:noFill/>
          <a:ln w="9525">
            <a:solidFill>
              <a:schemeClr val="tx1"/>
            </a:solidFill>
            <a:round/>
            <a:headEnd/>
            <a:tailEnd type="triangle" w="med" len="med"/>
          </a:ln>
        </p:spPr>
      </p:cxnSp>
      <p:cxnSp>
        <p:nvCxnSpPr>
          <p:cNvPr id="28832" name="AutoShape 162"/>
          <p:cNvCxnSpPr>
            <a:cxnSpLocks noChangeShapeType="1"/>
            <a:stCxn id="28800" idx="2"/>
            <a:endCxn id="28816" idx="0"/>
          </p:cNvCxnSpPr>
          <p:nvPr/>
        </p:nvCxnSpPr>
        <p:spPr bwMode="auto">
          <a:xfrm flipH="1">
            <a:off x="5110163" y="3260725"/>
            <a:ext cx="3175" cy="323850"/>
          </a:xfrm>
          <a:prstGeom prst="straightConnector1">
            <a:avLst/>
          </a:prstGeom>
          <a:noFill/>
          <a:ln w="9525">
            <a:solidFill>
              <a:schemeClr val="tx1"/>
            </a:solidFill>
            <a:round/>
            <a:headEnd/>
            <a:tailEnd type="triangle" w="med" len="med"/>
          </a:ln>
        </p:spPr>
      </p:cxnSp>
      <p:cxnSp>
        <p:nvCxnSpPr>
          <p:cNvPr id="28833" name="AutoShape 163"/>
          <p:cNvCxnSpPr>
            <a:cxnSpLocks noChangeShapeType="1"/>
            <a:stCxn id="28801" idx="2"/>
            <a:endCxn id="28817" idx="0"/>
          </p:cNvCxnSpPr>
          <p:nvPr/>
        </p:nvCxnSpPr>
        <p:spPr bwMode="auto">
          <a:xfrm flipH="1">
            <a:off x="5518150" y="3260725"/>
            <a:ext cx="3175" cy="323850"/>
          </a:xfrm>
          <a:prstGeom prst="straightConnector1">
            <a:avLst/>
          </a:prstGeom>
          <a:noFill/>
          <a:ln w="9525">
            <a:solidFill>
              <a:schemeClr val="tx1"/>
            </a:solidFill>
            <a:round/>
            <a:headEnd/>
            <a:tailEnd type="triangle" w="med" len="med"/>
          </a:ln>
        </p:spPr>
      </p:cxnSp>
      <p:cxnSp>
        <p:nvCxnSpPr>
          <p:cNvPr id="28834" name="AutoShape 164"/>
          <p:cNvCxnSpPr>
            <a:cxnSpLocks noChangeShapeType="1"/>
            <a:stCxn id="28802" idx="2"/>
            <a:endCxn id="28818" idx="0"/>
          </p:cNvCxnSpPr>
          <p:nvPr/>
        </p:nvCxnSpPr>
        <p:spPr bwMode="auto">
          <a:xfrm flipH="1">
            <a:off x="5926138" y="3260725"/>
            <a:ext cx="3175" cy="323850"/>
          </a:xfrm>
          <a:prstGeom prst="straightConnector1">
            <a:avLst/>
          </a:prstGeom>
          <a:noFill/>
          <a:ln w="9525">
            <a:solidFill>
              <a:schemeClr val="tx1"/>
            </a:solidFill>
            <a:round/>
            <a:headEnd/>
            <a:tailEnd type="triangle" w="med" len="med"/>
          </a:ln>
        </p:spPr>
      </p:cxnSp>
      <p:cxnSp>
        <p:nvCxnSpPr>
          <p:cNvPr id="28835" name="AutoShape 165"/>
          <p:cNvCxnSpPr>
            <a:cxnSpLocks noChangeShapeType="1"/>
            <a:stCxn id="28803" idx="2"/>
            <a:endCxn id="28819" idx="0"/>
          </p:cNvCxnSpPr>
          <p:nvPr/>
        </p:nvCxnSpPr>
        <p:spPr bwMode="auto">
          <a:xfrm flipH="1">
            <a:off x="6334125" y="3260725"/>
            <a:ext cx="3175" cy="323850"/>
          </a:xfrm>
          <a:prstGeom prst="straightConnector1">
            <a:avLst/>
          </a:prstGeom>
          <a:noFill/>
          <a:ln w="9525">
            <a:solidFill>
              <a:schemeClr val="tx1"/>
            </a:solidFill>
            <a:round/>
            <a:headEnd/>
            <a:tailEnd type="triangle" w="med" len="med"/>
          </a:ln>
        </p:spPr>
      </p:cxnSp>
      <p:cxnSp>
        <p:nvCxnSpPr>
          <p:cNvPr id="28836" name="AutoShape 166"/>
          <p:cNvCxnSpPr>
            <a:cxnSpLocks noChangeShapeType="1"/>
            <a:stCxn id="28804" idx="2"/>
            <a:endCxn id="28820" idx="0"/>
          </p:cNvCxnSpPr>
          <p:nvPr/>
        </p:nvCxnSpPr>
        <p:spPr bwMode="auto">
          <a:xfrm flipH="1">
            <a:off x="6742113" y="3260725"/>
            <a:ext cx="3175" cy="323850"/>
          </a:xfrm>
          <a:prstGeom prst="straightConnector1">
            <a:avLst/>
          </a:prstGeom>
          <a:noFill/>
          <a:ln w="9525">
            <a:solidFill>
              <a:schemeClr val="tx1"/>
            </a:solidFill>
            <a:round/>
            <a:headEnd/>
            <a:tailEnd type="triangle" w="med" len="med"/>
          </a:ln>
        </p:spPr>
      </p:cxnSp>
      <p:cxnSp>
        <p:nvCxnSpPr>
          <p:cNvPr id="28837" name="AutoShape 167"/>
          <p:cNvCxnSpPr>
            <a:cxnSpLocks noChangeShapeType="1"/>
            <a:stCxn id="28805" idx="2"/>
            <a:endCxn id="28821" idx="0"/>
          </p:cNvCxnSpPr>
          <p:nvPr/>
        </p:nvCxnSpPr>
        <p:spPr bwMode="auto">
          <a:xfrm flipH="1">
            <a:off x="7150100" y="3260725"/>
            <a:ext cx="3175" cy="323850"/>
          </a:xfrm>
          <a:prstGeom prst="straightConnector1">
            <a:avLst/>
          </a:prstGeom>
          <a:noFill/>
          <a:ln w="9525">
            <a:solidFill>
              <a:schemeClr val="tx1"/>
            </a:solidFill>
            <a:round/>
            <a:headEnd/>
            <a:tailEnd type="triangle" w="med" len="med"/>
          </a:ln>
        </p:spPr>
      </p:cxnSp>
      <p:cxnSp>
        <p:nvCxnSpPr>
          <p:cNvPr id="28838" name="AutoShape 168"/>
          <p:cNvCxnSpPr>
            <a:cxnSpLocks noChangeShapeType="1"/>
            <a:stCxn id="28798" idx="2"/>
            <a:endCxn id="28814" idx="0"/>
          </p:cNvCxnSpPr>
          <p:nvPr/>
        </p:nvCxnSpPr>
        <p:spPr bwMode="auto">
          <a:xfrm flipH="1">
            <a:off x="4294188" y="3260725"/>
            <a:ext cx="3175" cy="323850"/>
          </a:xfrm>
          <a:prstGeom prst="straightConnector1">
            <a:avLst/>
          </a:prstGeom>
          <a:noFill/>
          <a:ln w="9525">
            <a:solidFill>
              <a:schemeClr val="tx1"/>
            </a:solidFill>
            <a:round/>
            <a:headEnd/>
            <a:tailEnd type="triangle" w="med" len="med"/>
          </a:ln>
        </p:spPr>
      </p:cxnSp>
      <p:cxnSp>
        <p:nvCxnSpPr>
          <p:cNvPr id="28839" name="AutoShape 169"/>
          <p:cNvCxnSpPr>
            <a:cxnSpLocks noChangeShapeType="1"/>
            <a:stCxn id="28807" idx="2"/>
            <a:endCxn id="28823" idx="0"/>
          </p:cNvCxnSpPr>
          <p:nvPr/>
        </p:nvCxnSpPr>
        <p:spPr bwMode="auto">
          <a:xfrm flipH="1">
            <a:off x="7966075" y="3260725"/>
            <a:ext cx="3175" cy="323850"/>
          </a:xfrm>
          <a:prstGeom prst="straightConnector1">
            <a:avLst/>
          </a:prstGeom>
          <a:noFill/>
          <a:ln w="9525">
            <a:solidFill>
              <a:schemeClr val="tx1"/>
            </a:solidFill>
            <a:round/>
            <a:headEnd/>
            <a:tailEnd type="triangle" w="med" len="med"/>
          </a:ln>
        </p:spPr>
      </p:cxnSp>
      <p:sp>
        <p:nvSpPr>
          <p:cNvPr id="28840" name="Rectangle 170"/>
          <p:cNvSpPr>
            <a:spLocks noChangeArrowheads="1"/>
          </p:cNvSpPr>
          <p:nvPr/>
        </p:nvSpPr>
        <p:spPr bwMode="auto">
          <a:xfrm>
            <a:off x="1665288" y="2441575"/>
            <a:ext cx="407987"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41" name="Rectangle 171"/>
          <p:cNvSpPr>
            <a:spLocks noChangeArrowheads="1"/>
          </p:cNvSpPr>
          <p:nvPr/>
        </p:nvSpPr>
        <p:spPr bwMode="auto">
          <a:xfrm>
            <a:off x="2073275" y="2441575"/>
            <a:ext cx="407988"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42" name="Rectangle 172"/>
          <p:cNvSpPr>
            <a:spLocks noChangeArrowheads="1"/>
          </p:cNvSpPr>
          <p:nvPr/>
        </p:nvSpPr>
        <p:spPr bwMode="auto">
          <a:xfrm>
            <a:off x="2481263" y="2441575"/>
            <a:ext cx="407987"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43" name="Rectangle 173"/>
          <p:cNvSpPr>
            <a:spLocks noChangeArrowheads="1"/>
          </p:cNvSpPr>
          <p:nvPr/>
        </p:nvSpPr>
        <p:spPr bwMode="auto">
          <a:xfrm>
            <a:off x="2889250" y="2441575"/>
            <a:ext cx="407988"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44" name="Rectangle 174"/>
          <p:cNvSpPr>
            <a:spLocks noChangeArrowheads="1"/>
          </p:cNvSpPr>
          <p:nvPr/>
        </p:nvSpPr>
        <p:spPr bwMode="auto">
          <a:xfrm>
            <a:off x="3297238" y="2441575"/>
            <a:ext cx="407987"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45" name="Rectangle 175"/>
          <p:cNvSpPr>
            <a:spLocks noChangeArrowheads="1"/>
          </p:cNvSpPr>
          <p:nvPr/>
        </p:nvSpPr>
        <p:spPr bwMode="auto">
          <a:xfrm>
            <a:off x="3705225" y="2441575"/>
            <a:ext cx="407988"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46" name="Rectangle 176"/>
          <p:cNvSpPr>
            <a:spLocks noChangeArrowheads="1"/>
          </p:cNvSpPr>
          <p:nvPr/>
        </p:nvSpPr>
        <p:spPr bwMode="auto">
          <a:xfrm>
            <a:off x="4113213" y="2441575"/>
            <a:ext cx="407987"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47" name="Rectangle 177"/>
          <p:cNvSpPr>
            <a:spLocks noChangeArrowheads="1"/>
          </p:cNvSpPr>
          <p:nvPr/>
        </p:nvSpPr>
        <p:spPr bwMode="auto">
          <a:xfrm>
            <a:off x="4521200" y="2441575"/>
            <a:ext cx="407988"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48" name="Rectangle 178"/>
          <p:cNvSpPr>
            <a:spLocks noChangeArrowheads="1"/>
          </p:cNvSpPr>
          <p:nvPr/>
        </p:nvSpPr>
        <p:spPr bwMode="auto">
          <a:xfrm>
            <a:off x="4929188" y="2441575"/>
            <a:ext cx="407987"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49" name="Rectangle 179"/>
          <p:cNvSpPr>
            <a:spLocks noChangeArrowheads="1"/>
          </p:cNvSpPr>
          <p:nvPr/>
        </p:nvSpPr>
        <p:spPr bwMode="auto">
          <a:xfrm>
            <a:off x="5337175" y="2441575"/>
            <a:ext cx="407988"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50" name="Rectangle 180"/>
          <p:cNvSpPr>
            <a:spLocks noChangeArrowheads="1"/>
          </p:cNvSpPr>
          <p:nvPr/>
        </p:nvSpPr>
        <p:spPr bwMode="auto">
          <a:xfrm>
            <a:off x="5745163" y="2441575"/>
            <a:ext cx="407987"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51" name="Rectangle 181"/>
          <p:cNvSpPr>
            <a:spLocks noChangeArrowheads="1"/>
          </p:cNvSpPr>
          <p:nvPr/>
        </p:nvSpPr>
        <p:spPr bwMode="auto">
          <a:xfrm>
            <a:off x="6153150" y="2441575"/>
            <a:ext cx="407988"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52" name="Rectangle 182"/>
          <p:cNvSpPr>
            <a:spLocks noChangeArrowheads="1"/>
          </p:cNvSpPr>
          <p:nvPr/>
        </p:nvSpPr>
        <p:spPr bwMode="auto">
          <a:xfrm>
            <a:off x="6561138" y="2441575"/>
            <a:ext cx="407987"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53" name="Rectangle 183"/>
          <p:cNvSpPr>
            <a:spLocks noChangeArrowheads="1"/>
          </p:cNvSpPr>
          <p:nvPr/>
        </p:nvSpPr>
        <p:spPr bwMode="auto">
          <a:xfrm>
            <a:off x="6969125" y="2441575"/>
            <a:ext cx="407988"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54" name="Rectangle 184"/>
          <p:cNvSpPr>
            <a:spLocks noChangeArrowheads="1"/>
          </p:cNvSpPr>
          <p:nvPr/>
        </p:nvSpPr>
        <p:spPr bwMode="auto">
          <a:xfrm>
            <a:off x="7377113" y="2441575"/>
            <a:ext cx="407987"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55" name="Rectangle 185"/>
          <p:cNvSpPr>
            <a:spLocks noChangeArrowheads="1"/>
          </p:cNvSpPr>
          <p:nvPr/>
        </p:nvSpPr>
        <p:spPr bwMode="auto">
          <a:xfrm>
            <a:off x="7785100" y="2441575"/>
            <a:ext cx="407988"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56" name="Rectangle 186"/>
          <p:cNvSpPr>
            <a:spLocks noChangeArrowheads="1"/>
          </p:cNvSpPr>
          <p:nvPr/>
        </p:nvSpPr>
        <p:spPr bwMode="auto">
          <a:xfrm>
            <a:off x="1665288" y="2441575"/>
            <a:ext cx="407987"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57" name="Rectangle 187"/>
          <p:cNvSpPr>
            <a:spLocks noChangeArrowheads="1"/>
          </p:cNvSpPr>
          <p:nvPr/>
        </p:nvSpPr>
        <p:spPr bwMode="auto">
          <a:xfrm>
            <a:off x="2073275" y="2441575"/>
            <a:ext cx="407988"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58" name="Rectangle 188"/>
          <p:cNvSpPr>
            <a:spLocks noChangeArrowheads="1"/>
          </p:cNvSpPr>
          <p:nvPr/>
        </p:nvSpPr>
        <p:spPr bwMode="auto">
          <a:xfrm>
            <a:off x="2481263" y="2441575"/>
            <a:ext cx="407987"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59" name="Rectangle 189"/>
          <p:cNvSpPr>
            <a:spLocks noChangeArrowheads="1"/>
          </p:cNvSpPr>
          <p:nvPr/>
        </p:nvSpPr>
        <p:spPr bwMode="auto">
          <a:xfrm>
            <a:off x="2889250" y="2441575"/>
            <a:ext cx="407988"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60" name="Rectangle 190"/>
          <p:cNvSpPr>
            <a:spLocks noChangeArrowheads="1"/>
          </p:cNvSpPr>
          <p:nvPr/>
        </p:nvSpPr>
        <p:spPr bwMode="auto">
          <a:xfrm>
            <a:off x="3297238" y="2441575"/>
            <a:ext cx="407987"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61" name="Rectangle 191"/>
          <p:cNvSpPr>
            <a:spLocks noChangeArrowheads="1"/>
          </p:cNvSpPr>
          <p:nvPr/>
        </p:nvSpPr>
        <p:spPr bwMode="auto">
          <a:xfrm>
            <a:off x="3705225" y="2441575"/>
            <a:ext cx="407988"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62" name="Rectangle 192"/>
          <p:cNvSpPr>
            <a:spLocks noChangeArrowheads="1"/>
          </p:cNvSpPr>
          <p:nvPr/>
        </p:nvSpPr>
        <p:spPr bwMode="auto">
          <a:xfrm>
            <a:off x="4113213" y="2441575"/>
            <a:ext cx="407987"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63" name="Rectangle 193"/>
          <p:cNvSpPr>
            <a:spLocks noChangeArrowheads="1"/>
          </p:cNvSpPr>
          <p:nvPr/>
        </p:nvSpPr>
        <p:spPr bwMode="auto">
          <a:xfrm>
            <a:off x="4521200" y="2441575"/>
            <a:ext cx="407988"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64" name="Rectangle 194"/>
          <p:cNvSpPr>
            <a:spLocks noChangeArrowheads="1"/>
          </p:cNvSpPr>
          <p:nvPr/>
        </p:nvSpPr>
        <p:spPr bwMode="auto">
          <a:xfrm>
            <a:off x="4929188" y="2441575"/>
            <a:ext cx="407987"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65" name="Rectangle 195"/>
          <p:cNvSpPr>
            <a:spLocks noChangeArrowheads="1"/>
          </p:cNvSpPr>
          <p:nvPr/>
        </p:nvSpPr>
        <p:spPr bwMode="auto">
          <a:xfrm>
            <a:off x="5337175" y="2441575"/>
            <a:ext cx="407988"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66" name="Rectangle 196"/>
          <p:cNvSpPr>
            <a:spLocks noChangeArrowheads="1"/>
          </p:cNvSpPr>
          <p:nvPr/>
        </p:nvSpPr>
        <p:spPr bwMode="auto">
          <a:xfrm>
            <a:off x="5745163" y="2441575"/>
            <a:ext cx="407987"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67" name="Rectangle 197"/>
          <p:cNvSpPr>
            <a:spLocks noChangeArrowheads="1"/>
          </p:cNvSpPr>
          <p:nvPr/>
        </p:nvSpPr>
        <p:spPr bwMode="auto">
          <a:xfrm>
            <a:off x="6153150" y="2441575"/>
            <a:ext cx="407988"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68" name="Rectangle 198"/>
          <p:cNvSpPr>
            <a:spLocks noChangeArrowheads="1"/>
          </p:cNvSpPr>
          <p:nvPr/>
        </p:nvSpPr>
        <p:spPr bwMode="auto">
          <a:xfrm>
            <a:off x="6561138" y="2441575"/>
            <a:ext cx="407987"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69" name="Rectangle 199"/>
          <p:cNvSpPr>
            <a:spLocks noChangeArrowheads="1"/>
          </p:cNvSpPr>
          <p:nvPr/>
        </p:nvSpPr>
        <p:spPr bwMode="auto">
          <a:xfrm>
            <a:off x="6969125" y="2441575"/>
            <a:ext cx="407988"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70" name="Rectangle 200"/>
          <p:cNvSpPr>
            <a:spLocks noChangeArrowheads="1"/>
          </p:cNvSpPr>
          <p:nvPr/>
        </p:nvSpPr>
        <p:spPr bwMode="auto">
          <a:xfrm>
            <a:off x="7377113" y="2441575"/>
            <a:ext cx="407987"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71" name="Rectangle 201"/>
          <p:cNvSpPr>
            <a:spLocks noChangeArrowheads="1"/>
          </p:cNvSpPr>
          <p:nvPr/>
        </p:nvSpPr>
        <p:spPr bwMode="auto">
          <a:xfrm>
            <a:off x="7785100" y="2441575"/>
            <a:ext cx="407988" cy="2476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72" name="Rectangle 202"/>
          <p:cNvSpPr>
            <a:spLocks noChangeArrowheads="1"/>
          </p:cNvSpPr>
          <p:nvPr/>
        </p:nvSpPr>
        <p:spPr bwMode="auto">
          <a:xfrm>
            <a:off x="1662113" y="3013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73" name="Rectangle 203"/>
          <p:cNvSpPr>
            <a:spLocks noChangeArrowheads="1"/>
          </p:cNvSpPr>
          <p:nvPr/>
        </p:nvSpPr>
        <p:spPr bwMode="auto">
          <a:xfrm>
            <a:off x="2070100" y="3013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74" name="Rectangle 204"/>
          <p:cNvSpPr>
            <a:spLocks noChangeArrowheads="1"/>
          </p:cNvSpPr>
          <p:nvPr/>
        </p:nvSpPr>
        <p:spPr bwMode="auto">
          <a:xfrm>
            <a:off x="2478088" y="3013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75" name="Rectangle 205"/>
          <p:cNvSpPr>
            <a:spLocks noChangeArrowheads="1"/>
          </p:cNvSpPr>
          <p:nvPr/>
        </p:nvSpPr>
        <p:spPr bwMode="auto">
          <a:xfrm>
            <a:off x="2886075" y="3013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76" name="Rectangle 206"/>
          <p:cNvSpPr>
            <a:spLocks noChangeArrowheads="1"/>
          </p:cNvSpPr>
          <p:nvPr/>
        </p:nvSpPr>
        <p:spPr bwMode="auto">
          <a:xfrm>
            <a:off x="3294063" y="3013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77" name="Rectangle 207"/>
          <p:cNvSpPr>
            <a:spLocks noChangeArrowheads="1"/>
          </p:cNvSpPr>
          <p:nvPr/>
        </p:nvSpPr>
        <p:spPr bwMode="auto">
          <a:xfrm>
            <a:off x="3702050" y="3013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78" name="Rectangle 208"/>
          <p:cNvSpPr>
            <a:spLocks noChangeArrowheads="1"/>
          </p:cNvSpPr>
          <p:nvPr/>
        </p:nvSpPr>
        <p:spPr bwMode="auto">
          <a:xfrm>
            <a:off x="4110038" y="3013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79" name="Rectangle 209"/>
          <p:cNvSpPr>
            <a:spLocks noChangeArrowheads="1"/>
          </p:cNvSpPr>
          <p:nvPr/>
        </p:nvSpPr>
        <p:spPr bwMode="auto">
          <a:xfrm>
            <a:off x="4518025" y="3013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80" name="Rectangle 210"/>
          <p:cNvSpPr>
            <a:spLocks noChangeArrowheads="1"/>
          </p:cNvSpPr>
          <p:nvPr/>
        </p:nvSpPr>
        <p:spPr bwMode="auto">
          <a:xfrm>
            <a:off x="4926013" y="3013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81" name="Rectangle 211"/>
          <p:cNvSpPr>
            <a:spLocks noChangeArrowheads="1"/>
          </p:cNvSpPr>
          <p:nvPr/>
        </p:nvSpPr>
        <p:spPr bwMode="auto">
          <a:xfrm>
            <a:off x="5334000" y="3013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82" name="Rectangle 212"/>
          <p:cNvSpPr>
            <a:spLocks noChangeArrowheads="1"/>
          </p:cNvSpPr>
          <p:nvPr/>
        </p:nvSpPr>
        <p:spPr bwMode="auto">
          <a:xfrm>
            <a:off x="5741988" y="3013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83" name="Rectangle 213"/>
          <p:cNvSpPr>
            <a:spLocks noChangeArrowheads="1"/>
          </p:cNvSpPr>
          <p:nvPr/>
        </p:nvSpPr>
        <p:spPr bwMode="auto">
          <a:xfrm>
            <a:off x="6149975" y="3013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84" name="Rectangle 214"/>
          <p:cNvSpPr>
            <a:spLocks noChangeArrowheads="1"/>
          </p:cNvSpPr>
          <p:nvPr/>
        </p:nvSpPr>
        <p:spPr bwMode="auto">
          <a:xfrm>
            <a:off x="6557963" y="3013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85" name="Rectangle 215"/>
          <p:cNvSpPr>
            <a:spLocks noChangeArrowheads="1"/>
          </p:cNvSpPr>
          <p:nvPr/>
        </p:nvSpPr>
        <p:spPr bwMode="auto">
          <a:xfrm>
            <a:off x="6965950" y="3013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86" name="Rectangle 216"/>
          <p:cNvSpPr>
            <a:spLocks noChangeArrowheads="1"/>
          </p:cNvSpPr>
          <p:nvPr/>
        </p:nvSpPr>
        <p:spPr bwMode="auto">
          <a:xfrm>
            <a:off x="7373938" y="3013075"/>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887" name="Rectangle 217"/>
          <p:cNvSpPr>
            <a:spLocks noChangeArrowheads="1"/>
          </p:cNvSpPr>
          <p:nvPr/>
        </p:nvSpPr>
        <p:spPr bwMode="auto">
          <a:xfrm>
            <a:off x="7781925" y="3013075"/>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cxnSp>
        <p:nvCxnSpPr>
          <p:cNvPr id="28888" name="AutoShape 218"/>
          <p:cNvCxnSpPr>
            <a:cxnSpLocks noChangeShapeType="1"/>
            <a:stCxn id="28857" idx="2"/>
            <a:endCxn id="28873" idx="0"/>
          </p:cNvCxnSpPr>
          <p:nvPr/>
        </p:nvCxnSpPr>
        <p:spPr bwMode="auto">
          <a:xfrm flipH="1">
            <a:off x="2274888" y="2689225"/>
            <a:ext cx="3175" cy="323850"/>
          </a:xfrm>
          <a:prstGeom prst="straightConnector1">
            <a:avLst/>
          </a:prstGeom>
          <a:noFill/>
          <a:ln w="9525">
            <a:solidFill>
              <a:schemeClr val="tx1"/>
            </a:solidFill>
            <a:round/>
            <a:headEnd/>
            <a:tailEnd type="triangle" w="med" len="med"/>
          </a:ln>
        </p:spPr>
      </p:cxnSp>
      <p:cxnSp>
        <p:nvCxnSpPr>
          <p:cNvPr id="28889" name="AutoShape 219"/>
          <p:cNvCxnSpPr>
            <a:cxnSpLocks noChangeShapeType="1"/>
            <a:stCxn id="28858" idx="2"/>
            <a:endCxn id="28874" idx="0"/>
          </p:cNvCxnSpPr>
          <p:nvPr/>
        </p:nvCxnSpPr>
        <p:spPr bwMode="auto">
          <a:xfrm flipH="1">
            <a:off x="2682875" y="2689225"/>
            <a:ext cx="3175" cy="323850"/>
          </a:xfrm>
          <a:prstGeom prst="straightConnector1">
            <a:avLst/>
          </a:prstGeom>
          <a:noFill/>
          <a:ln w="9525">
            <a:solidFill>
              <a:schemeClr val="tx1"/>
            </a:solidFill>
            <a:round/>
            <a:headEnd/>
            <a:tailEnd type="triangle" w="med" len="med"/>
          </a:ln>
        </p:spPr>
      </p:cxnSp>
      <p:cxnSp>
        <p:nvCxnSpPr>
          <p:cNvPr id="28890" name="AutoShape 220"/>
          <p:cNvCxnSpPr>
            <a:cxnSpLocks noChangeShapeType="1"/>
            <a:stCxn id="28856" idx="2"/>
            <a:endCxn id="28872" idx="0"/>
          </p:cNvCxnSpPr>
          <p:nvPr/>
        </p:nvCxnSpPr>
        <p:spPr bwMode="auto">
          <a:xfrm flipH="1">
            <a:off x="1866900" y="2689225"/>
            <a:ext cx="3175" cy="323850"/>
          </a:xfrm>
          <a:prstGeom prst="straightConnector1">
            <a:avLst/>
          </a:prstGeom>
          <a:noFill/>
          <a:ln w="9525">
            <a:solidFill>
              <a:schemeClr val="tx1"/>
            </a:solidFill>
            <a:round/>
            <a:headEnd/>
            <a:tailEnd type="triangle" w="med" len="med"/>
          </a:ln>
        </p:spPr>
      </p:cxnSp>
      <p:cxnSp>
        <p:nvCxnSpPr>
          <p:cNvPr id="28891" name="AutoShape 221"/>
          <p:cNvCxnSpPr>
            <a:cxnSpLocks noChangeShapeType="1"/>
            <a:stCxn id="28859" idx="2"/>
            <a:endCxn id="28875" idx="0"/>
          </p:cNvCxnSpPr>
          <p:nvPr/>
        </p:nvCxnSpPr>
        <p:spPr bwMode="auto">
          <a:xfrm flipH="1">
            <a:off x="3090863" y="2689225"/>
            <a:ext cx="3175" cy="323850"/>
          </a:xfrm>
          <a:prstGeom prst="straightConnector1">
            <a:avLst/>
          </a:prstGeom>
          <a:noFill/>
          <a:ln w="9525">
            <a:solidFill>
              <a:schemeClr val="tx1"/>
            </a:solidFill>
            <a:round/>
            <a:headEnd/>
            <a:tailEnd type="triangle" w="med" len="med"/>
          </a:ln>
        </p:spPr>
      </p:cxnSp>
      <p:cxnSp>
        <p:nvCxnSpPr>
          <p:cNvPr id="28892" name="AutoShape 222"/>
          <p:cNvCxnSpPr>
            <a:cxnSpLocks noChangeShapeType="1"/>
            <a:stCxn id="28860" idx="2"/>
            <a:endCxn id="28876" idx="0"/>
          </p:cNvCxnSpPr>
          <p:nvPr/>
        </p:nvCxnSpPr>
        <p:spPr bwMode="auto">
          <a:xfrm flipH="1">
            <a:off x="3498850" y="2689225"/>
            <a:ext cx="3175" cy="323850"/>
          </a:xfrm>
          <a:prstGeom prst="straightConnector1">
            <a:avLst/>
          </a:prstGeom>
          <a:noFill/>
          <a:ln w="9525">
            <a:solidFill>
              <a:schemeClr val="tx1"/>
            </a:solidFill>
            <a:round/>
            <a:headEnd/>
            <a:tailEnd type="triangle" w="med" len="med"/>
          </a:ln>
        </p:spPr>
      </p:cxnSp>
      <p:cxnSp>
        <p:nvCxnSpPr>
          <p:cNvPr id="28893" name="AutoShape 223"/>
          <p:cNvCxnSpPr>
            <a:cxnSpLocks noChangeShapeType="1"/>
            <a:stCxn id="28861" idx="2"/>
            <a:endCxn id="28877" idx="0"/>
          </p:cNvCxnSpPr>
          <p:nvPr/>
        </p:nvCxnSpPr>
        <p:spPr bwMode="auto">
          <a:xfrm flipH="1">
            <a:off x="3906838" y="2689225"/>
            <a:ext cx="3175" cy="323850"/>
          </a:xfrm>
          <a:prstGeom prst="straightConnector1">
            <a:avLst/>
          </a:prstGeom>
          <a:noFill/>
          <a:ln w="9525">
            <a:solidFill>
              <a:schemeClr val="tx1"/>
            </a:solidFill>
            <a:round/>
            <a:headEnd/>
            <a:tailEnd type="triangle" w="med" len="med"/>
          </a:ln>
        </p:spPr>
      </p:cxnSp>
      <p:cxnSp>
        <p:nvCxnSpPr>
          <p:cNvPr id="28894" name="AutoShape 224"/>
          <p:cNvCxnSpPr>
            <a:cxnSpLocks noChangeShapeType="1"/>
            <a:stCxn id="28870" idx="2"/>
            <a:endCxn id="28886" idx="0"/>
          </p:cNvCxnSpPr>
          <p:nvPr/>
        </p:nvCxnSpPr>
        <p:spPr bwMode="auto">
          <a:xfrm flipH="1">
            <a:off x="7578725" y="2689225"/>
            <a:ext cx="3175" cy="323850"/>
          </a:xfrm>
          <a:prstGeom prst="straightConnector1">
            <a:avLst/>
          </a:prstGeom>
          <a:noFill/>
          <a:ln w="9525">
            <a:solidFill>
              <a:schemeClr val="tx1"/>
            </a:solidFill>
            <a:round/>
            <a:headEnd/>
            <a:tailEnd type="triangle" w="med" len="med"/>
          </a:ln>
        </p:spPr>
      </p:cxnSp>
      <p:cxnSp>
        <p:nvCxnSpPr>
          <p:cNvPr id="28895" name="AutoShape 225"/>
          <p:cNvCxnSpPr>
            <a:cxnSpLocks noChangeShapeType="1"/>
            <a:stCxn id="28863" idx="2"/>
            <a:endCxn id="28879" idx="0"/>
          </p:cNvCxnSpPr>
          <p:nvPr/>
        </p:nvCxnSpPr>
        <p:spPr bwMode="auto">
          <a:xfrm flipH="1">
            <a:off x="4722813" y="2689225"/>
            <a:ext cx="3175" cy="323850"/>
          </a:xfrm>
          <a:prstGeom prst="straightConnector1">
            <a:avLst/>
          </a:prstGeom>
          <a:noFill/>
          <a:ln w="9525">
            <a:solidFill>
              <a:schemeClr val="tx1"/>
            </a:solidFill>
            <a:round/>
            <a:headEnd/>
            <a:tailEnd type="triangle" w="med" len="med"/>
          </a:ln>
        </p:spPr>
      </p:cxnSp>
      <p:cxnSp>
        <p:nvCxnSpPr>
          <p:cNvPr id="28896" name="AutoShape 226"/>
          <p:cNvCxnSpPr>
            <a:cxnSpLocks noChangeShapeType="1"/>
            <a:stCxn id="28864" idx="2"/>
            <a:endCxn id="28880" idx="0"/>
          </p:cNvCxnSpPr>
          <p:nvPr/>
        </p:nvCxnSpPr>
        <p:spPr bwMode="auto">
          <a:xfrm flipH="1">
            <a:off x="5130800" y="2689225"/>
            <a:ext cx="3175" cy="323850"/>
          </a:xfrm>
          <a:prstGeom prst="straightConnector1">
            <a:avLst/>
          </a:prstGeom>
          <a:noFill/>
          <a:ln w="9525">
            <a:solidFill>
              <a:schemeClr val="tx1"/>
            </a:solidFill>
            <a:round/>
            <a:headEnd/>
            <a:tailEnd type="triangle" w="med" len="med"/>
          </a:ln>
        </p:spPr>
      </p:cxnSp>
      <p:cxnSp>
        <p:nvCxnSpPr>
          <p:cNvPr id="28897" name="AutoShape 227"/>
          <p:cNvCxnSpPr>
            <a:cxnSpLocks noChangeShapeType="1"/>
            <a:stCxn id="28865" idx="2"/>
            <a:endCxn id="28881" idx="0"/>
          </p:cNvCxnSpPr>
          <p:nvPr/>
        </p:nvCxnSpPr>
        <p:spPr bwMode="auto">
          <a:xfrm flipH="1">
            <a:off x="5538788" y="2689225"/>
            <a:ext cx="3175" cy="323850"/>
          </a:xfrm>
          <a:prstGeom prst="straightConnector1">
            <a:avLst/>
          </a:prstGeom>
          <a:noFill/>
          <a:ln w="9525">
            <a:solidFill>
              <a:schemeClr val="tx1"/>
            </a:solidFill>
            <a:round/>
            <a:headEnd/>
            <a:tailEnd type="triangle" w="med" len="med"/>
          </a:ln>
        </p:spPr>
      </p:cxnSp>
      <p:cxnSp>
        <p:nvCxnSpPr>
          <p:cNvPr id="28898" name="AutoShape 228"/>
          <p:cNvCxnSpPr>
            <a:cxnSpLocks noChangeShapeType="1"/>
            <a:stCxn id="28866" idx="2"/>
            <a:endCxn id="28882" idx="0"/>
          </p:cNvCxnSpPr>
          <p:nvPr/>
        </p:nvCxnSpPr>
        <p:spPr bwMode="auto">
          <a:xfrm flipH="1">
            <a:off x="5946775" y="2689225"/>
            <a:ext cx="3175" cy="323850"/>
          </a:xfrm>
          <a:prstGeom prst="straightConnector1">
            <a:avLst/>
          </a:prstGeom>
          <a:noFill/>
          <a:ln w="9525">
            <a:solidFill>
              <a:schemeClr val="tx1"/>
            </a:solidFill>
            <a:round/>
            <a:headEnd/>
            <a:tailEnd type="triangle" w="med" len="med"/>
          </a:ln>
        </p:spPr>
      </p:cxnSp>
      <p:cxnSp>
        <p:nvCxnSpPr>
          <p:cNvPr id="28899" name="AutoShape 229"/>
          <p:cNvCxnSpPr>
            <a:cxnSpLocks noChangeShapeType="1"/>
            <a:stCxn id="28867" idx="2"/>
            <a:endCxn id="28883" idx="0"/>
          </p:cNvCxnSpPr>
          <p:nvPr/>
        </p:nvCxnSpPr>
        <p:spPr bwMode="auto">
          <a:xfrm flipH="1">
            <a:off x="6354763" y="2689225"/>
            <a:ext cx="3175" cy="323850"/>
          </a:xfrm>
          <a:prstGeom prst="straightConnector1">
            <a:avLst/>
          </a:prstGeom>
          <a:noFill/>
          <a:ln w="9525">
            <a:solidFill>
              <a:schemeClr val="tx1"/>
            </a:solidFill>
            <a:round/>
            <a:headEnd/>
            <a:tailEnd type="triangle" w="med" len="med"/>
          </a:ln>
        </p:spPr>
      </p:cxnSp>
      <p:cxnSp>
        <p:nvCxnSpPr>
          <p:cNvPr id="28900" name="AutoShape 230"/>
          <p:cNvCxnSpPr>
            <a:cxnSpLocks noChangeShapeType="1"/>
            <a:stCxn id="28868" idx="2"/>
            <a:endCxn id="28884" idx="0"/>
          </p:cNvCxnSpPr>
          <p:nvPr/>
        </p:nvCxnSpPr>
        <p:spPr bwMode="auto">
          <a:xfrm flipH="1">
            <a:off x="6762750" y="2689225"/>
            <a:ext cx="3175" cy="323850"/>
          </a:xfrm>
          <a:prstGeom prst="straightConnector1">
            <a:avLst/>
          </a:prstGeom>
          <a:noFill/>
          <a:ln w="9525">
            <a:solidFill>
              <a:schemeClr val="tx1"/>
            </a:solidFill>
            <a:round/>
            <a:headEnd/>
            <a:tailEnd type="triangle" w="med" len="med"/>
          </a:ln>
        </p:spPr>
      </p:cxnSp>
      <p:cxnSp>
        <p:nvCxnSpPr>
          <p:cNvPr id="28901" name="AutoShape 231"/>
          <p:cNvCxnSpPr>
            <a:cxnSpLocks noChangeShapeType="1"/>
            <a:stCxn id="28869" idx="2"/>
            <a:endCxn id="28885" idx="0"/>
          </p:cNvCxnSpPr>
          <p:nvPr/>
        </p:nvCxnSpPr>
        <p:spPr bwMode="auto">
          <a:xfrm flipH="1">
            <a:off x="7170738" y="2689225"/>
            <a:ext cx="3175" cy="323850"/>
          </a:xfrm>
          <a:prstGeom prst="straightConnector1">
            <a:avLst/>
          </a:prstGeom>
          <a:noFill/>
          <a:ln w="9525">
            <a:solidFill>
              <a:schemeClr val="tx1"/>
            </a:solidFill>
            <a:round/>
            <a:headEnd/>
            <a:tailEnd type="triangle" w="med" len="med"/>
          </a:ln>
        </p:spPr>
      </p:cxnSp>
      <p:cxnSp>
        <p:nvCxnSpPr>
          <p:cNvPr id="28902" name="AutoShape 232"/>
          <p:cNvCxnSpPr>
            <a:cxnSpLocks noChangeShapeType="1"/>
            <a:stCxn id="28862" idx="2"/>
            <a:endCxn id="28878" idx="0"/>
          </p:cNvCxnSpPr>
          <p:nvPr/>
        </p:nvCxnSpPr>
        <p:spPr bwMode="auto">
          <a:xfrm flipH="1">
            <a:off x="4314825" y="2689225"/>
            <a:ext cx="3175" cy="323850"/>
          </a:xfrm>
          <a:prstGeom prst="straightConnector1">
            <a:avLst/>
          </a:prstGeom>
          <a:noFill/>
          <a:ln w="9525">
            <a:solidFill>
              <a:schemeClr val="tx1"/>
            </a:solidFill>
            <a:round/>
            <a:headEnd/>
            <a:tailEnd type="triangle" w="med" len="med"/>
          </a:ln>
        </p:spPr>
      </p:cxnSp>
      <p:cxnSp>
        <p:nvCxnSpPr>
          <p:cNvPr id="28903" name="AutoShape 233"/>
          <p:cNvCxnSpPr>
            <a:cxnSpLocks noChangeShapeType="1"/>
            <a:stCxn id="28871" idx="2"/>
            <a:endCxn id="28887" idx="0"/>
          </p:cNvCxnSpPr>
          <p:nvPr/>
        </p:nvCxnSpPr>
        <p:spPr bwMode="auto">
          <a:xfrm flipH="1">
            <a:off x="7986713" y="2689225"/>
            <a:ext cx="3175" cy="323850"/>
          </a:xfrm>
          <a:prstGeom prst="straightConnector1">
            <a:avLst/>
          </a:prstGeom>
          <a:noFill/>
          <a:ln w="9525">
            <a:solidFill>
              <a:schemeClr val="tx1"/>
            </a:solidFill>
            <a:round/>
            <a:headEnd/>
            <a:tailEnd type="triangle" w="med" len="med"/>
          </a:ln>
        </p:spPr>
      </p:cxnSp>
      <p:sp>
        <p:nvSpPr>
          <p:cNvPr id="28904" name="Text Box 234"/>
          <p:cNvSpPr txBox="1">
            <a:spLocks noChangeArrowheads="1"/>
          </p:cNvSpPr>
          <p:nvPr/>
        </p:nvSpPr>
        <p:spPr bwMode="auto">
          <a:xfrm>
            <a:off x="381000" y="2876490"/>
            <a:ext cx="1703388" cy="400110"/>
          </a:xfrm>
          <a:prstGeom prst="rect">
            <a:avLst/>
          </a:prstGeom>
          <a:noFill/>
          <a:ln w="9525">
            <a:noFill/>
            <a:miter lim="800000"/>
            <a:headEnd/>
            <a:tailEnd/>
          </a:ln>
        </p:spPr>
        <p:txBody>
          <a:bodyPr>
            <a:spAutoFit/>
          </a:bodyPr>
          <a:lstStyle/>
          <a:p>
            <a:r>
              <a:rPr lang="en-US" sz="2000" dirty="0">
                <a:latin typeface="Times New Roman" pitchFamily="18" charset="0"/>
                <a:cs typeface="Times New Roman" pitchFamily="18" charset="0"/>
              </a:rPr>
              <a:t>Key </a:t>
            </a:r>
            <a:r>
              <a:rPr lang="en-US" sz="2000" dirty="0" err="1">
                <a:latin typeface="Times New Roman" pitchFamily="18" charset="0"/>
                <a:cs typeface="Times New Roman" pitchFamily="18" charset="0"/>
              </a:rPr>
              <a:t>xor</a:t>
            </a:r>
            <a:endParaRPr lang="en-US" sz="2000" dirty="0">
              <a:latin typeface="Times New Roman" pitchFamily="18" charset="0"/>
              <a:cs typeface="Times New Roman" pitchFamily="18" charset="0"/>
            </a:endParaRPr>
          </a:p>
        </p:txBody>
      </p:sp>
      <p:sp>
        <p:nvSpPr>
          <p:cNvPr id="28905" name="Text Box 235"/>
          <p:cNvSpPr txBox="1">
            <a:spLocks noChangeArrowheads="1"/>
          </p:cNvSpPr>
          <p:nvPr/>
        </p:nvSpPr>
        <p:spPr bwMode="auto">
          <a:xfrm>
            <a:off x="381000" y="3486090"/>
            <a:ext cx="1703388" cy="400110"/>
          </a:xfrm>
          <a:prstGeom prst="rect">
            <a:avLst/>
          </a:prstGeom>
          <a:noFill/>
          <a:ln w="9525">
            <a:noFill/>
            <a:miter lim="800000"/>
            <a:headEnd/>
            <a:tailEnd/>
          </a:ln>
        </p:spPr>
        <p:txBody>
          <a:bodyPr>
            <a:spAutoFit/>
          </a:bodyPr>
          <a:lstStyle/>
          <a:p>
            <a:r>
              <a:rPr lang="en-US" sz="2000" dirty="0">
                <a:latin typeface="Times New Roman" pitchFamily="18" charset="0"/>
                <a:cs typeface="Times New Roman" pitchFamily="18" charset="0"/>
              </a:rPr>
              <a:t>Table</a:t>
            </a:r>
          </a:p>
        </p:txBody>
      </p:sp>
      <p:sp>
        <p:nvSpPr>
          <p:cNvPr id="28906" name="Rectangle 236"/>
          <p:cNvSpPr>
            <a:spLocks noChangeArrowheads="1"/>
          </p:cNvSpPr>
          <p:nvPr/>
        </p:nvSpPr>
        <p:spPr bwMode="auto">
          <a:xfrm>
            <a:off x="1724025" y="4838700"/>
            <a:ext cx="407988"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07" name="Rectangle 237"/>
          <p:cNvSpPr>
            <a:spLocks noChangeArrowheads="1"/>
          </p:cNvSpPr>
          <p:nvPr/>
        </p:nvSpPr>
        <p:spPr bwMode="auto">
          <a:xfrm>
            <a:off x="2132013" y="4838700"/>
            <a:ext cx="407987"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08" name="Rectangle 238"/>
          <p:cNvSpPr>
            <a:spLocks noChangeArrowheads="1"/>
          </p:cNvSpPr>
          <p:nvPr/>
        </p:nvSpPr>
        <p:spPr bwMode="auto">
          <a:xfrm>
            <a:off x="2540000" y="4838700"/>
            <a:ext cx="407988"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09" name="Rectangle 239"/>
          <p:cNvSpPr>
            <a:spLocks noChangeArrowheads="1"/>
          </p:cNvSpPr>
          <p:nvPr/>
        </p:nvSpPr>
        <p:spPr bwMode="auto">
          <a:xfrm>
            <a:off x="2947988" y="4838700"/>
            <a:ext cx="407987"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10" name="Rectangle 240"/>
          <p:cNvSpPr>
            <a:spLocks noChangeArrowheads="1"/>
          </p:cNvSpPr>
          <p:nvPr/>
        </p:nvSpPr>
        <p:spPr bwMode="auto">
          <a:xfrm>
            <a:off x="3355975" y="4838700"/>
            <a:ext cx="407988"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11" name="Rectangle 241"/>
          <p:cNvSpPr>
            <a:spLocks noChangeArrowheads="1"/>
          </p:cNvSpPr>
          <p:nvPr/>
        </p:nvSpPr>
        <p:spPr bwMode="auto">
          <a:xfrm>
            <a:off x="3763963" y="4838700"/>
            <a:ext cx="407987"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12" name="Rectangle 242"/>
          <p:cNvSpPr>
            <a:spLocks noChangeArrowheads="1"/>
          </p:cNvSpPr>
          <p:nvPr/>
        </p:nvSpPr>
        <p:spPr bwMode="auto">
          <a:xfrm>
            <a:off x="4171950" y="4838700"/>
            <a:ext cx="407988"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13" name="Rectangle 243"/>
          <p:cNvSpPr>
            <a:spLocks noChangeArrowheads="1"/>
          </p:cNvSpPr>
          <p:nvPr/>
        </p:nvSpPr>
        <p:spPr bwMode="auto">
          <a:xfrm>
            <a:off x="4579938" y="4838700"/>
            <a:ext cx="407987"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14" name="Rectangle 244"/>
          <p:cNvSpPr>
            <a:spLocks noChangeArrowheads="1"/>
          </p:cNvSpPr>
          <p:nvPr/>
        </p:nvSpPr>
        <p:spPr bwMode="auto">
          <a:xfrm>
            <a:off x="4987925" y="4838700"/>
            <a:ext cx="407988"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15" name="Rectangle 245"/>
          <p:cNvSpPr>
            <a:spLocks noChangeArrowheads="1"/>
          </p:cNvSpPr>
          <p:nvPr/>
        </p:nvSpPr>
        <p:spPr bwMode="auto">
          <a:xfrm>
            <a:off x="5395913" y="4838700"/>
            <a:ext cx="407987"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16" name="Rectangle 246"/>
          <p:cNvSpPr>
            <a:spLocks noChangeArrowheads="1"/>
          </p:cNvSpPr>
          <p:nvPr/>
        </p:nvSpPr>
        <p:spPr bwMode="auto">
          <a:xfrm>
            <a:off x="5803900" y="4838700"/>
            <a:ext cx="407988"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17" name="Rectangle 247"/>
          <p:cNvSpPr>
            <a:spLocks noChangeArrowheads="1"/>
          </p:cNvSpPr>
          <p:nvPr/>
        </p:nvSpPr>
        <p:spPr bwMode="auto">
          <a:xfrm>
            <a:off x="6211888" y="4838700"/>
            <a:ext cx="407987"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18" name="Rectangle 248"/>
          <p:cNvSpPr>
            <a:spLocks noChangeArrowheads="1"/>
          </p:cNvSpPr>
          <p:nvPr/>
        </p:nvSpPr>
        <p:spPr bwMode="auto">
          <a:xfrm>
            <a:off x="6619875" y="4838700"/>
            <a:ext cx="407988"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19" name="Rectangle 249"/>
          <p:cNvSpPr>
            <a:spLocks noChangeArrowheads="1"/>
          </p:cNvSpPr>
          <p:nvPr/>
        </p:nvSpPr>
        <p:spPr bwMode="auto">
          <a:xfrm>
            <a:off x="7027863" y="4838700"/>
            <a:ext cx="407987"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20" name="Rectangle 250"/>
          <p:cNvSpPr>
            <a:spLocks noChangeArrowheads="1"/>
          </p:cNvSpPr>
          <p:nvPr/>
        </p:nvSpPr>
        <p:spPr bwMode="auto">
          <a:xfrm>
            <a:off x="7435850" y="4838700"/>
            <a:ext cx="407988"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21" name="Rectangle 251"/>
          <p:cNvSpPr>
            <a:spLocks noChangeArrowheads="1"/>
          </p:cNvSpPr>
          <p:nvPr/>
        </p:nvSpPr>
        <p:spPr bwMode="auto">
          <a:xfrm>
            <a:off x="7843838" y="4838700"/>
            <a:ext cx="407987"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22" name="Rectangle 252"/>
          <p:cNvSpPr>
            <a:spLocks noChangeArrowheads="1"/>
          </p:cNvSpPr>
          <p:nvPr/>
        </p:nvSpPr>
        <p:spPr bwMode="auto">
          <a:xfrm>
            <a:off x="1706563" y="5410200"/>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923" name="Rectangle 253"/>
          <p:cNvSpPr>
            <a:spLocks noChangeArrowheads="1"/>
          </p:cNvSpPr>
          <p:nvPr/>
        </p:nvSpPr>
        <p:spPr bwMode="auto">
          <a:xfrm>
            <a:off x="2114550" y="5410200"/>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924" name="Rectangle 254"/>
          <p:cNvSpPr>
            <a:spLocks noChangeArrowheads="1"/>
          </p:cNvSpPr>
          <p:nvPr/>
        </p:nvSpPr>
        <p:spPr bwMode="auto">
          <a:xfrm>
            <a:off x="2522538" y="5410200"/>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925" name="Rectangle 255"/>
          <p:cNvSpPr>
            <a:spLocks noChangeArrowheads="1"/>
          </p:cNvSpPr>
          <p:nvPr/>
        </p:nvSpPr>
        <p:spPr bwMode="auto">
          <a:xfrm>
            <a:off x="2930525" y="5410200"/>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926" name="Rectangle 256"/>
          <p:cNvSpPr>
            <a:spLocks noChangeArrowheads="1"/>
          </p:cNvSpPr>
          <p:nvPr/>
        </p:nvSpPr>
        <p:spPr bwMode="auto">
          <a:xfrm>
            <a:off x="3338513" y="5410200"/>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927" name="Rectangle 257"/>
          <p:cNvSpPr>
            <a:spLocks noChangeArrowheads="1"/>
          </p:cNvSpPr>
          <p:nvPr/>
        </p:nvSpPr>
        <p:spPr bwMode="auto">
          <a:xfrm>
            <a:off x="3746500" y="5410200"/>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928" name="Rectangle 258"/>
          <p:cNvSpPr>
            <a:spLocks noChangeArrowheads="1"/>
          </p:cNvSpPr>
          <p:nvPr/>
        </p:nvSpPr>
        <p:spPr bwMode="auto">
          <a:xfrm>
            <a:off x="4154488" y="5410200"/>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929" name="Rectangle 259"/>
          <p:cNvSpPr>
            <a:spLocks noChangeArrowheads="1"/>
          </p:cNvSpPr>
          <p:nvPr/>
        </p:nvSpPr>
        <p:spPr bwMode="auto">
          <a:xfrm>
            <a:off x="4562475" y="5410200"/>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930" name="Rectangle 260"/>
          <p:cNvSpPr>
            <a:spLocks noChangeArrowheads="1"/>
          </p:cNvSpPr>
          <p:nvPr/>
        </p:nvSpPr>
        <p:spPr bwMode="auto">
          <a:xfrm>
            <a:off x="4970463" y="5410200"/>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931" name="Rectangle 261"/>
          <p:cNvSpPr>
            <a:spLocks noChangeArrowheads="1"/>
          </p:cNvSpPr>
          <p:nvPr/>
        </p:nvSpPr>
        <p:spPr bwMode="auto">
          <a:xfrm>
            <a:off x="5378450" y="5410200"/>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932" name="Rectangle 262"/>
          <p:cNvSpPr>
            <a:spLocks noChangeArrowheads="1"/>
          </p:cNvSpPr>
          <p:nvPr/>
        </p:nvSpPr>
        <p:spPr bwMode="auto">
          <a:xfrm>
            <a:off x="5786438" y="5410200"/>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933" name="Rectangle 263"/>
          <p:cNvSpPr>
            <a:spLocks noChangeArrowheads="1"/>
          </p:cNvSpPr>
          <p:nvPr/>
        </p:nvSpPr>
        <p:spPr bwMode="auto">
          <a:xfrm>
            <a:off x="6194425" y="5410200"/>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934" name="Rectangle 264"/>
          <p:cNvSpPr>
            <a:spLocks noChangeArrowheads="1"/>
          </p:cNvSpPr>
          <p:nvPr/>
        </p:nvSpPr>
        <p:spPr bwMode="auto">
          <a:xfrm>
            <a:off x="6602413" y="5410200"/>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935" name="Rectangle 265"/>
          <p:cNvSpPr>
            <a:spLocks noChangeArrowheads="1"/>
          </p:cNvSpPr>
          <p:nvPr/>
        </p:nvSpPr>
        <p:spPr bwMode="auto">
          <a:xfrm>
            <a:off x="7010400" y="5410200"/>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936" name="Rectangle 266"/>
          <p:cNvSpPr>
            <a:spLocks noChangeArrowheads="1"/>
          </p:cNvSpPr>
          <p:nvPr/>
        </p:nvSpPr>
        <p:spPr bwMode="auto">
          <a:xfrm>
            <a:off x="7418388" y="5410200"/>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937" name="Rectangle 267"/>
          <p:cNvSpPr>
            <a:spLocks noChangeArrowheads="1"/>
          </p:cNvSpPr>
          <p:nvPr/>
        </p:nvSpPr>
        <p:spPr bwMode="auto">
          <a:xfrm>
            <a:off x="7826375" y="5410200"/>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938" name="Rectangle 268"/>
          <p:cNvSpPr>
            <a:spLocks noChangeArrowheads="1"/>
          </p:cNvSpPr>
          <p:nvPr/>
        </p:nvSpPr>
        <p:spPr bwMode="auto">
          <a:xfrm>
            <a:off x="1706563" y="5410200"/>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939" name="Rectangle 269"/>
          <p:cNvSpPr>
            <a:spLocks noChangeArrowheads="1"/>
          </p:cNvSpPr>
          <p:nvPr/>
        </p:nvSpPr>
        <p:spPr bwMode="auto">
          <a:xfrm>
            <a:off x="2114550" y="5410200"/>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940" name="Rectangle 270"/>
          <p:cNvSpPr>
            <a:spLocks noChangeArrowheads="1"/>
          </p:cNvSpPr>
          <p:nvPr/>
        </p:nvSpPr>
        <p:spPr bwMode="auto">
          <a:xfrm>
            <a:off x="2522538" y="5410200"/>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941" name="Rectangle 271"/>
          <p:cNvSpPr>
            <a:spLocks noChangeArrowheads="1"/>
          </p:cNvSpPr>
          <p:nvPr/>
        </p:nvSpPr>
        <p:spPr bwMode="auto">
          <a:xfrm>
            <a:off x="2930525" y="5410200"/>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942" name="Rectangle 272"/>
          <p:cNvSpPr>
            <a:spLocks noChangeArrowheads="1"/>
          </p:cNvSpPr>
          <p:nvPr/>
        </p:nvSpPr>
        <p:spPr bwMode="auto">
          <a:xfrm>
            <a:off x="3338513" y="5410200"/>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943" name="Rectangle 273"/>
          <p:cNvSpPr>
            <a:spLocks noChangeArrowheads="1"/>
          </p:cNvSpPr>
          <p:nvPr/>
        </p:nvSpPr>
        <p:spPr bwMode="auto">
          <a:xfrm>
            <a:off x="3746500" y="5410200"/>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944" name="Rectangle 274"/>
          <p:cNvSpPr>
            <a:spLocks noChangeArrowheads="1"/>
          </p:cNvSpPr>
          <p:nvPr/>
        </p:nvSpPr>
        <p:spPr bwMode="auto">
          <a:xfrm>
            <a:off x="4154488" y="5410200"/>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945" name="Rectangle 275"/>
          <p:cNvSpPr>
            <a:spLocks noChangeArrowheads="1"/>
          </p:cNvSpPr>
          <p:nvPr/>
        </p:nvSpPr>
        <p:spPr bwMode="auto">
          <a:xfrm>
            <a:off x="4562475" y="5410200"/>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946" name="Rectangle 276"/>
          <p:cNvSpPr>
            <a:spLocks noChangeArrowheads="1"/>
          </p:cNvSpPr>
          <p:nvPr/>
        </p:nvSpPr>
        <p:spPr bwMode="auto">
          <a:xfrm>
            <a:off x="4970463" y="5410200"/>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947" name="Rectangle 277"/>
          <p:cNvSpPr>
            <a:spLocks noChangeArrowheads="1"/>
          </p:cNvSpPr>
          <p:nvPr/>
        </p:nvSpPr>
        <p:spPr bwMode="auto">
          <a:xfrm>
            <a:off x="5378450" y="5410200"/>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948" name="Rectangle 278"/>
          <p:cNvSpPr>
            <a:spLocks noChangeArrowheads="1"/>
          </p:cNvSpPr>
          <p:nvPr/>
        </p:nvSpPr>
        <p:spPr bwMode="auto">
          <a:xfrm>
            <a:off x="5786438" y="5410200"/>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949" name="Rectangle 279"/>
          <p:cNvSpPr>
            <a:spLocks noChangeArrowheads="1"/>
          </p:cNvSpPr>
          <p:nvPr/>
        </p:nvSpPr>
        <p:spPr bwMode="auto">
          <a:xfrm>
            <a:off x="6194425" y="5410200"/>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950" name="Rectangle 280"/>
          <p:cNvSpPr>
            <a:spLocks noChangeArrowheads="1"/>
          </p:cNvSpPr>
          <p:nvPr/>
        </p:nvSpPr>
        <p:spPr bwMode="auto">
          <a:xfrm>
            <a:off x="6602413" y="5410200"/>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951" name="Rectangle 281"/>
          <p:cNvSpPr>
            <a:spLocks noChangeArrowheads="1"/>
          </p:cNvSpPr>
          <p:nvPr/>
        </p:nvSpPr>
        <p:spPr bwMode="auto">
          <a:xfrm>
            <a:off x="7010400" y="5410200"/>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952" name="Rectangle 282"/>
          <p:cNvSpPr>
            <a:spLocks noChangeArrowheads="1"/>
          </p:cNvSpPr>
          <p:nvPr/>
        </p:nvSpPr>
        <p:spPr bwMode="auto">
          <a:xfrm>
            <a:off x="7418388" y="5410200"/>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953" name="Rectangle 283"/>
          <p:cNvSpPr>
            <a:spLocks noChangeArrowheads="1"/>
          </p:cNvSpPr>
          <p:nvPr/>
        </p:nvSpPr>
        <p:spPr bwMode="auto">
          <a:xfrm>
            <a:off x="7826375" y="5410200"/>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8954" name="Rectangle 284"/>
          <p:cNvSpPr>
            <a:spLocks noChangeArrowheads="1"/>
          </p:cNvSpPr>
          <p:nvPr/>
        </p:nvSpPr>
        <p:spPr bwMode="auto">
          <a:xfrm>
            <a:off x="1703388" y="5981700"/>
            <a:ext cx="407987" cy="24765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55" name="Rectangle 285"/>
          <p:cNvSpPr>
            <a:spLocks noChangeArrowheads="1"/>
          </p:cNvSpPr>
          <p:nvPr/>
        </p:nvSpPr>
        <p:spPr bwMode="auto">
          <a:xfrm>
            <a:off x="2111375" y="5981700"/>
            <a:ext cx="407988" cy="24765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56" name="Rectangle 286"/>
          <p:cNvSpPr>
            <a:spLocks noChangeArrowheads="1"/>
          </p:cNvSpPr>
          <p:nvPr/>
        </p:nvSpPr>
        <p:spPr bwMode="auto">
          <a:xfrm>
            <a:off x="2519363" y="5981700"/>
            <a:ext cx="407987" cy="24765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57" name="Rectangle 287"/>
          <p:cNvSpPr>
            <a:spLocks noChangeArrowheads="1"/>
          </p:cNvSpPr>
          <p:nvPr/>
        </p:nvSpPr>
        <p:spPr bwMode="auto">
          <a:xfrm>
            <a:off x="2927350" y="5981700"/>
            <a:ext cx="407988" cy="24765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58" name="Rectangle 288"/>
          <p:cNvSpPr>
            <a:spLocks noChangeArrowheads="1"/>
          </p:cNvSpPr>
          <p:nvPr/>
        </p:nvSpPr>
        <p:spPr bwMode="auto">
          <a:xfrm>
            <a:off x="3335338" y="5981700"/>
            <a:ext cx="407987" cy="24765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59" name="Rectangle 289"/>
          <p:cNvSpPr>
            <a:spLocks noChangeArrowheads="1"/>
          </p:cNvSpPr>
          <p:nvPr/>
        </p:nvSpPr>
        <p:spPr bwMode="auto">
          <a:xfrm>
            <a:off x="3743325" y="5981700"/>
            <a:ext cx="407988" cy="24765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60" name="Rectangle 290"/>
          <p:cNvSpPr>
            <a:spLocks noChangeArrowheads="1"/>
          </p:cNvSpPr>
          <p:nvPr/>
        </p:nvSpPr>
        <p:spPr bwMode="auto">
          <a:xfrm>
            <a:off x="4151313" y="5981700"/>
            <a:ext cx="407987" cy="24765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61" name="Rectangle 291"/>
          <p:cNvSpPr>
            <a:spLocks noChangeArrowheads="1"/>
          </p:cNvSpPr>
          <p:nvPr/>
        </p:nvSpPr>
        <p:spPr bwMode="auto">
          <a:xfrm>
            <a:off x="4559300" y="5981700"/>
            <a:ext cx="407988" cy="24765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62" name="Rectangle 292"/>
          <p:cNvSpPr>
            <a:spLocks noChangeArrowheads="1"/>
          </p:cNvSpPr>
          <p:nvPr/>
        </p:nvSpPr>
        <p:spPr bwMode="auto">
          <a:xfrm>
            <a:off x="4967288" y="5981700"/>
            <a:ext cx="407987" cy="24765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63" name="Rectangle 293"/>
          <p:cNvSpPr>
            <a:spLocks noChangeArrowheads="1"/>
          </p:cNvSpPr>
          <p:nvPr/>
        </p:nvSpPr>
        <p:spPr bwMode="auto">
          <a:xfrm>
            <a:off x="5375275" y="5981700"/>
            <a:ext cx="407988" cy="24765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64" name="Rectangle 294"/>
          <p:cNvSpPr>
            <a:spLocks noChangeArrowheads="1"/>
          </p:cNvSpPr>
          <p:nvPr/>
        </p:nvSpPr>
        <p:spPr bwMode="auto">
          <a:xfrm>
            <a:off x="5783263" y="5981700"/>
            <a:ext cx="407987" cy="24765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65" name="Rectangle 295"/>
          <p:cNvSpPr>
            <a:spLocks noChangeArrowheads="1"/>
          </p:cNvSpPr>
          <p:nvPr/>
        </p:nvSpPr>
        <p:spPr bwMode="auto">
          <a:xfrm>
            <a:off x="6191250" y="5981700"/>
            <a:ext cx="407988" cy="24765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66" name="Rectangle 296"/>
          <p:cNvSpPr>
            <a:spLocks noChangeArrowheads="1"/>
          </p:cNvSpPr>
          <p:nvPr/>
        </p:nvSpPr>
        <p:spPr bwMode="auto">
          <a:xfrm>
            <a:off x="6599238" y="5981700"/>
            <a:ext cx="407987" cy="24765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67" name="Rectangle 297"/>
          <p:cNvSpPr>
            <a:spLocks noChangeArrowheads="1"/>
          </p:cNvSpPr>
          <p:nvPr/>
        </p:nvSpPr>
        <p:spPr bwMode="auto">
          <a:xfrm>
            <a:off x="7007225" y="5981700"/>
            <a:ext cx="407988" cy="24765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68" name="Rectangle 298"/>
          <p:cNvSpPr>
            <a:spLocks noChangeArrowheads="1"/>
          </p:cNvSpPr>
          <p:nvPr/>
        </p:nvSpPr>
        <p:spPr bwMode="auto">
          <a:xfrm>
            <a:off x="7415213" y="5981700"/>
            <a:ext cx="407987" cy="24765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69" name="Rectangle 299"/>
          <p:cNvSpPr>
            <a:spLocks noChangeArrowheads="1"/>
          </p:cNvSpPr>
          <p:nvPr/>
        </p:nvSpPr>
        <p:spPr bwMode="auto">
          <a:xfrm>
            <a:off x="7823200" y="5981700"/>
            <a:ext cx="407988" cy="24765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endParaRPr lang="en-US" sz="2000">
              <a:latin typeface="Times New Roman" pitchFamily="18" charset="0"/>
              <a:cs typeface="Times New Roman" pitchFamily="18" charset="0"/>
            </a:endParaRPr>
          </a:p>
        </p:txBody>
      </p:sp>
      <p:cxnSp>
        <p:nvCxnSpPr>
          <p:cNvPr id="28970" name="AutoShape 300"/>
          <p:cNvCxnSpPr>
            <a:cxnSpLocks noChangeShapeType="1"/>
            <a:stCxn id="28939" idx="2"/>
            <a:endCxn id="28955" idx="0"/>
          </p:cNvCxnSpPr>
          <p:nvPr/>
        </p:nvCxnSpPr>
        <p:spPr bwMode="auto">
          <a:xfrm flipH="1">
            <a:off x="2316163" y="5657850"/>
            <a:ext cx="3175" cy="323850"/>
          </a:xfrm>
          <a:prstGeom prst="straightConnector1">
            <a:avLst/>
          </a:prstGeom>
          <a:noFill/>
          <a:ln w="9525">
            <a:solidFill>
              <a:schemeClr val="tx1"/>
            </a:solidFill>
            <a:round/>
            <a:headEnd/>
            <a:tailEnd type="triangle" w="med" len="med"/>
          </a:ln>
        </p:spPr>
      </p:cxnSp>
      <p:cxnSp>
        <p:nvCxnSpPr>
          <p:cNvPr id="28971" name="AutoShape 301"/>
          <p:cNvCxnSpPr>
            <a:cxnSpLocks noChangeShapeType="1"/>
            <a:stCxn id="28940" idx="2"/>
            <a:endCxn id="28956" idx="0"/>
          </p:cNvCxnSpPr>
          <p:nvPr/>
        </p:nvCxnSpPr>
        <p:spPr bwMode="auto">
          <a:xfrm flipH="1">
            <a:off x="2724150" y="5657850"/>
            <a:ext cx="3175" cy="323850"/>
          </a:xfrm>
          <a:prstGeom prst="straightConnector1">
            <a:avLst/>
          </a:prstGeom>
          <a:noFill/>
          <a:ln w="9525">
            <a:solidFill>
              <a:schemeClr val="tx1"/>
            </a:solidFill>
            <a:round/>
            <a:headEnd/>
            <a:tailEnd type="triangle" w="med" len="med"/>
          </a:ln>
        </p:spPr>
      </p:cxnSp>
      <p:cxnSp>
        <p:nvCxnSpPr>
          <p:cNvPr id="28972" name="AutoShape 302"/>
          <p:cNvCxnSpPr>
            <a:cxnSpLocks noChangeShapeType="1"/>
            <a:stCxn id="28938" idx="2"/>
            <a:endCxn id="28954" idx="0"/>
          </p:cNvCxnSpPr>
          <p:nvPr/>
        </p:nvCxnSpPr>
        <p:spPr bwMode="auto">
          <a:xfrm flipH="1">
            <a:off x="1908175" y="5657850"/>
            <a:ext cx="3175" cy="323850"/>
          </a:xfrm>
          <a:prstGeom prst="straightConnector1">
            <a:avLst/>
          </a:prstGeom>
          <a:noFill/>
          <a:ln w="9525">
            <a:solidFill>
              <a:schemeClr val="tx1"/>
            </a:solidFill>
            <a:round/>
            <a:headEnd/>
            <a:tailEnd type="triangle" w="med" len="med"/>
          </a:ln>
        </p:spPr>
      </p:cxnSp>
      <p:cxnSp>
        <p:nvCxnSpPr>
          <p:cNvPr id="28973" name="AutoShape 303"/>
          <p:cNvCxnSpPr>
            <a:cxnSpLocks noChangeShapeType="1"/>
            <a:stCxn id="28941" idx="2"/>
            <a:endCxn id="28957" idx="0"/>
          </p:cNvCxnSpPr>
          <p:nvPr/>
        </p:nvCxnSpPr>
        <p:spPr bwMode="auto">
          <a:xfrm flipH="1">
            <a:off x="3132138" y="5657850"/>
            <a:ext cx="3175" cy="323850"/>
          </a:xfrm>
          <a:prstGeom prst="straightConnector1">
            <a:avLst/>
          </a:prstGeom>
          <a:noFill/>
          <a:ln w="9525">
            <a:solidFill>
              <a:schemeClr val="tx1"/>
            </a:solidFill>
            <a:round/>
            <a:headEnd/>
            <a:tailEnd type="triangle" w="med" len="med"/>
          </a:ln>
        </p:spPr>
      </p:cxnSp>
      <p:cxnSp>
        <p:nvCxnSpPr>
          <p:cNvPr id="28974" name="AutoShape 304"/>
          <p:cNvCxnSpPr>
            <a:cxnSpLocks noChangeShapeType="1"/>
            <a:stCxn id="28942" idx="2"/>
            <a:endCxn id="28958" idx="0"/>
          </p:cNvCxnSpPr>
          <p:nvPr/>
        </p:nvCxnSpPr>
        <p:spPr bwMode="auto">
          <a:xfrm flipH="1">
            <a:off x="3540125" y="5657850"/>
            <a:ext cx="3175" cy="323850"/>
          </a:xfrm>
          <a:prstGeom prst="straightConnector1">
            <a:avLst/>
          </a:prstGeom>
          <a:noFill/>
          <a:ln w="9525">
            <a:solidFill>
              <a:schemeClr val="tx1"/>
            </a:solidFill>
            <a:round/>
            <a:headEnd/>
            <a:tailEnd type="triangle" w="med" len="med"/>
          </a:ln>
        </p:spPr>
      </p:cxnSp>
      <p:cxnSp>
        <p:nvCxnSpPr>
          <p:cNvPr id="28975" name="AutoShape 305"/>
          <p:cNvCxnSpPr>
            <a:cxnSpLocks noChangeShapeType="1"/>
            <a:stCxn id="28943" idx="2"/>
            <a:endCxn id="28959" idx="0"/>
          </p:cNvCxnSpPr>
          <p:nvPr/>
        </p:nvCxnSpPr>
        <p:spPr bwMode="auto">
          <a:xfrm flipH="1">
            <a:off x="3948113" y="5657850"/>
            <a:ext cx="3175" cy="323850"/>
          </a:xfrm>
          <a:prstGeom prst="straightConnector1">
            <a:avLst/>
          </a:prstGeom>
          <a:noFill/>
          <a:ln w="9525">
            <a:solidFill>
              <a:schemeClr val="tx1"/>
            </a:solidFill>
            <a:round/>
            <a:headEnd/>
            <a:tailEnd type="triangle" w="med" len="med"/>
          </a:ln>
        </p:spPr>
      </p:cxnSp>
      <p:cxnSp>
        <p:nvCxnSpPr>
          <p:cNvPr id="28976" name="AutoShape 306"/>
          <p:cNvCxnSpPr>
            <a:cxnSpLocks noChangeShapeType="1"/>
            <a:stCxn id="28952" idx="2"/>
            <a:endCxn id="28968" idx="0"/>
          </p:cNvCxnSpPr>
          <p:nvPr/>
        </p:nvCxnSpPr>
        <p:spPr bwMode="auto">
          <a:xfrm flipH="1">
            <a:off x="7620000" y="5657850"/>
            <a:ext cx="3175" cy="323850"/>
          </a:xfrm>
          <a:prstGeom prst="straightConnector1">
            <a:avLst/>
          </a:prstGeom>
          <a:noFill/>
          <a:ln w="9525">
            <a:solidFill>
              <a:schemeClr val="tx1"/>
            </a:solidFill>
            <a:round/>
            <a:headEnd/>
            <a:tailEnd type="triangle" w="med" len="med"/>
          </a:ln>
        </p:spPr>
      </p:cxnSp>
      <p:cxnSp>
        <p:nvCxnSpPr>
          <p:cNvPr id="28977" name="AutoShape 307"/>
          <p:cNvCxnSpPr>
            <a:cxnSpLocks noChangeShapeType="1"/>
            <a:stCxn id="28945" idx="2"/>
            <a:endCxn id="28961" idx="0"/>
          </p:cNvCxnSpPr>
          <p:nvPr/>
        </p:nvCxnSpPr>
        <p:spPr bwMode="auto">
          <a:xfrm flipH="1">
            <a:off x="4764088" y="5657850"/>
            <a:ext cx="3175" cy="323850"/>
          </a:xfrm>
          <a:prstGeom prst="straightConnector1">
            <a:avLst/>
          </a:prstGeom>
          <a:noFill/>
          <a:ln w="9525">
            <a:solidFill>
              <a:schemeClr val="tx1"/>
            </a:solidFill>
            <a:round/>
            <a:headEnd/>
            <a:tailEnd type="triangle" w="med" len="med"/>
          </a:ln>
        </p:spPr>
      </p:cxnSp>
      <p:cxnSp>
        <p:nvCxnSpPr>
          <p:cNvPr id="28978" name="AutoShape 308"/>
          <p:cNvCxnSpPr>
            <a:cxnSpLocks noChangeShapeType="1"/>
            <a:stCxn id="28946" idx="2"/>
            <a:endCxn id="28962" idx="0"/>
          </p:cNvCxnSpPr>
          <p:nvPr/>
        </p:nvCxnSpPr>
        <p:spPr bwMode="auto">
          <a:xfrm flipH="1">
            <a:off x="5172075" y="5657850"/>
            <a:ext cx="3175" cy="323850"/>
          </a:xfrm>
          <a:prstGeom prst="straightConnector1">
            <a:avLst/>
          </a:prstGeom>
          <a:noFill/>
          <a:ln w="9525">
            <a:solidFill>
              <a:schemeClr val="tx1"/>
            </a:solidFill>
            <a:round/>
            <a:headEnd/>
            <a:tailEnd type="triangle" w="med" len="med"/>
          </a:ln>
        </p:spPr>
      </p:cxnSp>
      <p:cxnSp>
        <p:nvCxnSpPr>
          <p:cNvPr id="28979" name="AutoShape 309"/>
          <p:cNvCxnSpPr>
            <a:cxnSpLocks noChangeShapeType="1"/>
            <a:stCxn id="28947" idx="2"/>
            <a:endCxn id="28963" idx="0"/>
          </p:cNvCxnSpPr>
          <p:nvPr/>
        </p:nvCxnSpPr>
        <p:spPr bwMode="auto">
          <a:xfrm flipH="1">
            <a:off x="5580063" y="5657850"/>
            <a:ext cx="3175" cy="323850"/>
          </a:xfrm>
          <a:prstGeom prst="straightConnector1">
            <a:avLst/>
          </a:prstGeom>
          <a:noFill/>
          <a:ln w="9525">
            <a:solidFill>
              <a:schemeClr val="tx1"/>
            </a:solidFill>
            <a:round/>
            <a:headEnd/>
            <a:tailEnd type="triangle" w="med" len="med"/>
          </a:ln>
        </p:spPr>
      </p:cxnSp>
      <p:cxnSp>
        <p:nvCxnSpPr>
          <p:cNvPr id="28980" name="AutoShape 310"/>
          <p:cNvCxnSpPr>
            <a:cxnSpLocks noChangeShapeType="1"/>
            <a:stCxn id="28948" idx="2"/>
            <a:endCxn id="28964" idx="0"/>
          </p:cNvCxnSpPr>
          <p:nvPr/>
        </p:nvCxnSpPr>
        <p:spPr bwMode="auto">
          <a:xfrm flipH="1">
            <a:off x="5988050" y="5657850"/>
            <a:ext cx="3175" cy="323850"/>
          </a:xfrm>
          <a:prstGeom prst="straightConnector1">
            <a:avLst/>
          </a:prstGeom>
          <a:noFill/>
          <a:ln w="9525">
            <a:solidFill>
              <a:schemeClr val="tx1"/>
            </a:solidFill>
            <a:round/>
            <a:headEnd/>
            <a:tailEnd type="triangle" w="med" len="med"/>
          </a:ln>
        </p:spPr>
      </p:cxnSp>
      <p:cxnSp>
        <p:nvCxnSpPr>
          <p:cNvPr id="28981" name="AutoShape 311"/>
          <p:cNvCxnSpPr>
            <a:cxnSpLocks noChangeShapeType="1"/>
            <a:stCxn id="28949" idx="2"/>
            <a:endCxn id="28965" idx="0"/>
          </p:cNvCxnSpPr>
          <p:nvPr/>
        </p:nvCxnSpPr>
        <p:spPr bwMode="auto">
          <a:xfrm flipH="1">
            <a:off x="6396038" y="5657850"/>
            <a:ext cx="3175" cy="323850"/>
          </a:xfrm>
          <a:prstGeom prst="straightConnector1">
            <a:avLst/>
          </a:prstGeom>
          <a:noFill/>
          <a:ln w="9525">
            <a:solidFill>
              <a:schemeClr val="tx1"/>
            </a:solidFill>
            <a:round/>
            <a:headEnd/>
            <a:tailEnd type="triangle" w="med" len="med"/>
          </a:ln>
        </p:spPr>
      </p:cxnSp>
      <p:cxnSp>
        <p:nvCxnSpPr>
          <p:cNvPr id="28982" name="AutoShape 312"/>
          <p:cNvCxnSpPr>
            <a:cxnSpLocks noChangeShapeType="1"/>
            <a:stCxn id="28950" idx="2"/>
            <a:endCxn id="28966" idx="0"/>
          </p:cNvCxnSpPr>
          <p:nvPr/>
        </p:nvCxnSpPr>
        <p:spPr bwMode="auto">
          <a:xfrm flipH="1">
            <a:off x="6804025" y="5657850"/>
            <a:ext cx="3175" cy="323850"/>
          </a:xfrm>
          <a:prstGeom prst="straightConnector1">
            <a:avLst/>
          </a:prstGeom>
          <a:noFill/>
          <a:ln w="9525">
            <a:solidFill>
              <a:schemeClr val="tx1"/>
            </a:solidFill>
            <a:round/>
            <a:headEnd/>
            <a:tailEnd type="triangle" w="med" len="med"/>
          </a:ln>
        </p:spPr>
      </p:cxnSp>
      <p:cxnSp>
        <p:nvCxnSpPr>
          <p:cNvPr id="28983" name="AutoShape 313"/>
          <p:cNvCxnSpPr>
            <a:cxnSpLocks noChangeShapeType="1"/>
            <a:stCxn id="28951" idx="2"/>
            <a:endCxn id="28967" idx="0"/>
          </p:cNvCxnSpPr>
          <p:nvPr/>
        </p:nvCxnSpPr>
        <p:spPr bwMode="auto">
          <a:xfrm flipH="1">
            <a:off x="7212013" y="5657850"/>
            <a:ext cx="3175" cy="323850"/>
          </a:xfrm>
          <a:prstGeom prst="straightConnector1">
            <a:avLst/>
          </a:prstGeom>
          <a:noFill/>
          <a:ln w="9525">
            <a:solidFill>
              <a:schemeClr val="tx1"/>
            </a:solidFill>
            <a:round/>
            <a:headEnd/>
            <a:tailEnd type="triangle" w="med" len="med"/>
          </a:ln>
        </p:spPr>
      </p:cxnSp>
      <p:cxnSp>
        <p:nvCxnSpPr>
          <p:cNvPr id="28984" name="AutoShape 314"/>
          <p:cNvCxnSpPr>
            <a:cxnSpLocks noChangeShapeType="1"/>
            <a:stCxn id="28944" idx="2"/>
            <a:endCxn id="28960" idx="0"/>
          </p:cNvCxnSpPr>
          <p:nvPr/>
        </p:nvCxnSpPr>
        <p:spPr bwMode="auto">
          <a:xfrm flipH="1">
            <a:off x="4356100" y="5657850"/>
            <a:ext cx="3175" cy="323850"/>
          </a:xfrm>
          <a:prstGeom prst="straightConnector1">
            <a:avLst/>
          </a:prstGeom>
          <a:noFill/>
          <a:ln w="9525">
            <a:solidFill>
              <a:schemeClr val="tx1"/>
            </a:solidFill>
            <a:round/>
            <a:headEnd/>
            <a:tailEnd type="triangle" w="med" len="med"/>
          </a:ln>
        </p:spPr>
      </p:cxnSp>
      <p:cxnSp>
        <p:nvCxnSpPr>
          <p:cNvPr id="28985" name="AutoShape 315"/>
          <p:cNvCxnSpPr>
            <a:cxnSpLocks noChangeShapeType="1"/>
            <a:stCxn id="28953" idx="2"/>
            <a:endCxn id="28969" idx="0"/>
          </p:cNvCxnSpPr>
          <p:nvPr/>
        </p:nvCxnSpPr>
        <p:spPr bwMode="auto">
          <a:xfrm flipH="1">
            <a:off x="8027988" y="5657850"/>
            <a:ext cx="3175" cy="323850"/>
          </a:xfrm>
          <a:prstGeom prst="straightConnector1">
            <a:avLst/>
          </a:prstGeom>
          <a:noFill/>
          <a:ln w="9525">
            <a:solidFill>
              <a:schemeClr val="tx1"/>
            </a:solidFill>
            <a:round/>
            <a:headEnd/>
            <a:tailEnd type="triangle" w="med" len="med"/>
          </a:ln>
        </p:spPr>
      </p:cxnSp>
      <p:sp>
        <p:nvSpPr>
          <p:cNvPr id="28986" name="Rectangle 316"/>
          <p:cNvSpPr>
            <a:spLocks noChangeArrowheads="1"/>
          </p:cNvSpPr>
          <p:nvPr/>
        </p:nvSpPr>
        <p:spPr bwMode="auto">
          <a:xfrm>
            <a:off x="1727200" y="4838700"/>
            <a:ext cx="407988"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87" name="Rectangle 317"/>
          <p:cNvSpPr>
            <a:spLocks noChangeArrowheads="1"/>
          </p:cNvSpPr>
          <p:nvPr/>
        </p:nvSpPr>
        <p:spPr bwMode="auto">
          <a:xfrm>
            <a:off x="2135188" y="4838700"/>
            <a:ext cx="407987"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88" name="Rectangle 318"/>
          <p:cNvSpPr>
            <a:spLocks noChangeArrowheads="1"/>
          </p:cNvSpPr>
          <p:nvPr/>
        </p:nvSpPr>
        <p:spPr bwMode="auto">
          <a:xfrm>
            <a:off x="2543175" y="4838700"/>
            <a:ext cx="407988"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89" name="Rectangle 319"/>
          <p:cNvSpPr>
            <a:spLocks noChangeArrowheads="1"/>
          </p:cNvSpPr>
          <p:nvPr/>
        </p:nvSpPr>
        <p:spPr bwMode="auto">
          <a:xfrm>
            <a:off x="2951163" y="4838700"/>
            <a:ext cx="407987"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90" name="Rectangle 320"/>
          <p:cNvSpPr>
            <a:spLocks noChangeArrowheads="1"/>
          </p:cNvSpPr>
          <p:nvPr/>
        </p:nvSpPr>
        <p:spPr bwMode="auto">
          <a:xfrm>
            <a:off x="3359150" y="4838700"/>
            <a:ext cx="407988"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91" name="Rectangle 321"/>
          <p:cNvSpPr>
            <a:spLocks noChangeArrowheads="1"/>
          </p:cNvSpPr>
          <p:nvPr/>
        </p:nvSpPr>
        <p:spPr bwMode="auto">
          <a:xfrm>
            <a:off x="3767138" y="4838700"/>
            <a:ext cx="407987"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92" name="Rectangle 322"/>
          <p:cNvSpPr>
            <a:spLocks noChangeArrowheads="1"/>
          </p:cNvSpPr>
          <p:nvPr/>
        </p:nvSpPr>
        <p:spPr bwMode="auto">
          <a:xfrm>
            <a:off x="4175125" y="4838700"/>
            <a:ext cx="407988"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93" name="Rectangle 323"/>
          <p:cNvSpPr>
            <a:spLocks noChangeArrowheads="1"/>
          </p:cNvSpPr>
          <p:nvPr/>
        </p:nvSpPr>
        <p:spPr bwMode="auto">
          <a:xfrm>
            <a:off x="4583113" y="4838700"/>
            <a:ext cx="407987"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94" name="Rectangle 324"/>
          <p:cNvSpPr>
            <a:spLocks noChangeArrowheads="1"/>
          </p:cNvSpPr>
          <p:nvPr/>
        </p:nvSpPr>
        <p:spPr bwMode="auto">
          <a:xfrm>
            <a:off x="4991100" y="4838700"/>
            <a:ext cx="407988"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95" name="Rectangle 325"/>
          <p:cNvSpPr>
            <a:spLocks noChangeArrowheads="1"/>
          </p:cNvSpPr>
          <p:nvPr/>
        </p:nvSpPr>
        <p:spPr bwMode="auto">
          <a:xfrm>
            <a:off x="5399088" y="4838700"/>
            <a:ext cx="407987"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96" name="Rectangle 326"/>
          <p:cNvSpPr>
            <a:spLocks noChangeArrowheads="1"/>
          </p:cNvSpPr>
          <p:nvPr/>
        </p:nvSpPr>
        <p:spPr bwMode="auto">
          <a:xfrm>
            <a:off x="5807075" y="4838700"/>
            <a:ext cx="407988"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97" name="Rectangle 327"/>
          <p:cNvSpPr>
            <a:spLocks noChangeArrowheads="1"/>
          </p:cNvSpPr>
          <p:nvPr/>
        </p:nvSpPr>
        <p:spPr bwMode="auto">
          <a:xfrm>
            <a:off x="6215063" y="4838700"/>
            <a:ext cx="407987"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98" name="Rectangle 328"/>
          <p:cNvSpPr>
            <a:spLocks noChangeArrowheads="1"/>
          </p:cNvSpPr>
          <p:nvPr/>
        </p:nvSpPr>
        <p:spPr bwMode="auto">
          <a:xfrm>
            <a:off x="6623050" y="4838700"/>
            <a:ext cx="407988"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8999" name="Rectangle 329"/>
          <p:cNvSpPr>
            <a:spLocks noChangeArrowheads="1"/>
          </p:cNvSpPr>
          <p:nvPr/>
        </p:nvSpPr>
        <p:spPr bwMode="auto">
          <a:xfrm>
            <a:off x="7031038" y="4838700"/>
            <a:ext cx="407987"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9000" name="Rectangle 330"/>
          <p:cNvSpPr>
            <a:spLocks noChangeArrowheads="1"/>
          </p:cNvSpPr>
          <p:nvPr/>
        </p:nvSpPr>
        <p:spPr bwMode="auto">
          <a:xfrm>
            <a:off x="7439025" y="4838700"/>
            <a:ext cx="407988"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9001" name="Rectangle 331"/>
          <p:cNvSpPr>
            <a:spLocks noChangeArrowheads="1"/>
          </p:cNvSpPr>
          <p:nvPr/>
        </p:nvSpPr>
        <p:spPr bwMode="auto">
          <a:xfrm>
            <a:off x="7847013" y="4838700"/>
            <a:ext cx="407987"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9002" name="Rectangle 332"/>
          <p:cNvSpPr>
            <a:spLocks noChangeArrowheads="1"/>
          </p:cNvSpPr>
          <p:nvPr/>
        </p:nvSpPr>
        <p:spPr bwMode="auto">
          <a:xfrm>
            <a:off x="1727200" y="4838700"/>
            <a:ext cx="407988"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9003" name="Rectangle 333"/>
          <p:cNvSpPr>
            <a:spLocks noChangeArrowheads="1"/>
          </p:cNvSpPr>
          <p:nvPr/>
        </p:nvSpPr>
        <p:spPr bwMode="auto">
          <a:xfrm>
            <a:off x="2135188" y="4838700"/>
            <a:ext cx="407987"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9004" name="Rectangle 334"/>
          <p:cNvSpPr>
            <a:spLocks noChangeArrowheads="1"/>
          </p:cNvSpPr>
          <p:nvPr/>
        </p:nvSpPr>
        <p:spPr bwMode="auto">
          <a:xfrm>
            <a:off x="2543175" y="4838700"/>
            <a:ext cx="407988"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9005" name="Rectangle 335"/>
          <p:cNvSpPr>
            <a:spLocks noChangeArrowheads="1"/>
          </p:cNvSpPr>
          <p:nvPr/>
        </p:nvSpPr>
        <p:spPr bwMode="auto">
          <a:xfrm>
            <a:off x="2951163" y="4838700"/>
            <a:ext cx="407987"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9006" name="Rectangle 336"/>
          <p:cNvSpPr>
            <a:spLocks noChangeArrowheads="1"/>
          </p:cNvSpPr>
          <p:nvPr/>
        </p:nvSpPr>
        <p:spPr bwMode="auto">
          <a:xfrm>
            <a:off x="3359150" y="4838700"/>
            <a:ext cx="407988"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9007" name="Rectangle 337"/>
          <p:cNvSpPr>
            <a:spLocks noChangeArrowheads="1"/>
          </p:cNvSpPr>
          <p:nvPr/>
        </p:nvSpPr>
        <p:spPr bwMode="auto">
          <a:xfrm>
            <a:off x="3767138" y="4838700"/>
            <a:ext cx="407987"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9008" name="Rectangle 338"/>
          <p:cNvSpPr>
            <a:spLocks noChangeArrowheads="1"/>
          </p:cNvSpPr>
          <p:nvPr/>
        </p:nvSpPr>
        <p:spPr bwMode="auto">
          <a:xfrm>
            <a:off x="4175125" y="4838700"/>
            <a:ext cx="407988"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9009" name="Rectangle 339"/>
          <p:cNvSpPr>
            <a:spLocks noChangeArrowheads="1"/>
          </p:cNvSpPr>
          <p:nvPr/>
        </p:nvSpPr>
        <p:spPr bwMode="auto">
          <a:xfrm>
            <a:off x="4583113" y="4838700"/>
            <a:ext cx="407987"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9010" name="Rectangle 340"/>
          <p:cNvSpPr>
            <a:spLocks noChangeArrowheads="1"/>
          </p:cNvSpPr>
          <p:nvPr/>
        </p:nvSpPr>
        <p:spPr bwMode="auto">
          <a:xfrm>
            <a:off x="4991100" y="4838700"/>
            <a:ext cx="407988"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9011" name="Rectangle 341"/>
          <p:cNvSpPr>
            <a:spLocks noChangeArrowheads="1"/>
          </p:cNvSpPr>
          <p:nvPr/>
        </p:nvSpPr>
        <p:spPr bwMode="auto">
          <a:xfrm>
            <a:off x="5399088" y="4838700"/>
            <a:ext cx="407987"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9012" name="Rectangle 342"/>
          <p:cNvSpPr>
            <a:spLocks noChangeArrowheads="1"/>
          </p:cNvSpPr>
          <p:nvPr/>
        </p:nvSpPr>
        <p:spPr bwMode="auto">
          <a:xfrm>
            <a:off x="5807075" y="4838700"/>
            <a:ext cx="407988"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9013" name="Rectangle 343"/>
          <p:cNvSpPr>
            <a:spLocks noChangeArrowheads="1"/>
          </p:cNvSpPr>
          <p:nvPr/>
        </p:nvSpPr>
        <p:spPr bwMode="auto">
          <a:xfrm>
            <a:off x="6215063" y="4838700"/>
            <a:ext cx="407987"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9014" name="Rectangle 344"/>
          <p:cNvSpPr>
            <a:spLocks noChangeArrowheads="1"/>
          </p:cNvSpPr>
          <p:nvPr/>
        </p:nvSpPr>
        <p:spPr bwMode="auto">
          <a:xfrm>
            <a:off x="6623050" y="4838700"/>
            <a:ext cx="407988"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9015" name="Rectangle 345"/>
          <p:cNvSpPr>
            <a:spLocks noChangeArrowheads="1"/>
          </p:cNvSpPr>
          <p:nvPr/>
        </p:nvSpPr>
        <p:spPr bwMode="auto">
          <a:xfrm>
            <a:off x="7031038" y="4838700"/>
            <a:ext cx="407987"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9016" name="Rectangle 346"/>
          <p:cNvSpPr>
            <a:spLocks noChangeArrowheads="1"/>
          </p:cNvSpPr>
          <p:nvPr/>
        </p:nvSpPr>
        <p:spPr bwMode="auto">
          <a:xfrm>
            <a:off x="7439025" y="4838700"/>
            <a:ext cx="407988"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9017" name="Rectangle 347"/>
          <p:cNvSpPr>
            <a:spLocks noChangeArrowheads="1"/>
          </p:cNvSpPr>
          <p:nvPr/>
        </p:nvSpPr>
        <p:spPr bwMode="auto">
          <a:xfrm>
            <a:off x="7847013" y="4838700"/>
            <a:ext cx="407987" cy="2476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en-US" sz="2000">
              <a:latin typeface="Times New Roman" pitchFamily="18" charset="0"/>
              <a:cs typeface="Times New Roman" pitchFamily="18" charset="0"/>
            </a:endParaRPr>
          </a:p>
        </p:txBody>
      </p:sp>
      <p:sp>
        <p:nvSpPr>
          <p:cNvPr id="29018" name="Rectangle 348"/>
          <p:cNvSpPr>
            <a:spLocks noChangeArrowheads="1"/>
          </p:cNvSpPr>
          <p:nvPr/>
        </p:nvSpPr>
        <p:spPr bwMode="auto">
          <a:xfrm>
            <a:off x="1724025" y="5410200"/>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9019" name="Rectangle 349"/>
          <p:cNvSpPr>
            <a:spLocks noChangeArrowheads="1"/>
          </p:cNvSpPr>
          <p:nvPr/>
        </p:nvSpPr>
        <p:spPr bwMode="auto">
          <a:xfrm>
            <a:off x="2132013" y="5410200"/>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9020" name="Rectangle 350"/>
          <p:cNvSpPr>
            <a:spLocks noChangeArrowheads="1"/>
          </p:cNvSpPr>
          <p:nvPr/>
        </p:nvSpPr>
        <p:spPr bwMode="auto">
          <a:xfrm>
            <a:off x="2540000" y="5410200"/>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9021" name="Rectangle 351"/>
          <p:cNvSpPr>
            <a:spLocks noChangeArrowheads="1"/>
          </p:cNvSpPr>
          <p:nvPr/>
        </p:nvSpPr>
        <p:spPr bwMode="auto">
          <a:xfrm>
            <a:off x="2947988" y="5410200"/>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9022" name="Rectangle 352"/>
          <p:cNvSpPr>
            <a:spLocks noChangeArrowheads="1"/>
          </p:cNvSpPr>
          <p:nvPr/>
        </p:nvSpPr>
        <p:spPr bwMode="auto">
          <a:xfrm>
            <a:off x="3355975" y="5410200"/>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9023" name="Rectangle 353"/>
          <p:cNvSpPr>
            <a:spLocks noChangeArrowheads="1"/>
          </p:cNvSpPr>
          <p:nvPr/>
        </p:nvSpPr>
        <p:spPr bwMode="auto">
          <a:xfrm>
            <a:off x="3763963" y="5410200"/>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9024" name="Rectangle 354"/>
          <p:cNvSpPr>
            <a:spLocks noChangeArrowheads="1"/>
          </p:cNvSpPr>
          <p:nvPr/>
        </p:nvSpPr>
        <p:spPr bwMode="auto">
          <a:xfrm>
            <a:off x="4171950" y="5410200"/>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9025" name="Rectangle 355"/>
          <p:cNvSpPr>
            <a:spLocks noChangeArrowheads="1"/>
          </p:cNvSpPr>
          <p:nvPr/>
        </p:nvSpPr>
        <p:spPr bwMode="auto">
          <a:xfrm>
            <a:off x="4579938" y="5410200"/>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9026" name="Rectangle 356"/>
          <p:cNvSpPr>
            <a:spLocks noChangeArrowheads="1"/>
          </p:cNvSpPr>
          <p:nvPr/>
        </p:nvSpPr>
        <p:spPr bwMode="auto">
          <a:xfrm>
            <a:off x="4987925" y="5410200"/>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9027" name="Rectangle 357"/>
          <p:cNvSpPr>
            <a:spLocks noChangeArrowheads="1"/>
          </p:cNvSpPr>
          <p:nvPr/>
        </p:nvSpPr>
        <p:spPr bwMode="auto">
          <a:xfrm>
            <a:off x="5395913" y="5410200"/>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9028" name="Rectangle 358"/>
          <p:cNvSpPr>
            <a:spLocks noChangeArrowheads="1"/>
          </p:cNvSpPr>
          <p:nvPr/>
        </p:nvSpPr>
        <p:spPr bwMode="auto">
          <a:xfrm>
            <a:off x="5803900" y="5410200"/>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9029" name="Rectangle 359"/>
          <p:cNvSpPr>
            <a:spLocks noChangeArrowheads="1"/>
          </p:cNvSpPr>
          <p:nvPr/>
        </p:nvSpPr>
        <p:spPr bwMode="auto">
          <a:xfrm>
            <a:off x="6211888" y="5410200"/>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9030" name="Rectangle 360"/>
          <p:cNvSpPr>
            <a:spLocks noChangeArrowheads="1"/>
          </p:cNvSpPr>
          <p:nvPr/>
        </p:nvSpPr>
        <p:spPr bwMode="auto">
          <a:xfrm>
            <a:off x="6619875" y="5410200"/>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9031" name="Rectangle 361"/>
          <p:cNvSpPr>
            <a:spLocks noChangeArrowheads="1"/>
          </p:cNvSpPr>
          <p:nvPr/>
        </p:nvSpPr>
        <p:spPr bwMode="auto">
          <a:xfrm>
            <a:off x="7027863" y="5410200"/>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9032" name="Rectangle 362"/>
          <p:cNvSpPr>
            <a:spLocks noChangeArrowheads="1"/>
          </p:cNvSpPr>
          <p:nvPr/>
        </p:nvSpPr>
        <p:spPr bwMode="auto">
          <a:xfrm>
            <a:off x="7435850" y="5410200"/>
            <a:ext cx="407988"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sp>
        <p:nvSpPr>
          <p:cNvPr id="29033" name="Rectangle 363"/>
          <p:cNvSpPr>
            <a:spLocks noChangeArrowheads="1"/>
          </p:cNvSpPr>
          <p:nvPr/>
        </p:nvSpPr>
        <p:spPr bwMode="auto">
          <a:xfrm>
            <a:off x="7843838" y="5410200"/>
            <a:ext cx="407987" cy="2476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sz="2000">
              <a:latin typeface="Times New Roman" pitchFamily="18" charset="0"/>
              <a:cs typeface="Times New Roman" pitchFamily="18" charset="0"/>
            </a:endParaRPr>
          </a:p>
        </p:txBody>
      </p:sp>
      <p:cxnSp>
        <p:nvCxnSpPr>
          <p:cNvPr id="29034" name="AutoShape 364"/>
          <p:cNvCxnSpPr>
            <a:cxnSpLocks noChangeShapeType="1"/>
            <a:stCxn id="29003" idx="2"/>
            <a:endCxn id="29019" idx="0"/>
          </p:cNvCxnSpPr>
          <p:nvPr/>
        </p:nvCxnSpPr>
        <p:spPr bwMode="auto">
          <a:xfrm flipH="1">
            <a:off x="2336800" y="5086350"/>
            <a:ext cx="3175" cy="323850"/>
          </a:xfrm>
          <a:prstGeom prst="straightConnector1">
            <a:avLst/>
          </a:prstGeom>
          <a:noFill/>
          <a:ln w="9525">
            <a:solidFill>
              <a:schemeClr val="tx1"/>
            </a:solidFill>
            <a:round/>
            <a:headEnd/>
            <a:tailEnd type="triangle" w="med" len="med"/>
          </a:ln>
        </p:spPr>
      </p:cxnSp>
      <p:cxnSp>
        <p:nvCxnSpPr>
          <p:cNvPr id="29035" name="AutoShape 365"/>
          <p:cNvCxnSpPr>
            <a:cxnSpLocks noChangeShapeType="1"/>
            <a:stCxn id="29004" idx="2"/>
            <a:endCxn id="29020" idx="0"/>
          </p:cNvCxnSpPr>
          <p:nvPr/>
        </p:nvCxnSpPr>
        <p:spPr bwMode="auto">
          <a:xfrm flipH="1">
            <a:off x="2744788" y="5086350"/>
            <a:ext cx="3175" cy="323850"/>
          </a:xfrm>
          <a:prstGeom prst="straightConnector1">
            <a:avLst/>
          </a:prstGeom>
          <a:noFill/>
          <a:ln w="9525">
            <a:solidFill>
              <a:schemeClr val="tx1"/>
            </a:solidFill>
            <a:round/>
            <a:headEnd/>
            <a:tailEnd type="triangle" w="med" len="med"/>
          </a:ln>
        </p:spPr>
      </p:cxnSp>
      <p:cxnSp>
        <p:nvCxnSpPr>
          <p:cNvPr id="29036" name="AutoShape 366"/>
          <p:cNvCxnSpPr>
            <a:cxnSpLocks noChangeShapeType="1"/>
            <a:stCxn id="29002" idx="2"/>
            <a:endCxn id="29018" idx="0"/>
          </p:cNvCxnSpPr>
          <p:nvPr/>
        </p:nvCxnSpPr>
        <p:spPr bwMode="auto">
          <a:xfrm flipH="1">
            <a:off x="1928813" y="5086350"/>
            <a:ext cx="3175" cy="323850"/>
          </a:xfrm>
          <a:prstGeom prst="straightConnector1">
            <a:avLst/>
          </a:prstGeom>
          <a:noFill/>
          <a:ln w="9525">
            <a:solidFill>
              <a:schemeClr val="tx1"/>
            </a:solidFill>
            <a:round/>
            <a:headEnd/>
            <a:tailEnd type="triangle" w="med" len="med"/>
          </a:ln>
        </p:spPr>
      </p:cxnSp>
      <p:cxnSp>
        <p:nvCxnSpPr>
          <p:cNvPr id="29037" name="AutoShape 367"/>
          <p:cNvCxnSpPr>
            <a:cxnSpLocks noChangeShapeType="1"/>
            <a:stCxn id="29005" idx="2"/>
            <a:endCxn id="29021" idx="0"/>
          </p:cNvCxnSpPr>
          <p:nvPr/>
        </p:nvCxnSpPr>
        <p:spPr bwMode="auto">
          <a:xfrm flipH="1">
            <a:off x="3152775" y="5086350"/>
            <a:ext cx="3175" cy="323850"/>
          </a:xfrm>
          <a:prstGeom prst="straightConnector1">
            <a:avLst/>
          </a:prstGeom>
          <a:noFill/>
          <a:ln w="9525">
            <a:solidFill>
              <a:schemeClr val="tx1"/>
            </a:solidFill>
            <a:round/>
            <a:headEnd/>
            <a:tailEnd type="triangle" w="med" len="med"/>
          </a:ln>
        </p:spPr>
      </p:cxnSp>
      <p:cxnSp>
        <p:nvCxnSpPr>
          <p:cNvPr id="29038" name="AutoShape 368"/>
          <p:cNvCxnSpPr>
            <a:cxnSpLocks noChangeShapeType="1"/>
            <a:stCxn id="29006" idx="2"/>
            <a:endCxn id="29022" idx="0"/>
          </p:cNvCxnSpPr>
          <p:nvPr/>
        </p:nvCxnSpPr>
        <p:spPr bwMode="auto">
          <a:xfrm flipH="1">
            <a:off x="3560763" y="5086350"/>
            <a:ext cx="3175" cy="323850"/>
          </a:xfrm>
          <a:prstGeom prst="straightConnector1">
            <a:avLst/>
          </a:prstGeom>
          <a:noFill/>
          <a:ln w="9525">
            <a:solidFill>
              <a:schemeClr val="tx1"/>
            </a:solidFill>
            <a:round/>
            <a:headEnd/>
            <a:tailEnd type="triangle" w="med" len="med"/>
          </a:ln>
        </p:spPr>
      </p:cxnSp>
      <p:cxnSp>
        <p:nvCxnSpPr>
          <p:cNvPr id="29039" name="AutoShape 369"/>
          <p:cNvCxnSpPr>
            <a:cxnSpLocks noChangeShapeType="1"/>
            <a:stCxn id="29007" idx="2"/>
            <a:endCxn id="29023" idx="0"/>
          </p:cNvCxnSpPr>
          <p:nvPr/>
        </p:nvCxnSpPr>
        <p:spPr bwMode="auto">
          <a:xfrm flipH="1">
            <a:off x="3968750" y="5086350"/>
            <a:ext cx="3175" cy="323850"/>
          </a:xfrm>
          <a:prstGeom prst="straightConnector1">
            <a:avLst/>
          </a:prstGeom>
          <a:noFill/>
          <a:ln w="9525">
            <a:solidFill>
              <a:schemeClr val="tx1"/>
            </a:solidFill>
            <a:round/>
            <a:headEnd/>
            <a:tailEnd type="triangle" w="med" len="med"/>
          </a:ln>
        </p:spPr>
      </p:cxnSp>
      <p:cxnSp>
        <p:nvCxnSpPr>
          <p:cNvPr id="29040" name="AutoShape 370"/>
          <p:cNvCxnSpPr>
            <a:cxnSpLocks noChangeShapeType="1"/>
            <a:stCxn id="29016" idx="2"/>
            <a:endCxn id="29032" idx="0"/>
          </p:cNvCxnSpPr>
          <p:nvPr/>
        </p:nvCxnSpPr>
        <p:spPr bwMode="auto">
          <a:xfrm flipH="1">
            <a:off x="7640638" y="5086350"/>
            <a:ext cx="3175" cy="323850"/>
          </a:xfrm>
          <a:prstGeom prst="straightConnector1">
            <a:avLst/>
          </a:prstGeom>
          <a:noFill/>
          <a:ln w="9525">
            <a:solidFill>
              <a:schemeClr val="tx1"/>
            </a:solidFill>
            <a:round/>
            <a:headEnd/>
            <a:tailEnd type="triangle" w="med" len="med"/>
          </a:ln>
        </p:spPr>
      </p:cxnSp>
      <p:cxnSp>
        <p:nvCxnSpPr>
          <p:cNvPr id="29041" name="AutoShape 371"/>
          <p:cNvCxnSpPr>
            <a:cxnSpLocks noChangeShapeType="1"/>
            <a:stCxn id="29009" idx="2"/>
            <a:endCxn id="29025" idx="0"/>
          </p:cNvCxnSpPr>
          <p:nvPr/>
        </p:nvCxnSpPr>
        <p:spPr bwMode="auto">
          <a:xfrm flipH="1">
            <a:off x="4784725" y="5086350"/>
            <a:ext cx="3175" cy="323850"/>
          </a:xfrm>
          <a:prstGeom prst="straightConnector1">
            <a:avLst/>
          </a:prstGeom>
          <a:noFill/>
          <a:ln w="9525">
            <a:solidFill>
              <a:schemeClr val="tx1"/>
            </a:solidFill>
            <a:round/>
            <a:headEnd/>
            <a:tailEnd type="triangle" w="med" len="med"/>
          </a:ln>
        </p:spPr>
      </p:cxnSp>
      <p:cxnSp>
        <p:nvCxnSpPr>
          <p:cNvPr id="29042" name="AutoShape 372"/>
          <p:cNvCxnSpPr>
            <a:cxnSpLocks noChangeShapeType="1"/>
            <a:stCxn id="29010" idx="2"/>
            <a:endCxn id="29026" idx="0"/>
          </p:cNvCxnSpPr>
          <p:nvPr/>
        </p:nvCxnSpPr>
        <p:spPr bwMode="auto">
          <a:xfrm flipH="1">
            <a:off x="5192713" y="5086350"/>
            <a:ext cx="3175" cy="323850"/>
          </a:xfrm>
          <a:prstGeom prst="straightConnector1">
            <a:avLst/>
          </a:prstGeom>
          <a:noFill/>
          <a:ln w="9525">
            <a:solidFill>
              <a:schemeClr val="tx1"/>
            </a:solidFill>
            <a:round/>
            <a:headEnd/>
            <a:tailEnd type="triangle" w="med" len="med"/>
          </a:ln>
        </p:spPr>
      </p:cxnSp>
      <p:cxnSp>
        <p:nvCxnSpPr>
          <p:cNvPr id="29043" name="AutoShape 373"/>
          <p:cNvCxnSpPr>
            <a:cxnSpLocks noChangeShapeType="1"/>
            <a:stCxn id="29011" idx="2"/>
            <a:endCxn id="29027" idx="0"/>
          </p:cNvCxnSpPr>
          <p:nvPr/>
        </p:nvCxnSpPr>
        <p:spPr bwMode="auto">
          <a:xfrm flipH="1">
            <a:off x="5600700" y="5086350"/>
            <a:ext cx="3175" cy="323850"/>
          </a:xfrm>
          <a:prstGeom prst="straightConnector1">
            <a:avLst/>
          </a:prstGeom>
          <a:noFill/>
          <a:ln w="9525">
            <a:solidFill>
              <a:schemeClr val="tx1"/>
            </a:solidFill>
            <a:round/>
            <a:headEnd/>
            <a:tailEnd type="triangle" w="med" len="med"/>
          </a:ln>
        </p:spPr>
      </p:cxnSp>
      <p:cxnSp>
        <p:nvCxnSpPr>
          <p:cNvPr id="29044" name="AutoShape 374"/>
          <p:cNvCxnSpPr>
            <a:cxnSpLocks noChangeShapeType="1"/>
            <a:stCxn id="29012" idx="2"/>
            <a:endCxn id="29028" idx="0"/>
          </p:cNvCxnSpPr>
          <p:nvPr/>
        </p:nvCxnSpPr>
        <p:spPr bwMode="auto">
          <a:xfrm flipH="1">
            <a:off x="6008688" y="5086350"/>
            <a:ext cx="3175" cy="323850"/>
          </a:xfrm>
          <a:prstGeom prst="straightConnector1">
            <a:avLst/>
          </a:prstGeom>
          <a:noFill/>
          <a:ln w="9525">
            <a:solidFill>
              <a:schemeClr val="tx1"/>
            </a:solidFill>
            <a:round/>
            <a:headEnd/>
            <a:tailEnd type="triangle" w="med" len="med"/>
          </a:ln>
        </p:spPr>
      </p:cxnSp>
      <p:cxnSp>
        <p:nvCxnSpPr>
          <p:cNvPr id="29045" name="AutoShape 375"/>
          <p:cNvCxnSpPr>
            <a:cxnSpLocks noChangeShapeType="1"/>
            <a:stCxn id="29013" idx="2"/>
            <a:endCxn id="29029" idx="0"/>
          </p:cNvCxnSpPr>
          <p:nvPr/>
        </p:nvCxnSpPr>
        <p:spPr bwMode="auto">
          <a:xfrm flipH="1">
            <a:off x="6416675" y="5086350"/>
            <a:ext cx="3175" cy="323850"/>
          </a:xfrm>
          <a:prstGeom prst="straightConnector1">
            <a:avLst/>
          </a:prstGeom>
          <a:noFill/>
          <a:ln w="9525">
            <a:solidFill>
              <a:schemeClr val="tx1"/>
            </a:solidFill>
            <a:round/>
            <a:headEnd/>
            <a:tailEnd type="triangle" w="med" len="med"/>
          </a:ln>
        </p:spPr>
      </p:cxnSp>
      <p:cxnSp>
        <p:nvCxnSpPr>
          <p:cNvPr id="29046" name="AutoShape 376"/>
          <p:cNvCxnSpPr>
            <a:cxnSpLocks noChangeShapeType="1"/>
            <a:stCxn id="29014" idx="2"/>
            <a:endCxn id="29030" idx="0"/>
          </p:cNvCxnSpPr>
          <p:nvPr/>
        </p:nvCxnSpPr>
        <p:spPr bwMode="auto">
          <a:xfrm flipH="1">
            <a:off x="6824663" y="5086350"/>
            <a:ext cx="3175" cy="323850"/>
          </a:xfrm>
          <a:prstGeom prst="straightConnector1">
            <a:avLst/>
          </a:prstGeom>
          <a:noFill/>
          <a:ln w="9525">
            <a:solidFill>
              <a:schemeClr val="tx1"/>
            </a:solidFill>
            <a:round/>
            <a:headEnd/>
            <a:tailEnd type="triangle" w="med" len="med"/>
          </a:ln>
        </p:spPr>
      </p:cxnSp>
      <p:cxnSp>
        <p:nvCxnSpPr>
          <p:cNvPr id="29047" name="AutoShape 377"/>
          <p:cNvCxnSpPr>
            <a:cxnSpLocks noChangeShapeType="1"/>
            <a:stCxn id="29015" idx="2"/>
            <a:endCxn id="29031" idx="0"/>
          </p:cNvCxnSpPr>
          <p:nvPr/>
        </p:nvCxnSpPr>
        <p:spPr bwMode="auto">
          <a:xfrm flipH="1">
            <a:off x="7232650" y="5086350"/>
            <a:ext cx="3175" cy="323850"/>
          </a:xfrm>
          <a:prstGeom prst="straightConnector1">
            <a:avLst/>
          </a:prstGeom>
          <a:noFill/>
          <a:ln w="9525">
            <a:solidFill>
              <a:schemeClr val="tx1"/>
            </a:solidFill>
            <a:round/>
            <a:headEnd/>
            <a:tailEnd type="triangle" w="med" len="med"/>
          </a:ln>
        </p:spPr>
      </p:cxnSp>
      <p:cxnSp>
        <p:nvCxnSpPr>
          <p:cNvPr id="29048" name="AutoShape 378"/>
          <p:cNvCxnSpPr>
            <a:cxnSpLocks noChangeShapeType="1"/>
            <a:stCxn id="29008" idx="2"/>
            <a:endCxn id="29024" idx="0"/>
          </p:cNvCxnSpPr>
          <p:nvPr/>
        </p:nvCxnSpPr>
        <p:spPr bwMode="auto">
          <a:xfrm flipH="1">
            <a:off x="4376738" y="5086350"/>
            <a:ext cx="3175" cy="323850"/>
          </a:xfrm>
          <a:prstGeom prst="straightConnector1">
            <a:avLst/>
          </a:prstGeom>
          <a:noFill/>
          <a:ln w="9525">
            <a:solidFill>
              <a:schemeClr val="tx1"/>
            </a:solidFill>
            <a:round/>
            <a:headEnd/>
            <a:tailEnd type="triangle" w="med" len="med"/>
          </a:ln>
        </p:spPr>
      </p:cxnSp>
      <p:cxnSp>
        <p:nvCxnSpPr>
          <p:cNvPr id="29049" name="AutoShape 379"/>
          <p:cNvCxnSpPr>
            <a:cxnSpLocks noChangeShapeType="1"/>
            <a:stCxn id="29017" idx="2"/>
            <a:endCxn id="29033" idx="0"/>
          </p:cNvCxnSpPr>
          <p:nvPr/>
        </p:nvCxnSpPr>
        <p:spPr bwMode="auto">
          <a:xfrm flipH="1">
            <a:off x="8048625" y="5086350"/>
            <a:ext cx="3175" cy="323850"/>
          </a:xfrm>
          <a:prstGeom prst="straightConnector1">
            <a:avLst/>
          </a:prstGeom>
          <a:noFill/>
          <a:ln w="9525">
            <a:solidFill>
              <a:schemeClr val="tx1"/>
            </a:solidFill>
            <a:round/>
            <a:headEnd/>
            <a:tailEnd type="triangle" w="med" len="med"/>
          </a:ln>
        </p:spPr>
      </p:cxnSp>
      <p:sp>
        <p:nvSpPr>
          <p:cNvPr id="29050" name="Text Box 380"/>
          <p:cNvSpPr txBox="1">
            <a:spLocks noChangeArrowheads="1"/>
          </p:cNvSpPr>
          <p:nvPr/>
        </p:nvSpPr>
        <p:spPr bwMode="auto">
          <a:xfrm>
            <a:off x="381000" y="4689475"/>
            <a:ext cx="1703388" cy="40011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Table</a:t>
            </a:r>
          </a:p>
        </p:txBody>
      </p:sp>
      <p:sp>
        <p:nvSpPr>
          <p:cNvPr id="29051" name="Text Box 381"/>
          <p:cNvSpPr txBox="1">
            <a:spLocks noChangeArrowheads="1"/>
          </p:cNvSpPr>
          <p:nvPr/>
        </p:nvSpPr>
        <p:spPr bwMode="auto">
          <a:xfrm>
            <a:off x="333375" y="5260975"/>
            <a:ext cx="1114425" cy="400110"/>
          </a:xfrm>
          <a:prstGeom prst="rect">
            <a:avLst/>
          </a:prstGeom>
          <a:noFill/>
          <a:ln w="9525">
            <a:noFill/>
            <a:miter lim="800000"/>
            <a:headEnd/>
            <a:tailEnd/>
          </a:ln>
        </p:spPr>
        <p:txBody>
          <a:bodyPr>
            <a:spAutoFit/>
          </a:bodyPr>
          <a:lstStyle/>
          <a:p>
            <a:r>
              <a:rPr lang="en-US" sz="2000" dirty="0">
                <a:latin typeface="Times New Roman" pitchFamily="18" charset="0"/>
                <a:cs typeface="Times New Roman" pitchFamily="18" charset="0"/>
              </a:rPr>
              <a:t>Key </a:t>
            </a:r>
            <a:r>
              <a:rPr lang="en-US" sz="2000" dirty="0" err="1">
                <a:latin typeface="Times New Roman" pitchFamily="18" charset="0"/>
                <a:cs typeface="Times New Roman" pitchFamily="18" charset="0"/>
              </a:rPr>
              <a:t>xor</a:t>
            </a:r>
            <a:endParaRPr lang="en-US" sz="2000" dirty="0">
              <a:latin typeface="Times New Roman" pitchFamily="18" charset="0"/>
              <a:cs typeface="Times New Roman" pitchFamily="18" charset="0"/>
            </a:endParaRPr>
          </a:p>
        </p:txBody>
      </p:sp>
      <p:sp>
        <p:nvSpPr>
          <p:cNvPr id="29052" name="Text Box 382"/>
          <p:cNvSpPr txBox="1">
            <a:spLocks noChangeArrowheads="1"/>
          </p:cNvSpPr>
          <p:nvPr/>
        </p:nvSpPr>
        <p:spPr bwMode="auto">
          <a:xfrm>
            <a:off x="5565775" y="1425575"/>
            <a:ext cx="3316288" cy="1015663"/>
          </a:xfrm>
          <a:prstGeom prst="rect">
            <a:avLst/>
          </a:prstGeom>
          <a:solidFill>
            <a:schemeClr val="bg1"/>
          </a:solidFill>
          <a:ln w="25400">
            <a:solidFill>
              <a:schemeClr val="tx2"/>
            </a:solidFill>
            <a:miter lim="800000"/>
            <a:headEnd/>
            <a:tailEnd/>
          </a:ln>
        </p:spPr>
        <p:txBody>
          <a:bodyPr>
            <a:spAutoFit/>
          </a:bodyPr>
          <a:lstStyle/>
          <a:p>
            <a:r>
              <a:rPr lang="en-US" sz="2000">
                <a:latin typeface="Times New Roman" pitchFamily="18" charset="0"/>
                <a:cs typeface="Times New Roman" pitchFamily="18" charset="0"/>
              </a:rPr>
              <a:t>If a plaintext byte is known, as well as a first-round table lookup, a key byte is learned</a:t>
            </a:r>
          </a:p>
        </p:txBody>
      </p:sp>
      <p:sp>
        <p:nvSpPr>
          <p:cNvPr id="29053" name="Oval 383"/>
          <p:cNvSpPr>
            <a:spLocks noChangeArrowheads="1"/>
          </p:cNvSpPr>
          <p:nvPr/>
        </p:nvSpPr>
        <p:spPr bwMode="auto">
          <a:xfrm>
            <a:off x="3670300" y="2298700"/>
            <a:ext cx="508000" cy="508000"/>
          </a:xfrm>
          <a:prstGeom prst="ellipse">
            <a:avLst/>
          </a:prstGeom>
          <a:solidFill>
            <a:schemeClr val="accent1">
              <a:alpha val="0"/>
            </a:schemeClr>
          </a:solidFill>
          <a:ln w="57150">
            <a:solidFill>
              <a:schemeClr val="tx1"/>
            </a:solidFill>
            <a:round/>
            <a:headEnd/>
            <a:tailEnd/>
          </a:ln>
        </p:spPr>
        <p:txBody>
          <a:bodyPr wrap="none" anchor="ctr"/>
          <a:lstStyle/>
          <a:p>
            <a:endParaRPr lang="en-US" sz="2000">
              <a:latin typeface="Times New Roman" pitchFamily="18" charset="0"/>
              <a:cs typeface="Times New Roman" pitchFamily="18" charset="0"/>
            </a:endParaRPr>
          </a:p>
        </p:txBody>
      </p:sp>
      <p:sp>
        <p:nvSpPr>
          <p:cNvPr id="29054" name="Oval 384"/>
          <p:cNvSpPr>
            <a:spLocks noChangeArrowheads="1"/>
          </p:cNvSpPr>
          <p:nvPr/>
        </p:nvSpPr>
        <p:spPr bwMode="auto">
          <a:xfrm>
            <a:off x="3667125" y="1149350"/>
            <a:ext cx="508000" cy="508000"/>
          </a:xfrm>
          <a:prstGeom prst="ellipse">
            <a:avLst/>
          </a:prstGeom>
          <a:solidFill>
            <a:schemeClr val="accent1">
              <a:alpha val="0"/>
            </a:schemeClr>
          </a:solidFill>
          <a:ln w="57150">
            <a:solidFill>
              <a:schemeClr val="tx1"/>
            </a:solidFill>
            <a:round/>
            <a:headEnd/>
            <a:tailEnd/>
          </a:ln>
        </p:spPr>
        <p:txBody>
          <a:bodyPr wrap="none" anchor="ctr"/>
          <a:lstStyle/>
          <a:p>
            <a:endParaRPr lang="en-US"/>
          </a:p>
        </p:txBody>
      </p:sp>
      <p:cxnSp>
        <p:nvCxnSpPr>
          <p:cNvPr id="29055" name="AutoShape 385"/>
          <p:cNvCxnSpPr>
            <a:cxnSpLocks noChangeShapeType="1"/>
            <a:stCxn id="29052" idx="1"/>
            <a:endCxn id="29054" idx="6"/>
          </p:cNvCxnSpPr>
          <p:nvPr/>
        </p:nvCxnSpPr>
        <p:spPr bwMode="auto">
          <a:xfrm flipH="1" flipV="1">
            <a:off x="4175125" y="1403350"/>
            <a:ext cx="1390650" cy="530057"/>
          </a:xfrm>
          <a:prstGeom prst="straightConnector1">
            <a:avLst/>
          </a:prstGeom>
          <a:noFill/>
          <a:ln w="50800">
            <a:solidFill>
              <a:schemeClr val="tx1"/>
            </a:solidFill>
            <a:round/>
            <a:headEnd/>
            <a:tailEnd type="triangle" w="med" len="med"/>
          </a:ln>
        </p:spPr>
      </p:cxnSp>
      <p:cxnSp>
        <p:nvCxnSpPr>
          <p:cNvPr id="29056" name="AutoShape 386"/>
          <p:cNvCxnSpPr>
            <a:cxnSpLocks noChangeShapeType="1"/>
            <a:stCxn id="29052" idx="1"/>
            <a:endCxn id="29053" idx="6"/>
          </p:cNvCxnSpPr>
          <p:nvPr/>
        </p:nvCxnSpPr>
        <p:spPr bwMode="auto">
          <a:xfrm flipH="1">
            <a:off x="4178300" y="1933407"/>
            <a:ext cx="1387475" cy="619293"/>
          </a:xfrm>
          <a:prstGeom prst="straightConnector1">
            <a:avLst/>
          </a:prstGeom>
          <a:noFill/>
          <a:ln w="50800">
            <a:solidFill>
              <a:schemeClr val="tx1"/>
            </a:solidFill>
            <a:round/>
            <a:headEnd/>
            <a:tailEnd type="triangle" w="med" len="med"/>
          </a:ln>
        </p:spPr>
      </p:cxnSp>
      <p:sp>
        <p:nvSpPr>
          <p:cNvPr id="29057" name="Text Box 387"/>
          <p:cNvSpPr txBox="1">
            <a:spLocks noChangeArrowheads="1"/>
          </p:cNvSpPr>
          <p:nvPr/>
        </p:nvSpPr>
        <p:spPr bwMode="auto">
          <a:xfrm>
            <a:off x="5610225" y="4987925"/>
            <a:ext cx="3316288" cy="1015663"/>
          </a:xfrm>
          <a:prstGeom prst="rect">
            <a:avLst/>
          </a:prstGeom>
          <a:solidFill>
            <a:schemeClr val="bg1"/>
          </a:solidFill>
          <a:ln w="25400">
            <a:solidFill>
              <a:schemeClr val="tx2"/>
            </a:solidFill>
            <a:miter lim="800000"/>
            <a:headEnd/>
            <a:tailEnd/>
          </a:ln>
        </p:spPr>
        <p:txBody>
          <a:bodyPr>
            <a:spAutoFit/>
          </a:bodyPr>
          <a:lstStyle/>
          <a:p>
            <a:r>
              <a:rPr lang="en-US" sz="2000">
                <a:latin typeface="Times New Roman" pitchFamily="18" charset="0"/>
                <a:cs typeface="Times New Roman" pitchFamily="18" charset="0"/>
              </a:rPr>
              <a:t>The same is true for cipher text bytes and final round table lookups</a:t>
            </a:r>
          </a:p>
        </p:txBody>
      </p:sp>
      <p:sp>
        <p:nvSpPr>
          <p:cNvPr id="29058" name="Oval 388"/>
          <p:cNvSpPr>
            <a:spLocks noChangeArrowheads="1"/>
          </p:cNvSpPr>
          <p:nvPr/>
        </p:nvSpPr>
        <p:spPr bwMode="auto">
          <a:xfrm>
            <a:off x="3714750" y="5861050"/>
            <a:ext cx="508000" cy="508000"/>
          </a:xfrm>
          <a:prstGeom prst="ellipse">
            <a:avLst/>
          </a:prstGeom>
          <a:solidFill>
            <a:schemeClr val="accent1">
              <a:alpha val="0"/>
            </a:schemeClr>
          </a:solidFill>
          <a:ln w="57150">
            <a:solidFill>
              <a:schemeClr val="tx1"/>
            </a:solidFill>
            <a:round/>
            <a:headEnd/>
            <a:tailEnd/>
          </a:ln>
        </p:spPr>
        <p:txBody>
          <a:bodyPr wrap="none" anchor="ctr"/>
          <a:lstStyle/>
          <a:p>
            <a:endParaRPr lang="en-US" sz="2000">
              <a:latin typeface="Times New Roman" pitchFamily="18" charset="0"/>
              <a:cs typeface="Times New Roman" pitchFamily="18" charset="0"/>
            </a:endParaRPr>
          </a:p>
        </p:txBody>
      </p:sp>
      <p:sp>
        <p:nvSpPr>
          <p:cNvPr id="29059" name="Oval 389"/>
          <p:cNvSpPr>
            <a:spLocks noChangeArrowheads="1"/>
          </p:cNvSpPr>
          <p:nvPr/>
        </p:nvSpPr>
        <p:spPr bwMode="auto">
          <a:xfrm>
            <a:off x="3711575" y="4711700"/>
            <a:ext cx="508000" cy="508000"/>
          </a:xfrm>
          <a:prstGeom prst="ellipse">
            <a:avLst/>
          </a:prstGeom>
          <a:solidFill>
            <a:schemeClr val="accent1">
              <a:alpha val="0"/>
            </a:schemeClr>
          </a:solidFill>
          <a:ln w="57150">
            <a:solidFill>
              <a:schemeClr val="tx1"/>
            </a:solidFill>
            <a:round/>
            <a:headEnd/>
            <a:tailEnd/>
          </a:ln>
        </p:spPr>
        <p:txBody>
          <a:bodyPr wrap="none" anchor="ctr"/>
          <a:lstStyle/>
          <a:p>
            <a:endParaRPr lang="en-US" sz="2000">
              <a:latin typeface="Times New Roman" pitchFamily="18" charset="0"/>
              <a:cs typeface="Times New Roman" pitchFamily="18" charset="0"/>
            </a:endParaRPr>
          </a:p>
        </p:txBody>
      </p:sp>
      <p:cxnSp>
        <p:nvCxnSpPr>
          <p:cNvPr id="29060" name="AutoShape 390"/>
          <p:cNvCxnSpPr>
            <a:cxnSpLocks noChangeShapeType="1"/>
            <a:stCxn id="29057" idx="1"/>
            <a:endCxn id="29059" idx="6"/>
          </p:cNvCxnSpPr>
          <p:nvPr/>
        </p:nvCxnSpPr>
        <p:spPr bwMode="auto">
          <a:xfrm flipH="1" flipV="1">
            <a:off x="4219575" y="4965700"/>
            <a:ext cx="1390650" cy="530057"/>
          </a:xfrm>
          <a:prstGeom prst="straightConnector1">
            <a:avLst/>
          </a:prstGeom>
          <a:noFill/>
          <a:ln w="50800">
            <a:solidFill>
              <a:schemeClr val="tx1"/>
            </a:solidFill>
            <a:round/>
            <a:headEnd/>
            <a:tailEnd type="triangle" w="med" len="med"/>
          </a:ln>
        </p:spPr>
      </p:cxnSp>
      <p:cxnSp>
        <p:nvCxnSpPr>
          <p:cNvPr id="29061" name="AutoShape 391"/>
          <p:cNvCxnSpPr>
            <a:cxnSpLocks noChangeShapeType="1"/>
            <a:stCxn id="29057" idx="1"/>
            <a:endCxn id="29058" idx="6"/>
          </p:cNvCxnSpPr>
          <p:nvPr/>
        </p:nvCxnSpPr>
        <p:spPr bwMode="auto">
          <a:xfrm flipH="1">
            <a:off x="4222750" y="5495757"/>
            <a:ext cx="1387475" cy="619293"/>
          </a:xfrm>
          <a:prstGeom prst="straightConnector1">
            <a:avLst/>
          </a:prstGeom>
          <a:noFill/>
          <a:ln w="50800">
            <a:solidFill>
              <a:schemeClr val="tx1"/>
            </a:solidFill>
            <a:round/>
            <a:headEnd/>
            <a:tailEnd type="triangle" w="med" len="med"/>
          </a:ln>
        </p:spPr>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58"/>
          <p:cNvGrpSpPr>
            <a:grpSpLocks/>
          </p:cNvGrpSpPr>
          <p:nvPr/>
        </p:nvGrpSpPr>
        <p:grpSpPr bwMode="auto">
          <a:xfrm>
            <a:off x="228600" y="1524000"/>
            <a:ext cx="8513763" cy="3959225"/>
            <a:chOff x="144" y="960"/>
            <a:chExt cx="5363" cy="2494"/>
          </a:xfrm>
        </p:grpSpPr>
        <p:pic>
          <p:nvPicPr>
            <p:cNvPr id="30725" name="Picture 4" descr="UCLA5229-Web"/>
            <p:cNvPicPr>
              <a:picLocks noChangeAspect="1" noChangeArrowheads="1"/>
            </p:cNvPicPr>
            <p:nvPr/>
          </p:nvPicPr>
          <p:blipFill>
            <a:blip r:embed="rId4" cstate="print"/>
            <a:srcRect l="1125" t="1688" r="1942" b="59485"/>
            <a:stretch>
              <a:fillRect/>
            </a:stretch>
          </p:blipFill>
          <p:spPr bwMode="auto">
            <a:xfrm>
              <a:off x="1062" y="1398"/>
              <a:ext cx="1344" cy="783"/>
            </a:xfrm>
            <a:prstGeom prst="rect">
              <a:avLst/>
            </a:prstGeom>
            <a:noFill/>
            <a:ln w="9525">
              <a:noFill/>
              <a:miter lim="800000"/>
              <a:headEnd/>
              <a:tailEnd/>
            </a:ln>
          </p:spPr>
        </p:pic>
        <p:sp>
          <p:nvSpPr>
            <p:cNvPr id="30726" name="Line 8"/>
            <p:cNvSpPr>
              <a:spLocks noChangeShapeType="1"/>
            </p:cNvSpPr>
            <p:nvPr/>
          </p:nvSpPr>
          <p:spPr bwMode="auto">
            <a:xfrm flipH="1" flipV="1">
              <a:off x="2406" y="1787"/>
              <a:ext cx="176" cy="0"/>
            </a:xfrm>
            <a:prstGeom prst="line">
              <a:avLst/>
            </a:prstGeom>
            <a:noFill/>
            <a:ln w="19050">
              <a:solidFill>
                <a:schemeClr val="tx1"/>
              </a:solidFill>
              <a:round/>
              <a:headEnd type="triangle" w="med" len="med"/>
              <a:tailEnd/>
            </a:ln>
          </p:spPr>
          <p:txBody>
            <a:bodyPr wrap="none" anchor="ctr"/>
            <a:lstStyle/>
            <a:p>
              <a:endParaRPr lang="en-US" sz="2400">
                <a:latin typeface="Times New Roman" pitchFamily="18" charset="0"/>
                <a:cs typeface="Times New Roman" pitchFamily="18" charset="0"/>
              </a:endParaRPr>
            </a:p>
          </p:txBody>
        </p:sp>
        <p:sp>
          <p:nvSpPr>
            <p:cNvPr id="30727" name="Line 9"/>
            <p:cNvSpPr>
              <a:spLocks noChangeShapeType="1"/>
            </p:cNvSpPr>
            <p:nvPr/>
          </p:nvSpPr>
          <p:spPr bwMode="auto">
            <a:xfrm flipV="1">
              <a:off x="1673" y="1209"/>
              <a:ext cx="0" cy="192"/>
            </a:xfrm>
            <a:prstGeom prst="line">
              <a:avLst/>
            </a:prstGeom>
            <a:noFill/>
            <a:ln w="19050">
              <a:solidFill>
                <a:schemeClr val="tx1"/>
              </a:solidFill>
              <a:round/>
              <a:headEnd type="triangle" w="med" len="med"/>
              <a:tailEnd/>
            </a:ln>
          </p:spPr>
          <p:txBody>
            <a:bodyPr wrap="none" anchor="ctr"/>
            <a:lstStyle/>
            <a:p>
              <a:endParaRPr lang="en-US" sz="2400">
                <a:latin typeface="Times New Roman" pitchFamily="18" charset="0"/>
                <a:cs typeface="Times New Roman" pitchFamily="18" charset="0"/>
              </a:endParaRPr>
            </a:p>
          </p:txBody>
        </p:sp>
        <p:sp>
          <p:nvSpPr>
            <p:cNvPr id="30728" name="Rectangle 10"/>
            <p:cNvSpPr>
              <a:spLocks noChangeArrowheads="1"/>
            </p:cNvSpPr>
            <p:nvPr/>
          </p:nvSpPr>
          <p:spPr bwMode="auto">
            <a:xfrm>
              <a:off x="1416" y="1572"/>
              <a:ext cx="576" cy="432"/>
            </a:xfrm>
            <a:prstGeom prst="rect">
              <a:avLst/>
            </a:prstGeom>
            <a:noFill/>
            <a:ln w="19050" algn="ctr">
              <a:noFill/>
              <a:miter lim="800000"/>
              <a:headEnd/>
              <a:tailEnd/>
            </a:ln>
          </p:spPr>
          <p:txBody>
            <a:bodyPr wrap="none" anchor="ctr"/>
            <a:lstStyle/>
            <a:p>
              <a:r>
                <a:rPr lang="en-US" sz="2400" b="1" dirty="0">
                  <a:solidFill>
                    <a:schemeClr val="bg1"/>
                  </a:solidFill>
                  <a:latin typeface="Times New Roman" pitchFamily="18" charset="0"/>
                  <a:cs typeface="Times New Roman" pitchFamily="18" charset="0"/>
                </a:rPr>
                <a:t>device</a:t>
              </a:r>
            </a:p>
          </p:txBody>
        </p:sp>
        <p:sp>
          <p:nvSpPr>
            <p:cNvPr id="30729" name="Text Box 11"/>
            <p:cNvSpPr txBox="1">
              <a:spLocks noChangeArrowheads="1"/>
            </p:cNvSpPr>
            <p:nvPr/>
          </p:nvSpPr>
          <p:spPr bwMode="auto">
            <a:xfrm>
              <a:off x="1296" y="3166"/>
              <a:ext cx="2178" cy="288"/>
            </a:xfrm>
            <a:prstGeom prst="rect">
              <a:avLst/>
            </a:prstGeom>
            <a:noFill/>
            <a:ln w="50800" algn="ctr">
              <a:noFill/>
              <a:miter lim="800000"/>
              <a:headEnd/>
              <a:tailEnd/>
            </a:ln>
          </p:spPr>
          <p:txBody>
            <a:bodyPr>
              <a:spAutoFit/>
            </a:bodyPr>
            <a:lstStyle/>
            <a:p>
              <a:r>
                <a:rPr lang="en-US" sz="2400" dirty="0" err="1">
                  <a:latin typeface="Times New Roman" pitchFamily="18" charset="0"/>
                  <a:cs typeface="Times New Roman" pitchFamily="18" charset="0"/>
                </a:rPr>
                <a:t>subkey</a:t>
              </a:r>
              <a:r>
                <a:rPr lang="en-US" sz="2400" dirty="0">
                  <a:latin typeface="Times New Roman" pitchFamily="18" charset="0"/>
                  <a:cs typeface="Times New Roman" pitchFamily="18" charset="0"/>
                </a:rPr>
                <a:t> guess</a:t>
              </a:r>
            </a:p>
          </p:txBody>
        </p:sp>
        <p:sp>
          <p:nvSpPr>
            <p:cNvPr id="30730" name="Text Box 12"/>
            <p:cNvSpPr txBox="1">
              <a:spLocks noChangeArrowheads="1"/>
            </p:cNvSpPr>
            <p:nvPr/>
          </p:nvSpPr>
          <p:spPr bwMode="auto">
            <a:xfrm>
              <a:off x="398" y="960"/>
              <a:ext cx="2545" cy="288"/>
            </a:xfrm>
            <a:prstGeom prst="rect">
              <a:avLst/>
            </a:prstGeom>
            <a:noFill/>
            <a:ln w="50800" algn="ctr">
              <a:noFill/>
              <a:miter lim="800000"/>
              <a:headEnd/>
              <a:tailEnd/>
            </a:ln>
          </p:spPr>
          <p:txBody>
            <a:bodyPr>
              <a:spAutoFit/>
            </a:bodyPr>
            <a:lstStyle/>
            <a:p>
              <a:r>
                <a:rPr lang="en-US" sz="2400">
                  <a:latin typeface="Times New Roman" pitchFamily="18" charset="0"/>
                  <a:cs typeface="Times New Roman" pitchFamily="18" charset="0"/>
                </a:rPr>
                <a:t>Unknown secret key</a:t>
              </a:r>
            </a:p>
          </p:txBody>
        </p:sp>
        <p:sp>
          <p:nvSpPr>
            <p:cNvPr id="30731" name="Text Box 13"/>
            <p:cNvSpPr txBox="1">
              <a:spLocks noChangeArrowheads="1"/>
            </p:cNvSpPr>
            <p:nvPr/>
          </p:nvSpPr>
          <p:spPr bwMode="auto">
            <a:xfrm>
              <a:off x="144" y="2033"/>
              <a:ext cx="864" cy="269"/>
            </a:xfrm>
            <a:prstGeom prst="rect">
              <a:avLst/>
            </a:prstGeom>
            <a:noFill/>
            <a:ln w="19050" algn="ctr">
              <a:noFill/>
              <a:miter lim="800000"/>
              <a:headEnd/>
              <a:tailEnd/>
            </a:ln>
          </p:spPr>
          <p:txBody>
            <a:bodyPr wrap="none" anchor="ctr"/>
            <a:lstStyle/>
            <a:p>
              <a:r>
                <a:rPr lang="en-US" sz="2400">
                  <a:latin typeface="Times New Roman" pitchFamily="18" charset="0"/>
                  <a:cs typeface="Times New Roman" pitchFamily="18" charset="0"/>
                </a:rPr>
                <a:t>Input</a:t>
              </a:r>
            </a:p>
          </p:txBody>
        </p:sp>
        <p:pic>
          <p:nvPicPr>
            <p:cNvPr id="30732" name="Picture 14" descr="setup_nosupply_2"/>
            <p:cNvPicPr>
              <a:picLocks noChangeAspect="1" noChangeArrowheads="1"/>
            </p:cNvPicPr>
            <p:nvPr/>
          </p:nvPicPr>
          <p:blipFill>
            <a:blip r:embed="rId5" cstate="print"/>
            <a:srcRect l="47900" t="15469" r="1143" b="45352"/>
            <a:stretch>
              <a:fillRect/>
            </a:stretch>
          </p:blipFill>
          <p:spPr bwMode="auto">
            <a:xfrm>
              <a:off x="2582" y="1394"/>
              <a:ext cx="1440" cy="785"/>
            </a:xfrm>
            <a:prstGeom prst="rect">
              <a:avLst/>
            </a:prstGeom>
            <a:noFill/>
            <a:ln w="9525">
              <a:noFill/>
              <a:miter lim="800000"/>
              <a:headEnd/>
              <a:tailEnd/>
            </a:ln>
          </p:spPr>
        </p:pic>
        <p:sp>
          <p:nvSpPr>
            <p:cNvPr id="30733" name="Text Box 15"/>
            <p:cNvSpPr txBox="1">
              <a:spLocks noChangeArrowheads="1"/>
            </p:cNvSpPr>
            <p:nvPr/>
          </p:nvSpPr>
          <p:spPr bwMode="auto">
            <a:xfrm>
              <a:off x="2678" y="1652"/>
              <a:ext cx="1248" cy="269"/>
            </a:xfrm>
            <a:prstGeom prst="rect">
              <a:avLst/>
            </a:prstGeom>
            <a:noFill/>
            <a:ln w="19050" algn="ctr">
              <a:noFill/>
              <a:miter lim="800000"/>
              <a:headEnd/>
              <a:tailEnd/>
            </a:ln>
          </p:spPr>
          <p:txBody>
            <a:bodyPr wrap="none" anchor="ctr"/>
            <a:lstStyle/>
            <a:p>
              <a:r>
                <a:rPr lang="en-US" sz="2400" b="1" dirty="0">
                  <a:solidFill>
                    <a:schemeClr val="bg1"/>
                  </a:solidFill>
                  <a:latin typeface="Times New Roman" pitchFamily="18" charset="0"/>
                  <a:cs typeface="Times New Roman" pitchFamily="18" charset="0"/>
                </a:rPr>
                <a:t>measurement</a:t>
              </a:r>
            </a:p>
          </p:txBody>
        </p:sp>
        <p:sp>
          <p:nvSpPr>
            <p:cNvPr id="30734" name="Line 16"/>
            <p:cNvSpPr>
              <a:spLocks noChangeShapeType="1"/>
            </p:cNvSpPr>
            <p:nvPr/>
          </p:nvSpPr>
          <p:spPr bwMode="auto">
            <a:xfrm flipV="1">
              <a:off x="5329" y="1661"/>
              <a:ext cx="0" cy="192"/>
            </a:xfrm>
            <a:prstGeom prst="line">
              <a:avLst/>
            </a:prstGeom>
            <a:noFill/>
            <a:ln w="19050">
              <a:solidFill>
                <a:schemeClr val="tx1"/>
              </a:solidFill>
              <a:round/>
              <a:headEnd type="triangle" w="med" len="med"/>
              <a:tailEnd/>
            </a:ln>
          </p:spPr>
          <p:txBody>
            <a:bodyPr wrap="none" anchor="ctr"/>
            <a:lstStyle/>
            <a:p>
              <a:endParaRPr lang="en-US" sz="2400">
                <a:latin typeface="Times New Roman" pitchFamily="18" charset="0"/>
                <a:cs typeface="Times New Roman" pitchFamily="18" charset="0"/>
              </a:endParaRPr>
            </a:p>
          </p:txBody>
        </p:sp>
        <p:sp>
          <p:nvSpPr>
            <p:cNvPr id="30735" name="Rectangle 17"/>
            <p:cNvSpPr>
              <a:spLocks noChangeArrowheads="1"/>
            </p:cNvSpPr>
            <p:nvPr/>
          </p:nvSpPr>
          <p:spPr bwMode="auto">
            <a:xfrm>
              <a:off x="1440" y="2352"/>
              <a:ext cx="2064" cy="679"/>
            </a:xfrm>
            <a:prstGeom prst="rect">
              <a:avLst/>
            </a:prstGeom>
            <a:noFill/>
            <a:ln w="19050" algn="ctr">
              <a:solidFill>
                <a:schemeClr val="tx1"/>
              </a:solidFill>
              <a:miter lim="800000"/>
              <a:headEnd/>
              <a:tailEnd/>
            </a:ln>
          </p:spPr>
          <p:txBody>
            <a:bodyPr wrap="none" anchor="ctr"/>
            <a:lstStyle/>
            <a:p>
              <a:r>
                <a:rPr lang="en-US" sz="2400">
                  <a:latin typeface="Times New Roman" pitchFamily="18" charset="0"/>
                  <a:cs typeface="Times New Roman" pitchFamily="18" charset="0"/>
                </a:rPr>
                <a:t>A Selection Function </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for an intermediate value</a:t>
              </a:r>
            </a:p>
          </p:txBody>
        </p:sp>
        <p:grpSp>
          <p:nvGrpSpPr>
            <p:cNvPr id="30736" name="Group 19"/>
            <p:cNvGrpSpPr>
              <a:grpSpLocks/>
            </p:cNvGrpSpPr>
            <p:nvPr/>
          </p:nvGrpSpPr>
          <p:grpSpPr bwMode="auto">
            <a:xfrm>
              <a:off x="3600" y="1737"/>
              <a:ext cx="650" cy="999"/>
              <a:chOff x="3095" y="1584"/>
              <a:chExt cx="866" cy="999"/>
            </a:xfrm>
          </p:grpSpPr>
          <p:sp>
            <p:nvSpPr>
              <p:cNvPr id="30743" name="Line 20"/>
              <p:cNvSpPr>
                <a:spLocks noChangeShapeType="1"/>
              </p:cNvSpPr>
              <p:nvPr/>
            </p:nvSpPr>
            <p:spPr bwMode="auto">
              <a:xfrm flipH="1" flipV="1">
                <a:off x="3660" y="1584"/>
                <a:ext cx="298" cy="141"/>
              </a:xfrm>
              <a:prstGeom prst="line">
                <a:avLst/>
              </a:prstGeom>
              <a:noFill/>
              <a:ln w="19050">
                <a:solidFill>
                  <a:schemeClr val="tx1"/>
                </a:solidFill>
                <a:round/>
                <a:headEnd type="triangle" w="med" len="med"/>
                <a:tailEnd/>
              </a:ln>
            </p:spPr>
            <p:txBody>
              <a:bodyPr wrap="none" anchor="ctr"/>
              <a:lstStyle/>
              <a:p>
                <a:endParaRPr lang="en-US" sz="2400">
                  <a:latin typeface="Times New Roman" pitchFamily="18" charset="0"/>
                  <a:cs typeface="Times New Roman" pitchFamily="18" charset="0"/>
                </a:endParaRPr>
              </a:p>
            </p:txBody>
          </p:sp>
          <p:sp>
            <p:nvSpPr>
              <p:cNvPr id="30744" name="Line 21"/>
              <p:cNvSpPr>
                <a:spLocks noChangeShapeType="1"/>
              </p:cNvSpPr>
              <p:nvPr/>
            </p:nvSpPr>
            <p:spPr bwMode="auto">
              <a:xfrm flipH="1">
                <a:off x="3095" y="2315"/>
                <a:ext cx="866" cy="268"/>
              </a:xfrm>
              <a:prstGeom prst="line">
                <a:avLst/>
              </a:prstGeom>
              <a:noFill/>
              <a:ln w="19050">
                <a:solidFill>
                  <a:schemeClr val="tx1"/>
                </a:solidFill>
                <a:round/>
                <a:headEnd type="triangle" w="med" len="med"/>
                <a:tailEnd/>
              </a:ln>
            </p:spPr>
            <p:txBody>
              <a:bodyPr wrap="none" anchor="ctr"/>
              <a:lstStyle/>
              <a:p>
                <a:endParaRPr lang="en-US" sz="2400">
                  <a:latin typeface="Times New Roman" pitchFamily="18" charset="0"/>
                  <a:cs typeface="Times New Roman" pitchFamily="18" charset="0"/>
                </a:endParaRPr>
              </a:p>
            </p:txBody>
          </p:sp>
        </p:grpSp>
        <p:pic>
          <p:nvPicPr>
            <p:cNvPr id="30737" name="Picture 22" descr="setup_nosupply_2"/>
            <p:cNvPicPr>
              <a:picLocks noChangeAspect="1" noChangeArrowheads="1"/>
            </p:cNvPicPr>
            <p:nvPr/>
          </p:nvPicPr>
          <p:blipFill>
            <a:blip r:embed="rId6" cstate="print"/>
            <a:srcRect t="8076" r="51389" b="18826"/>
            <a:stretch>
              <a:fillRect/>
            </a:stretch>
          </p:blipFill>
          <p:spPr bwMode="auto">
            <a:xfrm>
              <a:off x="4247" y="1457"/>
              <a:ext cx="1260" cy="1421"/>
            </a:xfrm>
            <a:prstGeom prst="rect">
              <a:avLst/>
            </a:prstGeom>
            <a:noFill/>
            <a:ln w="9525">
              <a:noFill/>
              <a:miter lim="800000"/>
              <a:headEnd/>
              <a:tailEnd/>
            </a:ln>
          </p:spPr>
        </p:pic>
        <p:sp>
          <p:nvSpPr>
            <p:cNvPr id="30738" name="Text Box 23"/>
            <p:cNvSpPr txBox="1">
              <a:spLocks noChangeArrowheads="1"/>
            </p:cNvSpPr>
            <p:nvPr/>
          </p:nvSpPr>
          <p:spPr bwMode="auto">
            <a:xfrm>
              <a:off x="4445" y="1831"/>
              <a:ext cx="864" cy="674"/>
            </a:xfrm>
            <a:prstGeom prst="rect">
              <a:avLst/>
            </a:prstGeom>
            <a:noFill/>
            <a:ln w="19050" algn="ctr">
              <a:noFill/>
              <a:miter lim="800000"/>
              <a:headEnd/>
              <a:tailEnd/>
            </a:ln>
          </p:spPr>
          <p:txBody>
            <a:bodyPr wrap="none" anchor="ctr"/>
            <a:lstStyle/>
            <a:p>
              <a:r>
                <a:rPr lang="en-US" sz="2400" b="1">
                  <a:solidFill>
                    <a:schemeClr val="bg1"/>
                  </a:solidFill>
                  <a:latin typeface="Times New Roman" pitchFamily="18" charset="0"/>
                  <a:cs typeface="Times New Roman" pitchFamily="18" charset="0"/>
                </a:rPr>
                <a:t>analysis </a:t>
              </a:r>
              <a:endParaRPr lang="en-US" sz="2400" b="1">
                <a:solidFill>
                  <a:schemeClr val="bg1"/>
                </a:solidFill>
                <a:latin typeface="Times New Roman" pitchFamily="18" charset="0"/>
                <a:cs typeface="Times New Roman" pitchFamily="18" charset="0"/>
                <a:sym typeface="Symbol" pitchFamily="18" charset="2"/>
              </a:endParaRPr>
            </a:p>
          </p:txBody>
        </p:sp>
        <p:sp>
          <p:nvSpPr>
            <p:cNvPr id="30739" name="Line 24"/>
            <p:cNvSpPr>
              <a:spLocks noChangeShapeType="1"/>
            </p:cNvSpPr>
            <p:nvPr/>
          </p:nvSpPr>
          <p:spPr bwMode="auto">
            <a:xfrm>
              <a:off x="2448" y="3024"/>
              <a:ext cx="0" cy="192"/>
            </a:xfrm>
            <a:prstGeom prst="line">
              <a:avLst/>
            </a:prstGeom>
            <a:noFill/>
            <a:ln w="19050">
              <a:solidFill>
                <a:schemeClr val="tx1"/>
              </a:solidFill>
              <a:round/>
              <a:headEnd type="triangle" w="med" len="med"/>
              <a:tailEnd/>
            </a:ln>
          </p:spPr>
          <p:txBody>
            <a:bodyPr wrap="none" anchor="ctr"/>
            <a:lstStyle/>
            <a:p>
              <a:endParaRPr lang="en-US" sz="2400">
                <a:latin typeface="Times New Roman" pitchFamily="18" charset="0"/>
                <a:cs typeface="Times New Roman" pitchFamily="18" charset="0"/>
              </a:endParaRPr>
            </a:p>
          </p:txBody>
        </p:sp>
        <p:grpSp>
          <p:nvGrpSpPr>
            <p:cNvPr id="30740" name="Group 25"/>
            <p:cNvGrpSpPr>
              <a:grpSpLocks/>
            </p:cNvGrpSpPr>
            <p:nvPr/>
          </p:nvGrpSpPr>
          <p:grpSpPr bwMode="auto">
            <a:xfrm>
              <a:off x="624" y="1787"/>
              <a:ext cx="768" cy="949"/>
              <a:chOff x="316" y="1634"/>
              <a:chExt cx="900" cy="949"/>
            </a:xfrm>
          </p:grpSpPr>
          <p:sp>
            <p:nvSpPr>
              <p:cNvPr id="30741" name="Line 26"/>
              <p:cNvSpPr>
                <a:spLocks noChangeShapeType="1"/>
              </p:cNvSpPr>
              <p:nvPr/>
            </p:nvSpPr>
            <p:spPr bwMode="auto">
              <a:xfrm flipH="1">
                <a:off x="461" y="1634"/>
                <a:ext cx="368" cy="246"/>
              </a:xfrm>
              <a:prstGeom prst="line">
                <a:avLst/>
              </a:prstGeom>
              <a:noFill/>
              <a:ln w="19050">
                <a:solidFill>
                  <a:schemeClr val="tx1"/>
                </a:solidFill>
                <a:round/>
                <a:headEnd type="triangle" w="med" len="med"/>
                <a:tailEnd/>
              </a:ln>
            </p:spPr>
            <p:txBody>
              <a:bodyPr wrap="none" anchor="ctr"/>
              <a:lstStyle/>
              <a:p>
                <a:endParaRPr lang="en-US" sz="2400">
                  <a:latin typeface="Times New Roman" pitchFamily="18" charset="0"/>
                  <a:cs typeface="Times New Roman" pitchFamily="18" charset="0"/>
                </a:endParaRPr>
              </a:p>
            </p:txBody>
          </p:sp>
          <p:sp>
            <p:nvSpPr>
              <p:cNvPr id="30742" name="Line 27"/>
              <p:cNvSpPr>
                <a:spLocks noChangeShapeType="1"/>
              </p:cNvSpPr>
              <p:nvPr/>
            </p:nvSpPr>
            <p:spPr bwMode="auto">
              <a:xfrm flipH="1" flipV="1">
                <a:off x="316" y="2151"/>
                <a:ext cx="900" cy="432"/>
              </a:xfrm>
              <a:prstGeom prst="line">
                <a:avLst/>
              </a:prstGeom>
              <a:noFill/>
              <a:ln w="19050">
                <a:solidFill>
                  <a:schemeClr val="tx1"/>
                </a:solidFill>
                <a:round/>
                <a:headEnd type="triangle" w="med" len="med"/>
                <a:tailEnd/>
              </a:ln>
            </p:spPr>
            <p:txBody>
              <a:bodyPr wrap="none" anchor="ctr"/>
              <a:lstStyle/>
              <a:p>
                <a:endParaRPr lang="en-US" sz="2400">
                  <a:latin typeface="Times New Roman" pitchFamily="18" charset="0"/>
                  <a:cs typeface="Times New Roman" pitchFamily="18" charset="0"/>
                </a:endParaRPr>
              </a:p>
            </p:txBody>
          </p:sp>
        </p:grpSp>
      </p:grpSp>
      <p:sp>
        <p:nvSpPr>
          <p:cNvPr id="500793" name="Text Box 57"/>
          <p:cNvSpPr txBox="1">
            <a:spLocks noChangeArrowheads="1"/>
          </p:cNvSpPr>
          <p:nvPr/>
        </p:nvSpPr>
        <p:spPr bwMode="auto">
          <a:xfrm>
            <a:off x="2286000" y="3810000"/>
            <a:ext cx="3276600" cy="936625"/>
          </a:xfrm>
          <a:prstGeom prst="rect">
            <a:avLst/>
          </a:prstGeom>
          <a:solidFill>
            <a:schemeClr val="bg1"/>
          </a:solidFill>
          <a:ln w="19050" algn="ctr">
            <a:noFill/>
            <a:miter lim="800000"/>
            <a:headEnd/>
            <a:tailEnd/>
          </a:ln>
        </p:spPr>
        <p:txBody>
          <a:bodyPr wrap="none" anchor="ctr"/>
          <a:lstStyle/>
          <a:p>
            <a:pPr algn="ctr">
              <a:spcBef>
                <a:spcPct val="30000"/>
              </a:spcBef>
            </a:pPr>
            <a:r>
              <a:rPr lang="en-US" sz="2400" dirty="0">
                <a:latin typeface="Times New Roman" pitchFamily="18" charset="0"/>
                <a:cs typeface="Times New Roman" pitchFamily="18" charset="0"/>
              </a:rPr>
              <a:t>D = SBOX</a:t>
            </a:r>
            <a:r>
              <a:rPr lang="en-US" sz="2400" baseline="30000" dirty="0">
                <a:latin typeface="Times New Roman" pitchFamily="18" charset="0"/>
                <a:cs typeface="Times New Roman" pitchFamily="18" charset="0"/>
              </a:rPr>
              <a:t> </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K</a:t>
            </a:r>
            <a:r>
              <a:rPr lang="en-US" sz="2400" baseline="-25000" dirty="0" err="1">
                <a:latin typeface="Times New Roman" pitchFamily="18" charset="0"/>
                <a:cs typeface="Times New Roman" pitchFamily="18" charset="0"/>
              </a:rPr>
              <a:t>g</a:t>
            </a:r>
            <a:r>
              <a:rPr lang="en-US" sz="2400" dirty="0" err="1">
                <a:latin typeface="Times New Roman" pitchFamily="18" charset="0"/>
                <a:cs typeface="Times New Roman" pitchFamily="18" charset="0"/>
                <a:sym typeface="Symbol" pitchFamily="18" charset="2"/>
              </a:rPr>
              <a:t>m</a:t>
            </a:r>
            <a:r>
              <a:rPr lang="en-US" sz="2400" dirty="0">
                <a:latin typeface="Times New Roman" pitchFamily="18" charset="0"/>
                <a:cs typeface="Times New Roman" pitchFamily="18" charset="0"/>
                <a:sym typeface="Symbol" pitchFamily="18" charset="2"/>
              </a:rPr>
              <a:t>)</a:t>
            </a:r>
          </a:p>
        </p:txBody>
      </p:sp>
      <p:sp>
        <p:nvSpPr>
          <p:cNvPr id="30724" name="Rectangle 2"/>
          <p:cNvSpPr>
            <a:spLocks noGrp="1" noChangeArrowheads="1"/>
          </p:cNvSpPr>
          <p:nvPr>
            <p:ph type="title"/>
          </p:nvPr>
        </p:nvSpPr>
        <p:spPr/>
        <p:txBody>
          <a:bodyPr/>
          <a:lstStyle/>
          <a:p>
            <a:pPr eaLnBrk="1" hangingPunct="1"/>
            <a:r>
              <a:rPr lang="en-US" sz="3600" smtClean="0"/>
              <a:t>Setup</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07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9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Instrumentation</a:t>
            </a:r>
          </a:p>
        </p:txBody>
      </p:sp>
      <p:sp>
        <p:nvSpPr>
          <p:cNvPr id="31747" name="Content Placeholder 2"/>
          <p:cNvSpPr>
            <a:spLocks noGrp="1"/>
          </p:cNvSpPr>
          <p:nvPr>
            <p:ph sz="quarter" idx="1"/>
          </p:nvPr>
        </p:nvSpPr>
        <p:spPr/>
        <p:txBody>
          <a:bodyPr/>
          <a:lstStyle/>
          <a:p>
            <a:r>
              <a:rPr lang="en-US" sz="2400" dirty="0" smtClean="0">
                <a:latin typeface="Times New Roman" pitchFamily="18" charset="0"/>
                <a:cs typeface="Times New Roman" pitchFamily="18" charset="0"/>
              </a:rPr>
              <a:t>High-speed analog to digital conversion system</a:t>
            </a:r>
          </a:p>
          <a:p>
            <a:r>
              <a:rPr lang="en-US" sz="2400" dirty="0" smtClean="0">
                <a:latin typeface="Times New Roman" pitchFamily="18" charset="0"/>
                <a:cs typeface="Times New Roman" pitchFamily="18" charset="0"/>
              </a:rPr>
              <a:t>Accurate enough to detect small fluctuations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Important factor in selecting a scope:</a:t>
            </a:r>
          </a:p>
          <a:p>
            <a:pPr lvl="1"/>
            <a:r>
              <a:rPr lang="en-US" sz="2200" dirty="0" smtClean="0">
                <a:latin typeface="Times New Roman" pitchFamily="18" charset="0"/>
                <a:cs typeface="Times New Roman" pitchFamily="18" charset="0"/>
              </a:rPr>
              <a:t>Deep memory</a:t>
            </a:r>
          </a:p>
          <a:p>
            <a:pPr lvl="1"/>
            <a:r>
              <a:rPr lang="en-US" sz="2200" dirty="0" smtClean="0">
                <a:latin typeface="Times New Roman" pitchFamily="18" charset="0"/>
                <a:cs typeface="Times New Roman" pitchFamily="18" charset="0"/>
              </a:rPr>
              <a:t>Trigger flexibility</a:t>
            </a:r>
          </a:p>
          <a:p>
            <a:pPr lvl="1"/>
            <a:r>
              <a:rPr lang="en-US" sz="2200" dirty="0" smtClean="0">
                <a:latin typeface="Times New Roman" pitchFamily="18" charset="0"/>
                <a:cs typeface="Times New Roman" pitchFamily="18" charset="0"/>
              </a:rPr>
              <a:t>Signal to noise ration</a:t>
            </a:r>
          </a:p>
          <a:p>
            <a:pPr lvl="1"/>
            <a:r>
              <a:rPr lang="en-US" sz="2200" dirty="0" smtClean="0">
                <a:latin typeface="Times New Roman" pitchFamily="18" charset="0"/>
                <a:cs typeface="Times New Roman" pitchFamily="18" charset="0"/>
              </a:rPr>
              <a:t>Rapid trigger re-arming time and fast transfer rate</a:t>
            </a:r>
          </a:p>
          <a:p>
            <a:pPr lvl="1"/>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Light bulb riddle</a:t>
            </a:r>
          </a:p>
        </p:txBody>
      </p:sp>
      <p:sp>
        <p:nvSpPr>
          <p:cNvPr id="142339" name="Rectangle 3"/>
          <p:cNvSpPr>
            <a:spLocks noGrp="1" noChangeArrowheads="1"/>
          </p:cNvSpPr>
          <p:nvPr>
            <p:ph sz="quarter" idx="1"/>
          </p:nvPr>
        </p:nvSpPr>
        <p:spPr/>
        <p:txBody>
          <a:bodyPr/>
          <a:lstStyle/>
          <a:p>
            <a:r>
              <a:rPr lang="en-US" sz="2400" dirty="0" smtClean="0">
                <a:latin typeface="Times New Roman" pitchFamily="18" charset="0"/>
                <a:cs typeface="Times New Roman" pitchFamily="18" charset="0"/>
              </a:rPr>
              <a:t>Setting: There are three light bulbs in a room, and three light switches outside the room. You are outside and cannot see the bulbs.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Goal: Determine which switch controls which light bulb</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Constraints: You can only travel into the room once, and cannot come back in again. You can do anything before you enter the room. </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Data Collection</a:t>
            </a:r>
          </a:p>
        </p:txBody>
      </p:sp>
      <p:sp>
        <p:nvSpPr>
          <p:cNvPr id="32771" name="Content Placeholder 2"/>
          <p:cNvSpPr>
            <a:spLocks noGrp="1"/>
          </p:cNvSpPr>
          <p:nvPr>
            <p:ph sz="quarter" idx="1"/>
          </p:nvPr>
        </p:nvSpPr>
        <p:spPr/>
        <p:txBody>
          <a:bodyPr/>
          <a:lstStyle/>
          <a:p>
            <a:r>
              <a:rPr lang="en-US" sz="2400" dirty="0" smtClean="0">
                <a:latin typeface="Times New Roman" pitchFamily="18" charset="0"/>
                <a:cs typeface="Times New Roman" pitchFamily="18" charset="0"/>
              </a:rPr>
              <a:t>Capture traces from target device</a:t>
            </a:r>
          </a:p>
          <a:p>
            <a:pPr lvl="1"/>
            <a:r>
              <a:rPr lang="en-US" sz="2200" dirty="0" smtClean="0">
                <a:latin typeface="Times New Roman" pitchFamily="18" charset="0"/>
                <a:cs typeface="Times New Roman" pitchFamily="18" charset="0"/>
              </a:rPr>
              <a:t>Clean measurements are not required for DPA attacks</a:t>
            </a:r>
          </a:p>
          <a:p>
            <a:r>
              <a:rPr lang="en-US" sz="2400" dirty="0" smtClean="0">
                <a:latin typeface="Times New Roman" pitchFamily="18" charset="0"/>
                <a:cs typeface="Times New Roman" pitchFamily="18" charset="0"/>
              </a:rPr>
              <a:t>4000 traces from a smart card while performing AES-128</a:t>
            </a:r>
          </a:p>
          <a:p>
            <a:pPr lvl="1"/>
            <a:r>
              <a:rPr lang="en-US" sz="2200" dirty="0" smtClean="0">
                <a:latin typeface="Times New Roman" pitchFamily="18" charset="0"/>
                <a:cs typeface="Times New Roman" pitchFamily="18" charset="0"/>
              </a:rPr>
              <a:t>Different plaintext, same key</a:t>
            </a:r>
          </a:p>
          <a:p>
            <a:pPr lvl="1"/>
            <a:r>
              <a:rPr lang="en-US" sz="2200" dirty="0" smtClean="0">
                <a:latin typeface="Times New Roman" pitchFamily="18" charset="0"/>
                <a:cs typeface="Times New Roman" pitchFamily="18" charset="0"/>
              </a:rPr>
              <a:t>8-bit A/D converter</a:t>
            </a:r>
          </a:p>
          <a:p>
            <a:endParaRPr lang="en-US" sz="2400" dirty="0" smtClean="0">
              <a:latin typeface="Times New Roman" pitchFamily="18" charset="0"/>
              <a:cs typeface="Times New Roman" pitchFamily="18" charset="0"/>
            </a:endParaRPr>
          </a:p>
        </p:txBody>
      </p:sp>
      <p:pic>
        <p:nvPicPr>
          <p:cNvPr id="32772" name="Picture 2"/>
          <p:cNvPicPr>
            <a:picLocks noChangeAspect="1" noChangeArrowheads="1"/>
          </p:cNvPicPr>
          <p:nvPr/>
        </p:nvPicPr>
        <p:blipFill>
          <a:blip r:embed="rId3" cstate="print"/>
          <a:srcRect l="35834" t="25999" r="11667" b="16667"/>
          <a:stretch>
            <a:fillRect/>
          </a:stretch>
        </p:blipFill>
        <p:spPr bwMode="auto">
          <a:xfrm>
            <a:off x="457200" y="3505200"/>
            <a:ext cx="3962400" cy="2705100"/>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l="13333" t="25999" r="35001" b="11333"/>
          <a:stretch>
            <a:fillRect/>
          </a:stretch>
        </p:blipFill>
        <p:spPr bwMode="auto">
          <a:xfrm>
            <a:off x="4800600" y="3429000"/>
            <a:ext cx="3657600" cy="2773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Signal Processing</a:t>
            </a:r>
          </a:p>
        </p:txBody>
      </p:sp>
      <p:sp>
        <p:nvSpPr>
          <p:cNvPr id="39939" name="Content Placeholder 2"/>
          <p:cNvSpPr>
            <a:spLocks noGrp="1"/>
          </p:cNvSpPr>
          <p:nvPr>
            <p:ph sz="quarter" idx="1"/>
          </p:nvPr>
        </p:nvSpPr>
        <p:spPr/>
        <p:txBody>
          <a:bodyPr/>
          <a:lstStyle/>
          <a:p>
            <a:r>
              <a:rPr lang="en-US" sz="2400" dirty="0" smtClean="0">
                <a:latin typeface="Times New Roman" pitchFamily="18" charset="0"/>
                <a:cs typeface="Times New Roman" pitchFamily="18" charset="0"/>
              </a:rPr>
              <a:t>Improves efficiency of the DPA process and outcome (Optional)</a:t>
            </a:r>
          </a:p>
          <a:p>
            <a:r>
              <a:rPr lang="en-US" sz="2400" dirty="0" smtClean="0">
                <a:latin typeface="Times New Roman" pitchFamily="18" charset="0"/>
                <a:cs typeface="Times New Roman" pitchFamily="18" charset="0"/>
              </a:rPr>
              <a:t>Remove alignment errors</a:t>
            </a:r>
          </a:p>
          <a:p>
            <a:r>
              <a:rPr lang="en-US" sz="2400" dirty="0" smtClean="0">
                <a:latin typeface="Times New Roman" pitchFamily="18" charset="0"/>
                <a:cs typeface="Times New Roman" pitchFamily="18" charset="0"/>
              </a:rPr>
              <a:t>Isolate features</a:t>
            </a:r>
          </a:p>
          <a:p>
            <a:r>
              <a:rPr lang="en-US" sz="2400" dirty="0" smtClean="0">
                <a:latin typeface="Times New Roman" pitchFamily="18" charset="0"/>
                <a:cs typeface="Times New Roman" pitchFamily="18" charset="0"/>
              </a:rPr>
              <a:t>Highlight signals</a:t>
            </a:r>
          </a:p>
          <a:p>
            <a:r>
              <a:rPr lang="en-US" sz="2400" dirty="0" smtClean="0">
                <a:latin typeface="Times New Roman" pitchFamily="18" charset="0"/>
                <a:cs typeface="Times New Roman" pitchFamily="18" charset="0"/>
              </a:rPr>
              <a:t>Reduce noise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smtClean="0"/>
              <a:t>Distribution of power consumption</a:t>
            </a:r>
          </a:p>
        </p:txBody>
      </p:sp>
      <p:sp>
        <p:nvSpPr>
          <p:cNvPr id="33795" name="Content Placeholder 2"/>
          <p:cNvSpPr>
            <a:spLocks noGrp="1"/>
          </p:cNvSpPr>
          <p:nvPr>
            <p:ph sz="quarter" idx="1"/>
          </p:nvPr>
        </p:nvSpPr>
        <p:spPr>
          <a:xfrm>
            <a:off x="457200" y="1219200"/>
            <a:ext cx="4343400" cy="4937125"/>
          </a:xfrm>
        </p:spPr>
        <p:txBody>
          <a:bodyPr/>
          <a:lstStyle/>
          <a:p>
            <a:r>
              <a:rPr lang="en-US" sz="2400" dirty="0" smtClean="0">
                <a:latin typeface="Times New Roman" pitchFamily="18" charset="0"/>
                <a:cs typeface="Times New Roman" pitchFamily="18" charset="0"/>
              </a:rPr>
              <a:t>Gaussian Distribution</a:t>
            </a:r>
          </a:p>
          <a:p>
            <a:r>
              <a:rPr lang="en-US" sz="2400" dirty="0" smtClean="0">
                <a:latin typeface="Times New Roman" pitchFamily="18" charset="0"/>
                <a:cs typeface="Times New Roman" pitchFamily="18" charset="0"/>
              </a:rPr>
              <a:t>Mix everything together</a:t>
            </a:r>
          </a:p>
          <a:p>
            <a:pPr lvl="1"/>
            <a:r>
              <a:rPr lang="en-US" sz="2200" dirty="0" smtClean="0">
                <a:latin typeface="Times New Roman" pitchFamily="18" charset="0"/>
                <a:cs typeface="Times New Roman" pitchFamily="18" charset="0"/>
              </a:rPr>
              <a:t>Mean – 120 unit</a:t>
            </a:r>
          </a:p>
          <a:p>
            <a:pPr lvl="1"/>
            <a:r>
              <a:rPr lang="en-US" sz="2200" dirty="0" smtClean="0">
                <a:latin typeface="Times New Roman" pitchFamily="18" charset="0"/>
                <a:cs typeface="Times New Roman" pitchFamily="18" charset="0"/>
              </a:rPr>
              <a:t>Standard deviation – 10.66</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Least significant bit is 1:</a:t>
            </a:r>
          </a:p>
          <a:p>
            <a:pPr lvl="1"/>
            <a:r>
              <a:rPr lang="en-US" sz="2200" dirty="0" smtClean="0">
                <a:latin typeface="Times New Roman" pitchFamily="18" charset="0"/>
                <a:cs typeface="Times New Roman" pitchFamily="18" charset="0"/>
              </a:rPr>
              <a:t>M = 116.9</a:t>
            </a:r>
          </a:p>
          <a:p>
            <a:pPr lvl="1"/>
            <a:r>
              <a:rPr lang="en-US" sz="2200" dirty="0" err="1" smtClean="0">
                <a:latin typeface="Times New Roman" pitchFamily="18" charset="0"/>
                <a:cs typeface="Times New Roman" pitchFamily="18" charset="0"/>
              </a:rPr>
              <a:t>Sd</a:t>
            </a:r>
            <a:r>
              <a:rPr lang="en-US" sz="2200" dirty="0" smtClean="0">
                <a:latin typeface="Times New Roman" pitchFamily="18" charset="0"/>
                <a:cs typeface="Times New Roman" pitchFamily="18" charset="0"/>
              </a:rPr>
              <a:t> = 10.7</a:t>
            </a:r>
          </a:p>
          <a:p>
            <a:r>
              <a:rPr lang="en-US" sz="2400" dirty="0" smtClean="0">
                <a:latin typeface="Times New Roman" pitchFamily="18" charset="0"/>
                <a:cs typeface="Times New Roman" pitchFamily="18" charset="0"/>
              </a:rPr>
              <a:t>Least significant bit is 0:</a:t>
            </a:r>
          </a:p>
          <a:p>
            <a:pPr lvl="1"/>
            <a:r>
              <a:rPr lang="en-US" sz="2200" dirty="0" smtClean="0">
                <a:latin typeface="Times New Roman" pitchFamily="18" charset="0"/>
                <a:cs typeface="Times New Roman" pitchFamily="18" charset="0"/>
              </a:rPr>
              <a:t>M = 121.9</a:t>
            </a:r>
          </a:p>
          <a:p>
            <a:pPr lvl="1"/>
            <a:r>
              <a:rPr lang="en-US" sz="2200" dirty="0" err="1" smtClean="0">
                <a:latin typeface="Times New Roman" pitchFamily="18" charset="0"/>
                <a:cs typeface="Times New Roman" pitchFamily="18" charset="0"/>
              </a:rPr>
              <a:t>Sd</a:t>
            </a:r>
            <a:r>
              <a:rPr lang="en-US" sz="2200" dirty="0" smtClean="0">
                <a:latin typeface="Times New Roman" pitchFamily="18" charset="0"/>
                <a:cs typeface="Times New Roman" pitchFamily="18" charset="0"/>
              </a:rPr>
              <a:t> = 9.7</a:t>
            </a:r>
          </a:p>
          <a:p>
            <a:endParaRPr lang="en-US" sz="2400" dirty="0" smtClean="0">
              <a:latin typeface="Times New Roman" pitchFamily="18" charset="0"/>
              <a:cs typeface="Times New Roman" pitchFamily="18" charset="0"/>
            </a:endParaRPr>
          </a:p>
        </p:txBody>
      </p:sp>
      <p:pic>
        <p:nvPicPr>
          <p:cNvPr id="33797" name="Picture 4"/>
          <p:cNvPicPr>
            <a:picLocks noChangeAspect="1" noChangeArrowheads="1"/>
          </p:cNvPicPr>
          <p:nvPr/>
        </p:nvPicPr>
        <p:blipFill>
          <a:blip r:embed="rId3" cstate="print"/>
          <a:srcRect l="35834" t="20667" r="11667" b="23334"/>
          <a:stretch>
            <a:fillRect/>
          </a:stretch>
        </p:blipFill>
        <p:spPr bwMode="auto">
          <a:xfrm>
            <a:off x="5105400" y="1143000"/>
            <a:ext cx="3657600" cy="2438400"/>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l="36667" t="22000" r="11667" b="22000"/>
          <a:stretch>
            <a:fillRect/>
          </a:stretch>
        </p:blipFill>
        <p:spPr bwMode="auto">
          <a:xfrm>
            <a:off x="5181600" y="3657600"/>
            <a:ext cx="3657600" cy="24780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smtClean="0"/>
              <a:t>Correct guess</a:t>
            </a:r>
          </a:p>
        </p:txBody>
      </p:sp>
      <p:sp>
        <p:nvSpPr>
          <p:cNvPr id="36867" name="Content Placeholder 2"/>
          <p:cNvSpPr>
            <a:spLocks noGrp="1"/>
          </p:cNvSpPr>
          <p:nvPr>
            <p:ph sz="quarter" idx="1"/>
          </p:nvPr>
        </p:nvSpPr>
        <p:spPr/>
        <p:txBody>
          <a:bodyPr/>
          <a:lstStyle/>
          <a:p>
            <a:r>
              <a:rPr lang="en-US" sz="2400" dirty="0" smtClean="0">
                <a:latin typeface="Times New Roman" pitchFamily="18" charset="0"/>
                <a:cs typeface="Times New Roman" pitchFamily="18" charset="0"/>
              </a:rPr>
              <a:t>If the guessed key-related value is correct,  power traces are placed in subsets correctly according to selection function and spike occurs</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pic>
        <p:nvPicPr>
          <p:cNvPr id="36868" name="Picture 2"/>
          <p:cNvPicPr>
            <a:picLocks noChangeAspect="1" noChangeArrowheads="1"/>
          </p:cNvPicPr>
          <p:nvPr/>
        </p:nvPicPr>
        <p:blipFill>
          <a:blip r:embed="rId3" cstate="print"/>
          <a:srcRect l="35834" t="19333" r="11667" b="12666"/>
          <a:stretch>
            <a:fillRect/>
          </a:stretch>
        </p:blipFill>
        <p:spPr bwMode="auto">
          <a:xfrm>
            <a:off x="2057400" y="2590800"/>
            <a:ext cx="4800600"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t>Classification with selection function and average</a:t>
            </a:r>
          </a:p>
        </p:txBody>
      </p:sp>
      <p:sp>
        <p:nvSpPr>
          <p:cNvPr id="38915" name="Content Placeholder 2"/>
          <p:cNvSpPr>
            <a:spLocks noGrp="1"/>
          </p:cNvSpPr>
          <p:nvPr>
            <p:ph sz="quarter" idx="1"/>
          </p:nvPr>
        </p:nvSpPr>
        <p:spPr/>
        <p:txBody>
          <a:bodyPr/>
          <a:lstStyle/>
          <a:p>
            <a:r>
              <a:rPr lang="en-US" sz="2400" dirty="0" smtClean="0">
                <a:latin typeface="Times New Roman" pitchFamily="18" charset="0"/>
                <a:cs typeface="Times New Roman" pitchFamily="18" charset="0"/>
              </a:rPr>
              <a:t>T – set of traces</a:t>
            </a:r>
          </a:p>
          <a:p>
            <a:r>
              <a:rPr lang="en-US" sz="2400" dirty="0" smtClean="0">
                <a:latin typeface="Times New Roman" pitchFamily="18" charset="0"/>
                <a:cs typeface="Times New Roman" pitchFamily="18" charset="0"/>
              </a:rPr>
              <a:t>T</a:t>
            </a:r>
            <a:r>
              <a:rPr lang="en-US" sz="2400" baseline="-25000" dirty="0"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[j] – sample at </a:t>
            </a:r>
            <a:r>
              <a:rPr lang="en-US" sz="2400" dirty="0" err="1" smtClean="0">
                <a:latin typeface="Times New Roman" pitchFamily="18" charset="0"/>
                <a:cs typeface="Times New Roman" pitchFamily="18" charset="0"/>
              </a:rPr>
              <a:t>j</a:t>
            </a:r>
            <a:r>
              <a:rPr lang="en-US" sz="2400" baseline="30000" dirty="0" err="1"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 time offset within trace T</a:t>
            </a:r>
            <a:r>
              <a:rPr lang="en-US" sz="2400" baseline="-25000" dirty="0" smtClean="0">
                <a:latin typeface="Times New Roman" pitchFamily="18" charset="0"/>
                <a:cs typeface="Times New Roman" pitchFamily="18" charset="0"/>
              </a:rPr>
              <a:t>i</a:t>
            </a:r>
          </a:p>
          <a:p>
            <a:r>
              <a:rPr lang="en-US" sz="2400" dirty="0" smtClean="0">
                <a:latin typeface="Times New Roman" pitchFamily="18" charset="0"/>
                <a:cs typeface="Times New Roman" pitchFamily="18" charset="0"/>
              </a:rPr>
              <a:t>C – set of known input/output</a:t>
            </a:r>
          </a:p>
          <a:p>
            <a:r>
              <a:rPr lang="en-US" sz="2400" dirty="0" smtClean="0">
                <a:latin typeface="Times New Roman" pitchFamily="18" charset="0"/>
                <a:cs typeface="Times New Roman" pitchFamily="18" charset="0"/>
              </a:rPr>
              <a:t>D(</a:t>
            </a:r>
            <a:r>
              <a:rPr lang="en-US" sz="2400" dirty="0" err="1" smtClean="0">
                <a:latin typeface="Times New Roman" pitchFamily="18" charset="0"/>
                <a:cs typeface="Times New Roman" pitchFamily="18" charset="0"/>
              </a:rPr>
              <a:t>C</a:t>
            </a:r>
            <a:r>
              <a:rPr lang="en-US" sz="2400" baseline="-250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a:t>
            </a:r>
            <a:r>
              <a:rPr lang="en-US" sz="2400" baseline="-25000" dirty="0" err="1"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 – binary valued from the selection function</a:t>
            </a:r>
          </a:p>
        </p:txBody>
      </p:sp>
      <p:sp>
        <p:nvSpPr>
          <p:cNvPr id="16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38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24000" y="4038600"/>
            <a:ext cx="5749516" cy="6858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Evaluation</a:t>
            </a:r>
          </a:p>
        </p:txBody>
      </p:sp>
      <p:sp>
        <p:nvSpPr>
          <p:cNvPr id="41987" name="Content Placeholder 2"/>
          <p:cNvSpPr>
            <a:spLocks noGrp="1"/>
          </p:cNvSpPr>
          <p:nvPr>
            <p:ph sz="quarter" idx="1"/>
          </p:nvPr>
        </p:nvSpPr>
        <p:spPr/>
        <p:txBody>
          <a:bodyPr/>
          <a:lstStyle/>
          <a:p>
            <a:r>
              <a:rPr lang="en-US" sz="2400" dirty="0" smtClean="0">
                <a:latin typeface="Times New Roman" pitchFamily="18" charset="0"/>
                <a:cs typeface="Times New Roman" pitchFamily="18" charset="0"/>
              </a:rPr>
              <a:t>Analyze test results to determine most likely candidate key guesses</a:t>
            </a:r>
          </a:p>
          <a:p>
            <a:pPr lvl="1"/>
            <a:r>
              <a:rPr lang="en-US" sz="2200" dirty="0" smtClean="0">
                <a:latin typeface="Times New Roman" pitchFamily="18" charset="0"/>
                <a:cs typeface="Times New Roman" pitchFamily="18" charset="0"/>
              </a:rPr>
              <a:t>Large peaks for correct key guess</a:t>
            </a:r>
          </a:p>
          <a:p>
            <a:pPr lvl="1"/>
            <a:endParaRPr lang="en-US" sz="20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If needed, repeat analysis for more key bits</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Improving the attack</a:t>
            </a:r>
          </a:p>
          <a:p>
            <a:pPr lvl="1"/>
            <a:r>
              <a:rPr lang="en-US" sz="2100" dirty="0" smtClean="0">
                <a:latin typeface="Times New Roman" pitchFamily="18" charset="0"/>
                <a:cs typeface="Times New Roman" pitchFamily="18" charset="0"/>
              </a:rPr>
              <a:t>Multiple bits</a:t>
            </a:r>
          </a:p>
          <a:p>
            <a:pPr lvl="1"/>
            <a:r>
              <a:rPr lang="en-US" sz="2100" dirty="0" smtClean="0">
                <a:latin typeface="Times New Roman" pitchFamily="18" charset="0"/>
                <a:cs typeface="Times New Roman" pitchFamily="18" charset="0"/>
              </a:rPr>
              <a:t>CPA</a:t>
            </a:r>
            <a:endParaRPr lang="en-US" sz="21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sz="3600" dirty="0" smtClean="0"/>
              <a:t>DPA Prevention</a:t>
            </a:r>
          </a:p>
        </p:txBody>
      </p:sp>
      <p:sp>
        <p:nvSpPr>
          <p:cNvPr id="44035" name="Content Placeholder 2"/>
          <p:cNvSpPr>
            <a:spLocks noGrp="1"/>
          </p:cNvSpPr>
          <p:nvPr>
            <p:ph sz="quarter" idx="1"/>
          </p:nvPr>
        </p:nvSpPr>
        <p:spPr/>
        <p:txBody>
          <a:bodyPr/>
          <a:lstStyle/>
          <a:p>
            <a:pPr eaLnBrk="1" hangingPunct="1"/>
            <a:r>
              <a:rPr lang="en-US" sz="2400" dirty="0" smtClean="0">
                <a:latin typeface="Times New Roman" pitchFamily="18" charset="0"/>
                <a:cs typeface="Times New Roman" pitchFamily="18" charset="0"/>
              </a:rPr>
              <a:t>Methods:</a:t>
            </a:r>
          </a:p>
          <a:p>
            <a:pPr lvl="1" eaLnBrk="1" hangingPunct="1"/>
            <a:r>
              <a:rPr lang="en-US" sz="2200" dirty="0" smtClean="0">
                <a:latin typeface="Times New Roman" pitchFamily="18" charset="0"/>
                <a:cs typeface="Times New Roman" pitchFamily="18" charset="0"/>
              </a:rPr>
              <a:t>Reduce signal size (Cost and size increase)</a:t>
            </a:r>
          </a:p>
          <a:p>
            <a:pPr lvl="1" eaLnBrk="1" hangingPunct="1"/>
            <a:r>
              <a:rPr lang="en-US" sz="2200" dirty="0" smtClean="0">
                <a:latin typeface="Times New Roman" pitchFamily="18" charset="0"/>
                <a:cs typeface="Times New Roman" pitchFamily="18" charset="0"/>
              </a:rPr>
              <a:t>Leakage reduction</a:t>
            </a:r>
          </a:p>
          <a:p>
            <a:pPr lvl="1" eaLnBrk="1" hangingPunct="1"/>
            <a:r>
              <a:rPr lang="en-US" sz="2200" dirty="0" smtClean="0">
                <a:latin typeface="Times New Roman" pitchFamily="18" charset="0"/>
                <a:cs typeface="Times New Roman" pitchFamily="18" charset="0"/>
              </a:rPr>
              <a:t>Noise introduction</a:t>
            </a:r>
          </a:p>
          <a:p>
            <a:pPr lvl="1" eaLnBrk="1" hangingPunct="1"/>
            <a:r>
              <a:rPr lang="en-US" sz="2200" dirty="0" smtClean="0">
                <a:latin typeface="Times New Roman" pitchFamily="18" charset="0"/>
                <a:cs typeface="Times New Roman" pitchFamily="18" charset="0"/>
              </a:rPr>
              <a:t>Obfuscation</a:t>
            </a:r>
          </a:p>
          <a:p>
            <a:pPr lvl="1" eaLnBrk="1" hangingPunct="1"/>
            <a:r>
              <a:rPr lang="en-US" sz="2200" dirty="0" smtClean="0">
                <a:latin typeface="Times New Roman" pitchFamily="18" charset="0"/>
                <a:cs typeface="Times New Roman" pitchFamily="18" charset="0"/>
              </a:rPr>
              <a:t>Incorporating randomness</a:t>
            </a:r>
          </a:p>
          <a:p>
            <a:pPr lvl="1" eaLnBrk="1" hangingPunct="1"/>
            <a:r>
              <a:rPr lang="en-US" sz="2200" dirty="0" smtClean="0">
                <a:latin typeface="Times New Roman" pitchFamily="18" charset="0"/>
                <a:cs typeface="Times New Roman" pitchFamily="18" charset="0"/>
              </a:rPr>
              <a:t>Protocol level countermeasures</a:t>
            </a:r>
          </a:p>
          <a:p>
            <a:pPr lvl="1" eaLnBrk="1" hangingPunct="1"/>
            <a:r>
              <a:rPr lang="en-US" sz="2200" dirty="0" smtClean="0">
                <a:latin typeface="Times New Roman" pitchFamily="18" charset="0"/>
                <a:cs typeface="Times New Roman" pitchFamily="18" charset="0"/>
              </a:rPr>
              <a:t>Balancing</a:t>
            </a:r>
          </a:p>
          <a:p>
            <a:pPr lvl="1" eaLnBrk="1" hangingPunct="1"/>
            <a:r>
              <a:rPr lang="en-US" sz="2200" dirty="0" smtClean="0">
                <a:latin typeface="Times New Roman" pitchFamily="18" charset="0"/>
                <a:cs typeface="Times New Roman" pitchFamily="18" charset="0"/>
              </a:rPr>
              <a:t>Blinding and masking</a:t>
            </a:r>
          </a:p>
          <a:p>
            <a:pPr lvl="1"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Risk reduced but not eliminated.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dirty="0" smtClean="0"/>
              <a:t>Summary</a:t>
            </a:r>
          </a:p>
        </p:txBody>
      </p:sp>
      <p:sp>
        <p:nvSpPr>
          <p:cNvPr id="43011" name="Content Placeholder 2"/>
          <p:cNvSpPr>
            <a:spLocks noGrp="1"/>
          </p:cNvSpPr>
          <p:nvPr>
            <p:ph sz="quarter" idx="1"/>
          </p:nvPr>
        </p:nvSpPr>
        <p:spPr/>
        <p:txBody>
          <a:bodyPr/>
          <a:lstStyle/>
          <a:p>
            <a:r>
              <a:rPr lang="en-US" sz="2400" dirty="0" smtClean="0">
                <a:latin typeface="Times New Roman" pitchFamily="18" charset="0"/>
                <a:cs typeface="Times New Roman" pitchFamily="18" charset="0"/>
              </a:rPr>
              <a:t>Algorithms that are mathematically strong may be vulnerable to power analysis attacks</a:t>
            </a:r>
          </a:p>
          <a:p>
            <a:r>
              <a:rPr lang="en-US" sz="2400" dirty="0" smtClean="0">
                <a:latin typeface="Times New Roman" pitchFamily="18" charset="0"/>
                <a:cs typeface="Times New Roman" pitchFamily="18" charset="0"/>
              </a:rPr>
              <a:t>Potential victims:</a:t>
            </a:r>
          </a:p>
          <a:p>
            <a:pPr lvl="1"/>
            <a:r>
              <a:rPr lang="en-US" sz="2200" dirty="0" smtClean="0">
                <a:latin typeface="Times New Roman" pitchFamily="18" charset="0"/>
                <a:cs typeface="Times New Roman" pitchFamily="18" charset="0"/>
              </a:rPr>
              <a:t>RFID, smartcard</a:t>
            </a:r>
          </a:p>
          <a:p>
            <a:pPr lvl="1"/>
            <a:r>
              <a:rPr lang="en-US" sz="2200" dirty="0" smtClean="0">
                <a:latin typeface="Times New Roman" pitchFamily="18" charset="0"/>
                <a:cs typeface="Times New Roman" pitchFamily="18" charset="0"/>
              </a:rPr>
              <a:t>FPGA, </a:t>
            </a:r>
            <a:r>
              <a:rPr lang="en-US" sz="2200" dirty="0" err="1" smtClean="0">
                <a:latin typeface="Times New Roman" pitchFamily="18" charset="0"/>
                <a:cs typeface="Times New Roman" pitchFamily="18" charset="0"/>
              </a:rPr>
              <a:t>SoCs</a:t>
            </a:r>
            <a:r>
              <a:rPr lang="en-US" sz="2200" dirty="0" smtClean="0">
                <a:latin typeface="Times New Roman" pitchFamily="18" charset="0"/>
                <a:cs typeface="Times New Roman" pitchFamily="18" charset="0"/>
              </a:rPr>
              <a:t> ASIC</a:t>
            </a:r>
          </a:p>
          <a:p>
            <a:pPr lvl="1"/>
            <a:r>
              <a:rPr lang="en-US" sz="2200" dirty="0" smtClean="0">
                <a:latin typeface="Times New Roman" pitchFamily="18" charset="0"/>
                <a:cs typeface="Times New Roman" pitchFamily="18" charset="0"/>
              </a:rPr>
              <a:t>HSM, mobile phone</a:t>
            </a:r>
          </a:p>
          <a:p>
            <a:r>
              <a:rPr lang="en-US" sz="2400" dirty="0" smtClean="0">
                <a:latin typeface="Times New Roman" pitchFamily="18" charset="0"/>
                <a:cs typeface="Times New Roman" pitchFamily="18" charset="0"/>
              </a:rPr>
              <a:t>Product have DPA countermeasure implemented if it have the DPA security logo:</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pic>
        <p:nvPicPr>
          <p:cNvPr id="43012" name="Picture 2"/>
          <p:cNvPicPr>
            <a:picLocks noChangeAspect="1" noChangeArrowheads="1"/>
          </p:cNvPicPr>
          <p:nvPr/>
        </p:nvPicPr>
        <p:blipFill>
          <a:blip r:embed="rId3" cstate="print"/>
          <a:srcRect/>
          <a:stretch>
            <a:fillRect/>
          </a:stretch>
        </p:blipFill>
        <p:spPr bwMode="auto">
          <a:xfrm>
            <a:off x="5029200" y="5105400"/>
            <a:ext cx="1066800" cy="695325"/>
          </a:xfrm>
          <a:prstGeom prst="rect">
            <a:avLst/>
          </a:prstGeom>
          <a:noFill/>
          <a:ln w="9525">
            <a:noFill/>
            <a:miter lim="800000"/>
            <a:headEnd/>
            <a:tailEnd/>
          </a:ln>
        </p:spPr>
      </p:pic>
      <p:pic>
        <p:nvPicPr>
          <p:cNvPr id="43013" name="Picture 3"/>
          <p:cNvPicPr>
            <a:picLocks noChangeAspect="1" noChangeArrowheads="1"/>
          </p:cNvPicPr>
          <p:nvPr/>
        </p:nvPicPr>
        <p:blipFill>
          <a:blip r:embed="rId4" cstate="print"/>
          <a:srcRect/>
          <a:stretch>
            <a:fillRect/>
          </a:stretch>
        </p:blipFill>
        <p:spPr bwMode="auto">
          <a:xfrm>
            <a:off x="2886075" y="4953000"/>
            <a:ext cx="771525" cy="83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smtClean="0"/>
              <a:t>References</a:t>
            </a:r>
          </a:p>
        </p:txBody>
      </p:sp>
      <p:sp>
        <p:nvSpPr>
          <p:cNvPr id="45059" name="Content Placeholder 2"/>
          <p:cNvSpPr>
            <a:spLocks noGrp="1"/>
          </p:cNvSpPr>
          <p:nvPr>
            <p:ph sz="quarter" idx="1"/>
          </p:nvPr>
        </p:nvSpPr>
        <p:spPr/>
        <p:txBody>
          <a:bodyPr/>
          <a:lstStyle/>
          <a:p>
            <a:pPr eaLnBrk="1" hangingPunct="1"/>
            <a:r>
              <a:rPr lang="en-US" sz="2000" dirty="0" smtClean="0">
                <a:latin typeface="Times New Roman" pitchFamily="18" charset="0"/>
                <a:cs typeface="Times New Roman" pitchFamily="18" charset="0"/>
              </a:rPr>
              <a:t>P. Kocher, J. Jaffe, and B. Jun, “Differential power analysis,” </a:t>
            </a:r>
            <a:r>
              <a:rPr lang="en-US" sz="2000" i="1" dirty="0" smtClean="0">
                <a:latin typeface="Times New Roman" pitchFamily="18" charset="0"/>
                <a:cs typeface="Times New Roman" pitchFamily="18" charset="0"/>
              </a:rPr>
              <a:t>Proceedings of CRYPTO'99</a:t>
            </a:r>
            <a:r>
              <a:rPr lang="en-US" sz="2000" dirty="0" smtClean="0">
                <a:latin typeface="Times New Roman" pitchFamily="18" charset="0"/>
                <a:cs typeface="Times New Roman" pitchFamily="18" charset="0"/>
              </a:rPr>
              <a:t>, vol. 1666, pp. 388-397, August 1999. </a:t>
            </a:r>
          </a:p>
          <a:p>
            <a:pPr eaLnBrk="1" hangingPunct="1"/>
            <a:r>
              <a:rPr lang="en-US" sz="2000" dirty="0" smtClean="0">
                <a:latin typeface="Times New Roman" pitchFamily="18" charset="0"/>
                <a:cs typeface="Times New Roman" pitchFamily="18" charset="0"/>
              </a:rPr>
              <a:t>Kong, J.; </a:t>
            </a:r>
            <a:r>
              <a:rPr lang="en-US" sz="2000" dirty="0" err="1" smtClean="0">
                <a:latin typeface="Times New Roman" pitchFamily="18" charset="0"/>
                <a:cs typeface="Times New Roman" pitchFamily="18" charset="0"/>
              </a:rPr>
              <a:t>Aciicmez</a:t>
            </a:r>
            <a:r>
              <a:rPr lang="en-US" sz="2000" dirty="0" smtClean="0">
                <a:latin typeface="Times New Roman" pitchFamily="18" charset="0"/>
                <a:cs typeface="Times New Roman" pitchFamily="18" charset="0"/>
              </a:rPr>
              <a:t>, O.; Seifert, J.-P.; </a:t>
            </a:r>
            <a:r>
              <a:rPr lang="en-US" sz="2000" dirty="0" err="1" smtClean="0">
                <a:latin typeface="Times New Roman" pitchFamily="18" charset="0"/>
                <a:cs typeface="Times New Roman" pitchFamily="18" charset="0"/>
              </a:rPr>
              <a:t>Huiyang</a:t>
            </a:r>
            <a:r>
              <a:rPr lang="en-US" sz="2000" dirty="0" smtClean="0">
                <a:latin typeface="Times New Roman" pitchFamily="18" charset="0"/>
                <a:cs typeface="Times New Roman" pitchFamily="18" charset="0"/>
              </a:rPr>
              <a:t> Zhou; , "Hardware-software integrated approaches to defend against software cache-based side channel attacks," </a:t>
            </a:r>
            <a:r>
              <a:rPr lang="en-US" sz="2000" i="1" dirty="0" smtClean="0">
                <a:latin typeface="Times New Roman" pitchFamily="18" charset="0"/>
                <a:cs typeface="Times New Roman" pitchFamily="18" charset="0"/>
              </a:rPr>
              <a:t>High Performance Computer Architecture, 2009. HPCA 2009. IEEE 15th International Symposium on</a:t>
            </a:r>
            <a:r>
              <a:rPr lang="en-US" sz="2000" dirty="0" smtClean="0">
                <a:latin typeface="Times New Roman" pitchFamily="18" charset="0"/>
                <a:cs typeface="Times New Roman" pitchFamily="18" charset="0"/>
              </a:rPr>
              <a:t> , vol., no., pp.393-404, 14-18 Feb. 2009</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URL: </a:t>
            </a:r>
            <a:r>
              <a:rPr lang="en-US" sz="2000" dirty="0" smtClean="0">
                <a:latin typeface="Times New Roman" pitchFamily="18" charset="0"/>
                <a:cs typeface="Times New Roman" pitchFamily="18" charset="0"/>
                <a:hlinkClick r:id="rId2"/>
              </a:rPr>
              <a:t>http://ieeexplore.ieee.org/stamp/stamp.jsp?tp=&amp;arnumber=4798277&amp;isnumber=4798227</a:t>
            </a:r>
            <a:endParaRPr lang="en-US" sz="2000" dirty="0" smtClean="0">
              <a:latin typeface="Times New Roman" pitchFamily="18" charset="0"/>
              <a:cs typeface="Times New Roman" pitchFamily="18" charset="0"/>
            </a:endParaRPr>
          </a:p>
          <a:p>
            <a:pPr eaLnBrk="1" hangingPunct="1"/>
            <a:r>
              <a:rPr lang="en-US" sz="2000" dirty="0" smtClean="0">
                <a:latin typeface="Times New Roman" pitchFamily="18" charset="0"/>
                <a:cs typeface="Times New Roman" pitchFamily="18" charset="0"/>
              </a:rPr>
              <a:t>Kocher, Jaffe, Jun. Introduction to Differential Power Analysis and Related Attacks. </a:t>
            </a:r>
            <a:r>
              <a:rPr lang="en-US" sz="2000" dirty="0" smtClean="0">
                <a:latin typeface="Times New Roman" pitchFamily="18" charset="0"/>
                <a:cs typeface="Times New Roman" pitchFamily="18" charset="0"/>
                <a:hlinkClick r:id="rId3"/>
              </a:rPr>
              <a:t>http://www.cryptography.com/public/pdf/DPATechInfo.pdf</a:t>
            </a:r>
            <a:r>
              <a:rPr lang="en-US" sz="2000" dirty="0" smtClean="0">
                <a:latin typeface="Times New Roman" pitchFamily="18" charset="0"/>
                <a:cs typeface="Times New Roman" pitchFamily="18" charset="0"/>
              </a:rPr>
              <a:t> </a:t>
            </a:r>
          </a:p>
          <a:p>
            <a:pPr eaLnBrk="1" hangingPunct="1"/>
            <a:r>
              <a:rPr lang="en-US" sz="2000" dirty="0" smtClean="0">
                <a:latin typeface="Times New Roman" pitchFamily="18" charset="0"/>
                <a:cs typeface="Times New Roman" pitchFamily="18" charset="0"/>
              </a:rPr>
              <a:t>Power Analysis. Wikipedia. </a:t>
            </a:r>
            <a:r>
              <a:rPr lang="en-US" sz="2000" dirty="0" smtClean="0">
                <a:latin typeface="Times New Roman" pitchFamily="18" charset="0"/>
                <a:cs typeface="Times New Roman" pitchFamily="18" charset="0"/>
                <a:hlinkClick r:id="rId4"/>
              </a:rPr>
              <a:t>http://en.wikipedia.org/wiki/Power_analysis</a:t>
            </a:r>
            <a:r>
              <a:rPr lang="en-US" sz="20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Conventional Cryptanalysis</a:t>
            </a:r>
            <a:endParaRPr lang="en-US" altLang="zh-CN" dirty="0" smtClean="0"/>
          </a:p>
        </p:txBody>
      </p:sp>
      <p:sp>
        <p:nvSpPr>
          <p:cNvPr id="13315" name="Rectangle 3"/>
          <p:cNvSpPr>
            <a:spLocks noGrp="1" noChangeArrowheads="1"/>
          </p:cNvSpPr>
          <p:nvPr>
            <p:ph sz="quarter" idx="1"/>
          </p:nvPr>
        </p:nvSpPr>
        <p:spPr/>
        <p:txBody>
          <a:bodyPr/>
          <a:lstStyle/>
          <a:p>
            <a:r>
              <a:rPr lang="en-US" altLang="zh-CN" sz="2400" dirty="0" smtClean="0">
                <a:latin typeface="Times New Roman" pitchFamily="18" charset="0"/>
                <a:cs typeface="Times New Roman" pitchFamily="18" charset="0"/>
              </a:rPr>
              <a:t>Conventional cryptanalysis considers crypto systems as mathematical objects </a:t>
            </a:r>
          </a:p>
          <a:p>
            <a:endParaRPr lang="en-US" altLang="zh-CN" sz="2400" dirty="0" smtClean="0">
              <a:latin typeface="Times New Roman" pitchFamily="18" charset="0"/>
              <a:cs typeface="Times New Roman" pitchFamily="18" charset="0"/>
            </a:endParaRPr>
          </a:p>
          <a:p>
            <a:r>
              <a:rPr lang="en-US" altLang="zh-CN" sz="2400" dirty="0" smtClean="0">
                <a:latin typeface="Times New Roman" pitchFamily="18" charset="0"/>
                <a:cs typeface="Times New Roman" pitchFamily="18" charset="0"/>
              </a:rPr>
              <a:t>Assumptions:</a:t>
            </a:r>
          </a:p>
          <a:p>
            <a:pPr lvl="1"/>
            <a:r>
              <a:rPr lang="en-US" altLang="zh-CN" sz="2200" dirty="0" smtClean="0">
                <a:latin typeface="Times New Roman" pitchFamily="18" charset="0"/>
                <a:cs typeface="Times New Roman" pitchFamily="18" charset="0"/>
              </a:rPr>
              <a:t>Knows the details of the cryptographic algorithm</a:t>
            </a:r>
          </a:p>
          <a:p>
            <a:pPr lvl="1"/>
            <a:r>
              <a:rPr lang="en-US" altLang="zh-CN" sz="2200" dirty="0" smtClean="0">
                <a:latin typeface="Times New Roman" pitchFamily="18" charset="0"/>
                <a:cs typeface="Times New Roman" pitchFamily="18" charset="0"/>
              </a:rPr>
              <a:t>Tries to find out secret keys from the inputs and outputs</a:t>
            </a:r>
          </a:p>
          <a:p>
            <a:pPr lvl="1"/>
            <a:r>
              <a:rPr lang="en-US" altLang="zh-CN" sz="2200" dirty="0" smtClean="0">
                <a:latin typeface="Times New Roman" pitchFamily="18" charset="0"/>
                <a:cs typeface="Times New Roman" pitchFamily="18" charset="0"/>
              </a:rPr>
              <a:t>Does not consider the weakness in hardware implementations</a:t>
            </a:r>
          </a:p>
          <a:p>
            <a:endParaRPr lang="en-US" altLang="zh-CN"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Implementation of a strong algorithm is not necessarily secure</a:t>
            </a:r>
            <a:endParaRPr lang="en-US" altLang="zh-CN"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Implementation of crypto algorithms</a:t>
            </a:r>
          </a:p>
        </p:txBody>
      </p:sp>
      <p:sp>
        <p:nvSpPr>
          <p:cNvPr id="14339" name="Content Placeholder 2"/>
          <p:cNvSpPr>
            <a:spLocks noGrp="1"/>
          </p:cNvSpPr>
          <p:nvPr>
            <p:ph sz="quarter" idx="1"/>
          </p:nvPr>
        </p:nvSpPr>
        <p:spPr/>
        <p:txBody>
          <a:bodyPr/>
          <a:lstStyle/>
          <a:p>
            <a:pPr eaLnBrk="1" hangingPunct="1"/>
            <a:r>
              <a:rPr lang="en-US" sz="2400" dirty="0" smtClean="0">
                <a:latin typeface="Times New Roman" pitchFamily="18" charset="0"/>
                <a:cs typeface="Times New Roman" pitchFamily="18" charset="0"/>
              </a:rPr>
              <a:t>Implementation of a strong algorithm is not necessarily secure</a:t>
            </a:r>
          </a:p>
          <a:p>
            <a:pPr lvl="1" eaLnBrk="1" hangingPunct="1"/>
            <a:r>
              <a:rPr lang="en-US" sz="2200" dirty="0" smtClean="0">
                <a:latin typeface="Times New Roman" pitchFamily="18" charset="0"/>
                <a:cs typeface="Times New Roman" pitchFamily="18" charset="0"/>
              </a:rPr>
              <a:t>Defective computation</a:t>
            </a:r>
          </a:p>
          <a:p>
            <a:pPr lvl="1" eaLnBrk="1" hangingPunct="1"/>
            <a:r>
              <a:rPr lang="en-US" sz="2200" dirty="0" smtClean="0">
                <a:latin typeface="Times New Roman" pitchFamily="18" charset="0"/>
                <a:cs typeface="Times New Roman" pitchFamily="18" charset="0"/>
              </a:rPr>
              <a:t>Information leak</a:t>
            </a:r>
          </a:p>
          <a:p>
            <a:pPr lvl="1" eaLnBrk="1" hangingPunct="1"/>
            <a:r>
              <a:rPr lang="en-US" sz="2200" dirty="0" smtClean="0">
                <a:latin typeface="Times New Roman" pitchFamily="18" charset="0"/>
                <a:cs typeface="Times New Roman" pitchFamily="18" charset="0"/>
              </a:rPr>
              <a:t>Timing </a:t>
            </a:r>
          </a:p>
          <a:p>
            <a:pPr lvl="1" eaLnBrk="1" hangingPunct="1"/>
            <a:r>
              <a:rPr lang="en-US" sz="2200" dirty="0" smtClean="0">
                <a:latin typeface="Times New Roman" pitchFamily="18" charset="0"/>
                <a:cs typeface="Times New Roman" pitchFamily="18" charset="0"/>
              </a:rPr>
              <a:t>Power </a:t>
            </a:r>
          </a:p>
          <a:p>
            <a:pPr lvl="1" eaLnBrk="1" hangingPunct="1"/>
            <a:r>
              <a:rPr lang="en-US" sz="2200" dirty="0" smtClean="0">
                <a:latin typeface="Times New Roman" pitchFamily="18" charset="0"/>
                <a:cs typeface="Times New Roman" pitchFamily="18" charset="0"/>
              </a:rPr>
              <a:t>Electromagnetic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Oval 3"/>
          <p:cNvSpPr>
            <a:spLocks noChangeArrowheads="1"/>
          </p:cNvSpPr>
          <p:nvPr/>
        </p:nvSpPr>
        <p:spPr bwMode="auto">
          <a:xfrm>
            <a:off x="1600200" y="1981200"/>
            <a:ext cx="5715000" cy="1752600"/>
          </a:xfrm>
          <a:prstGeom prst="ellipse">
            <a:avLst/>
          </a:prstGeom>
          <a:noFill/>
          <a:ln w="38100">
            <a:solidFill>
              <a:srgbClr val="FF3300"/>
            </a:solidFill>
            <a:round/>
            <a:headEnd/>
            <a:tailEnd/>
          </a:ln>
        </p:spPr>
        <p:txBody>
          <a:bodyPr wrap="none" anchor="ctr"/>
          <a:lstStyle/>
          <a:p>
            <a:endParaRPr lang="en-US">
              <a:latin typeface="Times New Roman" pitchFamily="18" charset="0"/>
              <a:cs typeface="Times New Roman" pitchFamily="18" charset="0"/>
            </a:endParaRPr>
          </a:p>
        </p:txBody>
      </p:sp>
      <p:sp>
        <p:nvSpPr>
          <p:cNvPr id="394244" name="Oval 4"/>
          <p:cNvSpPr>
            <a:spLocks noChangeArrowheads="1"/>
          </p:cNvSpPr>
          <p:nvPr/>
        </p:nvSpPr>
        <p:spPr bwMode="auto">
          <a:xfrm>
            <a:off x="2286000" y="3733800"/>
            <a:ext cx="4419600" cy="1752600"/>
          </a:xfrm>
          <a:prstGeom prst="ellipse">
            <a:avLst/>
          </a:prstGeom>
          <a:noFill/>
          <a:ln w="38100">
            <a:solidFill>
              <a:srgbClr val="FF3300"/>
            </a:solidFill>
            <a:round/>
            <a:headEnd/>
            <a:tailEnd/>
          </a:ln>
        </p:spPr>
        <p:txBody>
          <a:bodyPr wrap="none" anchor="ctr"/>
          <a:lstStyle/>
          <a:p>
            <a:endParaRPr lang="en-US">
              <a:latin typeface="Times New Roman" pitchFamily="18" charset="0"/>
              <a:cs typeface="Times New Roman" pitchFamily="18" charset="0"/>
            </a:endParaRPr>
          </a:p>
        </p:txBody>
      </p:sp>
      <p:sp>
        <p:nvSpPr>
          <p:cNvPr id="394245" name="Text Box 5"/>
          <p:cNvSpPr txBox="1">
            <a:spLocks noChangeArrowheads="1"/>
          </p:cNvSpPr>
          <p:nvPr/>
        </p:nvSpPr>
        <p:spPr bwMode="auto">
          <a:xfrm>
            <a:off x="6858000" y="1676400"/>
            <a:ext cx="1981200" cy="641350"/>
          </a:xfrm>
          <a:prstGeom prst="rect">
            <a:avLst/>
          </a:prstGeom>
          <a:noFill/>
          <a:ln w="9525">
            <a:noFill/>
            <a:miter lim="800000"/>
            <a:headEnd/>
            <a:tailEnd/>
          </a:ln>
        </p:spPr>
        <p:txBody>
          <a:bodyPr>
            <a:spAutoFit/>
          </a:bodyPr>
          <a:lstStyle/>
          <a:p>
            <a:pPr>
              <a:spcBef>
                <a:spcPct val="50000"/>
              </a:spcBef>
            </a:pPr>
            <a:r>
              <a:rPr lang="en-US" altLang="zh-CN" dirty="0">
                <a:latin typeface="Times New Roman" pitchFamily="18" charset="0"/>
                <a:ea typeface="宋体" pitchFamily="2" charset="-122"/>
              </a:rPr>
              <a:t>Conventional cryptanalysis</a:t>
            </a:r>
            <a:endParaRPr lang="en-US" dirty="0">
              <a:latin typeface="Times New Roman" pitchFamily="18" charset="0"/>
              <a:ea typeface="宋体" pitchFamily="2" charset="-122"/>
            </a:endParaRPr>
          </a:p>
        </p:txBody>
      </p:sp>
      <p:sp>
        <p:nvSpPr>
          <p:cNvPr id="394246" name="Text Box 6"/>
          <p:cNvSpPr txBox="1">
            <a:spLocks noChangeArrowheads="1"/>
          </p:cNvSpPr>
          <p:nvPr/>
        </p:nvSpPr>
        <p:spPr bwMode="auto">
          <a:xfrm>
            <a:off x="6934200" y="4267200"/>
            <a:ext cx="1981200" cy="641350"/>
          </a:xfrm>
          <a:prstGeom prst="rect">
            <a:avLst/>
          </a:prstGeom>
          <a:noFill/>
          <a:ln w="9525">
            <a:noFill/>
            <a:miter lim="800000"/>
            <a:headEnd/>
            <a:tailEnd/>
          </a:ln>
        </p:spPr>
        <p:txBody>
          <a:bodyPr>
            <a:spAutoFit/>
          </a:bodyPr>
          <a:lstStyle/>
          <a:p>
            <a:pPr>
              <a:spcBef>
                <a:spcPct val="50000"/>
              </a:spcBef>
            </a:pPr>
            <a:r>
              <a:rPr lang="en-US" altLang="zh-CN">
                <a:latin typeface="Times New Roman" pitchFamily="18" charset="0"/>
                <a:ea typeface="宋体" pitchFamily="2" charset="-122"/>
              </a:rPr>
              <a:t>Side Channel Attack</a:t>
            </a:r>
            <a:endParaRPr lang="en-US">
              <a:latin typeface="Times New Roman" pitchFamily="18" charset="0"/>
              <a:ea typeface="宋体" pitchFamily="2" charset="-122"/>
            </a:endParaRPr>
          </a:p>
        </p:txBody>
      </p:sp>
      <p:sp>
        <p:nvSpPr>
          <p:cNvPr id="15366" name="Rectangle 7"/>
          <p:cNvSpPr>
            <a:spLocks noGrp="1" noChangeArrowheads="1"/>
          </p:cNvSpPr>
          <p:nvPr>
            <p:ph type="title"/>
          </p:nvPr>
        </p:nvSpPr>
        <p:spPr/>
        <p:txBody>
          <a:bodyPr/>
          <a:lstStyle/>
          <a:p>
            <a:r>
              <a:rPr lang="en-US" smtClean="0"/>
              <a:t>Attacking the implementation</a:t>
            </a:r>
          </a:p>
        </p:txBody>
      </p:sp>
      <p:sp>
        <p:nvSpPr>
          <p:cNvPr id="23560" name="Text Box 8"/>
          <p:cNvSpPr txBox="1">
            <a:spLocks noChangeArrowheads="1"/>
          </p:cNvSpPr>
          <p:nvPr/>
        </p:nvSpPr>
        <p:spPr bwMode="auto">
          <a:xfrm>
            <a:off x="457200" y="1219200"/>
            <a:ext cx="8153400" cy="457200"/>
          </a:xfrm>
          <a:prstGeom prst="rect">
            <a:avLst/>
          </a:prstGeom>
          <a:noFill/>
          <a:ln w="9525">
            <a:noFill/>
            <a:miter lim="800000"/>
            <a:headEnd/>
            <a:tailEnd/>
          </a:ln>
        </p:spPr>
        <p:txBody>
          <a:bodyPr>
            <a:spAutoFit/>
          </a:bodyPr>
          <a:lstStyle/>
          <a:p>
            <a:pPr marL="742950" lvl="1" indent="-285750">
              <a:spcBef>
                <a:spcPct val="50000"/>
              </a:spcBef>
            </a:pPr>
            <a:r>
              <a:rPr lang="en-US" sz="2400" dirty="0">
                <a:solidFill>
                  <a:schemeClr val="accent2"/>
                </a:solidFill>
                <a:latin typeface="Times New Roman" pitchFamily="18" charset="0"/>
              </a:rPr>
              <a:t>All models are wrong, but some are useful. – G. E.P. Box</a:t>
            </a:r>
          </a:p>
        </p:txBody>
      </p:sp>
      <p:sp>
        <p:nvSpPr>
          <p:cNvPr id="15368" name="Text Box 11"/>
          <p:cNvSpPr txBox="1">
            <a:spLocks noChangeArrowheads="1"/>
          </p:cNvSpPr>
          <p:nvPr/>
        </p:nvSpPr>
        <p:spPr bwMode="auto">
          <a:xfrm>
            <a:off x="3352800" y="2286000"/>
            <a:ext cx="2209800" cy="1219200"/>
          </a:xfrm>
          <a:prstGeom prst="rect">
            <a:avLst/>
          </a:prstGeom>
          <a:noFill/>
          <a:ln w="25400">
            <a:solidFill>
              <a:schemeClr val="tx1"/>
            </a:solidFill>
            <a:miter lim="800000"/>
            <a:headEnd/>
            <a:tailEnd/>
          </a:ln>
        </p:spPr>
        <p:txBody>
          <a:bodyPr/>
          <a:lstStyle/>
          <a:p>
            <a:pPr>
              <a:spcBef>
                <a:spcPct val="50000"/>
              </a:spcBef>
            </a:pPr>
            <a:r>
              <a:rPr lang="en-US" sz="2000">
                <a:latin typeface="Times New Roman" pitchFamily="18" charset="0"/>
                <a:cs typeface="Times New Roman" pitchFamily="18" charset="0"/>
              </a:rPr>
              <a:t>Crypto Systems</a:t>
            </a:r>
          </a:p>
        </p:txBody>
      </p:sp>
      <p:sp>
        <p:nvSpPr>
          <p:cNvPr id="15369" name="Text Box 12"/>
          <p:cNvSpPr txBox="1">
            <a:spLocks noChangeArrowheads="1"/>
          </p:cNvSpPr>
          <p:nvPr/>
        </p:nvSpPr>
        <p:spPr bwMode="auto">
          <a:xfrm>
            <a:off x="3581400" y="2971800"/>
            <a:ext cx="1676400" cy="381000"/>
          </a:xfrm>
          <a:prstGeom prst="rect">
            <a:avLst/>
          </a:prstGeom>
          <a:noFill/>
          <a:ln w="12700">
            <a:solidFill>
              <a:schemeClr val="tx1"/>
            </a:solidFill>
            <a:miter lim="800000"/>
            <a:headEnd/>
            <a:tailEnd/>
          </a:ln>
        </p:spPr>
        <p:txBody>
          <a:bodyPr/>
          <a:lstStyle/>
          <a:p>
            <a:pPr>
              <a:spcBef>
                <a:spcPct val="50000"/>
              </a:spcBef>
            </a:pPr>
            <a:r>
              <a:rPr lang="en-US">
                <a:latin typeface="Times New Roman" pitchFamily="18" charset="0"/>
                <a:cs typeface="Times New Roman" pitchFamily="18" charset="0"/>
              </a:rPr>
              <a:t>Secret Key</a:t>
            </a:r>
          </a:p>
        </p:txBody>
      </p:sp>
      <p:sp>
        <p:nvSpPr>
          <p:cNvPr id="15370" name="Text Box 13"/>
          <p:cNvSpPr txBox="1">
            <a:spLocks noChangeArrowheads="1"/>
          </p:cNvSpPr>
          <p:nvPr/>
        </p:nvSpPr>
        <p:spPr bwMode="auto">
          <a:xfrm>
            <a:off x="1600200" y="2667000"/>
            <a:ext cx="1066800" cy="366713"/>
          </a:xfrm>
          <a:prstGeom prst="rect">
            <a:avLst/>
          </a:prstGeom>
          <a:noFill/>
          <a:ln w="9525">
            <a:noFill/>
            <a:miter lim="800000"/>
            <a:headEnd/>
            <a:tailEnd/>
          </a:ln>
        </p:spPr>
        <p:txBody>
          <a:bodyPr>
            <a:spAutoFit/>
          </a:bodyPr>
          <a:lstStyle/>
          <a:p>
            <a:pPr>
              <a:spcBef>
                <a:spcPct val="50000"/>
              </a:spcBef>
            </a:pPr>
            <a:r>
              <a:rPr lang="en-US">
                <a:latin typeface="Times New Roman" pitchFamily="18" charset="0"/>
                <a:cs typeface="Times New Roman" pitchFamily="18" charset="0"/>
              </a:rPr>
              <a:t>Plaintext</a:t>
            </a:r>
          </a:p>
        </p:txBody>
      </p:sp>
      <p:sp>
        <p:nvSpPr>
          <p:cNvPr id="15371" name="Text Box 14"/>
          <p:cNvSpPr txBox="1">
            <a:spLocks noChangeArrowheads="1"/>
          </p:cNvSpPr>
          <p:nvPr/>
        </p:nvSpPr>
        <p:spPr bwMode="auto">
          <a:xfrm>
            <a:off x="6019800" y="2667000"/>
            <a:ext cx="1295400" cy="366713"/>
          </a:xfrm>
          <a:prstGeom prst="rect">
            <a:avLst/>
          </a:prstGeom>
          <a:noFill/>
          <a:ln w="9525">
            <a:noFill/>
            <a:miter lim="800000"/>
            <a:headEnd/>
            <a:tailEnd/>
          </a:ln>
        </p:spPr>
        <p:txBody>
          <a:bodyPr>
            <a:spAutoFit/>
          </a:bodyPr>
          <a:lstStyle/>
          <a:p>
            <a:pPr>
              <a:spcBef>
                <a:spcPct val="50000"/>
              </a:spcBef>
            </a:pPr>
            <a:r>
              <a:rPr lang="en-US">
                <a:latin typeface="Times New Roman" pitchFamily="18" charset="0"/>
                <a:cs typeface="Times New Roman" pitchFamily="18" charset="0"/>
              </a:rPr>
              <a:t>Ciphertext</a:t>
            </a:r>
          </a:p>
        </p:txBody>
      </p:sp>
      <p:sp>
        <p:nvSpPr>
          <p:cNvPr id="15372" name="Line 15"/>
          <p:cNvSpPr>
            <a:spLocks noChangeShapeType="1"/>
          </p:cNvSpPr>
          <p:nvPr/>
        </p:nvSpPr>
        <p:spPr bwMode="auto">
          <a:xfrm>
            <a:off x="2743200" y="2819400"/>
            <a:ext cx="533400" cy="0"/>
          </a:xfrm>
          <a:prstGeom prst="line">
            <a:avLst/>
          </a:prstGeom>
          <a:noFill/>
          <a:ln w="9525">
            <a:solidFill>
              <a:schemeClr val="tx1"/>
            </a:solidFill>
            <a:miter lim="800000"/>
            <a:headEnd/>
            <a:tailEnd type="triangle" w="med" len="med"/>
          </a:ln>
        </p:spPr>
        <p:txBody>
          <a:bodyPr wrap="none"/>
          <a:lstStyle/>
          <a:p>
            <a:endParaRPr lang="en-US">
              <a:latin typeface="Times New Roman" pitchFamily="18" charset="0"/>
              <a:cs typeface="Times New Roman" pitchFamily="18" charset="0"/>
            </a:endParaRPr>
          </a:p>
        </p:txBody>
      </p:sp>
      <p:sp>
        <p:nvSpPr>
          <p:cNvPr id="15373" name="Line 16"/>
          <p:cNvSpPr>
            <a:spLocks noChangeShapeType="1"/>
          </p:cNvSpPr>
          <p:nvPr/>
        </p:nvSpPr>
        <p:spPr bwMode="auto">
          <a:xfrm>
            <a:off x="5562600" y="2895600"/>
            <a:ext cx="533400" cy="0"/>
          </a:xfrm>
          <a:prstGeom prst="line">
            <a:avLst/>
          </a:prstGeom>
          <a:noFill/>
          <a:ln w="9525">
            <a:solidFill>
              <a:schemeClr val="tx1"/>
            </a:solidFill>
            <a:miter lim="800000"/>
            <a:headEnd/>
            <a:tailEnd type="triangle" w="med" len="med"/>
          </a:ln>
        </p:spPr>
        <p:txBody>
          <a:bodyPr wrap="none"/>
          <a:lstStyle/>
          <a:p>
            <a:endParaRPr lang="en-US">
              <a:latin typeface="Times New Roman" pitchFamily="18" charset="0"/>
              <a:cs typeface="Times New Roman" pitchFamily="18" charset="0"/>
            </a:endParaRPr>
          </a:p>
        </p:txBody>
      </p:sp>
      <p:grpSp>
        <p:nvGrpSpPr>
          <p:cNvPr id="2" name="Group 19"/>
          <p:cNvGrpSpPr>
            <a:grpSpLocks/>
          </p:cNvGrpSpPr>
          <p:nvPr/>
        </p:nvGrpSpPr>
        <p:grpSpPr bwMode="auto">
          <a:xfrm>
            <a:off x="3200400" y="3810000"/>
            <a:ext cx="2895600" cy="1052513"/>
            <a:chOff x="2016" y="2400"/>
            <a:chExt cx="1824" cy="663"/>
          </a:xfrm>
        </p:grpSpPr>
        <p:sp>
          <p:nvSpPr>
            <p:cNvPr id="15375" name="AutoShape 17"/>
            <p:cNvSpPr>
              <a:spLocks noChangeArrowheads="1"/>
            </p:cNvSpPr>
            <p:nvPr/>
          </p:nvSpPr>
          <p:spPr bwMode="auto">
            <a:xfrm rot="5400000">
              <a:off x="2640" y="2400"/>
              <a:ext cx="384" cy="38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5 w 21600"/>
                <a:gd name="T13" fmla="*/ 7144 h 21600"/>
                <a:gd name="T14" fmla="*/ 19688 w 21600"/>
                <a:gd name="T15" fmla="*/ 14456 h 21600"/>
              </a:gdLst>
              <a:ahLst/>
              <a:cxnLst>
                <a:cxn ang="T8">
                  <a:pos x="T0" y="T1"/>
                </a:cxn>
                <a:cxn ang="T9">
                  <a:pos x="T2" y="T3"/>
                </a:cxn>
                <a:cxn ang="T10">
                  <a:pos x="T4" y="T5"/>
                </a:cxn>
                <a:cxn ang="T11">
                  <a:pos x="T6" y="T7"/>
                </a:cxn>
              </a:cxnLst>
              <a:rect l="T12" t="T13" r="T14" b="T15"/>
              <a:pathLst>
                <a:path w="21600" h="21600">
                  <a:moveTo>
                    <a:pt x="16007" y="0"/>
                  </a:moveTo>
                  <a:lnTo>
                    <a:pt x="16007" y="7144"/>
                  </a:lnTo>
                  <a:lnTo>
                    <a:pt x="3375" y="7144"/>
                  </a:lnTo>
                  <a:lnTo>
                    <a:pt x="3375" y="14456"/>
                  </a:lnTo>
                  <a:lnTo>
                    <a:pt x="16007" y="14456"/>
                  </a:lnTo>
                  <a:lnTo>
                    <a:pt x="16007" y="21600"/>
                  </a:lnTo>
                  <a:lnTo>
                    <a:pt x="21600" y="10800"/>
                  </a:lnTo>
                  <a:close/>
                </a:path>
                <a:path w="21600" h="21600">
                  <a:moveTo>
                    <a:pt x="1350" y="7144"/>
                  </a:moveTo>
                  <a:lnTo>
                    <a:pt x="1350" y="14456"/>
                  </a:lnTo>
                  <a:lnTo>
                    <a:pt x="2700" y="14456"/>
                  </a:lnTo>
                  <a:lnTo>
                    <a:pt x="2700" y="7144"/>
                  </a:lnTo>
                  <a:close/>
                </a:path>
                <a:path w="21600" h="21600">
                  <a:moveTo>
                    <a:pt x="0" y="7144"/>
                  </a:moveTo>
                  <a:lnTo>
                    <a:pt x="0" y="14456"/>
                  </a:lnTo>
                  <a:lnTo>
                    <a:pt x="675" y="14456"/>
                  </a:lnTo>
                  <a:lnTo>
                    <a:pt x="675" y="7144"/>
                  </a:lnTo>
                  <a:close/>
                </a:path>
              </a:pathLst>
            </a:custGeom>
            <a:solidFill>
              <a:srgbClr val="800000"/>
            </a:solidFill>
            <a:ln w="9525">
              <a:noFill/>
              <a:miter lim="800000"/>
              <a:headEnd/>
              <a:tailEnd/>
            </a:ln>
          </p:spPr>
          <p:txBody>
            <a:bodyPr wrap="none" anchor="ctr"/>
            <a:lstStyle/>
            <a:p>
              <a:endParaRPr lang="en-US">
                <a:latin typeface="Times New Roman" pitchFamily="18" charset="0"/>
                <a:cs typeface="Times New Roman" pitchFamily="18" charset="0"/>
              </a:endParaRPr>
            </a:p>
          </p:txBody>
        </p:sp>
        <p:sp>
          <p:nvSpPr>
            <p:cNvPr id="15376" name="Text Box 18"/>
            <p:cNvSpPr txBox="1">
              <a:spLocks noChangeArrowheads="1"/>
            </p:cNvSpPr>
            <p:nvPr/>
          </p:nvSpPr>
          <p:spPr bwMode="auto">
            <a:xfrm>
              <a:off x="2016" y="2832"/>
              <a:ext cx="1824" cy="231"/>
            </a:xfrm>
            <a:prstGeom prst="rect">
              <a:avLst/>
            </a:prstGeom>
            <a:noFill/>
            <a:ln w="9525">
              <a:noFill/>
              <a:miter lim="800000"/>
              <a:headEnd/>
              <a:tailEnd/>
            </a:ln>
          </p:spPr>
          <p:txBody>
            <a:bodyPr>
              <a:spAutoFit/>
            </a:bodyPr>
            <a:lstStyle/>
            <a:p>
              <a:pPr>
                <a:spcBef>
                  <a:spcPct val="50000"/>
                </a:spcBef>
              </a:pPr>
              <a:r>
                <a:rPr lang="en-US">
                  <a:latin typeface="Times New Roman" pitchFamily="18" charset="0"/>
                  <a:cs typeface="Times New Roman" pitchFamily="18" charset="0"/>
                </a:rPr>
                <a:t>Side-channel information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94243"/>
                                        </p:tgtEl>
                                        <p:attrNameLst>
                                          <p:attrName>style.visibility</p:attrName>
                                        </p:attrNameLst>
                                      </p:cBhvr>
                                      <p:to>
                                        <p:strVal val="visible"/>
                                      </p:to>
                                    </p:set>
                                    <p:anim calcmode="lin" valueType="num">
                                      <p:cBhvr additive="base">
                                        <p:cTn id="7" dur="500" fill="hold"/>
                                        <p:tgtEl>
                                          <p:spTgt spid="394243"/>
                                        </p:tgtEl>
                                        <p:attrNameLst>
                                          <p:attrName>ppt_x</p:attrName>
                                        </p:attrNameLst>
                                      </p:cBhvr>
                                      <p:tavLst>
                                        <p:tav tm="0">
                                          <p:val>
                                            <p:strVal val="#ppt_x"/>
                                          </p:val>
                                        </p:tav>
                                        <p:tav tm="100000">
                                          <p:val>
                                            <p:strVal val="#ppt_x"/>
                                          </p:val>
                                        </p:tav>
                                      </p:tavLst>
                                    </p:anim>
                                    <p:anim calcmode="lin" valueType="num">
                                      <p:cBhvr additive="base">
                                        <p:cTn id="8" dur="500" fill="hold"/>
                                        <p:tgtEl>
                                          <p:spTgt spid="39424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94245"/>
                                        </p:tgtEl>
                                        <p:attrNameLst>
                                          <p:attrName>style.visibility</p:attrName>
                                        </p:attrNameLst>
                                      </p:cBhvr>
                                      <p:to>
                                        <p:strVal val="visible"/>
                                      </p:to>
                                    </p:set>
                                    <p:anim calcmode="lin" valueType="num">
                                      <p:cBhvr additive="base">
                                        <p:cTn id="11" dur="500" fill="hold"/>
                                        <p:tgtEl>
                                          <p:spTgt spid="394245"/>
                                        </p:tgtEl>
                                        <p:attrNameLst>
                                          <p:attrName>ppt_x</p:attrName>
                                        </p:attrNameLst>
                                      </p:cBhvr>
                                      <p:tavLst>
                                        <p:tav tm="0">
                                          <p:val>
                                            <p:strVal val="#ppt_x"/>
                                          </p:val>
                                        </p:tav>
                                        <p:tav tm="100000">
                                          <p:val>
                                            <p:strVal val="#ppt_x"/>
                                          </p:val>
                                        </p:tav>
                                      </p:tavLst>
                                    </p:anim>
                                    <p:anim calcmode="lin" valueType="num">
                                      <p:cBhvr additive="base">
                                        <p:cTn id="12" dur="500" fill="hold"/>
                                        <p:tgtEl>
                                          <p:spTgt spid="394245"/>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5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94244"/>
                                        </p:tgtEl>
                                        <p:attrNameLst>
                                          <p:attrName>style.visibility</p:attrName>
                                        </p:attrNameLst>
                                      </p:cBhvr>
                                      <p:to>
                                        <p:strVal val="visible"/>
                                      </p:to>
                                    </p:set>
                                    <p:anim calcmode="lin" valueType="num">
                                      <p:cBhvr additive="base">
                                        <p:cTn id="25" dur="500" fill="hold"/>
                                        <p:tgtEl>
                                          <p:spTgt spid="394244"/>
                                        </p:tgtEl>
                                        <p:attrNameLst>
                                          <p:attrName>ppt_x</p:attrName>
                                        </p:attrNameLst>
                                      </p:cBhvr>
                                      <p:tavLst>
                                        <p:tav tm="0">
                                          <p:val>
                                            <p:strVal val="#ppt_x"/>
                                          </p:val>
                                        </p:tav>
                                        <p:tav tm="100000">
                                          <p:val>
                                            <p:strVal val="#ppt_x"/>
                                          </p:val>
                                        </p:tav>
                                      </p:tavLst>
                                    </p:anim>
                                    <p:anim calcmode="lin" valueType="num">
                                      <p:cBhvr additive="base">
                                        <p:cTn id="26" dur="500" fill="hold"/>
                                        <p:tgtEl>
                                          <p:spTgt spid="39424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94246"/>
                                        </p:tgtEl>
                                        <p:attrNameLst>
                                          <p:attrName>style.visibility</p:attrName>
                                        </p:attrNameLst>
                                      </p:cBhvr>
                                      <p:to>
                                        <p:strVal val="visible"/>
                                      </p:to>
                                    </p:set>
                                    <p:anim calcmode="lin" valueType="num">
                                      <p:cBhvr additive="base">
                                        <p:cTn id="29" dur="500" fill="hold"/>
                                        <p:tgtEl>
                                          <p:spTgt spid="394246"/>
                                        </p:tgtEl>
                                        <p:attrNameLst>
                                          <p:attrName>ppt_x</p:attrName>
                                        </p:attrNameLst>
                                      </p:cBhvr>
                                      <p:tavLst>
                                        <p:tav tm="0">
                                          <p:val>
                                            <p:strVal val="#ppt_x"/>
                                          </p:val>
                                        </p:tav>
                                        <p:tav tm="100000">
                                          <p:val>
                                            <p:strVal val="#ppt_x"/>
                                          </p:val>
                                        </p:tav>
                                      </p:tavLst>
                                    </p:anim>
                                    <p:anim calcmode="lin" valueType="num">
                                      <p:cBhvr additive="base">
                                        <p:cTn id="30" dur="500" fill="hold"/>
                                        <p:tgtEl>
                                          <p:spTgt spid="3942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animBg="1"/>
      <p:bldP spid="394244" grpId="0" animBg="1"/>
      <p:bldP spid="394245" grpId="0"/>
      <p:bldP spid="394246" grpId="0"/>
      <p:bldP spid="2356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z="3600" smtClean="0"/>
              <a:t>Side Channel Attacks</a:t>
            </a:r>
          </a:p>
        </p:txBody>
      </p:sp>
      <p:sp>
        <p:nvSpPr>
          <p:cNvPr id="16388" name="Content Placeholder 2"/>
          <p:cNvSpPr>
            <a:spLocks noGrp="1"/>
          </p:cNvSpPr>
          <p:nvPr>
            <p:ph sz="quarter" idx="1"/>
          </p:nvPr>
        </p:nvSpPr>
        <p:spPr>
          <a:xfrm>
            <a:off x="457200" y="1219200"/>
            <a:ext cx="8610600" cy="1371600"/>
          </a:xfrm>
        </p:spPr>
        <p:txBody>
          <a:bodyPr/>
          <a:lstStyle/>
          <a:p>
            <a:pPr eaLnBrk="1" hangingPunct="1"/>
            <a:r>
              <a:rPr lang="en-US" sz="2400" dirty="0" smtClean="0">
                <a:latin typeface="Times New Roman" pitchFamily="18" charset="0"/>
                <a:cs typeface="Times New Roman" pitchFamily="18" charset="0"/>
              </a:rPr>
              <a:t>Side channel attacks exploit information from hardware</a:t>
            </a:r>
          </a:p>
          <a:p>
            <a:pPr lvl="1" eaLnBrk="1" hangingPunct="1"/>
            <a:r>
              <a:rPr lang="en-US" altLang="zh-CN" sz="2200" dirty="0" smtClean="0">
                <a:latin typeface="Times New Roman" pitchFamily="18" charset="0"/>
                <a:cs typeface="Times New Roman" pitchFamily="18" charset="0"/>
              </a:rPr>
              <a:t>Is easy to carry out</a:t>
            </a:r>
          </a:p>
          <a:p>
            <a:pPr lvl="1" eaLnBrk="1" hangingPunct="1"/>
            <a:r>
              <a:rPr lang="en-US" altLang="zh-CN" sz="2200" dirty="0" smtClean="0">
                <a:latin typeface="Times New Roman" pitchFamily="18" charset="0"/>
                <a:cs typeface="Times New Roman" pitchFamily="18" charset="0"/>
              </a:rPr>
              <a:t>Does not require expensive equipment</a:t>
            </a:r>
          </a:p>
        </p:txBody>
      </p:sp>
      <p:sp>
        <p:nvSpPr>
          <p:cNvPr id="16387" name="Slide Number Placeholder 5"/>
          <p:cNvSpPr>
            <a:spLocks noGrp="1"/>
          </p:cNvSpPr>
          <p:nvPr>
            <p:ph type="sldNum" sz="quarter" idx="12"/>
          </p:nvPr>
        </p:nvSpPr>
        <p:spPr bwMode="auto">
          <a:xfrm>
            <a:off x="3124200" y="6356350"/>
            <a:ext cx="2895600" cy="365125"/>
          </a:xfrm>
          <a:noFill/>
          <a:ln>
            <a:miter lim="800000"/>
            <a:headEnd/>
            <a:tailEnd/>
          </a:ln>
        </p:spPr>
        <p:txBody>
          <a:bodyPr/>
          <a:lstStyle/>
          <a:p>
            <a:pPr algn="ctr"/>
            <a:fld id="{5426B750-13EE-411F-85BD-9466DCEEC970}" type="slidenum">
              <a:rPr lang="en-US" smtClean="0"/>
              <a:pPr algn="ctr"/>
              <a:t>6</a:t>
            </a:fld>
            <a:endParaRPr lang="en-US" smtClean="0"/>
          </a:p>
        </p:txBody>
      </p:sp>
      <p:pic>
        <p:nvPicPr>
          <p:cNvPr id="16389" name="Picture 35"/>
          <p:cNvPicPr>
            <a:picLocks noChangeAspect="1"/>
          </p:cNvPicPr>
          <p:nvPr/>
        </p:nvPicPr>
        <p:blipFill>
          <a:blip r:embed="rId3" cstate="print"/>
          <a:srcRect/>
          <a:stretch>
            <a:fillRect/>
          </a:stretch>
        </p:blipFill>
        <p:spPr bwMode="auto">
          <a:xfrm>
            <a:off x="1676400" y="2743200"/>
            <a:ext cx="6078538" cy="3821113"/>
          </a:xfrm>
          <a:prstGeom prst="rect">
            <a:avLst/>
          </a:prstGeom>
          <a:noFill/>
          <a:ln w="9525">
            <a:noFill/>
            <a:miter lim="800000"/>
            <a:headEnd/>
            <a:tailEnd/>
          </a:ln>
        </p:spPr>
      </p:pic>
    </p:spTree>
  </p:cSld>
  <p:clrMapOvr>
    <a:masterClrMapping/>
  </p:clrMapOvr>
  <p:transition advTm="41161"/>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0"/>
            <a:ext cx="8229600" cy="1139825"/>
          </a:xfrm>
        </p:spPr>
        <p:txBody>
          <a:bodyPr/>
          <a:lstStyle/>
          <a:p>
            <a:pPr eaLnBrk="1" hangingPunct="1"/>
            <a:r>
              <a:rPr lang="en-US" altLang="zh-CN" sz="3600" smtClean="0"/>
              <a:t>Side channel attacks</a:t>
            </a:r>
          </a:p>
        </p:txBody>
      </p:sp>
      <p:sp>
        <p:nvSpPr>
          <p:cNvPr id="8" name="Rectangle 5"/>
          <p:cNvSpPr>
            <a:spLocks noChangeArrowheads="1"/>
          </p:cNvSpPr>
          <p:nvPr/>
        </p:nvSpPr>
        <p:spPr bwMode="auto">
          <a:xfrm>
            <a:off x="2381250" y="2012950"/>
            <a:ext cx="2433638" cy="5127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endParaRPr lang="en-US" sz="2400">
              <a:solidFill>
                <a:srgbClr val="000000"/>
              </a:solidFill>
              <a:latin typeface="Times New Roman" pitchFamily="18" charset="0"/>
              <a:cs typeface="Times New Roman" pitchFamily="18" charset="0"/>
            </a:endParaRPr>
          </a:p>
        </p:txBody>
      </p:sp>
      <p:sp>
        <p:nvSpPr>
          <p:cNvPr id="17412" name="Text Box 6"/>
          <p:cNvSpPr txBox="1">
            <a:spLocks noChangeArrowheads="1"/>
          </p:cNvSpPr>
          <p:nvPr/>
        </p:nvSpPr>
        <p:spPr bwMode="auto">
          <a:xfrm>
            <a:off x="2770188" y="2008188"/>
            <a:ext cx="1703387" cy="461665"/>
          </a:xfrm>
          <a:prstGeom prst="rect">
            <a:avLst/>
          </a:prstGeom>
          <a:noFill/>
          <a:ln w="9525">
            <a:noFill/>
            <a:miter lim="800000"/>
            <a:headEnd/>
            <a:tailEnd/>
          </a:ln>
        </p:spPr>
        <p:txBody>
          <a:bodyPr>
            <a:spAutoFit/>
          </a:bodyPr>
          <a:lstStyle/>
          <a:p>
            <a:r>
              <a:rPr lang="en-US" sz="2400" b="1">
                <a:latin typeface="Times New Roman" pitchFamily="18" charset="0"/>
                <a:cs typeface="Times New Roman" pitchFamily="18" charset="0"/>
              </a:rPr>
              <a:t>Plaintext</a:t>
            </a:r>
          </a:p>
        </p:txBody>
      </p:sp>
      <p:sp>
        <p:nvSpPr>
          <p:cNvPr id="17413" name="Rectangle 7"/>
          <p:cNvSpPr>
            <a:spLocks noChangeArrowheads="1"/>
          </p:cNvSpPr>
          <p:nvPr/>
        </p:nvSpPr>
        <p:spPr bwMode="auto">
          <a:xfrm>
            <a:off x="749300" y="3513138"/>
            <a:ext cx="4140200" cy="960437"/>
          </a:xfrm>
          <a:prstGeom prst="rect">
            <a:avLst/>
          </a:prstGeom>
          <a:solidFill>
            <a:schemeClr val="bg1"/>
          </a:solidFill>
          <a:ln w="9525">
            <a:solidFill>
              <a:schemeClr val="tx1"/>
            </a:solidFill>
            <a:miter lim="800000"/>
            <a:headEnd/>
            <a:tailEnd/>
          </a:ln>
        </p:spPr>
        <p:txBody>
          <a:bodyPr wrap="none" anchor="ctr"/>
          <a:lstStyle/>
          <a:p>
            <a:endParaRPr lang="en-US" sz="2400">
              <a:latin typeface="Times New Roman" pitchFamily="18" charset="0"/>
              <a:cs typeface="Times New Roman" pitchFamily="18" charset="0"/>
            </a:endParaRPr>
          </a:p>
        </p:txBody>
      </p:sp>
      <p:sp>
        <p:nvSpPr>
          <p:cNvPr id="17414" name="Text Box 8"/>
          <p:cNvSpPr txBox="1">
            <a:spLocks noChangeArrowheads="1"/>
          </p:cNvSpPr>
          <p:nvPr/>
        </p:nvSpPr>
        <p:spPr bwMode="auto">
          <a:xfrm>
            <a:off x="2152650" y="3725863"/>
            <a:ext cx="1511300" cy="461665"/>
          </a:xfrm>
          <a:prstGeom prst="rect">
            <a:avLst/>
          </a:prstGeom>
          <a:solidFill>
            <a:schemeClr val="bg1"/>
          </a:solidFill>
          <a:ln w="9525">
            <a:noFill/>
            <a:miter lim="800000"/>
            <a:headEnd/>
            <a:tailEnd/>
          </a:ln>
        </p:spPr>
        <p:txBody>
          <a:bodyPr>
            <a:spAutoFit/>
          </a:bodyPr>
          <a:lstStyle/>
          <a:p>
            <a:r>
              <a:rPr lang="en-US" sz="2400" b="1" dirty="0">
                <a:latin typeface="Times New Roman" pitchFamily="18" charset="0"/>
                <a:cs typeface="Times New Roman" pitchFamily="18" charset="0"/>
              </a:rPr>
              <a:t>Cipher</a:t>
            </a:r>
          </a:p>
        </p:txBody>
      </p:sp>
      <p:sp>
        <p:nvSpPr>
          <p:cNvPr id="12" name="Rectangle 9"/>
          <p:cNvSpPr>
            <a:spLocks noChangeArrowheads="1"/>
          </p:cNvSpPr>
          <p:nvPr/>
        </p:nvSpPr>
        <p:spPr bwMode="auto">
          <a:xfrm>
            <a:off x="1493838" y="5391150"/>
            <a:ext cx="2433637" cy="5127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endParaRPr lang="en-US" sz="2400">
              <a:solidFill>
                <a:srgbClr val="000000"/>
              </a:solidFill>
              <a:latin typeface="Times New Roman" pitchFamily="18" charset="0"/>
              <a:cs typeface="Times New Roman" pitchFamily="18" charset="0"/>
            </a:endParaRPr>
          </a:p>
        </p:txBody>
      </p:sp>
      <p:sp>
        <p:nvSpPr>
          <p:cNvPr id="17416" name="Text Box 10"/>
          <p:cNvSpPr txBox="1">
            <a:spLocks noChangeArrowheads="1"/>
          </p:cNvSpPr>
          <p:nvPr/>
        </p:nvSpPr>
        <p:spPr bwMode="auto">
          <a:xfrm>
            <a:off x="1744663" y="5386388"/>
            <a:ext cx="2012950" cy="461665"/>
          </a:xfrm>
          <a:prstGeom prst="rect">
            <a:avLst/>
          </a:prstGeom>
          <a:noFill/>
          <a:ln w="9525">
            <a:noFill/>
            <a:miter lim="800000"/>
            <a:headEnd/>
            <a:tailEnd/>
          </a:ln>
        </p:spPr>
        <p:txBody>
          <a:bodyPr>
            <a:spAutoFit/>
          </a:bodyPr>
          <a:lstStyle/>
          <a:p>
            <a:r>
              <a:rPr lang="en-US" sz="2400" b="1">
                <a:latin typeface="Times New Roman" pitchFamily="18" charset="0"/>
                <a:cs typeface="Times New Roman" pitchFamily="18" charset="0"/>
              </a:rPr>
              <a:t>Ciphertext</a:t>
            </a:r>
          </a:p>
        </p:txBody>
      </p:sp>
      <p:pic>
        <p:nvPicPr>
          <p:cNvPr id="17417" name="Picture 11" descr="MCj03223810000[1]"/>
          <p:cNvPicPr>
            <a:picLocks noChangeAspect="1" noChangeArrowheads="1"/>
          </p:cNvPicPr>
          <p:nvPr/>
        </p:nvPicPr>
        <p:blipFill>
          <a:blip r:embed="rId3" cstate="print"/>
          <a:srcRect/>
          <a:stretch>
            <a:fillRect/>
          </a:stretch>
        </p:blipFill>
        <p:spPr bwMode="auto">
          <a:xfrm>
            <a:off x="1057275" y="1914525"/>
            <a:ext cx="942975" cy="633413"/>
          </a:xfrm>
          <a:prstGeom prst="rect">
            <a:avLst/>
          </a:prstGeom>
          <a:noFill/>
          <a:ln w="9525">
            <a:noFill/>
            <a:miter lim="800000"/>
            <a:headEnd/>
            <a:tailEnd/>
          </a:ln>
        </p:spPr>
      </p:pic>
      <p:sp>
        <p:nvSpPr>
          <p:cNvPr id="17418" name="Text Box 12"/>
          <p:cNvSpPr txBox="1">
            <a:spLocks noChangeArrowheads="1"/>
          </p:cNvSpPr>
          <p:nvPr/>
        </p:nvSpPr>
        <p:spPr bwMode="auto">
          <a:xfrm>
            <a:off x="1077913" y="1958975"/>
            <a:ext cx="804862" cy="461665"/>
          </a:xfrm>
          <a:prstGeom prst="rect">
            <a:avLst/>
          </a:prstGeom>
          <a:noFill/>
          <a:ln w="9525">
            <a:noFill/>
            <a:miter lim="800000"/>
            <a:headEnd/>
            <a:tailEnd/>
          </a:ln>
        </p:spPr>
        <p:txBody>
          <a:bodyPr>
            <a:spAutoFit/>
          </a:bodyPr>
          <a:lstStyle/>
          <a:p>
            <a:r>
              <a:rPr lang="en-US" sz="2400" b="1">
                <a:latin typeface="Times New Roman" pitchFamily="18" charset="0"/>
                <a:cs typeface="Times New Roman" pitchFamily="18" charset="0"/>
              </a:rPr>
              <a:t>Key</a:t>
            </a:r>
          </a:p>
        </p:txBody>
      </p:sp>
      <p:sp>
        <p:nvSpPr>
          <p:cNvPr id="17419" name="Line 13"/>
          <p:cNvSpPr>
            <a:spLocks noChangeShapeType="1"/>
          </p:cNvSpPr>
          <p:nvPr/>
        </p:nvSpPr>
        <p:spPr bwMode="auto">
          <a:xfrm>
            <a:off x="3497263" y="2646363"/>
            <a:ext cx="0" cy="760412"/>
          </a:xfrm>
          <a:prstGeom prst="line">
            <a:avLst/>
          </a:prstGeom>
          <a:noFill/>
          <a:ln w="25400">
            <a:solidFill>
              <a:schemeClr val="tx1"/>
            </a:solidFill>
            <a:round/>
            <a:headEnd/>
            <a:tailEnd type="triangle" w="lg" len="lg"/>
          </a:ln>
        </p:spPr>
        <p:txBody>
          <a:bodyPr/>
          <a:lstStyle/>
          <a:p>
            <a:endParaRPr lang="en-US" sz="2400">
              <a:latin typeface="Times New Roman" pitchFamily="18" charset="0"/>
              <a:cs typeface="Times New Roman" pitchFamily="18" charset="0"/>
            </a:endParaRPr>
          </a:p>
        </p:txBody>
      </p:sp>
      <p:sp>
        <p:nvSpPr>
          <p:cNvPr id="17420" name="Line 14"/>
          <p:cNvSpPr>
            <a:spLocks noChangeShapeType="1"/>
          </p:cNvSpPr>
          <p:nvPr/>
        </p:nvSpPr>
        <p:spPr bwMode="auto">
          <a:xfrm>
            <a:off x="1497013" y="2613025"/>
            <a:ext cx="0" cy="760413"/>
          </a:xfrm>
          <a:prstGeom prst="line">
            <a:avLst/>
          </a:prstGeom>
          <a:noFill/>
          <a:ln w="25400">
            <a:solidFill>
              <a:schemeClr val="tx1"/>
            </a:solidFill>
            <a:round/>
            <a:headEnd/>
            <a:tailEnd type="triangle" w="lg" len="lg"/>
          </a:ln>
        </p:spPr>
        <p:txBody>
          <a:bodyPr/>
          <a:lstStyle/>
          <a:p>
            <a:endParaRPr lang="en-US" sz="2400">
              <a:latin typeface="Times New Roman" pitchFamily="18" charset="0"/>
              <a:cs typeface="Times New Roman" pitchFamily="18" charset="0"/>
            </a:endParaRPr>
          </a:p>
        </p:txBody>
      </p:sp>
      <p:sp>
        <p:nvSpPr>
          <p:cNvPr id="17421" name="Line 15"/>
          <p:cNvSpPr>
            <a:spLocks noChangeShapeType="1"/>
          </p:cNvSpPr>
          <p:nvPr/>
        </p:nvSpPr>
        <p:spPr bwMode="auto">
          <a:xfrm>
            <a:off x="2673350" y="4581525"/>
            <a:ext cx="0" cy="760413"/>
          </a:xfrm>
          <a:prstGeom prst="line">
            <a:avLst/>
          </a:prstGeom>
          <a:noFill/>
          <a:ln w="25400">
            <a:solidFill>
              <a:schemeClr val="tx1"/>
            </a:solidFill>
            <a:round/>
            <a:headEnd/>
            <a:tailEnd type="triangle" w="lg" len="lg"/>
          </a:ln>
        </p:spPr>
        <p:txBody>
          <a:bodyPr/>
          <a:lstStyle/>
          <a:p>
            <a:endParaRPr lang="en-US" sz="2400">
              <a:latin typeface="Times New Roman" pitchFamily="18" charset="0"/>
              <a:cs typeface="Times New Roman" pitchFamily="18" charset="0"/>
            </a:endParaRPr>
          </a:p>
        </p:txBody>
      </p:sp>
      <p:sp>
        <p:nvSpPr>
          <p:cNvPr id="17422" name="Line 16"/>
          <p:cNvSpPr>
            <a:spLocks noChangeShapeType="1"/>
          </p:cNvSpPr>
          <p:nvPr/>
        </p:nvSpPr>
        <p:spPr bwMode="auto">
          <a:xfrm>
            <a:off x="5122863" y="4006850"/>
            <a:ext cx="1068387" cy="1588"/>
          </a:xfrm>
          <a:prstGeom prst="line">
            <a:avLst/>
          </a:prstGeom>
          <a:noFill/>
          <a:ln w="25400">
            <a:solidFill>
              <a:schemeClr val="tx1"/>
            </a:solidFill>
            <a:prstDash val="dash"/>
            <a:round/>
            <a:headEnd/>
            <a:tailEnd type="triangle" w="lg" len="lg"/>
          </a:ln>
        </p:spPr>
        <p:txBody>
          <a:bodyPr/>
          <a:lstStyle/>
          <a:p>
            <a:endParaRPr lang="en-US" sz="2400">
              <a:latin typeface="Times New Roman" pitchFamily="18" charset="0"/>
              <a:cs typeface="Times New Roman" pitchFamily="18" charset="0"/>
            </a:endParaRPr>
          </a:p>
        </p:txBody>
      </p:sp>
      <p:sp>
        <p:nvSpPr>
          <p:cNvPr id="17423" name="Line 20"/>
          <p:cNvSpPr>
            <a:spLocks noChangeShapeType="1"/>
          </p:cNvSpPr>
          <p:nvPr/>
        </p:nvSpPr>
        <p:spPr bwMode="auto">
          <a:xfrm>
            <a:off x="5105400" y="4267200"/>
            <a:ext cx="1068388" cy="1588"/>
          </a:xfrm>
          <a:prstGeom prst="line">
            <a:avLst/>
          </a:prstGeom>
          <a:noFill/>
          <a:ln w="25400">
            <a:solidFill>
              <a:schemeClr val="tx1"/>
            </a:solidFill>
            <a:prstDash val="dash"/>
            <a:round/>
            <a:headEnd/>
            <a:tailEnd type="triangle" w="lg" len="lg"/>
          </a:ln>
        </p:spPr>
        <p:txBody>
          <a:bodyPr/>
          <a:lstStyle/>
          <a:p>
            <a:endParaRPr lang="en-US" sz="2400">
              <a:latin typeface="Times New Roman" pitchFamily="18" charset="0"/>
              <a:cs typeface="Times New Roman" pitchFamily="18" charset="0"/>
            </a:endParaRPr>
          </a:p>
        </p:txBody>
      </p:sp>
      <p:sp>
        <p:nvSpPr>
          <p:cNvPr id="17424" name="Line 21"/>
          <p:cNvSpPr>
            <a:spLocks noChangeShapeType="1"/>
          </p:cNvSpPr>
          <p:nvPr/>
        </p:nvSpPr>
        <p:spPr bwMode="auto">
          <a:xfrm>
            <a:off x="5105400" y="3709988"/>
            <a:ext cx="1068388" cy="1587"/>
          </a:xfrm>
          <a:prstGeom prst="line">
            <a:avLst/>
          </a:prstGeom>
          <a:noFill/>
          <a:ln w="25400">
            <a:solidFill>
              <a:schemeClr val="tx1"/>
            </a:solidFill>
            <a:prstDash val="dash"/>
            <a:round/>
            <a:headEnd/>
            <a:tailEnd type="triangle" w="lg" len="lg"/>
          </a:ln>
        </p:spPr>
        <p:txBody>
          <a:bodyPr/>
          <a:lstStyle/>
          <a:p>
            <a:endParaRPr lang="en-US" sz="2400">
              <a:latin typeface="Times New Roman" pitchFamily="18" charset="0"/>
              <a:cs typeface="Times New Roman" pitchFamily="18" charset="0"/>
            </a:endParaRPr>
          </a:p>
        </p:txBody>
      </p:sp>
      <p:sp>
        <p:nvSpPr>
          <p:cNvPr id="24" name="Rectangle 23"/>
          <p:cNvSpPr/>
          <p:nvPr/>
        </p:nvSpPr>
        <p:spPr>
          <a:xfrm>
            <a:off x="6248400" y="3429000"/>
            <a:ext cx="2362200" cy="1143000"/>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2400" dirty="0">
                <a:latin typeface="Times New Roman" pitchFamily="18" charset="0"/>
                <a:cs typeface="Times New Roman" pitchFamily="18" charset="0"/>
              </a:rPr>
              <a:t>Side Channel Attack</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6200"/>
            <a:ext cx="8229600" cy="1139825"/>
          </a:xfrm>
        </p:spPr>
        <p:txBody>
          <a:bodyPr/>
          <a:lstStyle/>
          <a:p>
            <a:pPr eaLnBrk="1" hangingPunct="1"/>
            <a:r>
              <a:rPr lang="en-US" altLang="zh-CN" sz="3600" smtClean="0"/>
              <a:t>Power analysis</a:t>
            </a:r>
          </a:p>
        </p:txBody>
      </p:sp>
      <p:sp>
        <p:nvSpPr>
          <p:cNvPr id="18435" name="Rectangle 3"/>
          <p:cNvSpPr>
            <a:spLocks noGrp="1" noChangeArrowheads="1"/>
          </p:cNvSpPr>
          <p:nvPr>
            <p:ph sz="quarter" idx="1"/>
          </p:nvPr>
        </p:nvSpPr>
        <p:spPr/>
        <p:txBody>
          <a:bodyPr/>
          <a:lstStyle/>
          <a:p>
            <a:pPr eaLnBrk="1" hangingPunct="1"/>
            <a:r>
              <a:rPr lang="en-US" sz="2400" dirty="0" smtClean="0">
                <a:latin typeface="Times New Roman" pitchFamily="18" charset="0"/>
                <a:cs typeface="Times New Roman" pitchFamily="18" charset="0"/>
              </a:rPr>
              <a:t>Non-invasively extract information from the power consumption of a cryptographic hardware device. </a:t>
            </a:r>
          </a:p>
          <a:p>
            <a:pPr eaLnBrk="1" hangingPunct="1"/>
            <a:r>
              <a:rPr lang="en-US" altLang="zh-CN" sz="2400" dirty="0" smtClean="0">
                <a:latin typeface="Times New Roman" pitchFamily="18" charset="0"/>
                <a:cs typeface="Times New Roman" pitchFamily="18" charset="0"/>
              </a:rPr>
              <a:t>Common power analysis attacks</a:t>
            </a:r>
          </a:p>
          <a:p>
            <a:pPr lvl="1" eaLnBrk="1" hangingPunct="1"/>
            <a:r>
              <a:rPr lang="en-US" altLang="zh-CN" sz="2200" dirty="0" smtClean="0">
                <a:latin typeface="Times New Roman" pitchFamily="18" charset="0"/>
                <a:cs typeface="Times New Roman" pitchFamily="18" charset="0"/>
              </a:rPr>
              <a:t>SPA: Simple Power Analysis</a:t>
            </a:r>
          </a:p>
          <a:p>
            <a:pPr lvl="2" eaLnBrk="1" hangingPunct="1"/>
            <a:r>
              <a:rPr lang="en-US" dirty="0" smtClean="0">
                <a:latin typeface="Times New Roman" pitchFamily="18" charset="0"/>
                <a:cs typeface="Times New Roman" pitchFamily="18" charset="0"/>
              </a:rPr>
              <a:t>Different operations consume different power</a:t>
            </a:r>
          </a:p>
          <a:p>
            <a:pPr lvl="2" eaLnBrk="1" hangingPunct="1"/>
            <a:r>
              <a:rPr lang="en-US" altLang="zh-CN" dirty="0" smtClean="0">
                <a:latin typeface="Times New Roman" pitchFamily="18" charset="0"/>
                <a:ea typeface="宋体" pitchFamily="2" charset="-122"/>
                <a:cs typeface="Times New Roman" pitchFamily="18" charset="0"/>
              </a:rPr>
              <a:t>Effective if operations are dependent on key bits</a:t>
            </a:r>
            <a:endParaRPr lang="en-US" altLang="zh-CN" dirty="0" smtClean="0">
              <a:latin typeface="Times New Roman" pitchFamily="18" charset="0"/>
              <a:cs typeface="Times New Roman" pitchFamily="18" charset="0"/>
            </a:endParaRPr>
          </a:p>
          <a:p>
            <a:pPr lvl="1" eaLnBrk="1" hangingPunct="1"/>
            <a:r>
              <a:rPr lang="en-US" altLang="zh-CN" sz="2200" dirty="0" smtClean="0">
                <a:solidFill>
                  <a:srgbClr val="0033CC"/>
                </a:solidFill>
                <a:latin typeface="Times New Roman" pitchFamily="18" charset="0"/>
                <a:cs typeface="Times New Roman" pitchFamily="18" charset="0"/>
              </a:rPr>
              <a:t>DPA: Differential Power Analysis</a:t>
            </a:r>
          </a:p>
          <a:p>
            <a:pPr lvl="2" eaLnBrk="1" hangingPunct="1"/>
            <a:r>
              <a:rPr lang="en-US" dirty="0" smtClean="0">
                <a:latin typeface="Times New Roman" pitchFamily="18" charset="0"/>
                <a:cs typeface="Times New Roman" pitchFamily="18" charset="0"/>
              </a:rPr>
              <a:t>Different data consume different power even if the operations are the same</a:t>
            </a:r>
            <a:endParaRPr lang="en-US" altLang="zh-CN" dirty="0" smtClean="0">
              <a:solidFill>
                <a:srgbClr val="0033CC"/>
              </a:solidFill>
              <a:latin typeface="Times New Roman" pitchFamily="18" charset="0"/>
              <a:cs typeface="Times New Roman" pitchFamily="18" charset="0"/>
            </a:endParaRPr>
          </a:p>
          <a:p>
            <a:pPr lvl="1" eaLnBrk="1" hangingPunct="1"/>
            <a:r>
              <a:rPr lang="en-US" altLang="zh-CN" sz="2200" dirty="0" smtClean="0">
                <a:solidFill>
                  <a:srgbClr val="0033CC"/>
                </a:solidFill>
                <a:latin typeface="Times New Roman" pitchFamily="18" charset="0"/>
                <a:cs typeface="Times New Roman" pitchFamily="18" charset="0"/>
              </a:rPr>
              <a:t>CPA: Correlation Power Analysis</a:t>
            </a:r>
          </a:p>
          <a:p>
            <a:pPr lvl="2" eaLnBrk="1" hangingPunct="1"/>
            <a:r>
              <a:rPr lang="en-US" dirty="0" smtClean="0">
                <a:latin typeface="Times New Roman" pitchFamily="18" charset="0"/>
                <a:cs typeface="Times New Roman" pitchFamily="18" charset="0"/>
              </a:rPr>
              <a:t>More advanced than DPA</a:t>
            </a:r>
            <a:endParaRPr lang="en-US" altLang="zh-CN" dirty="0" smtClean="0">
              <a:solidFill>
                <a:srgbClr val="0033CC"/>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z="2300" smtClean="0"/>
              <a:t>Example: DES Power Trace</a:t>
            </a:r>
          </a:p>
        </p:txBody>
      </p:sp>
      <p:pic>
        <p:nvPicPr>
          <p:cNvPr id="19459" name="Picture 3"/>
          <p:cNvPicPr>
            <a:picLocks noChangeAspect="1" noChangeArrowheads="1"/>
          </p:cNvPicPr>
          <p:nvPr/>
        </p:nvPicPr>
        <p:blipFill>
          <a:blip r:embed="rId3" cstate="print"/>
          <a:srcRect/>
          <a:stretch>
            <a:fillRect/>
          </a:stretch>
        </p:blipFill>
        <p:spPr bwMode="auto">
          <a:xfrm>
            <a:off x="77788" y="1828800"/>
            <a:ext cx="8988425" cy="3149600"/>
          </a:xfrm>
          <a:prstGeom prst="rect">
            <a:avLst/>
          </a:prstGeom>
          <a:noFill/>
          <a:ln w="9525">
            <a:noFill/>
            <a:miter lim="800000"/>
            <a:headEnd/>
            <a:tailEnd/>
          </a:ln>
        </p:spPr>
      </p:pic>
      <p:sp>
        <p:nvSpPr>
          <p:cNvPr id="304132" name="Rectangle 4"/>
          <p:cNvSpPr>
            <a:spLocks noChangeArrowheads="1"/>
          </p:cNvSpPr>
          <p:nvPr/>
        </p:nvSpPr>
        <p:spPr bwMode="auto">
          <a:xfrm>
            <a:off x="2438400" y="2667000"/>
            <a:ext cx="5943600" cy="1219200"/>
          </a:xfrm>
          <a:prstGeom prst="rect">
            <a:avLst/>
          </a:prstGeom>
          <a:noFill/>
          <a:ln w="57150">
            <a:solidFill>
              <a:srgbClr val="FF3300"/>
            </a:solidFill>
            <a:miter lim="800000"/>
            <a:headEnd/>
            <a:tailEnd/>
          </a:ln>
        </p:spPr>
        <p:txBody>
          <a:bodyPr wrap="none" anchor="ctr"/>
          <a:lstStyle/>
          <a:p>
            <a:endParaRPr lang="en-US"/>
          </a:p>
        </p:txBody>
      </p:sp>
      <p:sp>
        <p:nvSpPr>
          <p:cNvPr id="19461" name="Text Box 6"/>
          <p:cNvSpPr txBox="1">
            <a:spLocks noChangeArrowheads="1"/>
          </p:cNvSpPr>
          <p:nvPr/>
        </p:nvSpPr>
        <p:spPr bwMode="auto">
          <a:xfrm>
            <a:off x="5791200" y="6019800"/>
            <a:ext cx="2362200" cy="304800"/>
          </a:xfrm>
          <a:prstGeom prst="rect">
            <a:avLst/>
          </a:prstGeom>
          <a:noFill/>
          <a:ln w="9525">
            <a:noFill/>
            <a:miter lim="800000"/>
            <a:headEnd/>
            <a:tailEnd/>
          </a:ln>
        </p:spPr>
        <p:txBody>
          <a:bodyPr>
            <a:spAutoFit/>
          </a:bodyPr>
          <a:lstStyle/>
          <a:p>
            <a:pPr>
              <a:spcBef>
                <a:spcPct val="50000"/>
              </a:spcBef>
            </a:pPr>
            <a:r>
              <a:rPr lang="en-US">
                <a:sym typeface="Symbol" pitchFamily="18" charset="2"/>
              </a:rPr>
              <a:t>Kocher et al. 1999</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4132"/>
                                        </p:tgtEl>
                                        <p:attrNameLst>
                                          <p:attrName>style.visibility</p:attrName>
                                        </p:attrNameLst>
                                      </p:cBhvr>
                                      <p:to>
                                        <p:strVal val="visible"/>
                                      </p:to>
                                    </p:set>
                                    <p:anim calcmode="lin" valueType="num">
                                      <p:cBhvr additive="base">
                                        <p:cTn id="7" dur="500" fill="hold"/>
                                        <p:tgtEl>
                                          <p:spTgt spid="304132"/>
                                        </p:tgtEl>
                                        <p:attrNameLst>
                                          <p:attrName>ppt_x</p:attrName>
                                        </p:attrNameLst>
                                      </p:cBhvr>
                                      <p:tavLst>
                                        <p:tav tm="0">
                                          <p:val>
                                            <p:strVal val="#ppt_x"/>
                                          </p:val>
                                        </p:tav>
                                        <p:tav tm="100000">
                                          <p:val>
                                            <p:strVal val="#ppt_x"/>
                                          </p:val>
                                        </p:tav>
                                      </p:tavLst>
                                    </p:anim>
                                    <p:anim calcmode="lin" valueType="num">
                                      <p:cBhvr additive="base">
                                        <p:cTn id="8" dur="500" fill="hold"/>
                                        <p:tgtEl>
                                          <p:spTgt spid="3041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2|0.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6978</TotalTime>
  <Words>5833</Words>
  <Application>Microsoft Office PowerPoint</Application>
  <PresentationFormat>全屏显示(4:3)</PresentationFormat>
  <Paragraphs>337</Paragraphs>
  <Slides>28</Slides>
  <Notes>21</Notes>
  <HiddenSlides>2</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华文新魏</vt:lpstr>
      <vt:lpstr>宋体</vt:lpstr>
      <vt:lpstr>Arial</vt:lpstr>
      <vt:lpstr>Bookman Old Style</vt:lpstr>
      <vt:lpstr>Calibri</vt:lpstr>
      <vt:lpstr>Gill Sans MT</vt:lpstr>
      <vt:lpstr>Helvetica</vt:lpstr>
      <vt:lpstr>Palatino Linotype</vt:lpstr>
      <vt:lpstr>Symbol</vt:lpstr>
      <vt:lpstr>Times New Roman</vt:lpstr>
      <vt:lpstr>Wingdings</vt:lpstr>
      <vt:lpstr>Wingdings 3</vt:lpstr>
      <vt:lpstr>Origin</vt:lpstr>
      <vt:lpstr>Side channel attack: Power Analysis</vt:lpstr>
      <vt:lpstr>Light bulb riddle</vt:lpstr>
      <vt:lpstr>Conventional Cryptanalysis</vt:lpstr>
      <vt:lpstr>Implementation of crypto algorithms</vt:lpstr>
      <vt:lpstr>Attacking the implementation</vt:lpstr>
      <vt:lpstr>Side Channel Attacks</vt:lpstr>
      <vt:lpstr>Side channel attacks</vt:lpstr>
      <vt:lpstr>Power analysis</vt:lpstr>
      <vt:lpstr>Example: DES Power Trace</vt:lpstr>
      <vt:lpstr>DPA</vt:lpstr>
      <vt:lpstr>Example of DPA on 1-bit operations</vt:lpstr>
      <vt:lpstr>Attacking table lookups (1)</vt:lpstr>
      <vt:lpstr>Attacking table lookups (2)</vt:lpstr>
      <vt:lpstr>Selection Function</vt:lpstr>
      <vt:lpstr>DPA Process</vt:lpstr>
      <vt:lpstr>Summary of AES Operations</vt:lpstr>
      <vt:lpstr>Attacking the S-Box (or Table Lookup)  </vt:lpstr>
      <vt:lpstr>Setup</vt:lpstr>
      <vt:lpstr>Instrumentation</vt:lpstr>
      <vt:lpstr>Data Collection</vt:lpstr>
      <vt:lpstr>Signal Processing</vt:lpstr>
      <vt:lpstr>Distribution of power consumption</vt:lpstr>
      <vt:lpstr>Correct guess</vt:lpstr>
      <vt:lpstr>Classification with selection function and average</vt:lpstr>
      <vt:lpstr>Evaluation</vt:lpstr>
      <vt:lpstr>DPA Prevention</vt:lpstr>
      <vt:lpstr>Summary</vt:lpstr>
      <vt:lpstr>References</vt:lpstr>
    </vt:vector>
  </TitlesOfParts>
  <Company>University of Connecticut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Side channel attack: Power Analysis</dc:title>
  <dc:creator>HuskyPC</dc:creator>
  <cp:lastModifiedBy>ASUS</cp:lastModifiedBy>
  <cp:revision>926</cp:revision>
  <dcterms:created xsi:type="dcterms:W3CDTF">2011-12-09T17:59:08Z</dcterms:created>
  <dcterms:modified xsi:type="dcterms:W3CDTF">2022-04-08T05:49:30Z</dcterms:modified>
</cp:coreProperties>
</file>