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8288000" cy="10287000"/>
  <p:notesSz cx="6858000" cy="9144000"/>
  <p:embeddedFontLst>
    <p:embeddedFont>
      <p:font typeface="Times New Roman Bold" charset="1" panose="02030802070405020303"/>
      <p:regular r:id="rId7"/>
    </p:embeddedFont>
    <p:embeddedFont>
      <p:font typeface="Times New Roman" charset="1" panose="02030502070405020303"/>
      <p:regular r:id="rId8"/>
    </p:embeddedFont>
    <p:embeddedFont>
      <p:font typeface="Canva Sans Bold" charset="1" panose="020B0803030501040103"/>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https://1drv.ms/x/c/7333dead8a1d2383/EejqPG6o_BZNuYpNxLdieokBOaR5keI731Kv5lh_XSFOhQ?e=OaEJEY"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139238" y="4987608"/>
            <a:ext cx="9525" cy="273685"/>
          </a:xfrm>
          <a:prstGeom prst="rect">
            <a:avLst/>
          </a:prstGeom>
        </p:spPr>
        <p:txBody>
          <a:bodyPr anchor="t" rtlCol="false" tIns="0" lIns="0" bIns="0" rIns="0">
            <a:spAutoFit/>
          </a:bodyPr>
          <a:lstStyle/>
          <a:p>
            <a:pPr algn="ctr">
              <a:lnSpc>
                <a:spcPts val="2240"/>
              </a:lnSpc>
              <a:spcBef>
                <a:spcPct val="0"/>
              </a:spcBef>
            </a:pPr>
          </a:p>
        </p:txBody>
      </p:sp>
      <p:sp>
        <p:nvSpPr>
          <p:cNvPr name="TextBox 3" id="3"/>
          <p:cNvSpPr txBox="true"/>
          <p:nvPr/>
        </p:nvSpPr>
        <p:spPr>
          <a:xfrm rot="0">
            <a:off x="4763" y="690281"/>
            <a:ext cx="4912049" cy="580981"/>
          </a:xfrm>
          <a:prstGeom prst="rect">
            <a:avLst/>
          </a:prstGeom>
        </p:spPr>
        <p:txBody>
          <a:bodyPr anchor="t" rtlCol="false" tIns="0" lIns="0" bIns="0" rIns="0">
            <a:spAutoFit/>
          </a:bodyPr>
          <a:lstStyle/>
          <a:p>
            <a:pPr algn="ctr">
              <a:lnSpc>
                <a:spcPts val="4200"/>
              </a:lnSpc>
            </a:pPr>
            <a:r>
              <a:rPr lang="en-US" sz="3000" b="true">
                <a:solidFill>
                  <a:srgbClr val="000000"/>
                </a:solidFill>
                <a:latin typeface="Times New Roman Bold"/>
                <a:ea typeface="Times New Roman Bold"/>
                <a:cs typeface="Times New Roman Bold"/>
                <a:sym typeface="Times New Roman Bold"/>
              </a:rPr>
              <a:t>PROBLEM STATEMENT:</a:t>
            </a:r>
          </a:p>
        </p:txBody>
      </p:sp>
      <p:sp>
        <p:nvSpPr>
          <p:cNvPr name="TextBox 4" id="4"/>
          <p:cNvSpPr txBox="true"/>
          <p:nvPr/>
        </p:nvSpPr>
        <p:spPr>
          <a:xfrm rot="0">
            <a:off x="155974" y="1480812"/>
            <a:ext cx="18288000" cy="872490"/>
          </a:xfrm>
          <a:prstGeom prst="rect">
            <a:avLst/>
          </a:prstGeom>
        </p:spPr>
        <p:txBody>
          <a:bodyPr anchor="t" rtlCol="false" tIns="0" lIns="0" bIns="0" rIns="0">
            <a:spAutoFit/>
          </a:bodyPr>
          <a:lstStyle/>
          <a:p>
            <a:pPr algn="l">
              <a:lnSpc>
                <a:spcPts val="3360"/>
              </a:lnSpc>
            </a:pPr>
            <a:r>
              <a:rPr lang="en-US" sz="2400">
                <a:solidFill>
                  <a:srgbClr val="000000"/>
                </a:solidFill>
                <a:latin typeface="Times New Roman"/>
                <a:ea typeface="Times New Roman"/>
                <a:cs typeface="Times New Roman"/>
                <a:sym typeface="Times New Roman"/>
              </a:rPr>
              <a:t>The objective is to create a stock prediction model using historical market data and news sentiment analysis. this aims to help investors and analysts make informed decisions by forecasting stock prices and identifying key factors influencing market movements.</a:t>
            </a:r>
          </a:p>
        </p:txBody>
      </p:sp>
      <p:sp>
        <p:nvSpPr>
          <p:cNvPr name="TextBox 5" id="5"/>
          <p:cNvSpPr txBox="true"/>
          <p:nvPr/>
        </p:nvSpPr>
        <p:spPr>
          <a:xfrm rot="0">
            <a:off x="155974" y="2439027"/>
            <a:ext cx="2920695" cy="580981"/>
          </a:xfrm>
          <a:prstGeom prst="rect">
            <a:avLst/>
          </a:prstGeom>
        </p:spPr>
        <p:txBody>
          <a:bodyPr anchor="t" rtlCol="false" tIns="0" lIns="0" bIns="0" rIns="0">
            <a:spAutoFit/>
          </a:bodyPr>
          <a:lstStyle/>
          <a:p>
            <a:pPr algn="ctr">
              <a:lnSpc>
                <a:spcPts val="4200"/>
              </a:lnSpc>
            </a:pPr>
            <a:r>
              <a:rPr lang="en-US" sz="3000" b="true">
                <a:solidFill>
                  <a:srgbClr val="000000"/>
                </a:solidFill>
                <a:latin typeface="Times New Roman Bold"/>
                <a:ea typeface="Times New Roman Bold"/>
                <a:cs typeface="Times New Roman Bold"/>
                <a:sym typeface="Times New Roman Bold"/>
              </a:rPr>
              <a:t>ALGORTIHM:</a:t>
            </a:r>
          </a:p>
        </p:txBody>
      </p:sp>
      <p:sp>
        <p:nvSpPr>
          <p:cNvPr name="TextBox 6" id="6"/>
          <p:cNvSpPr txBox="true"/>
          <p:nvPr/>
        </p:nvSpPr>
        <p:spPr>
          <a:xfrm rot="0">
            <a:off x="155974" y="3229557"/>
            <a:ext cx="18288000" cy="872357"/>
          </a:xfrm>
          <a:prstGeom prst="rect">
            <a:avLst/>
          </a:prstGeom>
        </p:spPr>
        <p:txBody>
          <a:bodyPr anchor="t" rtlCol="false" tIns="0" lIns="0" bIns="0" rIns="0">
            <a:spAutoFit/>
          </a:bodyPr>
          <a:lstStyle/>
          <a:p>
            <a:pPr algn="l">
              <a:lnSpc>
                <a:spcPts val="3360"/>
              </a:lnSpc>
            </a:pPr>
            <a:r>
              <a:rPr lang="en-US" sz="2400">
                <a:solidFill>
                  <a:srgbClr val="000000"/>
                </a:solidFill>
                <a:latin typeface="Times New Roman"/>
                <a:ea typeface="Times New Roman"/>
                <a:cs typeface="Times New Roman"/>
                <a:sym typeface="Times New Roman"/>
              </a:rPr>
              <a:t>APIs, Scraping Tools, SMA, EMA, Percentage Change, TextBlob, VADER, SpaCy, NLTK, ARIMA, LSTM, Transformers, Random Forest, XGBoost, SVM, MAE, RMSE</a:t>
            </a:r>
          </a:p>
        </p:txBody>
      </p:sp>
      <p:sp>
        <p:nvSpPr>
          <p:cNvPr name="TextBox 7" id="7"/>
          <p:cNvSpPr txBox="true"/>
          <p:nvPr/>
        </p:nvSpPr>
        <p:spPr>
          <a:xfrm rot="0">
            <a:off x="160737" y="4376407"/>
            <a:ext cx="2300050" cy="580981"/>
          </a:xfrm>
          <a:prstGeom prst="rect">
            <a:avLst/>
          </a:prstGeom>
        </p:spPr>
        <p:txBody>
          <a:bodyPr anchor="t" rtlCol="false" tIns="0" lIns="0" bIns="0" rIns="0">
            <a:spAutoFit/>
          </a:bodyPr>
          <a:lstStyle/>
          <a:p>
            <a:pPr algn="ctr">
              <a:lnSpc>
                <a:spcPts val="4200"/>
              </a:lnSpc>
            </a:pPr>
            <a:r>
              <a:rPr lang="en-US" sz="3000" b="true">
                <a:solidFill>
                  <a:srgbClr val="000000"/>
                </a:solidFill>
                <a:latin typeface="Times New Roman Bold"/>
                <a:ea typeface="Times New Roman Bold"/>
                <a:cs typeface="Times New Roman Bold"/>
                <a:sym typeface="Times New Roman Bold"/>
              </a:rPr>
              <a:t>DATASET:</a:t>
            </a:r>
          </a:p>
        </p:txBody>
      </p:sp>
      <p:sp>
        <p:nvSpPr>
          <p:cNvPr name="TextBox 8" id="8"/>
          <p:cNvSpPr txBox="true"/>
          <p:nvPr/>
        </p:nvSpPr>
        <p:spPr>
          <a:xfrm rot="0">
            <a:off x="155974" y="5326914"/>
            <a:ext cx="18288000" cy="872357"/>
          </a:xfrm>
          <a:prstGeom prst="rect">
            <a:avLst/>
          </a:prstGeom>
        </p:spPr>
        <p:txBody>
          <a:bodyPr anchor="t" rtlCol="false" tIns="0" lIns="0" bIns="0" rIns="0">
            <a:spAutoFit/>
          </a:bodyPr>
          <a:lstStyle/>
          <a:p>
            <a:pPr algn="l" marL="518162" indent="-259081" lvl="1">
              <a:lnSpc>
                <a:spcPts val="3360"/>
              </a:lnSpc>
              <a:buFont typeface="Arial"/>
              <a:buChar char="•"/>
            </a:pPr>
            <a:r>
              <a:rPr lang="en-US" sz="2400" u="sng">
                <a:solidFill>
                  <a:srgbClr val="000000"/>
                </a:solidFill>
                <a:latin typeface="Times New Roman"/>
                <a:ea typeface="Times New Roman"/>
                <a:cs typeface="Times New Roman"/>
                <a:sym typeface="Times New Roman"/>
                <a:hlinkClick r:id="rId2" tooltip="https://1drv.ms/x/c/7333dead8a1d2383/EejqPG6o_BZNuYpNxLdieokBOaR5keI731Kv5lh_XSFOhQ?e=OaEJEY"/>
              </a:rPr>
              <a:t>https://1drv.ms/x/c/7333dead8a1d2383/EQ9cfY542zJCgM74STB_RWUB7BEFizbB4xyRzzz2cJfaDQ?e=64mPTn </a:t>
            </a:r>
          </a:p>
          <a:p>
            <a:pPr algn="l" marL="518162" indent="-259081" lvl="1">
              <a:lnSpc>
                <a:spcPts val="3360"/>
              </a:lnSpc>
              <a:buFont typeface="Arial"/>
              <a:buChar char="•"/>
            </a:pPr>
            <a:r>
              <a:rPr lang="en-US" sz="2400" u="sng">
                <a:solidFill>
                  <a:srgbClr val="000000"/>
                </a:solidFill>
                <a:latin typeface="Times New Roman"/>
                <a:ea typeface="Times New Roman"/>
                <a:cs typeface="Times New Roman"/>
                <a:sym typeface="Times New Roman"/>
              </a:rPr>
              <a:t>https://1drv.ms/x/c/7333dead8a1d2383/EejqPG6o_BZNuYpNxLdieokBOaR5keI731Kv5lh_XSFOhQ?e=OaEJEY </a:t>
            </a:r>
          </a:p>
        </p:txBody>
      </p:sp>
      <p:sp>
        <p:nvSpPr>
          <p:cNvPr name="TextBox 9" id="9"/>
          <p:cNvSpPr txBox="true"/>
          <p:nvPr/>
        </p:nvSpPr>
        <p:spPr>
          <a:xfrm rot="0">
            <a:off x="155974" y="6475496"/>
            <a:ext cx="4281466" cy="580981"/>
          </a:xfrm>
          <a:prstGeom prst="rect">
            <a:avLst/>
          </a:prstGeom>
        </p:spPr>
        <p:txBody>
          <a:bodyPr anchor="t" rtlCol="false" tIns="0" lIns="0" bIns="0" rIns="0">
            <a:spAutoFit/>
          </a:bodyPr>
          <a:lstStyle/>
          <a:p>
            <a:pPr algn="ctr">
              <a:lnSpc>
                <a:spcPts val="4200"/>
              </a:lnSpc>
            </a:pPr>
            <a:r>
              <a:rPr lang="en-US" sz="3000" b="true">
                <a:solidFill>
                  <a:srgbClr val="000000"/>
                </a:solidFill>
                <a:latin typeface="Times New Roman Bold"/>
                <a:ea typeface="Times New Roman Bold"/>
                <a:cs typeface="Times New Roman Bold"/>
                <a:sym typeface="Times New Roman Bold"/>
              </a:rPr>
              <a:t>EXPECTED OUTPUT:</a:t>
            </a:r>
          </a:p>
        </p:txBody>
      </p:sp>
      <p:sp>
        <p:nvSpPr>
          <p:cNvPr name="TextBox 10" id="10"/>
          <p:cNvSpPr txBox="true"/>
          <p:nvPr/>
        </p:nvSpPr>
        <p:spPr>
          <a:xfrm rot="0">
            <a:off x="155974" y="7266027"/>
            <a:ext cx="18288000" cy="1291391"/>
          </a:xfrm>
          <a:prstGeom prst="rect">
            <a:avLst/>
          </a:prstGeom>
        </p:spPr>
        <p:txBody>
          <a:bodyPr anchor="t" rtlCol="false" tIns="0" lIns="0" bIns="0" rIns="0">
            <a:spAutoFit/>
          </a:bodyPr>
          <a:lstStyle/>
          <a:p>
            <a:pPr algn="l">
              <a:lnSpc>
                <a:spcPts val="3360"/>
              </a:lnSpc>
            </a:pPr>
            <a:r>
              <a:rPr lang="en-US" sz="2400">
                <a:solidFill>
                  <a:srgbClr val="000000"/>
                </a:solidFill>
                <a:latin typeface="Times New Roman"/>
                <a:ea typeface="Times New Roman"/>
                <a:cs typeface="Times New Roman"/>
                <a:sym typeface="Times New Roman"/>
              </a:rPr>
              <a:t>The MarketInsight project forecasts stock prices using historical data and sentiment analysis, providing predictions for both short- and long-term periods. It evaluates model accuracy with metrics like MAE and RMSE, and explores how news sentiment affects stock prices. The project also identifies key factors driving stock price changes, combining market data with sentiment trends to offer actionable insights.</a:t>
            </a:r>
          </a:p>
        </p:txBody>
      </p:sp>
      <p:sp>
        <p:nvSpPr>
          <p:cNvPr name="TextBox 11" id="11"/>
          <p:cNvSpPr txBox="true"/>
          <p:nvPr/>
        </p:nvSpPr>
        <p:spPr>
          <a:xfrm rot="0">
            <a:off x="5634844" y="-72901"/>
            <a:ext cx="5496829" cy="887007"/>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MARKETINSIGHT</a:t>
            </a:r>
          </a:p>
        </p:txBody>
      </p:sp>
      <p:sp>
        <p:nvSpPr>
          <p:cNvPr name="TextBox 12" id="12"/>
          <p:cNvSpPr txBox="true"/>
          <p:nvPr/>
        </p:nvSpPr>
        <p:spPr>
          <a:xfrm rot="0">
            <a:off x="14154047" y="9085713"/>
            <a:ext cx="3760831" cy="1201287"/>
          </a:xfrm>
          <a:prstGeom prst="rect">
            <a:avLst/>
          </a:prstGeom>
        </p:spPr>
        <p:txBody>
          <a:bodyPr anchor="t" rtlCol="false" tIns="0" lIns="0" bIns="0" rIns="0">
            <a:spAutoFit/>
          </a:bodyPr>
          <a:lstStyle/>
          <a:p>
            <a:pPr algn="r">
              <a:lnSpc>
                <a:spcPts val="3080"/>
              </a:lnSpc>
            </a:pPr>
            <a:r>
              <a:rPr lang="en-US" sz="2200">
                <a:solidFill>
                  <a:srgbClr val="000000"/>
                </a:solidFill>
                <a:latin typeface="Times New Roman"/>
                <a:ea typeface="Times New Roman"/>
                <a:cs typeface="Times New Roman"/>
                <a:sym typeface="Times New Roman"/>
              </a:rPr>
              <a:t>2320030013-T.Deeepika Varma</a:t>
            </a:r>
          </a:p>
          <a:p>
            <a:pPr algn="r">
              <a:lnSpc>
                <a:spcPts val="3080"/>
              </a:lnSpc>
            </a:pPr>
            <a:r>
              <a:rPr lang="en-US" sz="2200">
                <a:solidFill>
                  <a:srgbClr val="000000"/>
                </a:solidFill>
                <a:latin typeface="Times New Roman"/>
                <a:ea typeface="Times New Roman"/>
                <a:cs typeface="Times New Roman"/>
                <a:sym typeface="Times New Roman"/>
              </a:rPr>
              <a:t>2320030048-Kavya Kanne</a:t>
            </a:r>
          </a:p>
          <a:p>
            <a:pPr algn="r">
              <a:lnSpc>
                <a:spcPts val="3080"/>
              </a:lnSpc>
            </a:pPr>
            <a:r>
              <a:rPr lang="en-US" sz="2200">
                <a:solidFill>
                  <a:srgbClr val="000000"/>
                </a:solidFill>
                <a:latin typeface="Times New Roman"/>
                <a:ea typeface="Times New Roman"/>
                <a:cs typeface="Times New Roman"/>
                <a:sym typeface="Times New Roman"/>
              </a:rPr>
              <a:t>2320030241-Ganji Subhashini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DAGQbRTmeLE</dc:identifier>
  <dcterms:modified xsi:type="dcterms:W3CDTF">2011-08-01T06:04:30Z</dcterms:modified>
  <cp:revision>1</cp:revision>
  <dc:title>Black and Yellow Photocentric Cryptocurrency Market Presentation</dc:title>
</cp:coreProperties>
</file>