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Default Extension="jpg" ContentType="image/jpg"/>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Default Extension="png" ContentType="image/png"/>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x="9144000" cy="6858000"/>
  <p:notesSz cx="9144000" cy="68580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800" b="0" i="0">
                <a:solidFill>
                  <a:srgbClr val="7FD10F"/>
                </a:solidFill>
                <a:latin typeface="Arial"/>
                <a:cs typeface="Arial"/>
              </a:defRPr>
            </a:lvl1pPr>
          </a:lstStyle>
          <a:p>
            <a:pPr marL="25400">
              <a:lnSpc>
                <a:spcPct val="100000"/>
              </a:lnSpc>
              <a:spcBef>
                <a:spcPts val="145"/>
              </a:spcBef>
            </a:pPr>
            <a:fld id="{81D60167-4931-47E6-BA6A-407CBD079E47}" type="slidenum">
              <a:rPr dirty="0" spc="80"/>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6A9FC7"/>
                </a:solidFill>
                <a:latin typeface="Arial Unicode MS"/>
                <a:cs typeface="Arial Unicode MS"/>
              </a:defRPr>
            </a:lvl1pPr>
          </a:lstStyle>
          <a:p/>
        </p:txBody>
      </p:sp>
      <p:sp>
        <p:nvSpPr>
          <p:cNvPr id="3" name="Holder 3"/>
          <p:cNvSpPr>
            <a:spLocks noGrp="1"/>
          </p:cNvSpPr>
          <p:nvPr>
            <p:ph type="body" idx="1"/>
          </p:nvPr>
        </p:nvSpPr>
        <p:spPr/>
        <p:txBody>
          <a:bodyPr lIns="0" tIns="0" rIns="0" bIns="0"/>
          <a:lstStyle>
            <a:lvl1pPr>
              <a:defRPr sz="1800" b="0" i="0">
                <a:solidFill>
                  <a:schemeClr val="tx1"/>
                </a:solidFill>
                <a:latin typeface="Arial Unicode MS"/>
                <a:cs typeface="Arial Unicode MS"/>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800" b="0" i="0">
                <a:solidFill>
                  <a:srgbClr val="7FD10F"/>
                </a:solidFill>
                <a:latin typeface="Arial"/>
                <a:cs typeface="Arial"/>
              </a:defRPr>
            </a:lvl1pPr>
          </a:lstStyle>
          <a:p>
            <a:pPr marL="25400">
              <a:lnSpc>
                <a:spcPct val="100000"/>
              </a:lnSpc>
              <a:spcBef>
                <a:spcPts val="145"/>
              </a:spcBef>
            </a:pPr>
            <a:fld id="{81D60167-4931-47E6-BA6A-407CBD079E47}" type="slidenum">
              <a:rPr dirty="0" spc="80"/>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6A9FC7"/>
                </a:solidFill>
                <a:latin typeface="Arial Unicode MS"/>
                <a:cs typeface="Arial Unicode MS"/>
              </a:defRPr>
            </a:lvl1pPr>
          </a:lstStyle>
          <a:p/>
        </p:txBody>
      </p:sp>
      <p:sp>
        <p:nvSpPr>
          <p:cNvPr id="3" name="Holder 3"/>
          <p:cNvSpPr>
            <a:spLocks noGrp="1"/>
          </p:cNvSpPr>
          <p:nvPr>
            <p:ph idx="2" sz="half"/>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defRPr sz="800" b="0" i="0">
                <a:solidFill>
                  <a:srgbClr val="7FD10F"/>
                </a:solidFill>
                <a:latin typeface="Arial"/>
                <a:cs typeface="Arial"/>
              </a:defRPr>
            </a:lvl1pPr>
          </a:lstStyle>
          <a:p>
            <a:pPr marL="25400">
              <a:lnSpc>
                <a:spcPct val="100000"/>
              </a:lnSpc>
              <a:spcBef>
                <a:spcPts val="145"/>
              </a:spcBef>
            </a:pPr>
            <a:fld id="{81D60167-4931-47E6-BA6A-407CBD079E47}" type="slidenum">
              <a:rPr dirty="0" spc="80"/>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showMasterSp="0">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5400" y="0"/>
            <a:ext cx="9118600" cy="6858000"/>
          </a:xfrm>
          <a:custGeom>
            <a:avLst/>
            <a:gdLst/>
            <a:ahLst/>
            <a:cxnLst/>
            <a:rect l="l" t="t" r="r" b="b"/>
            <a:pathLst>
              <a:path w="9118600" h="6858000">
                <a:moveTo>
                  <a:pt x="0" y="6858000"/>
                </a:moveTo>
                <a:lnTo>
                  <a:pt x="9118600" y="6858000"/>
                </a:lnTo>
                <a:lnTo>
                  <a:pt x="9118600" y="0"/>
                </a:lnTo>
                <a:lnTo>
                  <a:pt x="0" y="0"/>
                </a:lnTo>
                <a:lnTo>
                  <a:pt x="0" y="6858000"/>
                </a:lnTo>
                <a:close/>
              </a:path>
            </a:pathLst>
          </a:custGeom>
          <a:solidFill>
            <a:srgbClr val="181818"/>
          </a:solidFill>
        </p:spPr>
        <p:txBody>
          <a:bodyPr wrap="square" lIns="0" tIns="0" rIns="0" bIns="0" rtlCol="0"/>
          <a:lstStyle/>
          <a:p/>
        </p:txBody>
      </p:sp>
      <p:sp>
        <p:nvSpPr>
          <p:cNvPr id="2" name="Holder 2"/>
          <p:cNvSpPr>
            <a:spLocks noGrp="1"/>
          </p:cNvSpPr>
          <p:nvPr>
            <p:ph type="title"/>
          </p:nvPr>
        </p:nvSpPr>
        <p:spPr/>
        <p:txBody>
          <a:bodyPr lIns="0" tIns="0" rIns="0" bIns="0"/>
          <a:lstStyle>
            <a:lvl1pPr>
              <a:defRPr sz="4400" b="0" i="0">
                <a:solidFill>
                  <a:srgbClr val="6A9FC7"/>
                </a:solidFill>
                <a:latin typeface="Arial Unicode MS"/>
                <a:cs typeface="Arial Unicode MS"/>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defRPr sz="800" b="0" i="0">
                <a:solidFill>
                  <a:srgbClr val="7FD10F"/>
                </a:solidFill>
                <a:latin typeface="Arial"/>
                <a:cs typeface="Arial"/>
              </a:defRPr>
            </a:lvl1pPr>
          </a:lstStyle>
          <a:p>
            <a:pPr marL="25400">
              <a:lnSpc>
                <a:spcPct val="100000"/>
              </a:lnSpc>
              <a:spcBef>
                <a:spcPts val="145"/>
              </a:spcBef>
            </a:pPr>
            <a:fld id="{81D60167-4931-47E6-BA6A-407CBD079E47}" type="slidenum">
              <a:rPr dirty="0" spc="80"/>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showMasterSp="0">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181818"/>
          </a:solidFill>
        </p:spPr>
        <p:txBody>
          <a:bodyPr wrap="square" lIns="0" tIns="0" rIns="0" bIns="0" rtlCol="0"/>
          <a:lstStyle/>
          <a:p/>
        </p:txBody>
      </p:sp>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defRPr sz="800" b="0" i="0">
                <a:solidFill>
                  <a:srgbClr val="7FD10F"/>
                </a:solidFill>
                <a:latin typeface="Arial"/>
                <a:cs typeface="Arial"/>
              </a:defRPr>
            </a:lvl1pPr>
          </a:lstStyle>
          <a:p>
            <a:pPr marL="25400">
              <a:lnSpc>
                <a:spcPct val="100000"/>
              </a:lnSpc>
              <a:spcBef>
                <a:spcPts val="145"/>
              </a:spcBef>
            </a:pPr>
            <a:fld id="{81D60167-4931-47E6-BA6A-407CBD079E47}" type="slidenum">
              <a:rPr dirty="0" spc="80"/>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42721" y="447928"/>
            <a:ext cx="7858556" cy="650240"/>
          </a:xfrm>
          <a:prstGeom prst="rect">
            <a:avLst/>
          </a:prstGeom>
        </p:spPr>
        <p:txBody>
          <a:bodyPr wrap="square" lIns="0" tIns="0" rIns="0" bIns="0">
            <a:spAutoFit/>
          </a:bodyPr>
          <a:lstStyle>
            <a:lvl1pPr>
              <a:defRPr sz="4400" b="0" i="0">
                <a:solidFill>
                  <a:srgbClr val="6A9FC7"/>
                </a:solidFill>
                <a:latin typeface="Arial Unicode MS"/>
                <a:cs typeface="Arial Unicode MS"/>
              </a:defRPr>
            </a:lvl1pPr>
          </a:lstStyle>
          <a:p/>
        </p:txBody>
      </p:sp>
      <p:sp>
        <p:nvSpPr>
          <p:cNvPr id="3" name="Holder 3"/>
          <p:cNvSpPr>
            <a:spLocks noGrp="1"/>
          </p:cNvSpPr>
          <p:nvPr>
            <p:ph type="body" idx="1"/>
          </p:nvPr>
        </p:nvSpPr>
        <p:spPr>
          <a:xfrm>
            <a:off x="558279" y="1621150"/>
            <a:ext cx="8281034" cy="2593340"/>
          </a:xfrm>
          <a:prstGeom prst="rect">
            <a:avLst/>
          </a:prstGeom>
        </p:spPr>
        <p:txBody>
          <a:bodyPr wrap="square" lIns="0" tIns="0" rIns="0" bIns="0">
            <a:spAutoFit/>
          </a:bodyPr>
          <a:lstStyle>
            <a:lvl1pPr>
              <a:defRPr sz="1800" b="0" i="0">
                <a:solidFill>
                  <a:schemeClr val="tx1"/>
                </a:solidFill>
                <a:latin typeface="Arial Unicode MS"/>
                <a:cs typeface="Arial Unicode MS"/>
              </a:defRPr>
            </a:lvl1pPr>
          </a:lstStyle>
          <a:p/>
        </p:txBody>
      </p:sp>
      <p:sp>
        <p:nvSpPr>
          <p:cNvPr id="4" name="Holder 4"/>
          <p:cNvSpPr>
            <a:spLocks noGrp="1"/>
          </p:cNvSpPr>
          <p:nvPr>
            <p:ph type="ftr" idx="5" sz="quarter"/>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8737939" y="6648637"/>
            <a:ext cx="251459" cy="167640"/>
          </a:xfrm>
          <a:prstGeom prst="rect">
            <a:avLst/>
          </a:prstGeom>
        </p:spPr>
        <p:txBody>
          <a:bodyPr wrap="square" lIns="0" tIns="0" rIns="0" bIns="0">
            <a:spAutoFit/>
          </a:bodyPr>
          <a:lstStyle>
            <a:lvl1pPr>
              <a:defRPr sz="800" b="0" i="0">
                <a:solidFill>
                  <a:srgbClr val="7FD10F"/>
                </a:solidFill>
                <a:latin typeface="Arial"/>
                <a:cs typeface="Arial"/>
              </a:defRPr>
            </a:lvl1pPr>
          </a:lstStyle>
          <a:p>
            <a:pPr marL="25400">
              <a:lnSpc>
                <a:spcPct val="100000"/>
              </a:lnSpc>
              <a:spcBef>
                <a:spcPts val="145"/>
              </a:spcBef>
            </a:pPr>
            <a:fld id="{81D60167-4931-47E6-BA6A-407CBD079E47}" type="slidenum">
              <a:rPr dirty="0" spc="80"/>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task-notes.com/entry/20150511/1431313200" TargetMode="External"/><Relationship Id="rId3" Type="http://schemas.openxmlformats.org/officeDocument/2006/relationships/image" Target="../media/image3.jpg"/><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jpg"/><Relationship Id="rId3" Type="http://schemas.openxmlformats.org/officeDocument/2006/relationships/hyperlink" Target="http://www.task-notes.com/entry/20150708/1436324400" TargetMode="External"/><Relationship Id="rId4"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atmarkit.co.jp/ait/articles/1407/28/news023_2.html" TargetMode="External"/><Relationship Id="rId3" Type="http://schemas.openxmlformats.org/officeDocument/2006/relationships/image" Target="../media/image7.png"/><Relationship Id="rId4" Type="http://schemas.openxmlformats.org/officeDocument/2006/relationships/image" Target="../media/image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d.hatena.ne.jp/gloryof/20140420/1397972939" TargetMode="External"/><Relationship Id="rId3" Type="http://schemas.openxmlformats.org/officeDocument/2006/relationships/hyperlink" Target="http://www.task-notes.com/entry/20150513/1431486000" TargetMode="External"/><Relationship Id="rId4" Type="http://schemas.openxmlformats.org/officeDocument/2006/relationships/image" Target="../media/image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jpg"/><Relationship Id="rId3" Type="http://schemas.openxmlformats.org/officeDocument/2006/relationships/image" Target="../media/image1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d.hatena.ne.jp/nowokay/20130523" TargetMode="External"/><Relationship Id="rId3" Type="http://schemas.openxmlformats.org/officeDocument/2006/relationships/hyperlink" Target="http://d.hatena.ne.jp/nowokay/20130504" TargetMode="External"/><Relationship Id="rId4" Type="http://schemas.openxmlformats.org/officeDocument/2006/relationships/image" Target="../media/image1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slideshare.net/minazou67/java-se-reintroduction" TargetMode="External"/><Relationship Id="rId3" Type="http://schemas.openxmlformats.org/officeDocument/2006/relationships/hyperlink" Target="http://www.slideshare.net/kentaromaeda581/java8-40752729"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oreilly.co.jp/books/9784873117041/" TargetMode="External"/><Relationship Id="rId3"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181818"/>
          </a:solidFill>
        </p:spPr>
        <p:txBody>
          <a:bodyPr wrap="square" lIns="0" tIns="0" rIns="0" bIns="0" rtlCol="0"/>
          <a:lstStyle/>
          <a:p/>
        </p:txBody>
      </p:sp>
      <p:sp>
        <p:nvSpPr>
          <p:cNvPr id="3" name="object 3"/>
          <p:cNvSpPr txBox="1">
            <a:spLocks noGrp="1"/>
          </p:cNvSpPr>
          <p:nvPr>
            <p:ph type="title"/>
          </p:nvPr>
        </p:nvSpPr>
        <p:spPr>
          <a:xfrm>
            <a:off x="625614" y="679704"/>
            <a:ext cx="7340600" cy="1183005"/>
          </a:xfrm>
          <a:prstGeom prst="rect"/>
        </p:spPr>
        <p:txBody>
          <a:bodyPr wrap="square" lIns="0" tIns="6350" rIns="0" bIns="0" rtlCol="0" vert="horz">
            <a:spAutoFit/>
          </a:bodyPr>
          <a:lstStyle/>
          <a:p>
            <a:pPr marL="12700">
              <a:lnSpc>
                <a:spcPct val="100000"/>
              </a:lnSpc>
              <a:spcBef>
                <a:spcPts val="50"/>
              </a:spcBef>
            </a:pPr>
            <a:r>
              <a:rPr dirty="0" sz="2200">
                <a:solidFill>
                  <a:srgbClr val="E48A8E"/>
                </a:solidFill>
                <a:latin typeface="HiraginoSans-W3"/>
                <a:cs typeface="HiraginoSans-W3"/>
              </a:rPr>
              <a:t>本日の目的</a:t>
            </a:r>
            <a:endParaRPr sz="2200">
              <a:latin typeface="HiraginoSans-W3"/>
              <a:cs typeface="HiraginoSans-W3"/>
            </a:endParaRPr>
          </a:p>
          <a:p>
            <a:pPr marL="12700" marR="5080">
              <a:lnSpc>
                <a:spcPct val="100000"/>
              </a:lnSpc>
              <a:spcBef>
                <a:spcPts val="135"/>
              </a:spcBef>
            </a:pPr>
            <a:r>
              <a:rPr dirty="0" sz="1800">
                <a:solidFill>
                  <a:srgbClr val="E6EED5"/>
                </a:solidFill>
                <a:latin typeface="Klee-Medium"/>
                <a:cs typeface="Klee-Medium"/>
              </a:rPr>
              <a:t>Java8のStreamAPIでどんなことができるようになったのかを説明し、 こんな機能があるんだなというレベルで持ち帰っていだだくことを目的 としております。</a:t>
            </a:r>
            <a:endParaRPr sz="1800">
              <a:latin typeface="Klee-Medium"/>
              <a:cs typeface="Klee-Medium"/>
            </a:endParaRPr>
          </a:p>
        </p:txBody>
      </p:sp>
      <p:sp>
        <p:nvSpPr>
          <p:cNvPr id="5" name="object 5"/>
          <p:cNvSpPr txBox="1">
            <a:spLocks noGrp="1"/>
          </p:cNvSpPr>
          <p:nvPr>
            <p:ph type="sldNum" idx="7" sz="quarter"/>
          </p:nvPr>
        </p:nvSpPr>
        <p:spPr>
          <a:prstGeom prst="rect"/>
        </p:spPr>
        <p:txBody>
          <a:bodyPr wrap="square" lIns="0" tIns="18415" rIns="0" bIns="0" rtlCol="0" vert="horz">
            <a:spAutoFit/>
          </a:bodyPr>
          <a:lstStyle/>
          <a:p>
            <a:pPr marL="25400">
              <a:lnSpc>
                <a:spcPct val="100000"/>
              </a:lnSpc>
              <a:spcBef>
                <a:spcPts val="145"/>
              </a:spcBef>
            </a:pPr>
            <a:fld id="{81D60167-4931-47E6-BA6A-407CBD079E47}" type="slidenum">
              <a:rPr dirty="0" spc="80"/>
              <a:t>004</a:t>
            </a:fld>
          </a:p>
        </p:txBody>
      </p:sp>
      <p:sp>
        <p:nvSpPr>
          <p:cNvPr id="4" name="object 4"/>
          <p:cNvSpPr txBox="1"/>
          <p:nvPr/>
        </p:nvSpPr>
        <p:spPr>
          <a:xfrm>
            <a:off x="625614" y="1862556"/>
            <a:ext cx="7263130" cy="2907030"/>
          </a:xfrm>
          <a:prstGeom prst="rect">
            <a:avLst/>
          </a:prstGeom>
        </p:spPr>
        <p:txBody>
          <a:bodyPr wrap="square" lIns="0" tIns="0" rIns="0" bIns="0" rtlCol="0" vert="horz">
            <a:spAutoFit/>
          </a:bodyPr>
          <a:lstStyle/>
          <a:p>
            <a:pPr algn="just" marL="16510">
              <a:lnSpc>
                <a:spcPct val="100000"/>
              </a:lnSpc>
            </a:pPr>
            <a:r>
              <a:rPr dirty="0" sz="1800">
                <a:solidFill>
                  <a:srgbClr val="E6EED5"/>
                </a:solidFill>
                <a:latin typeface="Klee-Medium"/>
                <a:cs typeface="Klee-Medium"/>
              </a:rPr>
              <a:t>そのため、駆け足での説明になってしまいます。</a:t>
            </a:r>
            <a:endParaRPr sz="1800">
              <a:latin typeface="Klee-Medium"/>
              <a:cs typeface="Klee-Medium"/>
            </a:endParaRPr>
          </a:p>
          <a:p>
            <a:pPr marL="12700" marR="5080">
              <a:lnSpc>
                <a:spcPct val="100000"/>
              </a:lnSpc>
              <a:spcBef>
                <a:spcPts val="1165"/>
              </a:spcBef>
            </a:pPr>
            <a:r>
              <a:rPr dirty="0" sz="1800">
                <a:solidFill>
                  <a:srgbClr val="E6EED5"/>
                </a:solidFill>
                <a:latin typeface="Klee-Medium"/>
                <a:cs typeface="Klee-Medium"/>
              </a:rPr>
              <a:t>また、資料は、Webに存在するページを拝借し、AdobeのAcrobatで繋 ぎ合わせて作成している為、不要な文言も入っています。</a:t>
            </a:r>
            <a:endParaRPr sz="1800">
              <a:latin typeface="Klee-Medium"/>
              <a:cs typeface="Klee-Medium"/>
            </a:endParaRPr>
          </a:p>
          <a:p>
            <a:pPr algn="just" marL="12700">
              <a:lnSpc>
                <a:spcPct val="100000"/>
              </a:lnSpc>
            </a:pPr>
            <a:r>
              <a:rPr dirty="0" sz="1800">
                <a:solidFill>
                  <a:srgbClr val="E6EED5"/>
                </a:solidFill>
                <a:latin typeface="Klee-Medium"/>
                <a:cs typeface="Klee-Medium"/>
              </a:rPr>
              <a:t>その点、ご了承ください。</a:t>
            </a:r>
            <a:endParaRPr sz="1800">
              <a:latin typeface="Klee-Medium"/>
              <a:cs typeface="Klee-Medium"/>
            </a:endParaRPr>
          </a:p>
          <a:p>
            <a:pPr>
              <a:lnSpc>
                <a:spcPct val="100000"/>
              </a:lnSpc>
            </a:pPr>
            <a:endParaRPr sz="2200">
              <a:latin typeface="Times New Roman"/>
              <a:cs typeface="Times New Roman"/>
            </a:endParaRPr>
          </a:p>
          <a:p>
            <a:pPr algn="just" marL="12700">
              <a:lnSpc>
                <a:spcPct val="100000"/>
              </a:lnSpc>
              <a:spcBef>
                <a:spcPts val="1789"/>
              </a:spcBef>
            </a:pPr>
            <a:r>
              <a:rPr dirty="0" sz="1800">
                <a:solidFill>
                  <a:srgbClr val="E6EED5"/>
                </a:solidFill>
                <a:latin typeface="Klee-Medium"/>
                <a:cs typeface="Klee-Medium"/>
              </a:rPr>
              <a:t>説明の流れ</a:t>
            </a:r>
            <a:endParaRPr sz="1800">
              <a:latin typeface="Klee-Medium"/>
              <a:cs typeface="Klee-Medium"/>
            </a:endParaRPr>
          </a:p>
          <a:p>
            <a:pPr algn="just" marL="12700" marR="2898775">
              <a:lnSpc>
                <a:spcPct val="100000"/>
              </a:lnSpc>
            </a:pPr>
            <a:r>
              <a:rPr dirty="0" sz="1800">
                <a:solidFill>
                  <a:srgbClr val="E6EED5"/>
                </a:solidFill>
                <a:latin typeface="Klee-Medium"/>
                <a:cs typeface="Klee-Medium"/>
              </a:rPr>
              <a:t>はじめに、ざっとサンプルをもとに説明。 次に１つ１つの機能について掘り下げる。 最後に実用的なサンプルを説明する。</a:t>
            </a:r>
            <a:endParaRPr sz="1800">
              <a:latin typeface="Klee-Medium"/>
              <a:cs typeface="Klee-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700" y="0"/>
            <a:ext cx="9131300" cy="751205"/>
          </a:xfrm>
          <a:custGeom>
            <a:avLst/>
            <a:gdLst/>
            <a:ahLst/>
            <a:cxnLst/>
            <a:rect l="l" t="t" r="r" b="b"/>
            <a:pathLst>
              <a:path w="9131300" h="751205">
                <a:moveTo>
                  <a:pt x="0" y="750951"/>
                </a:moveTo>
                <a:lnTo>
                  <a:pt x="9131300" y="750951"/>
                </a:lnTo>
                <a:lnTo>
                  <a:pt x="9131300" y="0"/>
                </a:lnTo>
                <a:lnTo>
                  <a:pt x="0" y="0"/>
                </a:lnTo>
                <a:lnTo>
                  <a:pt x="0" y="750951"/>
                </a:lnTo>
                <a:close/>
              </a:path>
            </a:pathLst>
          </a:custGeom>
          <a:solidFill>
            <a:srgbClr val="181818"/>
          </a:solidFill>
        </p:spPr>
        <p:txBody>
          <a:bodyPr wrap="square" lIns="0" tIns="0" rIns="0" bIns="0" rtlCol="0"/>
          <a:lstStyle/>
          <a:p/>
        </p:txBody>
      </p:sp>
      <p:sp>
        <p:nvSpPr>
          <p:cNvPr id="3" name="object 3"/>
          <p:cNvSpPr/>
          <p:nvPr/>
        </p:nvSpPr>
        <p:spPr>
          <a:xfrm>
            <a:off x="12700" y="827150"/>
            <a:ext cx="9131300" cy="6031230"/>
          </a:xfrm>
          <a:custGeom>
            <a:avLst/>
            <a:gdLst/>
            <a:ahLst/>
            <a:cxnLst/>
            <a:rect l="l" t="t" r="r" b="b"/>
            <a:pathLst>
              <a:path w="9131300" h="6031230">
                <a:moveTo>
                  <a:pt x="0" y="6030849"/>
                </a:moveTo>
                <a:lnTo>
                  <a:pt x="9131300" y="6030849"/>
                </a:lnTo>
                <a:lnTo>
                  <a:pt x="9131300" y="0"/>
                </a:lnTo>
                <a:lnTo>
                  <a:pt x="0" y="0"/>
                </a:lnTo>
                <a:lnTo>
                  <a:pt x="0" y="6030849"/>
                </a:lnTo>
                <a:close/>
              </a:path>
            </a:pathLst>
          </a:custGeom>
          <a:solidFill>
            <a:srgbClr val="181818"/>
          </a:solidFill>
        </p:spPr>
        <p:txBody>
          <a:bodyPr wrap="square" lIns="0" tIns="0" rIns="0" bIns="0" rtlCol="0"/>
          <a:lstStyle/>
          <a:p/>
        </p:txBody>
      </p:sp>
      <p:sp>
        <p:nvSpPr>
          <p:cNvPr id="4" name="object 4"/>
          <p:cNvSpPr/>
          <p:nvPr/>
        </p:nvSpPr>
        <p:spPr>
          <a:xfrm>
            <a:off x="546" y="817625"/>
            <a:ext cx="9144000" cy="25400"/>
          </a:xfrm>
          <a:custGeom>
            <a:avLst/>
            <a:gdLst/>
            <a:ahLst/>
            <a:cxnLst/>
            <a:rect l="l" t="t" r="r" b="b"/>
            <a:pathLst>
              <a:path w="9144000" h="25400">
                <a:moveTo>
                  <a:pt x="0" y="25400"/>
                </a:moveTo>
                <a:lnTo>
                  <a:pt x="9143453" y="25400"/>
                </a:lnTo>
                <a:lnTo>
                  <a:pt x="9143453" y="0"/>
                </a:lnTo>
                <a:lnTo>
                  <a:pt x="0" y="0"/>
                </a:lnTo>
                <a:lnTo>
                  <a:pt x="0" y="25400"/>
                </a:lnTo>
                <a:close/>
              </a:path>
            </a:pathLst>
          </a:custGeom>
          <a:solidFill>
            <a:srgbClr val="000000"/>
          </a:solidFill>
        </p:spPr>
        <p:txBody>
          <a:bodyPr wrap="square" lIns="0" tIns="0" rIns="0" bIns="0" rtlCol="0"/>
          <a:lstStyle/>
          <a:p/>
        </p:txBody>
      </p:sp>
      <p:sp>
        <p:nvSpPr>
          <p:cNvPr id="5" name="object 5"/>
          <p:cNvSpPr/>
          <p:nvPr/>
        </p:nvSpPr>
        <p:spPr>
          <a:xfrm>
            <a:off x="-1317" y="750951"/>
            <a:ext cx="9142095" cy="76200"/>
          </a:xfrm>
          <a:custGeom>
            <a:avLst/>
            <a:gdLst/>
            <a:ahLst/>
            <a:cxnLst/>
            <a:rect l="l" t="t" r="r" b="b"/>
            <a:pathLst>
              <a:path w="9142095" h="76200">
                <a:moveTo>
                  <a:pt x="0" y="76200"/>
                </a:moveTo>
                <a:lnTo>
                  <a:pt x="9141627" y="76200"/>
                </a:lnTo>
                <a:lnTo>
                  <a:pt x="9141627" y="0"/>
                </a:lnTo>
                <a:lnTo>
                  <a:pt x="0" y="0"/>
                </a:lnTo>
                <a:lnTo>
                  <a:pt x="0" y="76200"/>
                </a:lnTo>
                <a:close/>
              </a:path>
            </a:pathLst>
          </a:custGeom>
          <a:solidFill>
            <a:srgbClr val="71BE44"/>
          </a:solidFill>
        </p:spPr>
        <p:txBody>
          <a:bodyPr wrap="square" lIns="0" tIns="0" rIns="0" bIns="0" rtlCol="0"/>
          <a:lstStyle/>
          <a:p/>
        </p:txBody>
      </p:sp>
      <p:sp>
        <p:nvSpPr>
          <p:cNvPr id="6" name="object 6"/>
          <p:cNvSpPr txBox="1">
            <a:spLocks noGrp="1"/>
          </p:cNvSpPr>
          <p:nvPr>
            <p:ph type="title"/>
          </p:nvPr>
        </p:nvSpPr>
        <p:spPr>
          <a:xfrm>
            <a:off x="231140" y="430504"/>
            <a:ext cx="2419350" cy="320675"/>
          </a:xfrm>
          <a:prstGeom prst="rect"/>
        </p:spPr>
        <p:txBody>
          <a:bodyPr wrap="square" lIns="0" tIns="0" rIns="0" bIns="0" rtlCol="0" vert="horz">
            <a:spAutoFit/>
          </a:bodyPr>
          <a:lstStyle/>
          <a:p>
            <a:pPr marL="12700">
              <a:lnSpc>
                <a:spcPct val="100000"/>
              </a:lnSpc>
            </a:pPr>
            <a:r>
              <a:rPr dirty="0" sz="2000" b="1">
                <a:solidFill>
                  <a:srgbClr val="FFFFFF"/>
                </a:solidFill>
                <a:latin typeface="Verdana"/>
                <a:cs typeface="Verdana"/>
              </a:rPr>
              <a:t>Stream</a:t>
            </a:r>
            <a:r>
              <a:rPr dirty="0" sz="2000" spc="-135" b="1">
                <a:solidFill>
                  <a:srgbClr val="FFFFFF"/>
                </a:solidFill>
                <a:latin typeface="Verdana"/>
                <a:cs typeface="Verdana"/>
              </a:rPr>
              <a:t> </a:t>
            </a:r>
            <a:r>
              <a:rPr dirty="0" sz="2000" spc="280" b="1">
                <a:solidFill>
                  <a:srgbClr val="FFFFFF"/>
                </a:solidFill>
                <a:latin typeface="Apple SD Gothic Neo"/>
                <a:cs typeface="Apple SD Gothic Neo"/>
              </a:rPr>
              <a:t>の中間操作</a:t>
            </a:r>
            <a:endParaRPr sz="2000">
              <a:latin typeface="Apple SD Gothic Neo"/>
              <a:cs typeface="Apple SD Gothic Neo"/>
            </a:endParaRPr>
          </a:p>
        </p:txBody>
      </p:sp>
      <p:sp>
        <p:nvSpPr>
          <p:cNvPr id="8" name="object 8"/>
          <p:cNvSpPr txBox="1">
            <a:spLocks noGrp="1"/>
          </p:cNvSpPr>
          <p:nvPr>
            <p:ph type="sldNum" idx="7" sz="quarter"/>
          </p:nvPr>
        </p:nvSpPr>
        <p:spPr>
          <a:prstGeom prst="rect"/>
        </p:spPr>
        <p:txBody>
          <a:bodyPr wrap="square" lIns="0" tIns="18415" rIns="0" bIns="0" rtlCol="0" vert="horz">
            <a:spAutoFit/>
          </a:bodyPr>
          <a:lstStyle/>
          <a:p>
            <a:pPr marL="25400">
              <a:lnSpc>
                <a:spcPct val="100000"/>
              </a:lnSpc>
              <a:spcBef>
                <a:spcPts val="145"/>
              </a:spcBef>
            </a:pPr>
            <a:fld id="{81D60167-4931-47E6-BA6A-407CBD079E47}" type="slidenum">
              <a:rPr dirty="0" spc="80"/>
              <a:t>004</a:t>
            </a:fld>
          </a:p>
        </p:txBody>
      </p:sp>
      <p:sp>
        <p:nvSpPr>
          <p:cNvPr id="7" name="object 7"/>
          <p:cNvSpPr txBox="1"/>
          <p:nvPr/>
        </p:nvSpPr>
        <p:spPr>
          <a:xfrm>
            <a:off x="231406" y="953960"/>
            <a:ext cx="8017509" cy="4295775"/>
          </a:xfrm>
          <a:prstGeom prst="rect">
            <a:avLst/>
          </a:prstGeom>
        </p:spPr>
        <p:txBody>
          <a:bodyPr wrap="square" lIns="0" tIns="0" rIns="0" bIns="0" rtlCol="0" vert="horz">
            <a:spAutoFit/>
          </a:bodyPr>
          <a:lstStyle/>
          <a:p>
            <a:pPr marL="190500" indent="-177800">
              <a:lnSpc>
                <a:spcPct val="100000"/>
              </a:lnSpc>
              <a:buClr>
                <a:srgbClr val="528415"/>
              </a:buClr>
              <a:buSzPct val="80000"/>
              <a:buFont typeface="Wingdings"/>
              <a:buChar char=""/>
              <a:tabLst>
                <a:tab pos="191135" algn="l"/>
              </a:tabLst>
            </a:pPr>
            <a:r>
              <a:rPr dirty="0" sz="2000">
                <a:solidFill>
                  <a:srgbClr val="FFFFFF"/>
                </a:solidFill>
                <a:latin typeface="Klee-Medium"/>
                <a:cs typeface="Klee-Medium"/>
              </a:rPr>
              <a:t>中間操作（抜粋)</a:t>
            </a:r>
            <a:endParaRPr sz="2000">
              <a:latin typeface="Klee-Medium"/>
              <a:cs typeface="Klee-Medium"/>
            </a:endParaRPr>
          </a:p>
          <a:p>
            <a:pPr lvl="1" marL="544195" indent="-173990">
              <a:lnSpc>
                <a:spcPct val="100000"/>
              </a:lnSpc>
              <a:spcBef>
                <a:spcPts val="430"/>
              </a:spcBef>
              <a:buClr>
                <a:srgbClr val="528415"/>
              </a:buClr>
              <a:buSzPct val="80555"/>
              <a:buFont typeface="Verdana"/>
              <a:buChar char="–"/>
              <a:tabLst>
                <a:tab pos="544830" algn="l"/>
              </a:tabLst>
            </a:pPr>
            <a:r>
              <a:rPr dirty="0" sz="1800">
                <a:solidFill>
                  <a:srgbClr val="FFFFFF"/>
                </a:solidFill>
                <a:latin typeface="Klee-Medium"/>
                <a:cs typeface="Klee-Medium"/>
              </a:rPr>
              <a:t>Streamの要素に対する何らかの演算の指定を行うメソッド。</a:t>
            </a:r>
            <a:endParaRPr sz="1800">
              <a:latin typeface="Klee-Medium"/>
              <a:cs typeface="Klee-Medium"/>
            </a:endParaRPr>
          </a:p>
          <a:p>
            <a:pPr marL="544195" marR="300355">
              <a:lnSpc>
                <a:spcPct val="100000"/>
              </a:lnSpc>
            </a:pPr>
            <a:r>
              <a:rPr dirty="0" sz="1800">
                <a:solidFill>
                  <a:srgbClr val="FFFFFF"/>
                </a:solidFill>
                <a:latin typeface="Klee-Medium"/>
                <a:cs typeface="Klee-Medium"/>
              </a:rPr>
              <a:t>中間操作は必ずStreamが戻り値なので、メソッドチェーンで連結でき る。</a:t>
            </a:r>
            <a:endParaRPr sz="1800">
              <a:latin typeface="Klee-Medium"/>
              <a:cs typeface="Klee-Medium"/>
            </a:endParaRPr>
          </a:p>
          <a:p>
            <a:pPr lvl="2" marL="909955" indent="-176530">
              <a:lnSpc>
                <a:spcPct val="100000"/>
              </a:lnSpc>
              <a:spcBef>
                <a:spcPts val="380"/>
              </a:spcBef>
              <a:buClr>
                <a:srgbClr val="528415"/>
              </a:buClr>
              <a:buSzPct val="78125"/>
              <a:buFont typeface="Wingdings"/>
              <a:buChar char=""/>
              <a:tabLst>
                <a:tab pos="910590" algn="l"/>
              </a:tabLst>
            </a:pPr>
            <a:r>
              <a:rPr dirty="0" sz="1600" spc="-5">
                <a:solidFill>
                  <a:srgbClr val="FFFFFF"/>
                </a:solidFill>
                <a:latin typeface="Klee-Medium"/>
                <a:cs typeface="Klee-Medium"/>
              </a:rPr>
              <a:t>filter</a:t>
            </a:r>
            <a:r>
              <a:rPr dirty="0" sz="1600" spc="-25">
                <a:solidFill>
                  <a:srgbClr val="FFFFFF"/>
                </a:solidFill>
                <a:latin typeface="Klee-Medium"/>
                <a:cs typeface="Klee-Medium"/>
              </a:rPr>
              <a:t> </a:t>
            </a:r>
            <a:r>
              <a:rPr dirty="0" sz="1600" spc="-5">
                <a:solidFill>
                  <a:srgbClr val="FFFFFF"/>
                </a:solidFill>
                <a:latin typeface="Klee-Medium"/>
                <a:cs typeface="Klee-Medium"/>
              </a:rPr>
              <a:t>–</a:t>
            </a:r>
            <a:r>
              <a:rPr dirty="0" sz="1600" spc="-40">
                <a:solidFill>
                  <a:srgbClr val="FFFFFF"/>
                </a:solidFill>
                <a:latin typeface="Klee-Medium"/>
                <a:cs typeface="Klee-Medium"/>
              </a:rPr>
              <a:t> </a:t>
            </a:r>
            <a:r>
              <a:rPr dirty="0" sz="1600" spc="-5">
                <a:solidFill>
                  <a:srgbClr val="FFFFFF"/>
                </a:solidFill>
                <a:latin typeface="Klee-Medium"/>
                <a:cs typeface="Klee-Medium"/>
              </a:rPr>
              <a:t>条件ラムダ式に一致する要素のみを抜き出す。</a:t>
            </a:r>
            <a:endParaRPr sz="1600">
              <a:latin typeface="Klee-Medium"/>
              <a:cs typeface="Klee-Medium"/>
            </a:endParaRPr>
          </a:p>
          <a:p>
            <a:pPr lvl="2" marL="909955" indent="-176530">
              <a:lnSpc>
                <a:spcPct val="100000"/>
              </a:lnSpc>
              <a:spcBef>
                <a:spcPts val="380"/>
              </a:spcBef>
              <a:buClr>
                <a:srgbClr val="528415"/>
              </a:buClr>
              <a:buSzPct val="78125"/>
              <a:buFont typeface="Wingdings"/>
              <a:buChar char=""/>
              <a:tabLst>
                <a:tab pos="910590" algn="l"/>
              </a:tabLst>
            </a:pPr>
            <a:r>
              <a:rPr dirty="0" sz="1600" spc="-5">
                <a:solidFill>
                  <a:srgbClr val="FFFFFF"/>
                </a:solidFill>
                <a:latin typeface="Klee-Medium"/>
                <a:cs typeface="Klee-Medium"/>
              </a:rPr>
              <a:t>map</a:t>
            </a:r>
            <a:r>
              <a:rPr dirty="0" sz="1600" spc="-20">
                <a:solidFill>
                  <a:srgbClr val="FFFFFF"/>
                </a:solidFill>
                <a:latin typeface="Klee-Medium"/>
                <a:cs typeface="Klee-Medium"/>
              </a:rPr>
              <a:t> </a:t>
            </a:r>
            <a:r>
              <a:rPr dirty="0" sz="1600" spc="-5">
                <a:solidFill>
                  <a:srgbClr val="FFFFFF"/>
                </a:solidFill>
                <a:latin typeface="Klee-Medium"/>
                <a:cs typeface="Klee-Medium"/>
              </a:rPr>
              <a:t>–</a:t>
            </a:r>
            <a:r>
              <a:rPr dirty="0" sz="1600" spc="-45">
                <a:solidFill>
                  <a:srgbClr val="FFFFFF"/>
                </a:solidFill>
                <a:latin typeface="Klee-Medium"/>
                <a:cs typeface="Klee-Medium"/>
              </a:rPr>
              <a:t> </a:t>
            </a:r>
            <a:r>
              <a:rPr dirty="0" sz="1600" spc="-5">
                <a:solidFill>
                  <a:srgbClr val="FFFFFF"/>
                </a:solidFill>
                <a:latin typeface="Klee-Medium"/>
                <a:cs typeface="Klee-Medium"/>
              </a:rPr>
              <a:t>要素をラムダ式に適用して計算・変換する。</a:t>
            </a:r>
            <a:endParaRPr sz="1600">
              <a:latin typeface="Klee-Medium"/>
              <a:cs typeface="Klee-Medium"/>
            </a:endParaRPr>
          </a:p>
          <a:p>
            <a:pPr lvl="2" marL="909955" indent="-176530">
              <a:lnSpc>
                <a:spcPct val="100000"/>
              </a:lnSpc>
              <a:spcBef>
                <a:spcPts val="385"/>
              </a:spcBef>
              <a:buClr>
                <a:srgbClr val="528415"/>
              </a:buClr>
              <a:buSzPct val="78125"/>
              <a:buFont typeface="Wingdings"/>
              <a:buChar char=""/>
              <a:tabLst>
                <a:tab pos="910590" algn="l"/>
                <a:tab pos="1777364" algn="l"/>
              </a:tabLst>
            </a:pPr>
            <a:r>
              <a:rPr dirty="0" sz="1600" spc="-5">
                <a:solidFill>
                  <a:srgbClr val="FFFFFF"/>
                </a:solidFill>
                <a:latin typeface="Klee-Medium"/>
                <a:cs typeface="Klee-Medium"/>
              </a:rPr>
              <a:t>flatMap	-</a:t>
            </a:r>
            <a:r>
              <a:rPr dirty="0" sz="1600" spc="20">
                <a:solidFill>
                  <a:srgbClr val="FFFFFF"/>
                </a:solidFill>
                <a:latin typeface="Klee-Medium"/>
                <a:cs typeface="Klee-Medium"/>
              </a:rPr>
              <a:t> </a:t>
            </a:r>
            <a:r>
              <a:rPr dirty="0" sz="1600" spc="-10">
                <a:solidFill>
                  <a:srgbClr val="FFFFFF"/>
                </a:solidFill>
                <a:latin typeface="Klee-Medium"/>
                <a:cs typeface="Klee-Medium"/>
              </a:rPr>
              <a:t>要素を</a:t>
            </a:r>
            <a:r>
              <a:rPr dirty="0" sz="1600" spc="-5">
                <a:solidFill>
                  <a:srgbClr val="FFFFFF"/>
                </a:solidFill>
                <a:latin typeface="Klee-Medium"/>
                <a:cs typeface="Klee-Medium"/>
              </a:rPr>
              <a:t>Streamを生成するラムダ式に適用し、要素の増減を行う。</a:t>
            </a:r>
            <a:endParaRPr sz="1600">
              <a:latin typeface="Klee-Medium"/>
              <a:cs typeface="Klee-Medium"/>
            </a:endParaRPr>
          </a:p>
          <a:p>
            <a:pPr lvl="2" marL="909955" indent="-176530">
              <a:lnSpc>
                <a:spcPct val="100000"/>
              </a:lnSpc>
              <a:spcBef>
                <a:spcPts val="380"/>
              </a:spcBef>
              <a:buClr>
                <a:srgbClr val="528415"/>
              </a:buClr>
              <a:buSzPct val="78125"/>
              <a:buFont typeface="Wingdings"/>
              <a:buChar char=""/>
              <a:tabLst>
                <a:tab pos="910590" algn="l"/>
              </a:tabLst>
            </a:pPr>
            <a:r>
              <a:rPr dirty="0" sz="1600" spc="-5">
                <a:solidFill>
                  <a:srgbClr val="FFFFFF"/>
                </a:solidFill>
                <a:latin typeface="Klee-Medium"/>
                <a:cs typeface="Klee-Medium"/>
              </a:rPr>
              <a:t>parallel</a:t>
            </a:r>
            <a:r>
              <a:rPr dirty="0" sz="1600" spc="-15">
                <a:solidFill>
                  <a:srgbClr val="FFFFFF"/>
                </a:solidFill>
                <a:latin typeface="Klee-Medium"/>
                <a:cs typeface="Klee-Medium"/>
              </a:rPr>
              <a:t> </a:t>
            </a:r>
            <a:r>
              <a:rPr dirty="0" sz="1600" spc="-5">
                <a:solidFill>
                  <a:srgbClr val="FFFFFF"/>
                </a:solidFill>
                <a:latin typeface="Klee-Medium"/>
                <a:cs typeface="Klee-Medium"/>
              </a:rPr>
              <a:t>–</a:t>
            </a:r>
            <a:r>
              <a:rPr dirty="0" sz="1600" spc="-25">
                <a:solidFill>
                  <a:srgbClr val="FFFFFF"/>
                </a:solidFill>
                <a:latin typeface="Klee-Medium"/>
                <a:cs typeface="Klee-Medium"/>
              </a:rPr>
              <a:t> </a:t>
            </a:r>
            <a:r>
              <a:rPr dirty="0" sz="1600" spc="-5">
                <a:solidFill>
                  <a:srgbClr val="FFFFFF"/>
                </a:solidFill>
                <a:latin typeface="Klee-Medium"/>
                <a:cs typeface="Klee-Medium"/>
              </a:rPr>
              <a:t>繰り返し処理を並列処理で行う指示をする。</a:t>
            </a:r>
            <a:endParaRPr sz="1600">
              <a:latin typeface="Klee-Medium"/>
              <a:cs typeface="Klee-Medium"/>
            </a:endParaRPr>
          </a:p>
          <a:p>
            <a:pPr lvl="2" marL="909955" indent="-176530">
              <a:lnSpc>
                <a:spcPct val="100000"/>
              </a:lnSpc>
              <a:spcBef>
                <a:spcPts val="380"/>
              </a:spcBef>
              <a:buClr>
                <a:srgbClr val="528415"/>
              </a:buClr>
              <a:buSzPct val="78125"/>
              <a:buFont typeface="Wingdings"/>
              <a:buChar char=""/>
              <a:tabLst>
                <a:tab pos="910590" algn="l"/>
              </a:tabLst>
            </a:pPr>
            <a:r>
              <a:rPr dirty="0" sz="1600" spc="-5">
                <a:solidFill>
                  <a:srgbClr val="FFFFFF"/>
                </a:solidFill>
                <a:latin typeface="Klee-Medium"/>
                <a:cs typeface="Klee-Medium"/>
              </a:rPr>
              <a:t>limit</a:t>
            </a:r>
            <a:r>
              <a:rPr dirty="0" sz="1600" spc="-10">
                <a:solidFill>
                  <a:srgbClr val="FFFFFF"/>
                </a:solidFill>
                <a:latin typeface="Klee-Medium"/>
                <a:cs typeface="Klee-Medium"/>
              </a:rPr>
              <a:t> </a:t>
            </a:r>
            <a:r>
              <a:rPr dirty="0" sz="1600" spc="-5">
                <a:solidFill>
                  <a:srgbClr val="FFFFFF"/>
                </a:solidFill>
                <a:latin typeface="Klee-Medium"/>
                <a:cs typeface="Klee-Medium"/>
              </a:rPr>
              <a:t>–</a:t>
            </a:r>
            <a:r>
              <a:rPr dirty="0" sz="1600" spc="-50">
                <a:solidFill>
                  <a:srgbClr val="FFFFFF"/>
                </a:solidFill>
                <a:latin typeface="Klee-Medium"/>
                <a:cs typeface="Klee-Medium"/>
              </a:rPr>
              <a:t> </a:t>
            </a:r>
            <a:r>
              <a:rPr dirty="0" sz="1600" spc="-5">
                <a:solidFill>
                  <a:srgbClr val="FFFFFF"/>
                </a:solidFill>
                <a:latin typeface="Klee-Medium"/>
                <a:cs typeface="Klee-Medium"/>
              </a:rPr>
              <a:t>繰り返し処理を行う件数を制限する。</a:t>
            </a:r>
            <a:endParaRPr sz="1600">
              <a:latin typeface="Klee-Medium"/>
              <a:cs typeface="Klee-Medium"/>
            </a:endParaRPr>
          </a:p>
          <a:p>
            <a:pPr lvl="2" marL="909955" indent="-176530">
              <a:lnSpc>
                <a:spcPct val="100000"/>
              </a:lnSpc>
              <a:spcBef>
                <a:spcPts val="380"/>
              </a:spcBef>
              <a:buClr>
                <a:srgbClr val="528415"/>
              </a:buClr>
              <a:buSzPct val="78125"/>
              <a:buFont typeface="Wingdings"/>
              <a:buChar char=""/>
              <a:tabLst>
                <a:tab pos="910590" algn="l"/>
                <a:tab pos="1572895" algn="l"/>
              </a:tabLst>
            </a:pPr>
            <a:r>
              <a:rPr dirty="0" sz="1600" spc="-5">
                <a:solidFill>
                  <a:srgbClr val="FFFFFF"/>
                </a:solidFill>
                <a:latin typeface="Klee-Medium"/>
                <a:cs typeface="Klee-Medium"/>
              </a:rPr>
              <a:t>skip</a:t>
            </a:r>
            <a:r>
              <a:rPr dirty="0" sz="1600" spc="20">
                <a:solidFill>
                  <a:srgbClr val="FFFFFF"/>
                </a:solidFill>
                <a:latin typeface="Klee-Medium"/>
                <a:cs typeface="Klee-Medium"/>
              </a:rPr>
              <a:t> </a:t>
            </a:r>
            <a:r>
              <a:rPr dirty="0" sz="1600" spc="-5">
                <a:solidFill>
                  <a:srgbClr val="FFFFFF"/>
                </a:solidFill>
                <a:latin typeface="Klee-Medium"/>
                <a:cs typeface="Klee-Medium"/>
              </a:rPr>
              <a:t>-</a:t>
            </a:r>
            <a:r>
              <a:rPr dirty="0" sz="1600">
                <a:solidFill>
                  <a:srgbClr val="FFFFFF"/>
                </a:solidFill>
                <a:latin typeface="Klee-Medium"/>
                <a:cs typeface="Klee-Medium"/>
              </a:rPr>
              <a:t>	</a:t>
            </a:r>
            <a:r>
              <a:rPr dirty="0" sz="1600" spc="-5">
                <a:solidFill>
                  <a:srgbClr val="FFFFFF"/>
                </a:solidFill>
                <a:latin typeface="Klee-Medium"/>
                <a:cs typeface="Klee-Medium"/>
              </a:rPr>
              <a:t>繰り返し処理を件数分スキップする。</a:t>
            </a:r>
            <a:endParaRPr sz="1600">
              <a:latin typeface="Klee-Medium"/>
              <a:cs typeface="Klee-Medium"/>
            </a:endParaRPr>
          </a:p>
          <a:p>
            <a:pPr lvl="2">
              <a:lnSpc>
                <a:spcPct val="100000"/>
              </a:lnSpc>
              <a:spcBef>
                <a:spcPts val="40"/>
              </a:spcBef>
              <a:buClr>
                <a:srgbClr val="528415"/>
              </a:buClr>
              <a:buFont typeface="Wingdings"/>
              <a:buChar char=""/>
            </a:pPr>
            <a:endParaRPr sz="2450">
              <a:latin typeface="Times New Roman"/>
              <a:cs typeface="Times New Roman"/>
            </a:endParaRPr>
          </a:p>
          <a:p>
            <a:pPr lvl="2" marL="909955" marR="5080" indent="-176530">
              <a:lnSpc>
                <a:spcPts val="1860"/>
              </a:lnSpc>
              <a:buClr>
                <a:srgbClr val="528415"/>
              </a:buClr>
              <a:buSzPct val="78125"/>
              <a:buFont typeface="Wingdings"/>
              <a:buChar char=""/>
              <a:tabLst>
                <a:tab pos="910590" algn="l"/>
              </a:tabLst>
            </a:pPr>
            <a:r>
              <a:rPr dirty="0" sz="1600" spc="-5">
                <a:solidFill>
                  <a:srgbClr val="FFFFFF"/>
                </a:solidFill>
                <a:latin typeface="Klee-Medium"/>
                <a:cs typeface="Klee-Medium"/>
              </a:rPr>
              <a:t>以下は</a:t>
            </a:r>
            <a:r>
              <a:rPr dirty="0" sz="1600" spc="-5">
                <a:solidFill>
                  <a:srgbClr val="FF0000"/>
                </a:solidFill>
                <a:latin typeface="Klee-Medium"/>
                <a:cs typeface="Klee-Medium"/>
              </a:rPr>
              <a:t>状態がある中間操作</a:t>
            </a:r>
            <a:r>
              <a:rPr dirty="0" sz="1600" spc="-5">
                <a:solidFill>
                  <a:srgbClr val="FFFFFF"/>
                </a:solidFill>
                <a:latin typeface="Klee-Medium"/>
                <a:cs typeface="Klee-Medium"/>
              </a:rPr>
              <a:t>と呼ばれ、全ての要素の評価が終わらないと実行</a:t>
            </a:r>
            <a:r>
              <a:rPr dirty="0" sz="1600" spc="-665">
                <a:solidFill>
                  <a:srgbClr val="FFFFFF"/>
                </a:solidFill>
                <a:latin typeface="Klee-Medium"/>
                <a:cs typeface="Klee-Medium"/>
              </a:rPr>
              <a:t>で </a:t>
            </a:r>
            <a:r>
              <a:rPr dirty="0" sz="1600" spc="-5">
                <a:solidFill>
                  <a:srgbClr val="FFFFFF"/>
                </a:solidFill>
                <a:latin typeface="Klee-Medium"/>
                <a:cs typeface="Klee-Medium"/>
              </a:rPr>
              <a:t>きない。そのため、性能に影響を与える可能性がある。</a:t>
            </a:r>
            <a:endParaRPr sz="1600">
              <a:latin typeface="Klee-Medium"/>
              <a:cs typeface="Klee-Medium"/>
            </a:endParaRPr>
          </a:p>
          <a:p>
            <a:pPr lvl="3" marL="1266825" indent="-178435">
              <a:lnSpc>
                <a:spcPct val="100000"/>
              </a:lnSpc>
              <a:spcBef>
                <a:spcPts val="290"/>
              </a:spcBef>
              <a:buClr>
                <a:srgbClr val="528415"/>
              </a:buClr>
              <a:buSzPct val="78571"/>
              <a:buFont typeface="Verdana"/>
              <a:buChar char="–"/>
              <a:tabLst>
                <a:tab pos="1267460" algn="l"/>
              </a:tabLst>
            </a:pPr>
            <a:r>
              <a:rPr dirty="0" sz="1400">
                <a:solidFill>
                  <a:srgbClr val="FFFFFF"/>
                </a:solidFill>
                <a:latin typeface="Klee-Medium"/>
                <a:cs typeface="Klee-Medium"/>
              </a:rPr>
              <a:t>sort</a:t>
            </a:r>
            <a:r>
              <a:rPr dirty="0" sz="1400" spc="430">
                <a:solidFill>
                  <a:srgbClr val="FFFFFF"/>
                </a:solidFill>
                <a:latin typeface="Klee-Medium"/>
                <a:cs typeface="Klee-Medium"/>
              </a:rPr>
              <a:t> </a:t>
            </a:r>
            <a:r>
              <a:rPr dirty="0" sz="1400">
                <a:solidFill>
                  <a:srgbClr val="FFFFFF"/>
                </a:solidFill>
                <a:latin typeface="Klee-Medium"/>
                <a:cs typeface="Klee-Medium"/>
              </a:rPr>
              <a:t>-</a:t>
            </a:r>
            <a:r>
              <a:rPr dirty="0" sz="1400" spc="-35">
                <a:solidFill>
                  <a:srgbClr val="FFFFFF"/>
                </a:solidFill>
                <a:latin typeface="Klee-Medium"/>
                <a:cs typeface="Klee-Medium"/>
              </a:rPr>
              <a:t> </a:t>
            </a:r>
            <a:r>
              <a:rPr dirty="0" sz="1400">
                <a:solidFill>
                  <a:srgbClr val="FFFFFF"/>
                </a:solidFill>
                <a:latin typeface="Klee-Medium"/>
                <a:cs typeface="Klee-Medium"/>
              </a:rPr>
              <a:t>要素を並べ替える。</a:t>
            </a:r>
            <a:endParaRPr sz="1400">
              <a:latin typeface="Klee-Medium"/>
              <a:cs typeface="Klee-Medium"/>
            </a:endParaRPr>
          </a:p>
          <a:p>
            <a:pPr lvl="3" marL="1266825" indent="-178435">
              <a:lnSpc>
                <a:spcPct val="100000"/>
              </a:lnSpc>
              <a:spcBef>
                <a:spcPts val="334"/>
              </a:spcBef>
              <a:buClr>
                <a:srgbClr val="528415"/>
              </a:buClr>
              <a:buSzPct val="78571"/>
              <a:buFont typeface="Verdana"/>
              <a:buChar char="–"/>
              <a:tabLst>
                <a:tab pos="1267460" algn="l"/>
              </a:tabLst>
            </a:pPr>
            <a:r>
              <a:rPr dirty="0" sz="1400">
                <a:solidFill>
                  <a:srgbClr val="FFFFFF"/>
                </a:solidFill>
                <a:latin typeface="Klee-Medium"/>
                <a:cs typeface="Klee-Medium"/>
              </a:rPr>
              <a:t>distinct</a:t>
            </a:r>
            <a:r>
              <a:rPr dirty="0" sz="1400" spc="-60">
                <a:solidFill>
                  <a:srgbClr val="FFFFFF"/>
                </a:solidFill>
                <a:latin typeface="Klee-Medium"/>
                <a:cs typeface="Klee-Medium"/>
              </a:rPr>
              <a:t> </a:t>
            </a:r>
            <a:r>
              <a:rPr dirty="0" sz="1400">
                <a:solidFill>
                  <a:srgbClr val="FFFFFF"/>
                </a:solidFill>
                <a:latin typeface="Klee-Medium"/>
                <a:cs typeface="Klee-Medium"/>
              </a:rPr>
              <a:t>–</a:t>
            </a:r>
            <a:r>
              <a:rPr dirty="0" sz="1400" spc="-45">
                <a:solidFill>
                  <a:srgbClr val="FFFFFF"/>
                </a:solidFill>
                <a:latin typeface="Klee-Medium"/>
                <a:cs typeface="Klee-Medium"/>
              </a:rPr>
              <a:t> </a:t>
            </a:r>
            <a:r>
              <a:rPr dirty="0" sz="1400">
                <a:solidFill>
                  <a:srgbClr val="FFFFFF"/>
                </a:solidFill>
                <a:latin typeface="Klee-Medium"/>
                <a:cs typeface="Klee-Medium"/>
              </a:rPr>
              <a:t>要素の重複を除外する。</a:t>
            </a:r>
            <a:endParaRPr sz="1400">
              <a:latin typeface="Klee-Medium"/>
              <a:cs typeface="Klee-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18600" cy="751205"/>
          </a:xfrm>
          <a:custGeom>
            <a:avLst/>
            <a:gdLst/>
            <a:ahLst/>
            <a:cxnLst/>
            <a:rect l="l" t="t" r="r" b="b"/>
            <a:pathLst>
              <a:path w="9118600" h="751205">
                <a:moveTo>
                  <a:pt x="0" y="750951"/>
                </a:moveTo>
                <a:lnTo>
                  <a:pt x="9118600" y="750951"/>
                </a:lnTo>
                <a:lnTo>
                  <a:pt x="9118600" y="0"/>
                </a:lnTo>
                <a:lnTo>
                  <a:pt x="0" y="0"/>
                </a:lnTo>
                <a:lnTo>
                  <a:pt x="0" y="750951"/>
                </a:lnTo>
                <a:close/>
              </a:path>
            </a:pathLst>
          </a:custGeom>
          <a:solidFill>
            <a:srgbClr val="181818"/>
          </a:solidFill>
        </p:spPr>
        <p:txBody>
          <a:bodyPr wrap="square" lIns="0" tIns="0" rIns="0" bIns="0" rtlCol="0"/>
          <a:lstStyle/>
          <a:p/>
        </p:txBody>
      </p:sp>
      <p:sp>
        <p:nvSpPr>
          <p:cNvPr id="3" name="object 3"/>
          <p:cNvSpPr/>
          <p:nvPr/>
        </p:nvSpPr>
        <p:spPr>
          <a:xfrm>
            <a:off x="0" y="827150"/>
            <a:ext cx="9118600" cy="6031230"/>
          </a:xfrm>
          <a:custGeom>
            <a:avLst/>
            <a:gdLst/>
            <a:ahLst/>
            <a:cxnLst/>
            <a:rect l="l" t="t" r="r" b="b"/>
            <a:pathLst>
              <a:path w="9118600" h="6031230">
                <a:moveTo>
                  <a:pt x="0" y="6030849"/>
                </a:moveTo>
                <a:lnTo>
                  <a:pt x="9118600" y="6030849"/>
                </a:lnTo>
                <a:lnTo>
                  <a:pt x="9118600" y="0"/>
                </a:lnTo>
                <a:lnTo>
                  <a:pt x="0" y="0"/>
                </a:lnTo>
                <a:lnTo>
                  <a:pt x="0" y="6030849"/>
                </a:lnTo>
                <a:close/>
              </a:path>
            </a:pathLst>
          </a:custGeom>
          <a:solidFill>
            <a:srgbClr val="181818"/>
          </a:solidFill>
        </p:spPr>
        <p:txBody>
          <a:bodyPr wrap="square" lIns="0" tIns="0" rIns="0" bIns="0" rtlCol="0"/>
          <a:lstStyle/>
          <a:p/>
        </p:txBody>
      </p:sp>
      <p:sp>
        <p:nvSpPr>
          <p:cNvPr id="4" name="object 4"/>
          <p:cNvSpPr/>
          <p:nvPr/>
        </p:nvSpPr>
        <p:spPr>
          <a:xfrm>
            <a:off x="555" y="817625"/>
            <a:ext cx="9144000" cy="25400"/>
          </a:xfrm>
          <a:custGeom>
            <a:avLst/>
            <a:gdLst/>
            <a:ahLst/>
            <a:cxnLst/>
            <a:rect l="l" t="t" r="r" b="b"/>
            <a:pathLst>
              <a:path w="9144000" h="25400">
                <a:moveTo>
                  <a:pt x="0" y="25400"/>
                </a:moveTo>
                <a:lnTo>
                  <a:pt x="9143444" y="25400"/>
                </a:lnTo>
                <a:lnTo>
                  <a:pt x="9143444" y="0"/>
                </a:lnTo>
                <a:lnTo>
                  <a:pt x="0" y="0"/>
                </a:lnTo>
                <a:lnTo>
                  <a:pt x="0" y="25400"/>
                </a:lnTo>
                <a:close/>
              </a:path>
            </a:pathLst>
          </a:custGeom>
          <a:solidFill>
            <a:srgbClr val="000000"/>
          </a:solidFill>
        </p:spPr>
        <p:txBody>
          <a:bodyPr wrap="square" lIns="0" tIns="0" rIns="0" bIns="0" rtlCol="0"/>
          <a:lstStyle/>
          <a:p/>
        </p:txBody>
      </p:sp>
      <p:sp>
        <p:nvSpPr>
          <p:cNvPr id="5" name="object 5"/>
          <p:cNvSpPr/>
          <p:nvPr/>
        </p:nvSpPr>
        <p:spPr>
          <a:xfrm>
            <a:off x="552" y="750951"/>
            <a:ext cx="9144000" cy="76200"/>
          </a:xfrm>
          <a:custGeom>
            <a:avLst/>
            <a:gdLst/>
            <a:ahLst/>
            <a:cxnLst/>
            <a:rect l="l" t="t" r="r" b="b"/>
            <a:pathLst>
              <a:path w="9144000" h="76200">
                <a:moveTo>
                  <a:pt x="0" y="0"/>
                </a:moveTo>
                <a:lnTo>
                  <a:pt x="0" y="76200"/>
                </a:lnTo>
                <a:lnTo>
                  <a:pt x="9143447" y="76200"/>
                </a:lnTo>
                <a:lnTo>
                  <a:pt x="9143447" y="0"/>
                </a:lnTo>
                <a:lnTo>
                  <a:pt x="0" y="0"/>
                </a:lnTo>
                <a:close/>
              </a:path>
            </a:pathLst>
          </a:custGeom>
          <a:solidFill>
            <a:srgbClr val="71BE44"/>
          </a:solidFill>
        </p:spPr>
        <p:txBody>
          <a:bodyPr wrap="square" lIns="0" tIns="0" rIns="0" bIns="0" rtlCol="0"/>
          <a:lstStyle/>
          <a:p/>
        </p:txBody>
      </p:sp>
      <p:sp>
        <p:nvSpPr>
          <p:cNvPr id="6" name="object 6"/>
          <p:cNvSpPr txBox="1">
            <a:spLocks noGrp="1"/>
          </p:cNvSpPr>
          <p:nvPr>
            <p:ph type="title"/>
          </p:nvPr>
        </p:nvSpPr>
        <p:spPr>
          <a:xfrm>
            <a:off x="231140" y="433451"/>
            <a:ext cx="2261235" cy="354965"/>
          </a:xfrm>
          <a:prstGeom prst="rect"/>
        </p:spPr>
        <p:txBody>
          <a:bodyPr wrap="square" lIns="0" tIns="0" rIns="0" bIns="0" rtlCol="0" vert="horz">
            <a:spAutoFit/>
          </a:bodyPr>
          <a:lstStyle/>
          <a:p>
            <a:pPr marL="12700">
              <a:lnSpc>
                <a:spcPct val="100000"/>
              </a:lnSpc>
            </a:pPr>
            <a:r>
              <a:rPr dirty="0" sz="2000" b="1">
                <a:solidFill>
                  <a:srgbClr val="FFFFFF"/>
                </a:solidFill>
                <a:latin typeface="YuGothic"/>
                <a:cs typeface="YuGothic"/>
              </a:rPr>
              <a:t>Stream</a:t>
            </a:r>
            <a:r>
              <a:rPr dirty="0" sz="2000" spc="-155" b="1">
                <a:solidFill>
                  <a:srgbClr val="FFFFFF"/>
                </a:solidFill>
                <a:latin typeface="YuGothic"/>
                <a:cs typeface="YuGothic"/>
              </a:rPr>
              <a:t> </a:t>
            </a:r>
            <a:r>
              <a:rPr dirty="0" sz="2000" spc="5" b="1">
                <a:solidFill>
                  <a:srgbClr val="FFFFFF"/>
                </a:solidFill>
                <a:latin typeface="YuGothic"/>
                <a:cs typeface="YuGothic"/>
              </a:rPr>
              <a:t>の終</a:t>
            </a:r>
            <a:r>
              <a:rPr dirty="0" sz="2000" spc="10" b="1">
                <a:solidFill>
                  <a:srgbClr val="FFFFFF"/>
                </a:solidFill>
                <a:latin typeface="YuGothic"/>
                <a:cs typeface="YuGothic"/>
              </a:rPr>
              <a:t>端操作</a:t>
            </a:r>
            <a:endParaRPr sz="2000">
              <a:latin typeface="YuGothic"/>
              <a:cs typeface="YuGothic"/>
            </a:endParaRPr>
          </a:p>
        </p:txBody>
      </p:sp>
      <p:sp>
        <p:nvSpPr>
          <p:cNvPr id="8" name="object 8"/>
          <p:cNvSpPr txBox="1"/>
          <p:nvPr/>
        </p:nvSpPr>
        <p:spPr>
          <a:xfrm>
            <a:off x="8751045" y="6648637"/>
            <a:ext cx="226060" cy="167640"/>
          </a:xfrm>
          <a:prstGeom prst="rect">
            <a:avLst/>
          </a:prstGeom>
        </p:spPr>
        <p:txBody>
          <a:bodyPr wrap="square" lIns="0" tIns="18415" rIns="0" bIns="0" rtlCol="0" vert="horz">
            <a:spAutoFit/>
          </a:bodyPr>
          <a:lstStyle/>
          <a:p>
            <a:pPr marL="12700">
              <a:lnSpc>
                <a:spcPct val="100000"/>
              </a:lnSpc>
              <a:spcBef>
                <a:spcPts val="145"/>
              </a:spcBef>
            </a:pPr>
            <a:r>
              <a:rPr dirty="0" sz="800" spc="80">
                <a:solidFill>
                  <a:srgbClr val="7FD10F"/>
                </a:solidFill>
                <a:latin typeface="Arial"/>
                <a:cs typeface="Arial"/>
              </a:rPr>
              <a:t>011</a:t>
            </a:r>
            <a:endParaRPr sz="800">
              <a:latin typeface="Arial"/>
              <a:cs typeface="Arial"/>
            </a:endParaRPr>
          </a:p>
        </p:txBody>
      </p:sp>
      <p:sp>
        <p:nvSpPr>
          <p:cNvPr id="7" name="object 7"/>
          <p:cNvSpPr txBox="1"/>
          <p:nvPr/>
        </p:nvSpPr>
        <p:spPr>
          <a:xfrm>
            <a:off x="231495" y="953960"/>
            <a:ext cx="8348345" cy="5354320"/>
          </a:xfrm>
          <a:prstGeom prst="rect">
            <a:avLst/>
          </a:prstGeom>
        </p:spPr>
        <p:txBody>
          <a:bodyPr wrap="square" lIns="0" tIns="0" rIns="0" bIns="0" rtlCol="0" vert="horz">
            <a:spAutoFit/>
          </a:bodyPr>
          <a:lstStyle/>
          <a:p>
            <a:pPr marL="190500" indent="-177800">
              <a:lnSpc>
                <a:spcPct val="100000"/>
              </a:lnSpc>
              <a:buClr>
                <a:srgbClr val="528415"/>
              </a:buClr>
              <a:buSzPct val="80000"/>
              <a:buFont typeface="Wingdings"/>
              <a:buChar char=""/>
              <a:tabLst>
                <a:tab pos="191135" algn="l"/>
              </a:tabLst>
            </a:pPr>
            <a:r>
              <a:rPr dirty="0" sz="2000">
                <a:solidFill>
                  <a:srgbClr val="FFFFFF"/>
                </a:solidFill>
                <a:latin typeface="Klee-Medium"/>
                <a:cs typeface="Klee-Medium"/>
              </a:rPr>
              <a:t>終端操作（抜粋)</a:t>
            </a:r>
            <a:endParaRPr sz="2000">
              <a:latin typeface="Klee-Medium"/>
              <a:cs typeface="Klee-Medium"/>
            </a:endParaRPr>
          </a:p>
          <a:p>
            <a:pPr lvl="1" marL="544195" indent="-173990">
              <a:lnSpc>
                <a:spcPct val="100000"/>
              </a:lnSpc>
              <a:spcBef>
                <a:spcPts val="459"/>
              </a:spcBef>
              <a:buClr>
                <a:srgbClr val="528415"/>
              </a:buClr>
              <a:buSzPct val="90625"/>
              <a:buFont typeface="Verdana"/>
              <a:buChar char="–"/>
              <a:tabLst>
                <a:tab pos="544830" algn="l"/>
              </a:tabLst>
            </a:pPr>
            <a:r>
              <a:rPr dirty="0" sz="1600">
                <a:solidFill>
                  <a:srgbClr val="FFFFFF"/>
                </a:solidFill>
                <a:latin typeface="Klee-Medium"/>
                <a:cs typeface="Klee-Medium"/>
              </a:rPr>
              <a:t>Streamから結果を生成する操作。</a:t>
            </a:r>
            <a:endParaRPr sz="1600">
              <a:latin typeface="Klee-Medium"/>
              <a:cs typeface="Klee-Medium"/>
            </a:endParaRPr>
          </a:p>
          <a:p>
            <a:pPr marL="544195" marR="5080">
              <a:lnSpc>
                <a:spcPct val="100000"/>
              </a:lnSpc>
            </a:pPr>
            <a:r>
              <a:rPr dirty="0" sz="1600">
                <a:solidFill>
                  <a:srgbClr val="FFFFFF"/>
                </a:solidFill>
                <a:latin typeface="Klee-Medium"/>
                <a:cs typeface="Klee-Medium"/>
              </a:rPr>
              <a:t>終端操作を行った時点でStreamに設定された中間操作が順次実行され、終端操作の内 容で結果が作られる。</a:t>
            </a:r>
            <a:endParaRPr sz="1600">
              <a:latin typeface="Klee-Medium"/>
              <a:cs typeface="Klee-Medium"/>
            </a:endParaRPr>
          </a:p>
          <a:p>
            <a:pPr marL="544195">
              <a:lnSpc>
                <a:spcPct val="100000"/>
              </a:lnSpc>
            </a:pPr>
            <a:r>
              <a:rPr dirty="0" sz="1600">
                <a:solidFill>
                  <a:srgbClr val="FFFFFF"/>
                </a:solidFill>
                <a:latin typeface="Klee-Medium"/>
                <a:cs typeface="Klee-Medium"/>
              </a:rPr>
              <a:t>１つのStreamには、１回だけ終端操作を行うことができる。</a:t>
            </a:r>
            <a:endParaRPr sz="1600">
              <a:latin typeface="Klee-Medium"/>
              <a:cs typeface="Klee-Medium"/>
            </a:endParaRPr>
          </a:p>
          <a:p>
            <a:pPr lvl="2" marL="909955" indent="-176530">
              <a:lnSpc>
                <a:spcPct val="100000"/>
              </a:lnSpc>
              <a:spcBef>
                <a:spcPts val="380"/>
              </a:spcBef>
              <a:buClr>
                <a:srgbClr val="528415"/>
              </a:buClr>
              <a:buSzPct val="89285"/>
              <a:buFont typeface="Wingdings"/>
              <a:buChar char=""/>
              <a:tabLst>
                <a:tab pos="910590" algn="l"/>
              </a:tabLst>
            </a:pPr>
            <a:r>
              <a:rPr dirty="0" sz="1400">
                <a:solidFill>
                  <a:srgbClr val="FFFFFF"/>
                </a:solidFill>
                <a:latin typeface="Klee-Medium"/>
                <a:cs typeface="Klee-Medium"/>
              </a:rPr>
              <a:t>anyMatch</a:t>
            </a:r>
            <a:r>
              <a:rPr dirty="0" sz="1400" spc="-35">
                <a:solidFill>
                  <a:srgbClr val="FFFFFF"/>
                </a:solidFill>
                <a:latin typeface="Klee-Medium"/>
                <a:cs typeface="Klee-Medium"/>
              </a:rPr>
              <a:t> </a:t>
            </a:r>
            <a:r>
              <a:rPr dirty="0" sz="1400">
                <a:solidFill>
                  <a:srgbClr val="FFFFFF"/>
                </a:solidFill>
                <a:latin typeface="Klee-Medium"/>
                <a:cs typeface="Klee-Medium"/>
              </a:rPr>
              <a:t>–</a:t>
            </a:r>
            <a:r>
              <a:rPr dirty="0" sz="1400" spc="-60">
                <a:solidFill>
                  <a:srgbClr val="FFFFFF"/>
                </a:solidFill>
                <a:latin typeface="Klee-Medium"/>
                <a:cs typeface="Klee-Medium"/>
              </a:rPr>
              <a:t> </a:t>
            </a:r>
            <a:r>
              <a:rPr dirty="0" sz="1400">
                <a:solidFill>
                  <a:srgbClr val="FFFFFF"/>
                </a:solidFill>
                <a:latin typeface="Klee-Medium"/>
                <a:cs typeface="Klee-Medium"/>
              </a:rPr>
              <a:t>ラムダ式の条件に合致する要素があるかbooleanで返す。※</a:t>
            </a:r>
            <a:endParaRPr sz="1400">
              <a:latin typeface="Klee-Medium"/>
              <a:cs typeface="Klee-Medium"/>
            </a:endParaRPr>
          </a:p>
          <a:p>
            <a:pPr lvl="2" marL="909955" indent="-176530">
              <a:lnSpc>
                <a:spcPct val="100000"/>
              </a:lnSpc>
              <a:spcBef>
                <a:spcPts val="385"/>
              </a:spcBef>
              <a:buClr>
                <a:srgbClr val="528415"/>
              </a:buClr>
              <a:buSzPct val="89285"/>
              <a:buFont typeface="Wingdings"/>
              <a:buChar char=""/>
              <a:tabLst>
                <a:tab pos="910590" algn="l"/>
              </a:tabLst>
            </a:pPr>
            <a:r>
              <a:rPr dirty="0" sz="1400">
                <a:solidFill>
                  <a:srgbClr val="FFFFFF"/>
                </a:solidFill>
                <a:latin typeface="Klee-Medium"/>
                <a:cs typeface="Klee-Medium"/>
              </a:rPr>
              <a:t>allMatch</a:t>
            </a:r>
            <a:r>
              <a:rPr dirty="0" sz="1400" spc="-10">
                <a:solidFill>
                  <a:srgbClr val="FFFFFF"/>
                </a:solidFill>
                <a:latin typeface="Klee-Medium"/>
                <a:cs typeface="Klee-Medium"/>
              </a:rPr>
              <a:t> </a:t>
            </a:r>
            <a:r>
              <a:rPr dirty="0" sz="1400">
                <a:solidFill>
                  <a:srgbClr val="FFFFFF"/>
                </a:solidFill>
                <a:latin typeface="Klee-Medium"/>
                <a:cs typeface="Klee-Medium"/>
              </a:rPr>
              <a:t>–</a:t>
            </a:r>
            <a:r>
              <a:rPr dirty="0" sz="1400" spc="-40">
                <a:solidFill>
                  <a:srgbClr val="FFFFFF"/>
                </a:solidFill>
                <a:latin typeface="Klee-Medium"/>
                <a:cs typeface="Klee-Medium"/>
              </a:rPr>
              <a:t> </a:t>
            </a:r>
            <a:r>
              <a:rPr dirty="0" sz="1400">
                <a:solidFill>
                  <a:srgbClr val="FFFFFF"/>
                </a:solidFill>
                <a:latin typeface="Klee-Medium"/>
                <a:cs typeface="Klee-Medium"/>
              </a:rPr>
              <a:t>全ての要素がラムダ式の条件に合致するかbooleanで返す。</a:t>
            </a:r>
            <a:r>
              <a:rPr dirty="0" sz="1400" spc="20">
                <a:solidFill>
                  <a:srgbClr val="FFFFFF"/>
                </a:solidFill>
                <a:latin typeface="Klee-Medium"/>
                <a:cs typeface="Klee-Medium"/>
              </a:rPr>
              <a:t> </a:t>
            </a:r>
            <a:r>
              <a:rPr dirty="0" sz="1400">
                <a:solidFill>
                  <a:srgbClr val="FFFFFF"/>
                </a:solidFill>
                <a:latin typeface="Klee-Medium"/>
                <a:cs typeface="Klee-Medium"/>
              </a:rPr>
              <a:t>※</a:t>
            </a:r>
            <a:endParaRPr sz="1400">
              <a:latin typeface="Klee-Medium"/>
              <a:cs typeface="Klee-Medium"/>
            </a:endParaRPr>
          </a:p>
          <a:p>
            <a:pPr lvl="2" marL="909955" indent="-176530">
              <a:lnSpc>
                <a:spcPct val="100000"/>
              </a:lnSpc>
              <a:spcBef>
                <a:spcPts val="385"/>
              </a:spcBef>
              <a:buClr>
                <a:srgbClr val="528415"/>
              </a:buClr>
              <a:buSzPct val="89285"/>
              <a:buFont typeface="Wingdings"/>
              <a:buChar char=""/>
              <a:tabLst>
                <a:tab pos="910590" algn="l"/>
              </a:tabLst>
            </a:pPr>
            <a:r>
              <a:rPr dirty="0" sz="1400">
                <a:solidFill>
                  <a:srgbClr val="FFFFFF"/>
                </a:solidFill>
                <a:latin typeface="Klee-Medium"/>
                <a:cs typeface="Klee-Medium"/>
              </a:rPr>
              <a:t>max,</a:t>
            </a:r>
            <a:r>
              <a:rPr dirty="0" sz="1400" spc="-20">
                <a:solidFill>
                  <a:srgbClr val="FFFFFF"/>
                </a:solidFill>
                <a:latin typeface="Klee-Medium"/>
                <a:cs typeface="Klee-Medium"/>
              </a:rPr>
              <a:t> </a:t>
            </a:r>
            <a:r>
              <a:rPr dirty="0" sz="1400">
                <a:solidFill>
                  <a:srgbClr val="FFFFFF"/>
                </a:solidFill>
                <a:latin typeface="Klee-Medium"/>
                <a:cs typeface="Klee-Medium"/>
              </a:rPr>
              <a:t>min</a:t>
            </a:r>
            <a:r>
              <a:rPr dirty="0" sz="1400" spc="-15">
                <a:solidFill>
                  <a:srgbClr val="FFFFFF"/>
                </a:solidFill>
                <a:latin typeface="Klee-Medium"/>
                <a:cs typeface="Klee-Medium"/>
              </a:rPr>
              <a:t> </a:t>
            </a:r>
            <a:r>
              <a:rPr dirty="0" sz="1400">
                <a:solidFill>
                  <a:srgbClr val="FFFFFF"/>
                </a:solidFill>
                <a:latin typeface="Klee-Medium"/>
                <a:cs typeface="Klee-Medium"/>
              </a:rPr>
              <a:t>–</a:t>
            </a:r>
            <a:r>
              <a:rPr dirty="0" sz="1400" spc="-30">
                <a:solidFill>
                  <a:srgbClr val="FFFFFF"/>
                </a:solidFill>
                <a:latin typeface="Klee-Medium"/>
                <a:cs typeface="Klee-Medium"/>
              </a:rPr>
              <a:t> </a:t>
            </a:r>
            <a:r>
              <a:rPr dirty="0" sz="1400">
                <a:solidFill>
                  <a:srgbClr val="FFFFFF"/>
                </a:solidFill>
                <a:latin typeface="Klee-Medium"/>
                <a:cs typeface="Klee-Medium"/>
              </a:rPr>
              <a:t>Comparatorを渡し、要素の最大・最小値を返す。</a:t>
            </a:r>
            <a:endParaRPr sz="1400">
              <a:latin typeface="Klee-Medium"/>
              <a:cs typeface="Klee-Medium"/>
            </a:endParaRPr>
          </a:p>
          <a:p>
            <a:pPr lvl="2" marL="909955" indent="-176530">
              <a:lnSpc>
                <a:spcPct val="100000"/>
              </a:lnSpc>
              <a:spcBef>
                <a:spcPts val="385"/>
              </a:spcBef>
              <a:buClr>
                <a:srgbClr val="528415"/>
              </a:buClr>
              <a:buSzPct val="89285"/>
              <a:buFont typeface="Wingdings"/>
              <a:buChar char=""/>
              <a:tabLst>
                <a:tab pos="910590" algn="l"/>
              </a:tabLst>
            </a:pPr>
            <a:r>
              <a:rPr dirty="0" sz="1400">
                <a:solidFill>
                  <a:srgbClr val="FFFFFF"/>
                </a:solidFill>
                <a:latin typeface="Klee-Medium"/>
                <a:cs typeface="Klee-Medium"/>
              </a:rPr>
              <a:t>reduce</a:t>
            </a:r>
            <a:r>
              <a:rPr dirty="0" sz="1400" spc="-40">
                <a:solidFill>
                  <a:srgbClr val="FFFFFF"/>
                </a:solidFill>
                <a:latin typeface="Klee-Medium"/>
                <a:cs typeface="Klee-Medium"/>
              </a:rPr>
              <a:t> </a:t>
            </a:r>
            <a:r>
              <a:rPr dirty="0" sz="1400">
                <a:solidFill>
                  <a:srgbClr val="FFFFFF"/>
                </a:solidFill>
                <a:latin typeface="Klee-Medium"/>
                <a:cs typeface="Klee-Medium"/>
              </a:rPr>
              <a:t>–</a:t>
            </a:r>
            <a:r>
              <a:rPr dirty="0" sz="1400" spc="-55">
                <a:solidFill>
                  <a:srgbClr val="FFFFFF"/>
                </a:solidFill>
                <a:latin typeface="Klee-Medium"/>
                <a:cs typeface="Klee-Medium"/>
              </a:rPr>
              <a:t> </a:t>
            </a:r>
            <a:r>
              <a:rPr dirty="0" sz="1400">
                <a:solidFill>
                  <a:srgbClr val="FFFFFF"/>
                </a:solidFill>
                <a:latin typeface="Klee-Medium"/>
                <a:cs typeface="Klee-Medium"/>
              </a:rPr>
              <a:t>全ての要素の合計値を出すなど、１つにまとめた結果を返す。</a:t>
            </a:r>
            <a:endParaRPr sz="1400">
              <a:latin typeface="Klee-Medium"/>
              <a:cs typeface="Klee-Medium"/>
            </a:endParaRPr>
          </a:p>
          <a:p>
            <a:pPr lvl="2" marL="909955" indent="-176530">
              <a:lnSpc>
                <a:spcPct val="100000"/>
              </a:lnSpc>
              <a:spcBef>
                <a:spcPts val="385"/>
              </a:spcBef>
              <a:buClr>
                <a:srgbClr val="528415"/>
              </a:buClr>
              <a:buSzPct val="89285"/>
              <a:buFont typeface="Wingdings"/>
              <a:buChar char=""/>
              <a:tabLst>
                <a:tab pos="910590" algn="l"/>
              </a:tabLst>
            </a:pPr>
            <a:r>
              <a:rPr dirty="0" sz="1400">
                <a:solidFill>
                  <a:srgbClr val="FFFFFF"/>
                </a:solidFill>
                <a:latin typeface="Klee-Medium"/>
                <a:cs typeface="Klee-Medium"/>
              </a:rPr>
              <a:t>forEach</a:t>
            </a:r>
            <a:r>
              <a:rPr dirty="0" sz="1400" spc="-40">
                <a:solidFill>
                  <a:srgbClr val="FFFFFF"/>
                </a:solidFill>
                <a:latin typeface="Klee-Medium"/>
                <a:cs typeface="Klee-Medium"/>
              </a:rPr>
              <a:t> </a:t>
            </a:r>
            <a:r>
              <a:rPr dirty="0" sz="1400">
                <a:solidFill>
                  <a:srgbClr val="FFFFFF"/>
                </a:solidFill>
                <a:latin typeface="Klee-Medium"/>
                <a:cs typeface="Klee-Medium"/>
              </a:rPr>
              <a:t>-</a:t>
            </a:r>
            <a:r>
              <a:rPr dirty="0" sz="1400" spc="-55">
                <a:solidFill>
                  <a:srgbClr val="FFFFFF"/>
                </a:solidFill>
                <a:latin typeface="Klee-Medium"/>
                <a:cs typeface="Klee-Medium"/>
              </a:rPr>
              <a:t> </a:t>
            </a:r>
            <a:r>
              <a:rPr dirty="0" sz="1400">
                <a:solidFill>
                  <a:srgbClr val="FFFFFF"/>
                </a:solidFill>
                <a:latin typeface="Klee-Medium"/>
                <a:cs typeface="Klee-Medium"/>
              </a:rPr>
              <a:t>streamの結果をforEachにて任意のループ処理を行う。</a:t>
            </a:r>
            <a:endParaRPr sz="1400">
              <a:latin typeface="Klee-Medium"/>
              <a:cs typeface="Klee-Medium"/>
            </a:endParaRPr>
          </a:p>
          <a:p>
            <a:pPr lvl="2" marL="909955" indent="-176530">
              <a:lnSpc>
                <a:spcPct val="100000"/>
              </a:lnSpc>
              <a:spcBef>
                <a:spcPts val="385"/>
              </a:spcBef>
              <a:buClr>
                <a:srgbClr val="528415"/>
              </a:buClr>
              <a:buSzPct val="89285"/>
              <a:buFont typeface="Wingdings"/>
              <a:buChar char=""/>
              <a:tabLst>
                <a:tab pos="910590" algn="l"/>
              </a:tabLst>
            </a:pPr>
            <a:r>
              <a:rPr dirty="0" sz="1400">
                <a:solidFill>
                  <a:srgbClr val="FFFFFF"/>
                </a:solidFill>
                <a:latin typeface="Klee-Medium"/>
                <a:cs typeface="Klee-Medium"/>
              </a:rPr>
              <a:t>count</a:t>
            </a:r>
            <a:r>
              <a:rPr dirty="0" sz="1400" spc="-40">
                <a:solidFill>
                  <a:srgbClr val="FFFFFF"/>
                </a:solidFill>
                <a:latin typeface="Klee-Medium"/>
                <a:cs typeface="Klee-Medium"/>
              </a:rPr>
              <a:t> </a:t>
            </a:r>
            <a:r>
              <a:rPr dirty="0" sz="1400">
                <a:solidFill>
                  <a:srgbClr val="FFFFFF"/>
                </a:solidFill>
                <a:latin typeface="Klee-Medium"/>
                <a:cs typeface="Klee-Medium"/>
              </a:rPr>
              <a:t>–</a:t>
            </a:r>
            <a:r>
              <a:rPr dirty="0" sz="1400" spc="-60">
                <a:solidFill>
                  <a:srgbClr val="FFFFFF"/>
                </a:solidFill>
                <a:latin typeface="Klee-Medium"/>
                <a:cs typeface="Klee-Medium"/>
              </a:rPr>
              <a:t> </a:t>
            </a:r>
            <a:r>
              <a:rPr dirty="0" sz="1400">
                <a:solidFill>
                  <a:srgbClr val="FFFFFF"/>
                </a:solidFill>
                <a:latin typeface="Klee-Medium"/>
                <a:cs typeface="Klee-Medium"/>
              </a:rPr>
              <a:t>件数取得</a:t>
            </a:r>
            <a:endParaRPr sz="1400">
              <a:latin typeface="Klee-Medium"/>
              <a:cs typeface="Klee-Medium"/>
            </a:endParaRPr>
          </a:p>
          <a:p>
            <a:pPr lvl="2" marL="909955" indent="-176530">
              <a:lnSpc>
                <a:spcPct val="100000"/>
              </a:lnSpc>
              <a:spcBef>
                <a:spcPts val="385"/>
              </a:spcBef>
              <a:buClr>
                <a:srgbClr val="528415"/>
              </a:buClr>
              <a:buSzPct val="89285"/>
              <a:buFont typeface="Wingdings"/>
              <a:buChar char=""/>
              <a:tabLst>
                <a:tab pos="910590" algn="l"/>
              </a:tabLst>
            </a:pPr>
            <a:r>
              <a:rPr dirty="0" sz="1400">
                <a:solidFill>
                  <a:srgbClr val="FFFFFF"/>
                </a:solidFill>
                <a:latin typeface="Klee-Medium"/>
                <a:cs typeface="Klee-Medium"/>
              </a:rPr>
              <a:t>findFirst</a:t>
            </a:r>
            <a:r>
              <a:rPr dirty="0" sz="1400" spc="5">
                <a:solidFill>
                  <a:srgbClr val="FFFFFF"/>
                </a:solidFill>
                <a:latin typeface="Klee-Medium"/>
                <a:cs typeface="Klee-Medium"/>
              </a:rPr>
              <a:t> </a:t>
            </a:r>
            <a:r>
              <a:rPr dirty="0" sz="1400">
                <a:solidFill>
                  <a:srgbClr val="FFFFFF"/>
                </a:solidFill>
                <a:latin typeface="Klee-Medium"/>
                <a:cs typeface="Klee-Medium"/>
              </a:rPr>
              <a:t>–</a:t>
            </a:r>
            <a:r>
              <a:rPr dirty="0" sz="1400" spc="-40">
                <a:solidFill>
                  <a:srgbClr val="FFFFFF"/>
                </a:solidFill>
                <a:latin typeface="Klee-Medium"/>
                <a:cs typeface="Klee-Medium"/>
              </a:rPr>
              <a:t> </a:t>
            </a:r>
            <a:r>
              <a:rPr dirty="0" sz="1400">
                <a:solidFill>
                  <a:srgbClr val="FFFFFF"/>
                </a:solidFill>
                <a:latin typeface="Klee-Medium"/>
                <a:cs typeface="Klee-Medium"/>
              </a:rPr>
              <a:t>最初の1件を返す</a:t>
            </a:r>
            <a:r>
              <a:rPr dirty="0" sz="1400" spc="-5">
                <a:solidFill>
                  <a:srgbClr val="FFFFFF"/>
                </a:solidFill>
                <a:latin typeface="Klee-Medium"/>
                <a:cs typeface="Klee-Medium"/>
              </a:rPr>
              <a:t> </a:t>
            </a:r>
            <a:r>
              <a:rPr dirty="0" sz="1400">
                <a:solidFill>
                  <a:srgbClr val="FFFFFF"/>
                </a:solidFill>
                <a:latin typeface="Klee-Medium"/>
                <a:cs typeface="Klee-Medium"/>
              </a:rPr>
              <a:t>※</a:t>
            </a:r>
            <a:endParaRPr sz="1400">
              <a:latin typeface="Klee-Medium"/>
              <a:cs typeface="Klee-Medium"/>
            </a:endParaRPr>
          </a:p>
          <a:p>
            <a:pPr lvl="2" marL="909955" indent="-176530">
              <a:lnSpc>
                <a:spcPct val="100000"/>
              </a:lnSpc>
              <a:spcBef>
                <a:spcPts val="385"/>
              </a:spcBef>
              <a:buClr>
                <a:srgbClr val="528415"/>
              </a:buClr>
              <a:buSzPct val="89285"/>
              <a:buFont typeface="Wingdings"/>
              <a:buChar char=""/>
              <a:tabLst>
                <a:tab pos="910590" algn="l"/>
              </a:tabLst>
            </a:pPr>
            <a:r>
              <a:rPr dirty="0" sz="1400">
                <a:solidFill>
                  <a:srgbClr val="FFFFFF"/>
                </a:solidFill>
                <a:latin typeface="Klee-Medium"/>
                <a:cs typeface="Klee-Medium"/>
              </a:rPr>
              <a:t>collect</a:t>
            </a:r>
            <a:r>
              <a:rPr dirty="0" sz="1400" spc="-20">
                <a:solidFill>
                  <a:srgbClr val="FFFFFF"/>
                </a:solidFill>
                <a:latin typeface="Klee-Medium"/>
                <a:cs typeface="Klee-Medium"/>
              </a:rPr>
              <a:t> </a:t>
            </a:r>
            <a:r>
              <a:rPr dirty="0" sz="1400">
                <a:solidFill>
                  <a:srgbClr val="FFFFFF"/>
                </a:solidFill>
                <a:latin typeface="Klee-Medium"/>
                <a:cs typeface="Klee-Medium"/>
              </a:rPr>
              <a:t>–</a:t>
            </a:r>
            <a:r>
              <a:rPr dirty="0" sz="1400" spc="-55">
                <a:solidFill>
                  <a:srgbClr val="FFFFFF"/>
                </a:solidFill>
                <a:latin typeface="Klee-Medium"/>
                <a:cs typeface="Klee-Medium"/>
              </a:rPr>
              <a:t> </a:t>
            </a:r>
            <a:r>
              <a:rPr dirty="0" sz="1400">
                <a:solidFill>
                  <a:srgbClr val="FFFFFF"/>
                </a:solidFill>
                <a:latin typeface="Klee-Medium"/>
                <a:cs typeface="Klee-Medium"/>
              </a:rPr>
              <a:t>汎用的な集積操作。Collectorsユーティリティによく使う操作が定義済み。</a:t>
            </a:r>
            <a:endParaRPr sz="1400">
              <a:latin typeface="Klee-Medium"/>
              <a:cs typeface="Klee-Medium"/>
            </a:endParaRPr>
          </a:p>
          <a:p>
            <a:pPr lvl="3" marL="1266190" indent="-177800">
              <a:lnSpc>
                <a:spcPct val="100000"/>
              </a:lnSpc>
              <a:spcBef>
                <a:spcPts val="305"/>
              </a:spcBef>
              <a:buClr>
                <a:srgbClr val="528415"/>
              </a:buClr>
              <a:buSzPct val="78571"/>
              <a:buFont typeface="Verdana"/>
              <a:buChar char="–"/>
              <a:tabLst>
                <a:tab pos="1266825" algn="l"/>
              </a:tabLst>
            </a:pPr>
            <a:r>
              <a:rPr dirty="0" sz="1400">
                <a:solidFill>
                  <a:srgbClr val="FFFFFF"/>
                </a:solidFill>
                <a:latin typeface="Klee-Medium"/>
                <a:cs typeface="Klee-Medium"/>
              </a:rPr>
              <a:t>Collectors#toList</a:t>
            </a:r>
            <a:r>
              <a:rPr dirty="0" sz="1400" spc="-100">
                <a:solidFill>
                  <a:srgbClr val="FFFFFF"/>
                </a:solidFill>
                <a:latin typeface="Klee-Medium"/>
                <a:cs typeface="Klee-Medium"/>
              </a:rPr>
              <a:t> </a:t>
            </a:r>
            <a:r>
              <a:rPr dirty="0" sz="1400">
                <a:solidFill>
                  <a:srgbClr val="FFFFFF"/>
                </a:solidFill>
                <a:latin typeface="Klee-Medium"/>
                <a:cs typeface="Klee-Medium"/>
              </a:rPr>
              <a:t>–</a:t>
            </a:r>
            <a:r>
              <a:rPr dirty="0" sz="1400" spc="-65">
                <a:solidFill>
                  <a:srgbClr val="FFFFFF"/>
                </a:solidFill>
                <a:latin typeface="Klee-Medium"/>
                <a:cs typeface="Klee-Medium"/>
              </a:rPr>
              <a:t> </a:t>
            </a:r>
            <a:r>
              <a:rPr dirty="0" sz="1400">
                <a:solidFill>
                  <a:srgbClr val="FFFFFF"/>
                </a:solidFill>
                <a:latin typeface="Klee-Medium"/>
                <a:cs typeface="Klee-Medium"/>
              </a:rPr>
              <a:t>要素をListへ変換する。</a:t>
            </a:r>
            <a:endParaRPr sz="1400">
              <a:latin typeface="Klee-Medium"/>
              <a:cs typeface="Klee-Medium"/>
            </a:endParaRPr>
          </a:p>
          <a:p>
            <a:pPr lvl="3" marL="1266190" indent="-177800">
              <a:lnSpc>
                <a:spcPct val="100000"/>
              </a:lnSpc>
              <a:spcBef>
                <a:spcPts val="330"/>
              </a:spcBef>
              <a:buClr>
                <a:srgbClr val="528415"/>
              </a:buClr>
              <a:buSzPct val="78571"/>
              <a:buFont typeface="Verdana"/>
              <a:buChar char="–"/>
              <a:tabLst>
                <a:tab pos="1266825" algn="l"/>
              </a:tabLst>
            </a:pPr>
            <a:r>
              <a:rPr dirty="0" sz="1400">
                <a:solidFill>
                  <a:srgbClr val="FFFFFF"/>
                </a:solidFill>
                <a:latin typeface="Klee-Medium"/>
                <a:cs typeface="Klee-Medium"/>
              </a:rPr>
              <a:t>Collectors#joining</a:t>
            </a:r>
            <a:r>
              <a:rPr dirty="0" sz="1400" spc="-95">
                <a:solidFill>
                  <a:srgbClr val="FFFFFF"/>
                </a:solidFill>
                <a:latin typeface="Klee-Medium"/>
                <a:cs typeface="Klee-Medium"/>
              </a:rPr>
              <a:t> </a:t>
            </a:r>
            <a:r>
              <a:rPr dirty="0" sz="1400">
                <a:solidFill>
                  <a:srgbClr val="FFFFFF"/>
                </a:solidFill>
                <a:latin typeface="Klee-Medium"/>
                <a:cs typeface="Klee-Medium"/>
              </a:rPr>
              <a:t>–</a:t>
            </a:r>
            <a:r>
              <a:rPr dirty="0" sz="1400" spc="-65">
                <a:solidFill>
                  <a:srgbClr val="FFFFFF"/>
                </a:solidFill>
                <a:latin typeface="Klee-Medium"/>
                <a:cs typeface="Klee-Medium"/>
              </a:rPr>
              <a:t> </a:t>
            </a:r>
            <a:r>
              <a:rPr dirty="0" sz="1400">
                <a:solidFill>
                  <a:srgbClr val="FFFFFF"/>
                </a:solidFill>
                <a:latin typeface="Klee-Medium"/>
                <a:cs typeface="Klee-Medium"/>
              </a:rPr>
              <a:t>要素を１つの文字列にする。接続句を指定可能。</a:t>
            </a:r>
            <a:endParaRPr sz="1400">
              <a:latin typeface="Klee-Medium"/>
              <a:cs typeface="Klee-Medium"/>
            </a:endParaRPr>
          </a:p>
          <a:p>
            <a:pPr lvl="3" marL="1266190" marR="31115" indent="-177800">
              <a:lnSpc>
                <a:spcPts val="1570"/>
              </a:lnSpc>
              <a:spcBef>
                <a:spcPts val="475"/>
              </a:spcBef>
              <a:buClr>
                <a:srgbClr val="528415"/>
              </a:buClr>
              <a:buSzPct val="78571"/>
              <a:buFont typeface="Verdana"/>
              <a:buChar char="–"/>
              <a:tabLst>
                <a:tab pos="1266825" algn="l"/>
              </a:tabLst>
            </a:pPr>
            <a:r>
              <a:rPr dirty="0" sz="1400">
                <a:solidFill>
                  <a:srgbClr val="FFFFFF"/>
                </a:solidFill>
                <a:latin typeface="Klee-Medium"/>
                <a:cs typeface="Klee-Medium"/>
              </a:rPr>
              <a:t>Collectors#partitionBy</a:t>
            </a:r>
            <a:r>
              <a:rPr dirty="0" sz="1400" spc="-105">
                <a:solidFill>
                  <a:srgbClr val="FFFFFF"/>
                </a:solidFill>
                <a:latin typeface="Klee-Medium"/>
                <a:cs typeface="Klee-Medium"/>
              </a:rPr>
              <a:t> </a:t>
            </a:r>
            <a:r>
              <a:rPr dirty="0" sz="1400">
                <a:solidFill>
                  <a:srgbClr val="FFFFFF"/>
                </a:solidFill>
                <a:latin typeface="Klee-Medium"/>
                <a:cs typeface="Klee-Medium"/>
              </a:rPr>
              <a:t>–</a:t>
            </a:r>
            <a:r>
              <a:rPr dirty="0" sz="1400" spc="-65">
                <a:solidFill>
                  <a:srgbClr val="FFFFFF"/>
                </a:solidFill>
                <a:latin typeface="Klee-Medium"/>
                <a:cs typeface="Klee-Medium"/>
              </a:rPr>
              <a:t> </a:t>
            </a:r>
            <a:r>
              <a:rPr dirty="0" sz="1400">
                <a:solidFill>
                  <a:srgbClr val="FFFFFF"/>
                </a:solidFill>
                <a:latin typeface="Klee-Medium"/>
                <a:cs typeface="Klee-Medium"/>
              </a:rPr>
              <a:t>要素をラムダ式の条件を満たすものと満たさないものに分割す る。</a:t>
            </a:r>
            <a:endParaRPr sz="1400">
              <a:latin typeface="Klee-Medium"/>
              <a:cs typeface="Klee-Medium"/>
            </a:endParaRPr>
          </a:p>
          <a:p>
            <a:pPr lvl="3" marL="1266190" marR="174625" indent="-177800">
              <a:lnSpc>
                <a:spcPct val="100000"/>
              </a:lnSpc>
              <a:spcBef>
                <a:spcPts val="295"/>
              </a:spcBef>
              <a:buClr>
                <a:srgbClr val="528415"/>
              </a:buClr>
              <a:buSzPct val="78571"/>
              <a:buFont typeface="Verdana"/>
              <a:buChar char="–"/>
              <a:tabLst>
                <a:tab pos="1266825" algn="l"/>
              </a:tabLst>
            </a:pPr>
            <a:r>
              <a:rPr dirty="0" sz="1400">
                <a:solidFill>
                  <a:srgbClr val="FFFFFF"/>
                </a:solidFill>
                <a:latin typeface="Klee-Medium"/>
                <a:cs typeface="Klee-Medium"/>
              </a:rPr>
              <a:t>Collectors#groupingBy</a:t>
            </a:r>
            <a:r>
              <a:rPr dirty="0" sz="1400" spc="-100">
                <a:solidFill>
                  <a:srgbClr val="FFFFFF"/>
                </a:solidFill>
                <a:latin typeface="Klee-Medium"/>
                <a:cs typeface="Klee-Medium"/>
              </a:rPr>
              <a:t> </a:t>
            </a:r>
            <a:r>
              <a:rPr dirty="0" sz="1400">
                <a:solidFill>
                  <a:srgbClr val="FFFFFF"/>
                </a:solidFill>
                <a:latin typeface="Klee-Medium"/>
                <a:cs typeface="Klee-Medium"/>
              </a:rPr>
              <a:t>–</a:t>
            </a:r>
            <a:r>
              <a:rPr dirty="0" sz="1400" spc="-65">
                <a:solidFill>
                  <a:srgbClr val="FFFFFF"/>
                </a:solidFill>
                <a:latin typeface="Klee-Medium"/>
                <a:cs typeface="Klee-Medium"/>
              </a:rPr>
              <a:t> </a:t>
            </a:r>
            <a:r>
              <a:rPr dirty="0" sz="1400">
                <a:solidFill>
                  <a:srgbClr val="FFFFFF"/>
                </a:solidFill>
                <a:latin typeface="Klee-Medium"/>
                <a:cs typeface="Klee-Medium"/>
              </a:rPr>
              <a:t>要素をラムダ式の条件にしたがって複数のグループに分割す る。</a:t>
            </a:r>
            <a:endParaRPr sz="1400">
              <a:latin typeface="Klee-Medium"/>
              <a:cs typeface="Klee-Medium"/>
            </a:endParaRPr>
          </a:p>
          <a:p>
            <a:pPr lvl="1" marL="544195" marR="151765" indent="-173990">
              <a:lnSpc>
                <a:spcPts val="1510"/>
              </a:lnSpc>
              <a:spcBef>
                <a:spcPts val="680"/>
              </a:spcBef>
              <a:buClr>
                <a:srgbClr val="528415"/>
              </a:buClr>
              <a:buSzPct val="103571"/>
              <a:buFont typeface="Verdana"/>
              <a:buChar char="–"/>
              <a:tabLst>
                <a:tab pos="544830" algn="l"/>
              </a:tabLst>
            </a:pPr>
            <a:r>
              <a:rPr dirty="0" sz="1400">
                <a:solidFill>
                  <a:srgbClr val="FFFFFF"/>
                </a:solidFill>
                <a:latin typeface="Klee-Medium"/>
                <a:cs typeface="Klee-Medium"/>
              </a:rPr>
              <a:t>※</a:t>
            </a:r>
            <a:r>
              <a:rPr dirty="0" sz="1400" spc="-55">
                <a:solidFill>
                  <a:srgbClr val="FFFFFF"/>
                </a:solidFill>
                <a:latin typeface="Klee-Medium"/>
                <a:cs typeface="Klee-Medium"/>
              </a:rPr>
              <a:t> </a:t>
            </a:r>
            <a:r>
              <a:rPr dirty="0" sz="1400">
                <a:solidFill>
                  <a:srgbClr val="FFFFFF"/>
                </a:solidFill>
                <a:latin typeface="Klee-Medium"/>
                <a:cs typeface="Klee-Medium"/>
              </a:rPr>
              <a:t>anyMath,</a:t>
            </a:r>
            <a:r>
              <a:rPr dirty="0" sz="1400" spc="-85">
                <a:solidFill>
                  <a:srgbClr val="FFFFFF"/>
                </a:solidFill>
                <a:latin typeface="Klee-Medium"/>
                <a:cs typeface="Klee-Medium"/>
              </a:rPr>
              <a:t> </a:t>
            </a:r>
            <a:r>
              <a:rPr dirty="0" sz="1400">
                <a:solidFill>
                  <a:srgbClr val="FFFFFF"/>
                </a:solidFill>
                <a:latin typeface="Klee-Medium"/>
                <a:cs typeface="Klee-Medium"/>
              </a:rPr>
              <a:t>findFirstなどはショートサーキット評価であり、条件が一致した時点で要素を全て 評価せず処理を打ち切る。</a:t>
            </a:r>
            <a:endParaRPr sz="1400">
              <a:latin typeface="Klee-Medium"/>
              <a:cs typeface="Klee-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18600" cy="751205"/>
          </a:xfrm>
          <a:custGeom>
            <a:avLst/>
            <a:gdLst/>
            <a:ahLst/>
            <a:cxnLst/>
            <a:rect l="l" t="t" r="r" b="b"/>
            <a:pathLst>
              <a:path w="9118600" h="751205">
                <a:moveTo>
                  <a:pt x="0" y="750951"/>
                </a:moveTo>
                <a:lnTo>
                  <a:pt x="9118600" y="750951"/>
                </a:lnTo>
                <a:lnTo>
                  <a:pt x="9118600" y="0"/>
                </a:lnTo>
                <a:lnTo>
                  <a:pt x="0" y="0"/>
                </a:lnTo>
                <a:lnTo>
                  <a:pt x="0" y="750951"/>
                </a:lnTo>
                <a:close/>
              </a:path>
            </a:pathLst>
          </a:custGeom>
          <a:solidFill>
            <a:srgbClr val="181818"/>
          </a:solidFill>
        </p:spPr>
        <p:txBody>
          <a:bodyPr wrap="square" lIns="0" tIns="0" rIns="0" bIns="0" rtlCol="0"/>
          <a:lstStyle/>
          <a:p/>
        </p:txBody>
      </p:sp>
      <p:sp>
        <p:nvSpPr>
          <p:cNvPr id="3" name="object 3"/>
          <p:cNvSpPr/>
          <p:nvPr/>
        </p:nvSpPr>
        <p:spPr>
          <a:xfrm>
            <a:off x="0" y="827150"/>
            <a:ext cx="9118600" cy="6031230"/>
          </a:xfrm>
          <a:custGeom>
            <a:avLst/>
            <a:gdLst/>
            <a:ahLst/>
            <a:cxnLst/>
            <a:rect l="l" t="t" r="r" b="b"/>
            <a:pathLst>
              <a:path w="9118600" h="6031230">
                <a:moveTo>
                  <a:pt x="0" y="6030849"/>
                </a:moveTo>
                <a:lnTo>
                  <a:pt x="9118600" y="6030849"/>
                </a:lnTo>
                <a:lnTo>
                  <a:pt x="9118600" y="0"/>
                </a:lnTo>
                <a:lnTo>
                  <a:pt x="0" y="0"/>
                </a:lnTo>
                <a:lnTo>
                  <a:pt x="0" y="6030849"/>
                </a:lnTo>
                <a:close/>
              </a:path>
            </a:pathLst>
          </a:custGeom>
          <a:solidFill>
            <a:srgbClr val="181818"/>
          </a:solidFill>
        </p:spPr>
        <p:txBody>
          <a:bodyPr wrap="square" lIns="0" tIns="0" rIns="0" bIns="0" rtlCol="0"/>
          <a:lstStyle/>
          <a:p/>
        </p:txBody>
      </p:sp>
      <p:sp>
        <p:nvSpPr>
          <p:cNvPr id="4" name="object 4"/>
          <p:cNvSpPr/>
          <p:nvPr/>
        </p:nvSpPr>
        <p:spPr>
          <a:xfrm>
            <a:off x="555" y="817625"/>
            <a:ext cx="9144000" cy="25400"/>
          </a:xfrm>
          <a:custGeom>
            <a:avLst/>
            <a:gdLst/>
            <a:ahLst/>
            <a:cxnLst/>
            <a:rect l="l" t="t" r="r" b="b"/>
            <a:pathLst>
              <a:path w="9144000" h="25400">
                <a:moveTo>
                  <a:pt x="0" y="25400"/>
                </a:moveTo>
                <a:lnTo>
                  <a:pt x="9143444" y="25400"/>
                </a:lnTo>
                <a:lnTo>
                  <a:pt x="9143444" y="0"/>
                </a:lnTo>
                <a:lnTo>
                  <a:pt x="0" y="0"/>
                </a:lnTo>
                <a:lnTo>
                  <a:pt x="0" y="25400"/>
                </a:lnTo>
                <a:close/>
              </a:path>
            </a:pathLst>
          </a:custGeom>
          <a:solidFill>
            <a:srgbClr val="000000"/>
          </a:solidFill>
        </p:spPr>
        <p:txBody>
          <a:bodyPr wrap="square" lIns="0" tIns="0" rIns="0" bIns="0" rtlCol="0"/>
          <a:lstStyle/>
          <a:p/>
        </p:txBody>
      </p:sp>
      <p:sp>
        <p:nvSpPr>
          <p:cNvPr id="5" name="object 5"/>
          <p:cNvSpPr/>
          <p:nvPr/>
        </p:nvSpPr>
        <p:spPr>
          <a:xfrm>
            <a:off x="552" y="750951"/>
            <a:ext cx="9144000" cy="76200"/>
          </a:xfrm>
          <a:custGeom>
            <a:avLst/>
            <a:gdLst/>
            <a:ahLst/>
            <a:cxnLst/>
            <a:rect l="l" t="t" r="r" b="b"/>
            <a:pathLst>
              <a:path w="9144000" h="76200">
                <a:moveTo>
                  <a:pt x="0" y="0"/>
                </a:moveTo>
                <a:lnTo>
                  <a:pt x="0" y="76200"/>
                </a:lnTo>
                <a:lnTo>
                  <a:pt x="9143447" y="76200"/>
                </a:lnTo>
                <a:lnTo>
                  <a:pt x="9143447" y="0"/>
                </a:lnTo>
                <a:lnTo>
                  <a:pt x="0" y="0"/>
                </a:lnTo>
                <a:close/>
              </a:path>
            </a:pathLst>
          </a:custGeom>
          <a:solidFill>
            <a:srgbClr val="71BE44"/>
          </a:solidFill>
        </p:spPr>
        <p:txBody>
          <a:bodyPr wrap="square" lIns="0" tIns="0" rIns="0" bIns="0" rtlCol="0"/>
          <a:lstStyle/>
          <a:p/>
        </p:txBody>
      </p:sp>
      <p:sp>
        <p:nvSpPr>
          <p:cNvPr id="6" name="object 6"/>
          <p:cNvSpPr txBox="1">
            <a:spLocks noGrp="1"/>
          </p:cNvSpPr>
          <p:nvPr>
            <p:ph type="title"/>
          </p:nvPr>
        </p:nvSpPr>
        <p:spPr>
          <a:xfrm>
            <a:off x="231140" y="440766"/>
            <a:ext cx="3437890" cy="353695"/>
          </a:xfrm>
          <a:prstGeom prst="rect"/>
        </p:spPr>
        <p:txBody>
          <a:bodyPr wrap="square" lIns="0" tIns="0" rIns="0" bIns="0" rtlCol="0" vert="horz">
            <a:spAutoFit/>
          </a:bodyPr>
          <a:lstStyle/>
          <a:p>
            <a:pPr marL="12700">
              <a:lnSpc>
                <a:spcPct val="100000"/>
              </a:lnSpc>
            </a:pPr>
            <a:r>
              <a:rPr dirty="0" sz="2000" b="1">
                <a:solidFill>
                  <a:srgbClr val="FFFFFF"/>
                </a:solidFill>
                <a:latin typeface="Verdana"/>
                <a:cs typeface="Verdana"/>
              </a:rPr>
              <a:t>Stream</a:t>
            </a:r>
            <a:r>
              <a:rPr dirty="0" sz="2000" spc="-160" b="1">
                <a:solidFill>
                  <a:srgbClr val="FFFFFF"/>
                </a:solidFill>
                <a:latin typeface="Verdana"/>
                <a:cs typeface="Verdana"/>
              </a:rPr>
              <a:t> </a:t>
            </a:r>
            <a:r>
              <a:rPr dirty="0" sz="2000" spc="275" b="1">
                <a:solidFill>
                  <a:srgbClr val="FFFFFF"/>
                </a:solidFill>
                <a:latin typeface="Apple SD Gothic Neo"/>
                <a:cs typeface="Apple SD Gothic Neo"/>
              </a:rPr>
              <a:t>の終</a:t>
            </a:r>
            <a:r>
              <a:rPr dirty="0" sz="2000" spc="280" b="1">
                <a:solidFill>
                  <a:srgbClr val="FFFFFF"/>
                </a:solidFill>
                <a:latin typeface="Apple SD Gothic Neo"/>
                <a:cs typeface="Apple SD Gothic Neo"/>
              </a:rPr>
              <a:t>端操作</a:t>
            </a:r>
            <a:r>
              <a:rPr dirty="0" sz="2000" spc="10">
                <a:solidFill>
                  <a:srgbClr val="FFFFFF"/>
                </a:solidFill>
              </a:rPr>
              <a:t>（補足）</a:t>
            </a:r>
            <a:endParaRPr sz="2000">
              <a:latin typeface="Apple SD Gothic Neo"/>
              <a:cs typeface="Apple SD Gothic Neo"/>
            </a:endParaRPr>
          </a:p>
        </p:txBody>
      </p:sp>
      <p:sp>
        <p:nvSpPr>
          <p:cNvPr id="8" name="object 8"/>
          <p:cNvSpPr txBox="1"/>
          <p:nvPr/>
        </p:nvSpPr>
        <p:spPr>
          <a:xfrm>
            <a:off x="8751045" y="6648637"/>
            <a:ext cx="226060" cy="167640"/>
          </a:xfrm>
          <a:prstGeom prst="rect">
            <a:avLst/>
          </a:prstGeom>
        </p:spPr>
        <p:txBody>
          <a:bodyPr wrap="square" lIns="0" tIns="18415" rIns="0" bIns="0" rtlCol="0" vert="horz">
            <a:spAutoFit/>
          </a:bodyPr>
          <a:lstStyle/>
          <a:p>
            <a:pPr marL="12700">
              <a:lnSpc>
                <a:spcPct val="100000"/>
              </a:lnSpc>
              <a:spcBef>
                <a:spcPts val="145"/>
              </a:spcBef>
            </a:pPr>
            <a:r>
              <a:rPr dirty="0" sz="800" spc="80">
                <a:solidFill>
                  <a:srgbClr val="7FD10F"/>
                </a:solidFill>
                <a:latin typeface="Arial"/>
                <a:cs typeface="Arial"/>
              </a:rPr>
              <a:t>011</a:t>
            </a:r>
            <a:endParaRPr sz="800">
              <a:latin typeface="Arial"/>
              <a:cs typeface="Arial"/>
            </a:endParaRPr>
          </a:p>
        </p:txBody>
      </p:sp>
      <p:sp>
        <p:nvSpPr>
          <p:cNvPr id="7" name="object 7"/>
          <p:cNvSpPr txBox="1"/>
          <p:nvPr/>
        </p:nvSpPr>
        <p:spPr>
          <a:xfrm>
            <a:off x="262267" y="962228"/>
            <a:ext cx="8353425" cy="1541780"/>
          </a:xfrm>
          <a:prstGeom prst="rect">
            <a:avLst/>
          </a:prstGeom>
        </p:spPr>
        <p:txBody>
          <a:bodyPr wrap="square" lIns="0" tIns="0" rIns="0" bIns="0" rtlCol="0" vert="horz">
            <a:spAutoFit/>
          </a:bodyPr>
          <a:lstStyle/>
          <a:p>
            <a:pPr marL="154305" indent="-141605">
              <a:lnSpc>
                <a:spcPct val="100000"/>
              </a:lnSpc>
              <a:buClr>
                <a:srgbClr val="528415"/>
              </a:buClr>
              <a:buSzPct val="78125"/>
              <a:buFont typeface="Wingdings"/>
              <a:buChar char=""/>
              <a:tabLst>
                <a:tab pos="154940" algn="l"/>
              </a:tabLst>
            </a:pPr>
            <a:r>
              <a:rPr dirty="0" sz="1600">
                <a:solidFill>
                  <a:srgbClr val="FFFFFF"/>
                </a:solidFill>
                <a:latin typeface="Klee-Medium"/>
                <a:cs typeface="Klee-Medium"/>
              </a:rPr>
              <a:t>findFirst()とanyMatch()の差は、Optionalを生成するか否かのみ</a:t>
            </a:r>
            <a:endParaRPr sz="1600">
              <a:latin typeface="Klee-Medium"/>
              <a:cs typeface="Klee-Medium"/>
            </a:endParaRPr>
          </a:p>
          <a:p>
            <a:pPr marL="154305" indent="-141605">
              <a:lnSpc>
                <a:spcPct val="100000"/>
              </a:lnSpc>
              <a:spcBef>
                <a:spcPts val="500"/>
              </a:spcBef>
              <a:buClr>
                <a:srgbClr val="528415"/>
              </a:buClr>
              <a:buSzPct val="78125"/>
              <a:buFont typeface="Wingdings"/>
              <a:buChar char=""/>
              <a:tabLst>
                <a:tab pos="154940" algn="l"/>
              </a:tabLst>
            </a:pPr>
            <a:r>
              <a:rPr dirty="0" sz="1600">
                <a:solidFill>
                  <a:srgbClr val="FFFFFF"/>
                </a:solidFill>
                <a:latin typeface="Klee-Medium"/>
                <a:cs typeface="Klee-Medium"/>
              </a:rPr>
              <a:t>findFirst()とfindAny()</a:t>
            </a:r>
            <a:endParaRPr sz="1600">
              <a:latin typeface="Klee-Medium"/>
              <a:cs typeface="Klee-Medium"/>
            </a:endParaRPr>
          </a:p>
          <a:p>
            <a:pPr marL="154305">
              <a:lnSpc>
                <a:spcPct val="100000"/>
              </a:lnSpc>
            </a:pPr>
            <a:r>
              <a:rPr dirty="0" sz="1600">
                <a:solidFill>
                  <a:srgbClr val="FFFFFF"/>
                </a:solidFill>
                <a:latin typeface="Klee-Medium"/>
                <a:cs typeface="Klee-Medium"/>
              </a:rPr>
              <a:t>findAnyは、ストリームが保持する要素のうち、いずれかの要素を返す。</a:t>
            </a:r>
            <a:endParaRPr sz="1600">
              <a:latin typeface="Klee-Medium"/>
              <a:cs typeface="Klee-Medium"/>
            </a:endParaRPr>
          </a:p>
          <a:p>
            <a:pPr marL="154305" marR="5080">
              <a:lnSpc>
                <a:spcPct val="100000"/>
              </a:lnSpc>
            </a:pPr>
            <a:r>
              <a:rPr dirty="0" sz="1600">
                <a:solidFill>
                  <a:srgbClr val="FFFFFF"/>
                </a:solidFill>
                <a:latin typeface="Klee-Medium"/>
                <a:cs typeface="Klee-Medium"/>
              </a:rPr>
              <a:t>findFirstは最初の要素を返すという特徴がある為、 parallelStrea()を使用した場合、いずれかの中間処理に対する要素を返すfindAnyを使用し たほうが、結果を早く受け取れる可能性がある。</a:t>
            </a:r>
            <a:endParaRPr sz="1600">
              <a:latin typeface="Klee-Medium"/>
              <a:cs typeface="Klee-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31643" y="934859"/>
            <a:ext cx="3683000" cy="400050"/>
          </a:xfrm>
          <a:prstGeom prst="rect">
            <a:avLst/>
          </a:prstGeom>
        </p:spPr>
        <p:txBody>
          <a:bodyPr wrap="square" lIns="0" tIns="0" rIns="0" bIns="0" rtlCol="0" vert="horz">
            <a:spAutoFit/>
          </a:bodyPr>
          <a:lstStyle/>
          <a:p>
            <a:pPr marL="12700" marR="5080">
              <a:lnSpc>
                <a:spcPct val="100000"/>
              </a:lnSpc>
            </a:pPr>
            <a:r>
              <a:rPr dirty="0" sz="1200">
                <a:solidFill>
                  <a:srgbClr val="FFFFFF"/>
                </a:solidFill>
                <a:latin typeface="Arial Unicode MS"/>
                <a:cs typeface="Arial Unicode MS"/>
              </a:rPr>
              <a:t>ラムダ式がいきなり出てきたので、ラムダ式について 説明する。</a:t>
            </a:r>
            <a:endParaRPr sz="1200">
              <a:latin typeface="Arial Unicode MS"/>
              <a:cs typeface="Arial Unicode MS"/>
            </a:endParaRPr>
          </a:p>
        </p:txBody>
      </p:sp>
      <p:sp>
        <p:nvSpPr>
          <p:cNvPr id="3" name="object 3"/>
          <p:cNvSpPr txBox="1">
            <a:spLocks noGrp="1"/>
          </p:cNvSpPr>
          <p:nvPr>
            <p:ph type="sldNum" idx="7" sz="quarter"/>
          </p:nvPr>
        </p:nvSpPr>
        <p:spPr>
          <a:prstGeom prst="rect"/>
        </p:spPr>
        <p:txBody>
          <a:bodyPr wrap="square" lIns="0" tIns="18415" rIns="0" bIns="0" rtlCol="0" vert="horz">
            <a:spAutoFit/>
          </a:bodyPr>
          <a:lstStyle/>
          <a:p>
            <a:pPr marL="25400">
              <a:lnSpc>
                <a:spcPct val="100000"/>
              </a:lnSpc>
              <a:spcBef>
                <a:spcPts val="145"/>
              </a:spcBef>
            </a:pPr>
            <a:r>
              <a:rPr dirty="0" spc="80"/>
              <a:t>12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181818"/>
          </a:solidFill>
        </p:spPr>
        <p:txBody>
          <a:bodyPr wrap="square" lIns="0" tIns="0" rIns="0" bIns="0" rtlCol="0"/>
          <a:lstStyle/>
          <a:p/>
        </p:txBody>
      </p:sp>
      <p:sp>
        <p:nvSpPr>
          <p:cNvPr id="3" name="object 3"/>
          <p:cNvSpPr/>
          <p:nvPr/>
        </p:nvSpPr>
        <p:spPr>
          <a:xfrm>
            <a:off x="0" y="6835140"/>
            <a:ext cx="9144000" cy="0"/>
          </a:xfrm>
          <a:custGeom>
            <a:avLst/>
            <a:gdLst/>
            <a:ahLst/>
            <a:cxnLst/>
            <a:rect l="l" t="t" r="r" b="b"/>
            <a:pathLst>
              <a:path w="9144000" h="0">
                <a:moveTo>
                  <a:pt x="0" y="0"/>
                </a:moveTo>
                <a:lnTo>
                  <a:pt x="9144000" y="0"/>
                </a:lnTo>
              </a:path>
            </a:pathLst>
          </a:custGeom>
          <a:ln w="45720">
            <a:solidFill>
              <a:srgbClr val="1F4E79"/>
            </a:solidFill>
          </a:ln>
        </p:spPr>
        <p:txBody>
          <a:bodyPr wrap="square" lIns="0" tIns="0" rIns="0" bIns="0" rtlCol="0"/>
          <a:lstStyle/>
          <a:p/>
        </p:txBody>
      </p:sp>
      <p:sp>
        <p:nvSpPr>
          <p:cNvPr id="4" name="object 4"/>
          <p:cNvSpPr txBox="1">
            <a:spLocks noGrp="1"/>
          </p:cNvSpPr>
          <p:nvPr>
            <p:ph type="title"/>
          </p:nvPr>
        </p:nvSpPr>
        <p:spPr>
          <a:xfrm>
            <a:off x="1083081" y="477392"/>
            <a:ext cx="7122795" cy="592455"/>
          </a:xfrm>
          <a:prstGeom prst="rect"/>
        </p:spPr>
        <p:txBody>
          <a:bodyPr wrap="square" lIns="0" tIns="0" rIns="0" bIns="0" rtlCol="0" vert="horz">
            <a:spAutoFit/>
          </a:bodyPr>
          <a:lstStyle/>
          <a:p>
            <a:pPr marL="12700">
              <a:lnSpc>
                <a:spcPts val="4660"/>
              </a:lnSpc>
            </a:pPr>
            <a:r>
              <a:rPr dirty="0" sz="4000" spc="-5"/>
              <a:t>ラムダ式</a:t>
            </a:r>
            <a:r>
              <a:rPr dirty="0" sz="4000" spc="-30">
                <a:latin typeface="Arial"/>
                <a:cs typeface="Arial"/>
              </a:rPr>
              <a:t>(Lambda</a:t>
            </a:r>
            <a:r>
              <a:rPr dirty="0" sz="4000" spc="200">
                <a:latin typeface="Arial"/>
                <a:cs typeface="Arial"/>
              </a:rPr>
              <a:t> </a:t>
            </a:r>
            <a:r>
              <a:rPr dirty="0" sz="4000" spc="-25">
                <a:latin typeface="Arial"/>
                <a:cs typeface="Arial"/>
              </a:rPr>
              <a:t>Expressions)</a:t>
            </a:r>
            <a:endParaRPr sz="4000">
              <a:latin typeface="Arial"/>
              <a:cs typeface="Arial"/>
            </a:endParaRPr>
          </a:p>
        </p:txBody>
      </p:sp>
      <p:sp>
        <p:nvSpPr>
          <p:cNvPr id="8" name="object 8"/>
          <p:cNvSpPr txBox="1">
            <a:spLocks noGrp="1"/>
          </p:cNvSpPr>
          <p:nvPr>
            <p:ph type="sldNum" idx="7" sz="quarter"/>
          </p:nvPr>
        </p:nvSpPr>
        <p:spPr>
          <a:prstGeom prst="rect"/>
        </p:spPr>
        <p:txBody>
          <a:bodyPr wrap="square" lIns="0" tIns="18415" rIns="0" bIns="0" rtlCol="0" vert="horz">
            <a:spAutoFit/>
          </a:bodyPr>
          <a:lstStyle/>
          <a:p>
            <a:pPr marL="25400">
              <a:lnSpc>
                <a:spcPct val="100000"/>
              </a:lnSpc>
              <a:spcBef>
                <a:spcPts val="145"/>
              </a:spcBef>
            </a:pPr>
            <a:r>
              <a:rPr dirty="0" spc="80"/>
              <a:t>13</a:t>
            </a:r>
          </a:p>
        </p:txBody>
      </p:sp>
      <p:sp>
        <p:nvSpPr>
          <p:cNvPr id="5" name="object 5"/>
          <p:cNvSpPr txBox="1"/>
          <p:nvPr/>
        </p:nvSpPr>
        <p:spPr>
          <a:xfrm>
            <a:off x="821842" y="1412748"/>
            <a:ext cx="7645400" cy="1000760"/>
          </a:xfrm>
          <a:prstGeom prst="rect">
            <a:avLst/>
          </a:prstGeom>
        </p:spPr>
        <p:txBody>
          <a:bodyPr wrap="square" lIns="0" tIns="0" rIns="0" bIns="0" rtlCol="0" vert="horz">
            <a:spAutoFit/>
          </a:bodyPr>
          <a:lstStyle/>
          <a:p>
            <a:pPr marL="12700" marR="5080">
              <a:lnSpc>
                <a:spcPct val="125000"/>
              </a:lnSpc>
            </a:pPr>
            <a:r>
              <a:rPr dirty="0" sz="2400">
                <a:solidFill>
                  <a:srgbClr val="FFFFFF"/>
                </a:solidFill>
                <a:latin typeface="Arial Unicode MS"/>
                <a:cs typeface="Arial Unicode MS"/>
              </a:rPr>
              <a:t>ラムダ式は、関数型インタフェースの実装匿名クラスの 簡易記法です。ラムダ式は以下の構文で記述します。</a:t>
            </a:r>
            <a:endParaRPr sz="2400">
              <a:latin typeface="Arial Unicode MS"/>
              <a:cs typeface="Arial Unicode MS"/>
            </a:endParaRPr>
          </a:p>
        </p:txBody>
      </p:sp>
      <p:sp>
        <p:nvSpPr>
          <p:cNvPr id="6" name="object 6"/>
          <p:cNvSpPr txBox="1"/>
          <p:nvPr/>
        </p:nvSpPr>
        <p:spPr>
          <a:xfrm>
            <a:off x="1086611" y="2735579"/>
            <a:ext cx="6971030" cy="441959"/>
          </a:xfrm>
          <a:prstGeom prst="rect">
            <a:avLst/>
          </a:prstGeom>
          <a:solidFill>
            <a:srgbClr val="D9D9D9"/>
          </a:solidFill>
        </p:spPr>
        <p:txBody>
          <a:bodyPr wrap="square" lIns="0" tIns="48260" rIns="0" bIns="0" rtlCol="0" vert="horz">
            <a:spAutoFit/>
          </a:bodyPr>
          <a:lstStyle/>
          <a:p>
            <a:pPr marL="71755">
              <a:lnSpc>
                <a:spcPct val="100000"/>
              </a:lnSpc>
              <a:spcBef>
                <a:spcPts val="380"/>
              </a:spcBef>
              <a:tabLst>
                <a:tab pos="2662555" algn="l"/>
              </a:tabLst>
            </a:pPr>
            <a:r>
              <a:rPr dirty="0" sz="2400" spc="-250">
                <a:solidFill>
                  <a:srgbClr val="252525"/>
                </a:solidFill>
                <a:latin typeface="Monaco"/>
                <a:cs typeface="Monaco"/>
              </a:rPr>
              <a:t>(</a:t>
            </a:r>
            <a:r>
              <a:rPr dirty="0" sz="2400">
                <a:solidFill>
                  <a:srgbClr val="252525"/>
                </a:solidFill>
                <a:latin typeface="Arial Unicode MS"/>
                <a:cs typeface="Arial Unicode MS"/>
              </a:rPr>
              <a:t>引数</a:t>
            </a:r>
            <a:r>
              <a:rPr dirty="0" sz="2400" spc="-245">
                <a:solidFill>
                  <a:srgbClr val="252525"/>
                </a:solidFill>
                <a:latin typeface="Monaco"/>
                <a:cs typeface="Monaco"/>
              </a:rPr>
              <a:t>)</a:t>
            </a:r>
            <a:r>
              <a:rPr dirty="0" sz="2400" spc="-240">
                <a:solidFill>
                  <a:srgbClr val="252525"/>
                </a:solidFill>
                <a:latin typeface="Monaco"/>
                <a:cs typeface="Monaco"/>
              </a:rPr>
              <a:t> </a:t>
            </a:r>
            <a:r>
              <a:rPr dirty="0" sz="2400" spc="-245">
                <a:solidFill>
                  <a:srgbClr val="252525"/>
                </a:solidFill>
                <a:latin typeface="Monaco"/>
                <a:cs typeface="Monaco"/>
              </a:rPr>
              <a:t>-&gt;</a:t>
            </a:r>
            <a:r>
              <a:rPr dirty="0" sz="2400" spc="-240">
                <a:solidFill>
                  <a:srgbClr val="252525"/>
                </a:solidFill>
                <a:latin typeface="Monaco"/>
                <a:cs typeface="Monaco"/>
              </a:rPr>
              <a:t> </a:t>
            </a:r>
            <a:r>
              <a:rPr dirty="0" sz="2400" spc="-245">
                <a:solidFill>
                  <a:srgbClr val="252525"/>
                </a:solidFill>
                <a:latin typeface="Monaco"/>
                <a:cs typeface="Monaco"/>
              </a:rPr>
              <a:t>{</a:t>
            </a:r>
            <a:r>
              <a:rPr dirty="0" sz="2400" spc="-240">
                <a:solidFill>
                  <a:srgbClr val="252525"/>
                </a:solidFill>
                <a:latin typeface="Monaco"/>
                <a:cs typeface="Monaco"/>
              </a:rPr>
              <a:t> </a:t>
            </a:r>
            <a:r>
              <a:rPr dirty="0" sz="2400">
                <a:solidFill>
                  <a:srgbClr val="252525"/>
                </a:solidFill>
                <a:latin typeface="Arial Unicode MS"/>
                <a:cs typeface="Arial Unicode MS"/>
              </a:rPr>
              <a:t>処理	</a:t>
            </a:r>
            <a:r>
              <a:rPr dirty="0" sz="2400" spc="-245">
                <a:solidFill>
                  <a:srgbClr val="252525"/>
                </a:solidFill>
                <a:latin typeface="Monaco"/>
                <a:cs typeface="Monaco"/>
              </a:rPr>
              <a:t>}</a:t>
            </a:r>
            <a:endParaRPr sz="2400">
              <a:latin typeface="Monaco"/>
              <a:cs typeface="Monaco"/>
            </a:endParaRPr>
          </a:p>
        </p:txBody>
      </p:sp>
      <p:sp>
        <p:nvSpPr>
          <p:cNvPr id="7" name="object 7"/>
          <p:cNvSpPr txBox="1"/>
          <p:nvPr/>
        </p:nvSpPr>
        <p:spPr>
          <a:xfrm>
            <a:off x="821842" y="3564001"/>
            <a:ext cx="7411720" cy="2433955"/>
          </a:xfrm>
          <a:prstGeom prst="rect">
            <a:avLst/>
          </a:prstGeom>
        </p:spPr>
        <p:txBody>
          <a:bodyPr wrap="square" lIns="0" tIns="0" rIns="0" bIns="0" rtlCol="0" vert="horz">
            <a:spAutoFit/>
          </a:bodyPr>
          <a:lstStyle/>
          <a:p>
            <a:pPr algn="just" marL="12700">
              <a:lnSpc>
                <a:spcPct val="100000"/>
              </a:lnSpc>
            </a:pPr>
            <a:r>
              <a:rPr dirty="0" sz="2400">
                <a:solidFill>
                  <a:srgbClr val="FFFFFF"/>
                </a:solidFill>
                <a:latin typeface="Arial Unicode MS"/>
                <a:cs typeface="Arial Unicode MS"/>
              </a:rPr>
              <a:t>ラムダ式の引数は、実装する関数型インタフェースの</a:t>
            </a:r>
            <a:endParaRPr sz="2400">
              <a:latin typeface="Arial Unicode MS"/>
              <a:cs typeface="Arial Unicode MS"/>
            </a:endParaRPr>
          </a:p>
          <a:p>
            <a:pPr algn="just" marL="12700">
              <a:lnSpc>
                <a:spcPct val="100000"/>
              </a:lnSpc>
              <a:spcBef>
                <a:spcPts val="720"/>
              </a:spcBef>
            </a:pPr>
            <a:r>
              <a:rPr dirty="0" sz="2400" spc="-5">
                <a:solidFill>
                  <a:srgbClr val="FFFFFF"/>
                </a:solidFill>
                <a:latin typeface="Arial Unicode MS"/>
                <a:cs typeface="Arial Unicode MS"/>
              </a:rPr>
              <a:t>メソッドの引数と同じになります</a:t>
            </a:r>
            <a:r>
              <a:rPr dirty="0" sz="2400">
                <a:solidFill>
                  <a:srgbClr val="FFFFFF"/>
                </a:solidFill>
                <a:latin typeface="Arial Unicode MS"/>
                <a:cs typeface="Arial Unicode MS"/>
              </a:rPr>
              <a:t>。</a:t>
            </a:r>
            <a:endParaRPr sz="2400">
              <a:latin typeface="Arial Unicode MS"/>
              <a:cs typeface="Arial Unicode MS"/>
            </a:endParaRPr>
          </a:p>
          <a:p>
            <a:pPr algn="just" marL="12700" marR="5080">
              <a:lnSpc>
                <a:spcPct val="125000"/>
              </a:lnSpc>
              <a:spcBef>
                <a:spcPts val="1200"/>
              </a:spcBef>
            </a:pPr>
            <a:r>
              <a:rPr dirty="0" sz="2400">
                <a:solidFill>
                  <a:srgbClr val="FFFFFF"/>
                </a:solidFill>
                <a:latin typeface="Arial Unicode MS"/>
                <a:cs typeface="Arial Unicode MS"/>
              </a:rPr>
              <a:t>ラムダ式導入のメリットは、後述する</a:t>
            </a:r>
            <a:r>
              <a:rPr dirty="0" sz="2400" spc="125">
                <a:solidFill>
                  <a:srgbClr val="FFFFFF"/>
                </a:solidFill>
                <a:latin typeface="Arial Unicode MS"/>
                <a:cs typeface="Arial Unicode MS"/>
              </a:rPr>
              <a:t> </a:t>
            </a:r>
            <a:r>
              <a:rPr dirty="0" sz="2400" spc="125">
                <a:solidFill>
                  <a:srgbClr val="FFFFFF"/>
                </a:solidFill>
                <a:latin typeface="Arial"/>
                <a:cs typeface="Arial"/>
              </a:rPr>
              <a:t>Stream</a:t>
            </a:r>
            <a:r>
              <a:rPr dirty="0" sz="2400" spc="105">
                <a:solidFill>
                  <a:srgbClr val="FFFFFF"/>
                </a:solidFill>
                <a:latin typeface="Arial"/>
                <a:cs typeface="Arial"/>
              </a:rPr>
              <a:t> </a:t>
            </a:r>
            <a:r>
              <a:rPr dirty="0" sz="2400" spc="50">
                <a:solidFill>
                  <a:srgbClr val="FFFFFF"/>
                </a:solidFill>
                <a:latin typeface="Arial"/>
                <a:cs typeface="Arial"/>
              </a:rPr>
              <a:t>API</a:t>
            </a:r>
            <a:r>
              <a:rPr dirty="0" sz="2400" spc="100">
                <a:solidFill>
                  <a:srgbClr val="FFFFFF"/>
                </a:solidFill>
                <a:latin typeface="Arial"/>
                <a:cs typeface="Arial"/>
              </a:rPr>
              <a:t> </a:t>
            </a:r>
            <a:r>
              <a:rPr dirty="0" sz="2400">
                <a:solidFill>
                  <a:srgbClr val="FFFFFF"/>
                </a:solidFill>
                <a:latin typeface="Arial Unicode MS"/>
                <a:cs typeface="Arial Unicode MS"/>
              </a:rPr>
              <a:t>で ラムダ式を使用することにより、内部イテレータを使 用した並列処理が簡潔に記述可能になることです。</a:t>
            </a:r>
            <a:endParaRPr sz="2400">
              <a:latin typeface="Arial Unicode MS"/>
              <a:cs typeface="Arial Unicode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181818"/>
          </a:solidFill>
        </p:spPr>
        <p:txBody>
          <a:bodyPr wrap="square" lIns="0" tIns="0" rIns="0" bIns="0" rtlCol="0"/>
          <a:lstStyle/>
          <a:p/>
        </p:txBody>
      </p:sp>
      <p:sp>
        <p:nvSpPr>
          <p:cNvPr id="3" name="object 3"/>
          <p:cNvSpPr/>
          <p:nvPr/>
        </p:nvSpPr>
        <p:spPr>
          <a:xfrm>
            <a:off x="0" y="6835140"/>
            <a:ext cx="9144000" cy="0"/>
          </a:xfrm>
          <a:custGeom>
            <a:avLst/>
            <a:gdLst/>
            <a:ahLst/>
            <a:cxnLst/>
            <a:rect l="l" t="t" r="r" b="b"/>
            <a:pathLst>
              <a:path w="9144000" h="0">
                <a:moveTo>
                  <a:pt x="0" y="0"/>
                </a:moveTo>
                <a:lnTo>
                  <a:pt x="9144000" y="0"/>
                </a:lnTo>
              </a:path>
            </a:pathLst>
          </a:custGeom>
          <a:ln w="45720">
            <a:solidFill>
              <a:srgbClr val="1F4E79"/>
            </a:solidFill>
          </a:ln>
        </p:spPr>
        <p:txBody>
          <a:bodyPr wrap="square" lIns="0" tIns="0" rIns="0" bIns="0" rtlCol="0"/>
          <a:lstStyle/>
          <a:p/>
        </p:txBody>
      </p:sp>
      <p:sp>
        <p:nvSpPr>
          <p:cNvPr id="4" name="object 4"/>
          <p:cNvSpPr txBox="1">
            <a:spLocks noGrp="1"/>
          </p:cNvSpPr>
          <p:nvPr>
            <p:ph type="title"/>
          </p:nvPr>
        </p:nvSpPr>
        <p:spPr>
          <a:xfrm>
            <a:off x="2425445" y="419989"/>
            <a:ext cx="4294505" cy="708025"/>
          </a:xfrm>
          <a:prstGeom prst="rect"/>
        </p:spPr>
        <p:txBody>
          <a:bodyPr wrap="square" lIns="0" tIns="0" rIns="0" bIns="0" rtlCol="0" vert="horz">
            <a:spAutoFit/>
          </a:bodyPr>
          <a:lstStyle/>
          <a:p>
            <a:pPr marL="12700">
              <a:lnSpc>
                <a:spcPts val="5575"/>
              </a:lnSpc>
            </a:pPr>
            <a:r>
              <a:rPr dirty="0" sz="4800"/>
              <a:t>ラムダ式の構文</a:t>
            </a:r>
            <a:endParaRPr sz="4800"/>
          </a:p>
        </p:txBody>
      </p:sp>
      <p:sp>
        <p:nvSpPr>
          <p:cNvPr id="13" name="object 13"/>
          <p:cNvSpPr txBox="1">
            <a:spLocks noGrp="1"/>
          </p:cNvSpPr>
          <p:nvPr>
            <p:ph type="sldNum" idx="7" sz="quarter"/>
          </p:nvPr>
        </p:nvSpPr>
        <p:spPr>
          <a:prstGeom prst="rect"/>
        </p:spPr>
        <p:txBody>
          <a:bodyPr wrap="square" lIns="0" tIns="18415" rIns="0" bIns="0" rtlCol="0" vert="horz">
            <a:spAutoFit/>
          </a:bodyPr>
          <a:lstStyle/>
          <a:p>
            <a:pPr marL="25400">
              <a:lnSpc>
                <a:spcPct val="100000"/>
              </a:lnSpc>
              <a:spcBef>
                <a:spcPts val="145"/>
              </a:spcBef>
            </a:pPr>
            <a:r>
              <a:rPr dirty="0" spc="80"/>
              <a:t>14</a:t>
            </a:r>
          </a:p>
        </p:txBody>
      </p:sp>
      <p:sp>
        <p:nvSpPr>
          <p:cNvPr id="5" name="object 5"/>
          <p:cNvSpPr txBox="1"/>
          <p:nvPr/>
        </p:nvSpPr>
        <p:spPr>
          <a:xfrm>
            <a:off x="821842" y="1432814"/>
            <a:ext cx="939800" cy="452120"/>
          </a:xfrm>
          <a:prstGeom prst="rect">
            <a:avLst/>
          </a:prstGeom>
        </p:spPr>
        <p:txBody>
          <a:bodyPr wrap="square" lIns="0" tIns="0" rIns="0" bIns="0" rtlCol="0" vert="horz">
            <a:spAutoFit/>
          </a:bodyPr>
          <a:lstStyle/>
          <a:p>
            <a:pPr marL="12700">
              <a:lnSpc>
                <a:spcPct val="100000"/>
              </a:lnSpc>
            </a:pPr>
            <a:r>
              <a:rPr dirty="0" sz="2400">
                <a:solidFill>
                  <a:srgbClr val="FFFFFF"/>
                </a:solidFill>
                <a:latin typeface="Arial Unicode MS"/>
                <a:cs typeface="Arial Unicode MS"/>
              </a:rPr>
              <a:t>基本形</a:t>
            </a:r>
            <a:endParaRPr sz="2400">
              <a:latin typeface="Arial Unicode MS"/>
              <a:cs typeface="Arial Unicode MS"/>
            </a:endParaRPr>
          </a:p>
        </p:txBody>
      </p:sp>
      <p:sp>
        <p:nvSpPr>
          <p:cNvPr id="6" name="object 6"/>
          <p:cNvSpPr txBox="1"/>
          <p:nvPr/>
        </p:nvSpPr>
        <p:spPr>
          <a:xfrm>
            <a:off x="1007363" y="1930907"/>
            <a:ext cx="7129780" cy="424180"/>
          </a:xfrm>
          <a:prstGeom prst="rect">
            <a:avLst/>
          </a:prstGeom>
          <a:solidFill>
            <a:srgbClr val="D9D9D9"/>
          </a:solidFill>
        </p:spPr>
        <p:txBody>
          <a:bodyPr wrap="square" lIns="0" tIns="67310" rIns="0" bIns="0" rtlCol="0" vert="horz">
            <a:spAutoFit/>
          </a:bodyPr>
          <a:lstStyle/>
          <a:p>
            <a:pPr marL="72390">
              <a:lnSpc>
                <a:spcPct val="100000"/>
              </a:lnSpc>
              <a:spcBef>
                <a:spcPts val="530"/>
              </a:spcBef>
            </a:pPr>
            <a:r>
              <a:rPr dirty="0" sz="2000" spc="-200">
                <a:solidFill>
                  <a:srgbClr val="252525"/>
                </a:solidFill>
                <a:latin typeface="Monaco"/>
                <a:cs typeface="Monaco"/>
              </a:rPr>
              <a:t>MyFunction </a:t>
            </a:r>
            <a:r>
              <a:rPr dirty="0" sz="2000" spc="-204">
                <a:solidFill>
                  <a:srgbClr val="252525"/>
                </a:solidFill>
                <a:latin typeface="Monaco"/>
                <a:cs typeface="Monaco"/>
              </a:rPr>
              <a:t>func </a:t>
            </a:r>
            <a:r>
              <a:rPr dirty="0" sz="2000" spc="-200">
                <a:solidFill>
                  <a:srgbClr val="252525"/>
                </a:solidFill>
                <a:latin typeface="Monaco"/>
                <a:cs typeface="Monaco"/>
              </a:rPr>
              <a:t>= (int </a:t>
            </a:r>
            <a:r>
              <a:rPr dirty="0" sz="2000" spc="-210">
                <a:solidFill>
                  <a:srgbClr val="252525"/>
                </a:solidFill>
                <a:latin typeface="Monaco"/>
                <a:cs typeface="Monaco"/>
              </a:rPr>
              <a:t>x, </a:t>
            </a:r>
            <a:r>
              <a:rPr dirty="0" sz="2000" spc="-200">
                <a:solidFill>
                  <a:srgbClr val="252525"/>
                </a:solidFill>
                <a:latin typeface="Monaco"/>
                <a:cs typeface="Monaco"/>
              </a:rPr>
              <a:t>int y) -&gt; { </a:t>
            </a:r>
            <a:r>
              <a:rPr dirty="0" sz="2000" spc="-204">
                <a:solidFill>
                  <a:srgbClr val="252525"/>
                </a:solidFill>
                <a:latin typeface="Monaco"/>
                <a:cs typeface="Monaco"/>
              </a:rPr>
              <a:t>return </a:t>
            </a:r>
            <a:r>
              <a:rPr dirty="0" sz="2000" spc="-200">
                <a:solidFill>
                  <a:srgbClr val="252525"/>
                </a:solidFill>
                <a:latin typeface="Monaco"/>
                <a:cs typeface="Monaco"/>
              </a:rPr>
              <a:t>x + y;</a:t>
            </a:r>
            <a:r>
              <a:rPr dirty="0" sz="2000" spc="-254">
                <a:solidFill>
                  <a:srgbClr val="252525"/>
                </a:solidFill>
                <a:latin typeface="Monaco"/>
                <a:cs typeface="Monaco"/>
              </a:rPr>
              <a:t> </a:t>
            </a:r>
            <a:r>
              <a:rPr dirty="0" sz="2000" spc="-200">
                <a:solidFill>
                  <a:srgbClr val="252525"/>
                </a:solidFill>
                <a:latin typeface="Monaco"/>
                <a:cs typeface="Monaco"/>
              </a:rPr>
              <a:t>};</a:t>
            </a:r>
            <a:endParaRPr sz="2000">
              <a:latin typeface="Monaco"/>
              <a:cs typeface="Monaco"/>
            </a:endParaRPr>
          </a:p>
        </p:txBody>
      </p:sp>
      <p:sp>
        <p:nvSpPr>
          <p:cNvPr id="7" name="object 7"/>
          <p:cNvSpPr txBox="1"/>
          <p:nvPr/>
        </p:nvSpPr>
        <p:spPr>
          <a:xfrm>
            <a:off x="821842" y="2622169"/>
            <a:ext cx="6121400" cy="452120"/>
          </a:xfrm>
          <a:prstGeom prst="rect">
            <a:avLst/>
          </a:prstGeom>
        </p:spPr>
        <p:txBody>
          <a:bodyPr wrap="square" lIns="0" tIns="0" rIns="0" bIns="0" rtlCol="0" vert="horz">
            <a:spAutoFit/>
          </a:bodyPr>
          <a:lstStyle/>
          <a:p>
            <a:pPr marL="12700">
              <a:lnSpc>
                <a:spcPct val="100000"/>
              </a:lnSpc>
            </a:pPr>
            <a:r>
              <a:rPr dirty="0" sz="2400">
                <a:solidFill>
                  <a:srgbClr val="FFFFFF"/>
                </a:solidFill>
                <a:latin typeface="Arial Unicode MS"/>
                <a:cs typeface="Arial Unicode MS"/>
              </a:rPr>
              <a:t>引数の型が自明な場合は引数の型を省略可能</a:t>
            </a:r>
            <a:endParaRPr sz="2400">
              <a:latin typeface="Arial Unicode MS"/>
              <a:cs typeface="Arial Unicode MS"/>
            </a:endParaRPr>
          </a:p>
        </p:txBody>
      </p:sp>
      <p:sp>
        <p:nvSpPr>
          <p:cNvPr id="8" name="object 8"/>
          <p:cNvSpPr txBox="1"/>
          <p:nvPr/>
        </p:nvSpPr>
        <p:spPr>
          <a:xfrm>
            <a:off x="1007363" y="3119627"/>
            <a:ext cx="7129780" cy="424180"/>
          </a:xfrm>
          <a:prstGeom prst="rect">
            <a:avLst/>
          </a:prstGeom>
          <a:solidFill>
            <a:srgbClr val="D9D9D9"/>
          </a:solidFill>
        </p:spPr>
        <p:txBody>
          <a:bodyPr wrap="square" lIns="0" tIns="67945" rIns="0" bIns="0" rtlCol="0" vert="horz">
            <a:spAutoFit/>
          </a:bodyPr>
          <a:lstStyle/>
          <a:p>
            <a:pPr marL="72390">
              <a:lnSpc>
                <a:spcPct val="100000"/>
              </a:lnSpc>
              <a:spcBef>
                <a:spcPts val="535"/>
              </a:spcBef>
            </a:pPr>
            <a:r>
              <a:rPr dirty="0" sz="2000" spc="-200">
                <a:solidFill>
                  <a:srgbClr val="252525"/>
                </a:solidFill>
                <a:latin typeface="Monaco"/>
                <a:cs typeface="Monaco"/>
              </a:rPr>
              <a:t>MyFunction </a:t>
            </a:r>
            <a:r>
              <a:rPr dirty="0" sz="2000" spc="-204">
                <a:solidFill>
                  <a:srgbClr val="252525"/>
                </a:solidFill>
                <a:latin typeface="Monaco"/>
                <a:cs typeface="Monaco"/>
              </a:rPr>
              <a:t>func </a:t>
            </a:r>
            <a:r>
              <a:rPr dirty="0" sz="2000" spc="-200">
                <a:solidFill>
                  <a:srgbClr val="252525"/>
                </a:solidFill>
                <a:latin typeface="Monaco"/>
                <a:cs typeface="Monaco"/>
              </a:rPr>
              <a:t>= (x, </a:t>
            </a:r>
            <a:r>
              <a:rPr dirty="0" sz="2000" spc="-204">
                <a:solidFill>
                  <a:srgbClr val="252525"/>
                </a:solidFill>
                <a:latin typeface="Monaco"/>
                <a:cs typeface="Monaco"/>
              </a:rPr>
              <a:t>y) -&gt; </a:t>
            </a:r>
            <a:r>
              <a:rPr dirty="0" sz="2000" spc="-200">
                <a:solidFill>
                  <a:srgbClr val="252525"/>
                </a:solidFill>
                <a:latin typeface="Monaco"/>
                <a:cs typeface="Monaco"/>
              </a:rPr>
              <a:t>{ return x + </a:t>
            </a:r>
            <a:r>
              <a:rPr dirty="0" sz="2000" spc="-210">
                <a:solidFill>
                  <a:srgbClr val="252525"/>
                </a:solidFill>
                <a:latin typeface="Monaco"/>
                <a:cs typeface="Monaco"/>
              </a:rPr>
              <a:t>y;</a:t>
            </a:r>
            <a:r>
              <a:rPr dirty="0" sz="2000" spc="-270">
                <a:solidFill>
                  <a:srgbClr val="252525"/>
                </a:solidFill>
                <a:latin typeface="Monaco"/>
                <a:cs typeface="Monaco"/>
              </a:rPr>
              <a:t> </a:t>
            </a:r>
            <a:r>
              <a:rPr dirty="0" sz="2000" spc="-200">
                <a:solidFill>
                  <a:srgbClr val="252525"/>
                </a:solidFill>
                <a:latin typeface="Monaco"/>
                <a:cs typeface="Monaco"/>
              </a:rPr>
              <a:t>};</a:t>
            </a:r>
            <a:endParaRPr sz="2000">
              <a:latin typeface="Monaco"/>
              <a:cs typeface="Monaco"/>
            </a:endParaRPr>
          </a:p>
        </p:txBody>
      </p:sp>
      <p:sp>
        <p:nvSpPr>
          <p:cNvPr id="9" name="object 9"/>
          <p:cNvSpPr txBox="1"/>
          <p:nvPr/>
        </p:nvSpPr>
        <p:spPr>
          <a:xfrm>
            <a:off x="821842" y="3839845"/>
            <a:ext cx="6621145" cy="452120"/>
          </a:xfrm>
          <a:prstGeom prst="rect">
            <a:avLst/>
          </a:prstGeom>
        </p:spPr>
        <p:txBody>
          <a:bodyPr wrap="square" lIns="0" tIns="0" rIns="0" bIns="0" rtlCol="0" vert="horz">
            <a:spAutoFit/>
          </a:bodyPr>
          <a:lstStyle/>
          <a:p>
            <a:pPr marL="12700">
              <a:lnSpc>
                <a:spcPct val="100000"/>
              </a:lnSpc>
            </a:pPr>
            <a:r>
              <a:rPr dirty="0" sz="2400" spc="-5">
                <a:solidFill>
                  <a:srgbClr val="FFFFFF"/>
                </a:solidFill>
                <a:latin typeface="Arial Unicode MS"/>
                <a:cs typeface="Arial Unicode MS"/>
              </a:rPr>
              <a:t>引数が</a:t>
            </a:r>
            <a:r>
              <a:rPr dirty="0" sz="2400" spc="150">
                <a:solidFill>
                  <a:srgbClr val="FFFFFF"/>
                </a:solidFill>
                <a:latin typeface="Arial"/>
                <a:cs typeface="Arial"/>
              </a:rPr>
              <a:t>1</a:t>
            </a:r>
            <a:r>
              <a:rPr dirty="0" sz="2400">
                <a:solidFill>
                  <a:srgbClr val="FFFFFF"/>
                </a:solidFill>
                <a:latin typeface="Arial Unicode MS"/>
                <a:cs typeface="Arial Unicode MS"/>
              </a:rPr>
              <a:t>つの場合は引数リストの括弧を省略可能</a:t>
            </a:r>
            <a:endParaRPr sz="2400">
              <a:latin typeface="Arial Unicode MS"/>
              <a:cs typeface="Arial Unicode MS"/>
            </a:endParaRPr>
          </a:p>
        </p:txBody>
      </p:sp>
      <p:sp>
        <p:nvSpPr>
          <p:cNvPr id="10" name="object 10"/>
          <p:cNvSpPr txBox="1"/>
          <p:nvPr/>
        </p:nvSpPr>
        <p:spPr>
          <a:xfrm>
            <a:off x="1007363" y="4325111"/>
            <a:ext cx="7129780" cy="424180"/>
          </a:xfrm>
          <a:prstGeom prst="rect">
            <a:avLst/>
          </a:prstGeom>
          <a:solidFill>
            <a:srgbClr val="D9D9D9"/>
          </a:solidFill>
        </p:spPr>
        <p:txBody>
          <a:bodyPr wrap="square" lIns="0" tIns="68580" rIns="0" bIns="0" rtlCol="0" vert="horz">
            <a:spAutoFit/>
          </a:bodyPr>
          <a:lstStyle/>
          <a:p>
            <a:pPr marL="72390">
              <a:lnSpc>
                <a:spcPct val="100000"/>
              </a:lnSpc>
              <a:spcBef>
                <a:spcPts val="540"/>
              </a:spcBef>
            </a:pPr>
            <a:r>
              <a:rPr dirty="0" sz="2000" spc="-200">
                <a:solidFill>
                  <a:srgbClr val="252525"/>
                </a:solidFill>
                <a:latin typeface="Monaco"/>
                <a:cs typeface="Monaco"/>
              </a:rPr>
              <a:t>MyFunction </a:t>
            </a:r>
            <a:r>
              <a:rPr dirty="0" sz="2000" spc="-204">
                <a:solidFill>
                  <a:srgbClr val="252525"/>
                </a:solidFill>
                <a:latin typeface="Monaco"/>
                <a:cs typeface="Monaco"/>
              </a:rPr>
              <a:t>func </a:t>
            </a:r>
            <a:r>
              <a:rPr dirty="0" sz="2000" spc="-200">
                <a:solidFill>
                  <a:srgbClr val="252525"/>
                </a:solidFill>
                <a:latin typeface="Monaco"/>
                <a:cs typeface="Monaco"/>
              </a:rPr>
              <a:t>= x </a:t>
            </a:r>
            <a:r>
              <a:rPr dirty="0" sz="2000" spc="-204">
                <a:solidFill>
                  <a:srgbClr val="252525"/>
                </a:solidFill>
                <a:latin typeface="Monaco"/>
                <a:cs typeface="Monaco"/>
              </a:rPr>
              <a:t>-&gt; </a:t>
            </a:r>
            <a:r>
              <a:rPr dirty="0" sz="2000" spc="-200">
                <a:solidFill>
                  <a:srgbClr val="252525"/>
                </a:solidFill>
                <a:latin typeface="Monaco"/>
                <a:cs typeface="Monaco"/>
              </a:rPr>
              <a:t>{ </a:t>
            </a:r>
            <a:r>
              <a:rPr dirty="0" sz="2000" spc="-204">
                <a:solidFill>
                  <a:srgbClr val="252525"/>
                </a:solidFill>
                <a:latin typeface="Monaco"/>
                <a:cs typeface="Monaco"/>
              </a:rPr>
              <a:t>return </a:t>
            </a:r>
            <a:r>
              <a:rPr dirty="0" sz="2000" spc="-200">
                <a:solidFill>
                  <a:srgbClr val="252525"/>
                </a:solidFill>
                <a:latin typeface="Monaco"/>
                <a:cs typeface="Monaco"/>
              </a:rPr>
              <a:t>x;</a:t>
            </a:r>
            <a:r>
              <a:rPr dirty="0" sz="2000" spc="-250">
                <a:solidFill>
                  <a:srgbClr val="252525"/>
                </a:solidFill>
                <a:latin typeface="Monaco"/>
                <a:cs typeface="Monaco"/>
              </a:rPr>
              <a:t> </a:t>
            </a:r>
            <a:r>
              <a:rPr dirty="0" sz="2000" spc="-210">
                <a:solidFill>
                  <a:srgbClr val="252525"/>
                </a:solidFill>
                <a:latin typeface="Monaco"/>
                <a:cs typeface="Monaco"/>
              </a:rPr>
              <a:t>};</a:t>
            </a:r>
            <a:endParaRPr sz="2000">
              <a:latin typeface="Monaco"/>
              <a:cs typeface="Monaco"/>
            </a:endParaRPr>
          </a:p>
        </p:txBody>
      </p:sp>
      <p:sp>
        <p:nvSpPr>
          <p:cNvPr id="11" name="object 11"/>
          <p:cNvSpPr txBox="1"/>
          <p:nvPr/>
        </p:nvSpPr>
        <p:spPr>
          <a:xfrm>
            <a:off x="821842" y="5070983"/>
            <a:ext cx="6525259" cy="452120"/>
          </a:xfrm>
          <a:prstGeom prst="rect">
            <a:avLst/>
          </a:prstGeom>
        </p:spPr>
        <p:txBody>
          <a:bodyPr wrap="square" lIns="0" tIns="0" rIns="0" bIns="0" rtlCol="0" vert="horz">
            <a:spAutoFit/>
          </a:bodyPr>
          <a:lstStyle/>
          <a:p>
            <a:pPr marL="12700">
              <a:lnSpc>
                <a:spcPct val="100000"/>
              </a:lnSpc>
            </a:pPr>
            <a:r>
              <a:rPr dirty="0" sz="2400">
                <a:solidFill>
                  <a:srgbClr val="FFFFFF"/>
                </a:solidFill>
                <a:latin typeface="Arial Unicode MS"/>
                <a:cs typeface="Arial Unicode MS"/>
              </a:rPr>
              <a:t>処理が</a:t>
            </a:r>
            <a:r>
              <a:rPr dirty="0" sz="2400" spc="150">
                <a:solidFill>
                  <a:srgbClr val="FFFFFF"/>
                </a:solidFill>
                <a:latin typeface="Arial"/>
                <a:cs typeface="Arial"/>
              </a:rPr>
              <a:t>1</a:t>
            </a:r>
            <a:r>
              <a:rPr dirty="0" sz="2400">
                <a:solidFill>
                  <a:srgbClr val="FFFFFF"/>
                </a:solidFill>
                <a:latin typeface="Arial Unicode MS"/>
                <a:cs typeface="Arial Unicode MS"/>
              </a:rPr>
              <a:t>文の場合は波括弧と</a:t>
            </a:r>
            <a:r>
              <a:rPr dirty="0" sz="2400" spc="110">
                <a:solidFill>
                  <a:srgbClr val="FFFFFF"/>
                </a:solidFill>
                <a:latin typeface="Arial Unicode MS"/>
                <a:cs typeface="Arial Unicode MS"/>
              </a:rPr>
              <a:t> </a:t>
            </a:r>
            <a:r>
              <a:rPr dirty="0" sz="2400" spc="155">
                <a:solidFill>
                  <a:srgbClr val="FFFFFF"/>
                </a:solidFill>
                <a:latin typeface="Arial"/>
                <a:cs typeface="Arial"/>
              </a:rPr>
              <a:t>return</a:t>
            </a:r>
            <a:r>
              <a:rPr dirty="0" sz="2400" spc="110">
                <a:solidFill>
                  <a:srgbClr val="FFFFFF"/>
                </a:solidFill>
                <a:latin typeface="Arial"/>
                <a:cs typeface="Arial"/>
              </a:rPr>
              <a:t> </a:t>
            </a:r>
            <a:r>
              <a:rPr dirty="0" sz="2400">
                <a:solidFill>
                  <a:srgbClr val="FFFFFF"/>
                </a:solidFill>
                <a:latin typeface="Arial Unicode MS"/>
                <a:cs typeface="Arial Unicode MS"/>
              </a:rPr>
              <a:t>を省略可能</a:t>
            </a:r>
            <a:endParaRPr sz="2400">
              <a:latin typeface="Arial Unicode MS"/>
              <a:cs typeface="Arial Unicode MS"/>
            </a:endParaRPr>
          </a:p>
        </p:txBody>
      </p:sp>
      <p:sp>
        <p:nvSpPr>
          <p:cNvPr id="12" name="object 12"/>
          <p:cNvSpPr txBox="1"/>
          <p:nvPr/>
        </p:nvSpPr>
        <p:spPr>
          <a:xfrm>
            <a:off x="1007363" y="5577840"/>
            <a:ext cx="7129780" cy="424180"/>
          </a:xfrm>
          <a:prstGeom prst="rect">
            <a:avLst/>
          </a:prstGeom>
          <a:solidFill>
            <a:srgbClr val="D9D9D9"/>
          </a:solidFill>
        </p:spPr>
        <p:txBody>
          <a:bodyPr wrap="square" lIns="0" tIns="68580" rIns="0" bIns="0" rtlCol="0" vert="horz">
            <a:spAutoFit/>
          </a:bodyPr>
          <a:lstStyle/>
          <a:p>
            <a:pPr marL="72390">
              <a:lnSpc>
                <a:spcPct val="100000"/>
              </a:lnSpc>
              <a:spcBef>
                <a:spcPts val="540"/>
              </a:spcBef>
            </a:pPr>
            <a:r>
              <a:rPr dirty="0" sz="2000" spc="-200">
                <a:solidFill>
                  <a:srgbClr val="252525"/>
                </a:solidFill>
                <a:latin typeface="Monaco"/>
                <a:cs typeface="Monaco"/>
              </a:rPr>
              <a:t>MyFunction </a:t>
            </a:r>
            <a:r>
              <a:rPr dirty="0" sz="2000" spc="-204">
                <a:solidFill>
                  <a:srgbClr val="252525"/>
                </a:solidFill>
                <a:latin typeface="Monaco"/>
                <a:cs typeface="Monaco"/>
              </a:rPr>
              <a:t>func </a:t>
            </a:r>
            <a:r>
              <a:rPr dirty="0" sz="2000" spc="-200">
                <a:solidFill>
                  <a:srgbClr val="252525"/>
                </a:solidFill>
                <a:latin typeface="Monaco"/>
                <a:cs typeface="Monaco"/>
              </a:rPr>
              <a:t>= (x, y) </a:t>
            </a:r>
            <a:r>
              <a:rPr dirty="0" sz="2000" spc="-204">
                <a:solidFill>
                  <a:srgbClr val="252525"/>
                </a:solidFill>
                <a:latin typeface="Monaco"/>
                <a:cs typeface="Monaco"/>
              </a:rPr>
              <a:t>-&gt; </a:t>
            </a:r>
            <a:r>
              <a:rPr dirty="0" sz="2000" spc="-200">
                <a:solidFill>
                  <a:srgbClr val="252525"/>
                </a:solidFill>
                <a:latin typeface="Monaco"/>
                <a:cs typeface="Monaco"/>
              </a:rPr>
              <a:t>x +</a:t>
            </a:r>
            <a:r>
              <a:rPr dirty="0" sz="2000" spc="-285">
                <a:solidFill>
                  <a:srgbClr val="252525"/>
                </a:solidFill>
                <a:latin typeface="Monaco"/>
                <a:cs typeface="Monaco"/>
              </a:rPr>
              <a:t> </a:t>
            </a:r>
            <a:r>
              <a:rPr dirty="0" sz="2000" spc="-200">
                <a:solidFill>
                  <a:srgbClr val="252525"/>
                </a:solidFill>
                <a:latin typeface="Monaco"/>
                <a:cs typeface="Monaco"/>
              </a:rPr>
              <a:t>y;</a:t>
            </a:r>
            <a:endParaRPr sz="2000">
              <a:latin typeface="Monaco"/>
              <a:cs typeface="Monac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751205"/>
          </a:xfrm>
          <a:custGeom>
            <a:avLst/>
            <a:gdLst/>
            <a:ahLst/>
            <a:cxnLst/>
            <a:rect l="l" t="t" r="r" b="b"/>
            <a:pathLst>
              <a:path w="9144000" h="751205">
                <a:moveTo>
                  <a:pt x="0" y="750951"/>
                </a:moveTo>
                <a:lnTo>
                  <a:pt x="9144000" y="750951"/>
                </a:lnTo>
                <a:lnTo>
                  <a:pt x="9144000" y="0"/>
                </a:lnTo>
                <a:lnTo>
                  <a:pt x="0" y="0"/>
                </a:lnTo>
                <a:lnTo>
                  <a:pt x="0" y="750951"/>
                </a:lnTo>
                <a:close/>
              </a:path>
            </a:pathLst>
          </a:custGeom>
          <a:solidFill>
            <a:srgbClr val="181818"/>
          </a:solidFill>
        </p:spPr>
        <p:txBody>
          <a:bodyPr wrap="square" lIns="0" tIns="0" rIns="0" bIns="0" rtlCol="0"/>
          <a:lstStyle/>
          <a:p/>
        </p:txBody>
      </p:sp>
      <p:sp>
        <p:nvSpPr>
          <p:cNvPr id="3" name="object 3"/>
          <p:cNvSpPr/>
          <p:nvPr/>
        </p:nvSpPr>
        <p:spPr>
          <a:xfrm>
            <a:off x="0" y="827150"/>
            <a:ext cx="9144000" cy="6031230"/>
          </a:xfrm>
          <a:custGeom>
            <a:avLst/>
            <a:gdLst/>
            <a:ahLst/>
            <a:cxnLst/>
            <a:rect l="l" t="t" r="r" b="b"/>
            <a:pathLst>
              <a:path w="9144000" h="6031230">
                <a:moveTo>
                  <a:pt x="0" y="6030849"/>
                </a:moveTo>
                <a:lnTo>
                  <a:pt x="9144000" y="6030849"/>
                </a:lnTo>
                <a:lnTo>
                  <a:pt x="9144000" y="0"/>
                </a:lnTo>
                <a:lnTo>
                  <a:pt x="0" y="0"/>
                </a:lnTo>
                <a:lnTo>
                  <a:pt x="0" y="6030849"/>
                </a:lnTo>
                <a:close/>
              </a:path>
            </a:pathLst>
          </a:custGeom>
          <a:solidFill>
            <a:srgbClr val="181818"/>
          </a:solidFill>
        </p:spPr>
        <p:txBody>
          <a:bodyPr wrap="square" lIns="0" tIns="0" rIns="0" bIns="0" rtlCol="0"/>
          <a:lstStyle/>
          <a:p/>
        </p:txBody>
      </p:sp>
      <p:sp>
        <p:nvSpPr>
          <p:cNvPr id="4" name="object 4"/>
          <p:cNvSpPr/>
          <p:nvPr/>
        </p:nvSpPr>
        <p:spPr>
          <a:xfrm>
            <a:off x="-1587" y="830325"/>
            <a:ext cx="7813675" cy="0"/>
          </a:xfrm>
          <a:custGeom>
            <a:avLst/>
            <a:gdLst/>
            <a:ahLst/>
            <a:cxnLst/>
            <a:rect l="l" t="t" r="r" b="b"/>
            <a:pathLst>
              <a:path w="7813675" h="0">
                <a:moveTo>
                  <a:pt x="0" y="0"/>
                </a:moveTo>
                <a:lnTo>
                  <a:pt x="7813675" y="0"/>
                </a:lnTo>
              </a:path>
            </a:pathLst>
          </a:custGeom>
          <a:ln w="25400">
            <a:solidFill>
              <a:srgbClr val="000000"/>
            </a:solidFill>
          </a:ln>
        </p:spPr>
        <p:txBody>
          <a:bodyPr wrap="square" lIns="0" tIns="0" rIns="0" bIns="0" rtlCol="0"/>
          <a:lstStyle/>
          <a:p/>
        </p:txBody>
      </p:sp>
      <p:sp>
        <p:nvSpPr>
          <p:cNvPr id="5" name="object 5"/>
          <p:cNvSpPr/>
          <p:nvPr/>
        </p:nvSpPr>
        <p:spPr>
          <a:xfrm>
            <a:off x="-1319" y="750951"/>
            <a:ext cx="9133840" cy="76200"/>
          </a:xfrm>
          <a:custGeom>
            <a:avLst/>
            <a:gdLst/>
            <a:ahLst/>
            <a:cxnLst/>
            <a:rect l="l" t="t" r="r" b="b"/>
            <a:pathLst>
              <a:path w="9133840" h="76200">
                <a:moveTo>
                  <a:pt x="0" y="76200"/>
                </a:moveTo>
                <a:lnTo>
                  <a:pt x="9133639" y="76200"/>
                </a:lnTo>
                <a:lnTo>
                  <a:pt x="9133639" y="0"/>
                </a:lnTo>
                <a:lnTo>
                  <a:pt x="0" y="0"/>
                </a:lnTo>
                <a:lnTo>
                  <a:pt x="0" y="76200"/>
                </a:lnTo>
                <a:close/>
              </a:path>
            </a:pathLst>
          </a:custGeom>
          <a:solidFill>
            <a:srgbClr val="71BE44"/>
          </a:solidFill>
        </p:spPr>
        <p:txBody>
          <a:bodyPr wrap="square" lIns="0" tIns="0" rIns="0" bIns="0" rtlCol="0"/>
          <a:lstStyle/>
          <a:p/>
        </p:txBody>
      </p:sp>
      <p:sp>
        <p:nvSpPr>
          <p:cNvPr id="6" name="object 6"/>
          <p:cNvSpPr txBox="1">
            <a:spLocks noGrp="1"/>
          </p:cNvSpPr>
          <p:nvPr>
            <p:ph type="title"/>
          </p:nvPr>
        </p:nvSpPr>
        <p:spPr>
          <a:xfrm>
            <a:off x="231140" y="430504"/>
            <a:ext cx="7000240" cy="320675"/>
          </a:xfrm>
          <a:prstGeom prst="rect"/>
        </p:spPr>
        <p:txBody>
          <a:bodyPr wrap="square" lIns="0" tIns="0" rIns="0" bIns="0" rtlCol="0" vert="horz">
            <a:spAutoFit/>
          </a:bodyPr>
          <a:lstStyle/>
          <a:p>
            <a:pPr marL="12700">
              <a:lnSpc>
                <a:spcPct val="100000"/>
              </a:lnSpc>
            </a:pPr>
            <a:r>
              <a:rPr dirty="0" sz="2000" b="1">
                <a:solidFill>
                  <a:srgbClr val="FFFFFF"/>
                </a:solidFill>
                <a:latin typeface="Verdana"/>
                <a:cs typeface="Verdana"/>
              </a:rPr>
              <a:t>Stream</a:t>
            </a:r>
            <a:r>
              <a:rPr dirty="0" sz="2000" spc="-5" b="1">
                <a:solidFill>
                  <a:srgbClr val="FFFFFF"/>
                </a:solidFill>
                <a:latin typeface="Verdana"/>
                <a:cs typeface="Verdana"/>
              </a:rPr>
              <a:t> </a:t>
            </a:r>
            <a:r>
              <a:rPr dirty="0" sz="2000" b="1">
                <a:solidFill>
                  <a:srgbClr val="FFFFFF"/>
                </a:solidFill>
                <a:latin typeface="Verdana"/>
                <a:cs typeface="Verdana"/>
              </a:rPr>
              <a:t>API</a:t>
            </a:r>
            <a:r>
              <a:rPr dirty="0" sz="2000" spc="-35" b="1">
                <a:solidFill>
                  <a:srgbClr val="FFFFFF"/>
                </a:solidFill>
                <a:latin typeface="Verdana"/>
                <a:cs typeface="Verdana"/>
              </a:rPr>
              <a:t> </a:t>
            </a:r>
            <a:r>
              <a:rPr dirty="0" sz="2000" spc="140" b="1">
                <a:solidFill>
                  <a:srgbClr val="FFFFFF"/>
                </a:solidFill>
                <a:latin typeface="Apple SD Gothic Neo"/>
                <a:cs typeface="Apple SD Gothic Neo"/>
              </a:rPr>
              <a:t>による解法</a:t>
            </a:r>
            <a:r>
              <a:rPr dirty="0" sz="2000" spc="-5" b="1">
                <a:solidFill>
                  <a:srgbClr val="FFFFFF"/>
                </a:solidFill>
                <a:latin typeface="Verdana"/>
                <a:cs typeface="Verdana"/>
              </a:rPr>
              <a:t>(example.StreamBasic.java)</a:t>
            </a:r>
            <a:endParaRPr sz="2000">
              <a:latin typeface="Verdana"/>
              <a:cs typeface="Verdana"/>
            </a:endParaRPr>
          </a:p>
        </p:txBody>
      </p:sp>
      <p:sp>
        <p:nvSpPr>
          <p:cNvPr id="7" name="object 7"/>
          <p:cNvSpPr txBox="1">
            <a:spLocks noGrp="1"/>
          </p:cNvSpPr>
          <p:nvPr>
            <p:ph type="body" idx="1"/>
          </p:nvPr>
        </p:nvSpPr>
        <p:spPr>
          <a:prstGeom prst="rect"/>
        </p:spPr>
        <p:txBody>
          <a:bodyPr wrap="square" lIns="0" tIns="0" rIns="0" bIns="0" rtlCol="0" vert="horz">
            <a:spAutoFit/>
          </a:bodyPr>
          <a:lstStyle/>
          <a:p>
            <a:pPr marL="217170">
              <a:lnSpc>
                <a:spcPts val="1910"/>
              </a:lnSpc>
            </a:pPr>
            <a:r>
              <a:rPr dirty="0" spc="-425"/>
              <a:t>る。</a:t>
            </a:r>
          </a:p>
        </p:txBody>
      </p:sp>
      <p:sp>
        <p:nvSpPr>
          <p:cNvPr id="8" name="object 8"/>
          <p:cNvSpPr txBox="1"/>
          <p:nvPr/>
        </p:nvSpPr>
        <p:spPr>
          <a:xfrm>
            <a:off x="231203" y="4277867"/>
            <a:ext cx="7777480" cy="2183130"/>
          </a:xfrm>
          <a:prstGeom prst="rect">
            <a:avLst/>
          </a:prstGeom>
        </p:spPr>
        <p:txBody>
          <a:bodyPr wrap="square" lIns="0" tIns="0" rIns="0" bIns="0" rtlCol="0" vert="horz">
            <a:spAutoFit/>
          </a:bodyPr>
          <a:lstStyle/>
          <a:p>
            <a:pPr marL="190500" indent="-177800">
              <a:lnSpc>
                <a:spcPct val="100000"/>
              </a:lnSpc>
              <a:buClr>
                <a:srgbClr val="528415"/>
              </a:buClr>
              <a:buSzPct val="77777"/>
              <a:buFont typeface="Wingdings"/>
              <a:buChar char=""/>
              <a:tabLst>
                <a:tab pos="191135" algn="l"/>
              </a:tabLst>
            </a:pPr>
            <a:r>
              <a:rPr dirty="0" sz="1800">
                <a:solidFill>
                  <a:srgbClr val="FFFFFF"/>
                </a:solidFill>
                <a:latin typeface="Arial Unicode MS"/>
                <a:cs typeface="Arial Unicode MS"/>
              </a:rPr>
              <a:t>解説</a:t>
            </a:r>
            <a:endParaRPr sz="1800">
              <a:latin typeface="Arial Unicode MS"/>
              <a:cs typeface="Arial Unicode MS"/>
            </a:endParaRPr>
          </a:p>
          <a:p>
            <a:pPr marL="370205">
              <a:lnSpc>
                <a:spcPct val="100000"/>
              </a:lnSpc>
              <a:spcBef>
                <a:spcPts val="375"/>
              </a:spcBef>
            </a:pPr>
            <a:r>
              <a:rPr dirty="0" sz="1250" spc="20">
                <a:solidFill>
                  <a:srgbClr val="528415"/>
                </a:solidFill>
                <a:latin typeface="Verdana"/>
                <a:cs typeface="Verdana"/>
              </a:rPr>
              <a:t>–</a:t>
            </a:r>
            <a:r>
              <a:rPr dirty="0" sz="1250" spc="65">
                <a:solidFill>
                  <a:srgbClr val="528415"/>
                </a:solidFill>
                <a:latin typeface="Verdana"/>
                <a:cs typeface="Verdana"/>
              </a:rPr>
              <a:t> </a:t>
            </a:r>
            <a:r>
              <a:rPr dirty="0" sz="1600" spc="-5">
                <a:solidFill>
                  <a:srgbClr val="FFFFFF"/>
                </a:solidFill>
                <a:latin typeface="Verdana"/>
                <a:cs typeface="Verdana"/>
              </a:rPr>
              <a:t>Stream</a:t>
            </a:r>
            <a:r>
              <a:rPr dirty="0" sz="1600" spc="-160">
                <a:solidFill>
                  <a:srgbClr val="FFFFFF"/>
                </a:solidFill>
                <a:latin typeface="Arial Unicode MS"/>
                <a:cs typeface="Arial Unicode MS"/>
              </a:rPr>
              <a:t>という一連の要素の集まりに、</a:t>
            </a:r>
            <a:endParaRPr sz="1600">
              <a:latin typeface="Arial Unicode MS"/>
              <a:cs typeface="Arial Unicode MS"/>
            </a:endParaRPr>
          </a:p>
          <a:p>
            <a:pPr marL="544195">
              <a:lnSpc>
                <a:spcPct val="100000"/>
              </a:lnSpc>
            </a:pPr>
            <a:r>
              <a:rPr dirty="0" sz="1600" spc="-5">
                <a:solidFill>
                  <a:srgbClr val="FFFFFF"/>
                </a:solidFill>
                <a:latin typeface="Arial Unicode MS"/>
                <a:cs typeface="Arial Unicode MS"/>
              </a:rPr>
              <a:t>抽出</a:t>
            </a:r>
            <a:r>
              <a:rPr dirty="0" sz="1600" spc="-10">
                <a:solidFill>
                  <a:srgbClr val="FFFFFF"/>
                </a:solidFill>
                <a:latin typeface="Verdana"/>
                <a:cs typeface="Verdana"/>
              </a:rPr>
              <a:t>(filter</a:t>
            </a:r>
            <a:r>
              <a:rPr dirty="0" sz="1600" spc="-5">
                <a:solidFill>
                  <a:srgbClr val="FFFFFF"/>
                </a:solidFill>
                <a:latin typeface="Verdana"/>
                <a:cs typeface="Verdana"/>
              </a:rPr>
              <a:t>)</a:t>
            </a:r>
            <a:r>
              <a:rPr dirty="0" sz="1600" spc="-270">
                <a:solidFill>
                  <a:srgbClr val="FFFFFF"/>
                </a:solidFill>
                <a:latin typeface="Arial Unicode MS"/>
                <a:cs typeface="Arial Unicode MS"/>
              </a:rPr>
              <a:t>・演算</a:t>
            </a:r>
            <a:r>
              <a:rPr dirty="0" sz="1600" spc="-10">
                <a:solidFill>
                  <a:srgbClr val="FFFFFF"/>
                </a:solidFill>
                <a:latin typeface="Verdana"/>
                <a:cs typeface="Verdana"/>
              </a:rPr>
              <a:t>(map</a:t>
            </a:r>
            <a:r>
              <a:rPr dirty="0" sz="1600" spc="-5">
                <a:solidFill>
                  <a:srgbClr val="FFFFFF"/>
                </a:solidFill>
                <a:latin typeface="Verdana"/>
                <a:cs typeface="Verdana"/>
              </a:rPr>
              <a:t>)</a:t>
            </a:r>
            <a:r>
              <a:rPr dirty="0" sz="1600" spc="-135">
                <a:solidFill>
                  <a:srgbClr val="FFFFFF"/>
                </a:solidFill>
                <a:latin typeface="Arial Unicode MS"/>
                <a:cs typeface="Arial Unicode MS"/>
              </a:rPr>
              <a:t>のような操作を連結して繰り返し処理の内容を組み立てる。</a:t>
            </a:r>
            <a:endParaRPr sz="1600">
              <a:latin typeface="Arial Unicode MS"/>
              <a:cs typeface="Arial Unicode MS"/>
            </a:endParaRPr>
          </a:p>
          <a:p>
            <a:pPr marL="544195">
              <a:lnSpc>
                <a:spcPct val="100000"/>
              </a:lnSpc>
            </a:pPr>
            <a:r>
              <a:rPr dirty="0" sz="1600" spc="-35">
                <a:solidFill>
                  <a:srgbClr val="FFFFFF"/>
                </a:solidFill>
                <a:latin typeface="Arial Unicode MS"/>
                <a:cs typeface="Arial Unicode MS"/>
              </a:rPr>
              <a:t>最終的に</a:t>
            </a:r>
            <a:r>
              <a:rPr dirty="0" sz="1600" spc="-5">
                <a:solidFill>
                  <a:srgbClr val="FFFFFF"/>
                </a:solidFill>
                <a:latin typeface="Verdana"/>
                <a:cs typeface="Verdana"/>
              </a:rPr>
              <a:t>collect</a:t>
            </a:r>
            <a:r>
              <a:rPr dirty="0" sz="1600" spc="-365">
                <a:solidFill>
                  <a:srgbClr val="FFFFFF"/>
                </a:solidFill>
                <a:latin typeface="Arial Unicode MS"/>
                <a:cs typeface="Arial Unicode MS"/>
              </a:rPr>
              <a:t>メソッド</a:t>
            </a:r>
            <a:r>
              <a:rPr dirty="0" sz="1600" spc="-370">
                <a:solidFill>
                  <a:srgbClr val="FFFFFF"/>
                </a:solidFill>
                <a:latin typeface="Arial Unicode MS"/>
                <a:cs typeface="Arial Unicode MS"/>
              </a:rPr>
              <a:t>で</a:t>
            </a:r>
            <a:r>
              <a:rPr dirty="0" sz="1600" spc="-545">
                <a:solidFill>
                  <a:srgbClr val="FFFFFF"/>
                </a:solidFill>
                <a:latin typeface="Arial Unicode MS"/>
                <a:cs typeface="Arial Unicode MS"/>
              </a:rPr>
              <a:t>、</a:t>
            </a:r>
            <a:r>
              <a:rPr dirty="0" sz="1600" spc="-10">
                <a:solidFill>
                  <a:srgbClr val="FFFFFF"/>
                </a:solidFill>
                <a:latin typeface="Arial Unicode MS"/>
                <a:cs typeface="Arial Unicode MS"/>
              </a:rPr>
              <a:t>操作</a:t>
            </a:r>
            <a:r>
              <a:rPr dirty="0" sz="1600" spc="-150">
                <a:solidFill>
                  <a:srgbClr val="FFFFFF"/>
                </a:solidFill>
                <a:latin typeface="Arial Unicode MS"/>
                <a:cs typeface="Arial Unicode MS"/>
              </a:rPr>
              <a:t>した要素を</a:t>
            </a:r>
            <a:r>
              <a:rPr dirty="0" sz="1600" spc="-5">
                <a:solidFill>
                  <a:srgbClr val="FFFFFF"/>
                </a:solidFill>
                <a:latin typeface="Verdana"/>
                <a:cs typeface="Verdana"/>
              </a:rPr>
              <a:t>List</a:t>
            </a:r>
            <a:r>
              <a:rPr dirty="0" sz="1600" spc="-135">
                <a:solidFill>
                  <a:srgbClr val="FFFFFF"/>
                </a:solidFill>
                <a:latin typeface="Arial Unicode MS"/>
                <a:cs typeface="Arial Unicode MS"/>
              </a:rPr>
              <a:t>等に変換する。</a:t>
            </a:r>
            <a:endParaRPr sz="1600">
              <a:latin typeface="Arial Unicode MS"/>
              <a:cs typeface="Arial Unicode MS"/>
            </a:endParaRPr>
          </a:p>
          <a:p>
            <a:pPr marL="544195">
              <a:lnSpc>
                <a:spcPct val="100000"/>
              </a:lnSpc>
            </a:pPr>
            <a:r>
              <a:rPr dirty="0" sz="1600" spc="-204">
                <a:solidFill>
                  <a:srgbClr val="FFFFFF"/>
                </a:solidFill>
                <a:latin typeface="Arial Unicode MS"/>
                <a:cs typeface="Arial Unicode MS"/>
              </a:rPr>
              <a:t>よくわからなければ、</a:t>
            </a:r>
            <a:r>
              <a:rPr dirty="0" sz="1600" spc="-5">
                <a:solidFill>
                  <a:srgbClr val="FFFFFF"/>
                </a:solidFill>
                <a:latin typeface="Verdana"/>
                <a:cs typeface="Verdana"/>
              </a:rPr>
              <a:t>SQ</a:t>
            </a:r>
            <a:r>
              <a:rPr dirty="0" sz="1600" spc="-10">
                <a:solidFill>
                  <a:srgbClr val="FFFFFF"/>
                </a:solidFill>
                <a:latin typeface="Verdana"/>
                <a:cs typeface="Verdana"/>
              </a:rPr>
              <a:t>L</a:t>
            </a:r>
            <a:r>
              <a:rPr dirty="0" sz="1600" spc="-229">
                <a:solidFill>
                  <a:srgbClr val="FFFFFF"/>
                </a:solidFill>
                <a:latin typeface="Arial Unicode MS"/>
                <a:cs typeface="Arial Unicode MS"/>
              </a:rPr>
              <a:t>でイメージしてもらうといいかもしれません。</a:t>
            </a:r>
            <a:endParaRPr sz="1600">
              <a:latin typeface="Arial Unicode MS"/>
              <a:cs typeface="Arial Unicode MS"/>
            </a:endParaRPr>
          </a:p>
          <a:p>
            <a:pPr marL="544195" indent="-173990">
              <a:lnSpc>
                <a:spcPct val="100000"/>
              </a:lnSpc>
              <a:spcBef>
                <a:spcPts val="390"/>
              </a:spcBef>
              <a:buClr>
                <a:srgbClr val="528415"/>
              </a:buClr>
              <a:buSzPct val="78125"/>
              <a:buFont typeface="Verdana"/>
              <a:buChar char="–"/>
              <a:tabLst>
                <a:tab pos="544830" algn="l"/>
              </a:tabLst>
            </a:pPr>
            <a:r>
              <a:rPr dirty="0" sz="1600" spc="-130">
                <a:solidFill>
                  <a:srgbClr val="FFFFFF"/>
                </a:solidFill>
                <a:latin typeface="Arial Unicode MS"/>
                <a:cs typeface="Arial Unicode MS"/>
              </a:rPr>
              <a:t>操作の内容はラムダ式で何をするのかを書く。</a:t>
            </a:r>
            <a:endParaRPr sz="1600">
              <a:latin typeface="Arial Unicode MS"/>
              <a:cs typeface="Arial Unicode MS"/>
            </a:endParaRPr>
          </a:p>
          <a:p>
            <a:pPr marL="544195" indent="-173990">
              <a:lnSpc>
                <a:spcPct val="100000"/>
              </a:lnSpc>
              <a:spcBef>
                <a:spcPts val="380"/>
              </a:spcBef>
              <a:buClr>
                <a:srgbClr val="528415"/>
              </a:buClr>
              <a:buSzPct val="78125"/>
              <a:buFont typeface="Verdana"/>
              <a:buChar char="–"/>
              <a:tabLst>
                <a:tab pos="544830" algn="l"/>
              </a:tabLst>
            </a:pPr>
            <a:r>
              <a:rPr dirty="0" sz="1600" spc="-150">
                <a:solidFill>
                  <a:srgbClr val="FFFFFF"/>
                </a:solidFill>
                <a:latin typeface="Arial Unicode MS"/>
                <a:cs typeface="Arial Unicode MS"/>
              </a:rPr>
              <a:t>なんとなく、例題の処理内容とラムダ式の内容が揃ってる感じがしませんか。</a:t>
            </a:r>
            <a:endParaRPr sz="1600">
              <a:latin typeface="Arial Unicode MS"/>
              <a:cs typeface="Arial Unicode MS"/>
            </a:endParaRPr>
          </a:p>
          <a:p>
            <a:pPr marL="544195" indent="-173990">
              <a:lnSpc>
                <a:spcPct val="100000"/>
              </a:lnSpc>
              <a:spcBef>
                <a:spcPts val="380"/>
              </a:spcBef>
              <a:buClr>
                <a:srgbClr val="528415"/>
              </a:buClr>
              <a:buSzPct val="78125"/>
              <a:buFont typeface="Verdana"/>
              <a:buChar char="–"/>
              <a:tabLst>
                <a:tab pos="544830" algn="l"/>
              </a:tabLst>
            </a:pPr>
            <a:r>
              <a:rPr dirty="0" sz="1600" spc="-160">
                <a:solidFill>
                  <a:srgbClr val="FFFFFF"/>
                </a:solidFill>
                <a:latin typeface="Arial Unicode MS"/>
                <a:cs typeface="Arial Unicode MS"/>
              </a:rPr>
              <a:t>あと変数も少ないですよね。</a:t>
            </a:r>
            <a:endParaRPr sz="1600">
              <a:latin typeface="Arial Unicode MS"/>
              <a:cs typeface="Arial Unicode MS"/>
            </a:endParaRPr>
          </a:p>
        </p:txBody>
      </p:sp>
      <p:sp>
        <p:nvSpPr>
          <p:cNvPr id="9" name="object 9"/>
          <p:cNvSpPr/>
          <p:nvPr/>
        </p:nvSpPr>
        <p:spPr>
          <a:xfrm>
            <a:off x="558279" y="1628775"/>
            <a:ext cx="8281034" cy="2585720"/>
          </a:xfrm>
          <a:custGeom>
            <a:avLst/>
            <a:gdLst/>
            <a:ahLst/>
            <a:cxnLst/>
            <a:rect l="l" t="t" r="r" b="b"/>
            <a:pathLst>
              <a:path w="8281034" h="2585720">
                <a:moveTo>
                  <a:pt x="0" y="2585339"/>
                </a:moveTo>
                <a:lnTo>
                  <a:pt x="8280908" y="2585339"/>
                </a:lnTo>
                <a:lnTo>
                  <a:pt x="8280908" y="0"/>
                </a:lnTo>
                <a:lnTo>
                  <a:pt x="0" y="0"/>
                </a:lnTo>
                <a:lnTo>
                  <a:pt x="0" y="2585339"/>
                </a:lnTo>
                <a:close/>
              </a:path>
            </a:pathLst>
          </a:custGeom>
          <a:solidFill>
            <a:srgbClr val="BFC0C2"/>
          </a:solidFill>
        </p:spPr>
        <p:txBody>
          <a:bodyPr wrap="square" lIns="0" tIns="0" rIns="0" bIns="0" rtlCol="0"/>
          <a:lstStyle/>
          <a:p/>
        </p:txBody>
      </p:sp>
      <p:sp>
        <p:nvSpPr>
          <p:cNvPr id="10" name="object 10"/>
          <p:cNvSpPr/>
          <p:nvPr/>
        </p:nvSpPr>
        <p:spPr>
          <a:xfrm>
            <a:off x="558279" y="1628775"/>
            <a:ext cx="8281034" cy="2585720"/>
          </a:xfrm>
          <a:custGeom>
            <a:avLst/>
            <a:gdLst/>
            <a:ahLst/>
            <a:cxnLst/>
            <a:rect l="l" t="t" r="r" b="b"/>
            <a:pathLst>
              <a:path w="8281034" h="2585720">
                <a:moveTo>
                  <a:pt x="0" y="2585339"/>
                </a:moveTo>
                <a:lnTo>
                  <a:pt x="8280908" y="2585339"/>
                </a:lnTo>
                <a:lnTo>
                  <a:pt x="8280908" y="0"/>
                </a:lnTo>
                <a:lnTo>
                  <a:pt x="0" y="0"/>
                </a:lnTo>
                <a:lnTo>
                  <a:pt x="0" y="2585339"/>
                </a:lnTo>
                <a:close/>
              </a:path>
            </a:pathLst>
          </a:custGeom>
          <a:ln w="25400">
            <a:solidFill>
              <a:srgbClr val="84A171"/>
            </a:solidFill>
          </a:ln>
        </p:spPr>
        <p:txBody>
          <a:bodyPr wrap="square" lIns="0" tIns="0" rIns="0" bIns="0" rtlCol="0"/>
          <a:lstStyle/>
          <a:p/>
        </p:txBody>
      </p:sp>
      <p:sp>
        <p:nvSpPr>
          <p:cNvPr id="11" name="object 11"/>
          <p:cNvSpPr txBox="1"/>
          <p:nvPr/>
        </p:nvSpPr>
        <p:spPr>
          <a:xfrm>
            <a:off x="231228" y="955166"/>
            <a:ext cx="7613650" cy="1280795"/>
          </a:xfrm>
          <a:prstGeom prst="rect">
            <a:avLst/>
          </a:prstGeom>
        </p:spPr>
        <p:txBody>
          <a:bodyPr wrap="square" lIns="0" tIns="0" rIns="0" bIns="0" rtlCol="0" vert="horz">
            <a:spAutoFit/>
          </a:bodyPr>
          <a:lstStyle/>
          <a:p>
            <a:pPr marL="190500" indent="-177800">
              <a:lnSpc>
                <a:spcPct val="100000"/>
              </a:lnSpc>
              <a:buClr>
                <a:srgbClr val="528415"/>
              </a:buClr>
              <a:buSzPct val="80000"/>
              <a:buFont typeface="Wingdings"/>
              <a:buChar char=""/>
              <a:tabLst>
                <a:tab pos="191135" algn="l"/>
              </a:tabLst>
            </a:pPr>
            <a:r>
              <a:rPr dirty="0" sz="2000">
                <a:solidFill>
                  <a:srgbClr val="FFFFFF"/>
                </a:solidFill>
                <a:latin typeface="Arial Unicode MS"/>
                <a:cs typeface="Arial Unicode MS"/>
              </a:rPr>
              <a:t>例題</a:t>
            </a:r>
            <a:endParaRPr sz="2000">
              <a:latin typeface="Arial Unicode MS"/>
              <a:cs typeface="Arial Unicode MS"/>
            </a:endParaRPr>
          </a:p>
          <a:p>
            <a:pPr marL="370205">
              <a:lnSpc>
                <a:spcPct val="100000"/>
              </a:lnSpc>
              <a:spcBef>
                <a:spcPts val="430"/>
              </a:spcBef>
            </a:pPr>
            <a:r>
              <a:rPr dirty="0" sz="1450" spc="-5">
                <a:solidFill>
                  <a:srgbClr val="528415"/>
                </a:solidFill>
                <a:latin typeface="Verdana"/>
                <a:cs typeface="Verdana"/>
              </a:rPr>
              <a:t>–</a:t>
            </a:r>
            <a:r>
              <a:rPr dirty="0" sz="1450" spc="-95">
                <a:solidFill>
                  <a:srgbClr val="528415"/>
                </a:solidFill>
                <a:latin typeface="Verdana"/>
                <a:cs typeface="Verdana"/>
              </a:rPr>
              <a:t> </a:t>
            </a:r>
            <a:r>
              <a:rPr dirty="0" sz="1800" spc="-145">
                <a:solidFill>
                  <a:srgbClr val="FFFFFF"/>
                </a:solidFill>
                <a:latin typeface="Arial Unicode MS"/>
                <a:cs typeface="Arial Unicode MS"/>
              </a:rPr>
              <a:t>整数リストから偶数の要素のみ抽出し、数を</a:t>
            </a:r>
            <a:r>
              <a:rPr dirty="0" sz="1800">
                <a:solidFill>
                  <a:srgbClr val="FFFFFF"/>
                </a:solidFill>
                <a:latin typeface="Verdana"/>
                <a:cs typeface="Verdana"/>
              </a:rPr>
              <a:t>2</a:t>
            </a:r>
            <a:r>
              <a:rPr dirty="0" sz="1800" spc="-100">
                <a:solidFill>
                  <a:srgbClr val="FFFFFF"/>
                </a:solidFill>
                <a:latin typeface="Arial Unicode MS"/>
                <a:cs typeface="Arial Unicode MS"/>
              </a:rPr>
              <a:t>倍した要素を取得す</a:t>
            </a:r>
            <a:endParaRPr sz="1800">
              <a:latin typeface="Arial Unicode MS"/>
              <a:cs typeface="Arial Unicode MS"/>
            </a:endParaRPr>
          </a:p>
          <a:p>
            <a:pPr marL="418465">
              <a:lnSpc>
                <a:spcPct val="100000"/>
              </a:lnSpc>
              <a:spcBef>
                <a:spcPts val="565"/>
              </a:spcBef>
            </a:pPr>
            <a:r>
              <a:rPr dirty="0" sz="1800" spc="15">
                <a:latin typeface="Monaco"/>
                <a:cs typeface="Monaco"/>
              </a:rPr>
              <a:t>List</a:t>
            </a:r>
            <a:r>
              <a:rPr dirty="0" sz="1800" spc="15" b="1">
                <a:solidFill>
                  <a:srgbClr val="CE5C00"/>
                </a:solidFill>
                <a:latin typeface="Arial"/>
                <a:cs typeface="Arial"/>
              </a:rPr>
              <a:t>&lt;</a:t>
            </a:r>
            <a:r>
              <a:rPr dirty="0" sz="1800" spc="15" b="1">
                <a:latin typeface="Arial"/>
                <a:cs typeface="Arial"/>
              </a:rPr>
              <a:t>String</a:t>
            </a:r>
            <a:r>
              <a:rPr dirty="0" sz="1800" spc="15" b="1">
                <a:solidFill>
                  <a:srgbClr val="CE5C00"/>
                </a:solidFill>
                <a:latin typeface="Arial"/>
                <a:cs typeface="Arial"/>
              </a:rPr>
              <a:t>&gt;  </a:t>
            </a:r>
            <a:r>
              <a:rPr dirty="0" sz="1800" spc="335" b="1">
                <a:latin typeface="Arial"/>
                <a:cs typeface="Arial"/>
              </a:rPr>
              <a:t>list</a:t>
            </a:r>
            <a:r>
              <a:rPr dirty="0" sz="1800" spc="365" b="1">
                <a:latin typeface="Arial"/>
                <a:cs typeface="Arial"/>
              </a:rPr>
              <a:t> </a:t>
            </a:r>
            <a:r>
              <a:rPr dirty="0" sz="1800" spc="-65" b="1">
                <a:solidFill>
                  <a:srgbClr val="CE5C00"/>
                </a:solidFill>
                <a:latin typeface="Arial"/>
                <a:cs typeface="Arial"/>
              </a:rPr>
              <a:t>=</a:t>
            </a:r>
            <a:endParaRPr sz="1800">
              <a:latin typeface="Arial"/>
              <a:cs typeface="Arial"/>
            </a:endParaRPr>
          </a:p>
          <a:p>
            <a:pPr marL="1332865">
              <a:lnSpc>
                <a:spcPct val="100000"/>
              </a:lnSpc>
            </a:pPr>
            <a:r>
              <a:rPr dirty="0" sz="1800" spc="100" b="1">
                <a:latin typeface="Arial"/>
                <a:cs typeface="Arial"/>
              </a:rPr>
              <a:t>Arrays</a:t>
            </a:r>
            <a:r>
              <a:rPr dirty="0" sz="1800" spc="100" b="1">
                <a:solidFill>
                  <a:srgbClr val="CE5C00"/>
                </a:solidFill>
                <a:latin typeface="Arial"/>
                <a:cs typeface="Arial"/>
              </a:rPr>
              <a:t>.</a:t>
            </a:r>
            <a:r>
              <a:rPr dirty="0" sz="1800" spc="100" b="1">
                <a:solidFill>
                  <a:srgbClr val="C49F00"/>
                </a:solidFill>
                <a:latin typeface="Arial"/>
                <a:cs typeface="Arial"/>
              </a:rPr>
              <a:t>asList</a:t>
            </a:r>
            <a:r>
              <a:rPr dirty="0" sz="1800" spc="100" b="1">
                <a:solidFill>
                  <a:srgbClr val="CE5C00"/>
                </a:solidFill>
                <a:latin typeface="Arial"/>
                <a:cs typeface="Arial"/>
              </a:rPr>
              <a:t>(</a:t>
            </a:r>
            <a:r>
              <a:rPr dirty="0" sz="1800" spc="100" b="1">
                <a:solidFill>
                  <a:srgbClr val="4E9A05"/>
                </a:solidFill>
                <a:latin typeface="Arial"/>
                <a:cs typeface="Arial"/>
              </a:rPr>
              <a:t>"A001"</a:t>
            </a:r>
            <a:r>
              <a:rPr dirty="0" sz="1800" spc="100" b="1">
                <a:solidFill>
                  <a:srgbClr val="CE5C00"/>
                </a:solidFill>
                <a:latin typeface="Arial"/>
                <a:cs typeface="Arial"/>
              </a:rPr>
              <a:t>,  </a:t>
            </a:r>
            <a:r>
              <a:rPr dirty="0" sz="1800" spc="114" b="1">
                <a:solidFill>
                  <a:srgbClr val="4E9A05"/>
                </a:solidFill>
                <a:latin typeface="Arial"/>
                <a:cs typeface="Arial"/>
              </a:rPr>
              <a:t>"100"</a:t>
            </a:r>
            <a:r>
              <a:rPr dirty="0" sz="1800" spc="114" b="1">
                <a:solidFill>
                  <a:srgbClr val="CE5C00"/>
                </a:solidFill>
                <a:latin typeface="Arial"/>
                <a:cs typeface="Arial"/>
              </a:rPr>
              <a:t>,  </a:t>
            </a:r>
            <a:r>
              <a:rPr dirty="0" sz="1800" spc="155" b="1">
                <a:solidFill>
                  <a:srgbClr val="4E9A05"/>
                </a:solidFill>
                <a:latin typeface="Arial"/>
                <a:cs typeface="Arial"/>
              </a:rPr>
              <a:t>"-200"</a:t>
            </a:r>
            <a:r>
              <a:rPr dirty="0" sz="1800" spc="155" b="1">
                <a:solidFill>
                  <a:srgbClr val="CE5C00"/>
                </a:solidFill>
                <a:latin typeface="Arial"/>
                <a:cs typeface="Arial"/>
              </a:rPr>
              <a:t>, </a:t>
            </a:r>
            <a:r>
              <a:rPr dirty="0" sz="1800" spc="-35" b="1">
                <a:solidFill>
                  <a:srgbClr val="4E9A05"/>
                </a:solidFill>
                <a:latin typeface="Arial"/>
                <a:cs typeface="Arial"/>
              </a:rPr>
              <a:t>"ABC"</a:t>
            </a:r>
            <a:r>
              <a:rPr dirty="0" sz="1800" spc="-35" b="1">
                <a:solidFill>
                  <a:srgbClr val="CE5C00"/>
                </a:solidFill>
                <a:latin typeface="Arial"/>
                <a:cs typeface="Arial"/>
              </a:rPr>
              <a:t>,</a:t>
            </a:r>
            <a:r>
              <a:rPr dirty="0" sz="1800" spc="345" b="1">
                <a:solidFill>
                  <a:srgbClr val="CE5C00"/>
                </a:solidFill>
                <a:latin typeface="Arial"/>
                <a:cs typeface="Arial"/>
              </a:rPr>
              <a:t> </a:t>
            </a:r>
            <a:r>
              <a:rPr dirty="0" sz="1800" spc="165" b="1">
                <a:solidFill>
                  <a:srgbClr val="4E9A05"/>
                </a:solidFill>
                <a:latin typeface="Arial"/>
                <a:cs typeface="Arial"/>
              </a:rPr>
              <a:t>"92"</a:t>
            </a:r>
            <a:r>
              <a:rPr dirty="0" sz="1800" spc="165" b="1">
                <a:solidFill>
                  <a:srgbClr val="CE5C00"/>
                </a:solidFill>
                <a:latin typeface="Arial"/>
                <a:cs typeface="Arial"/>
              </a:rPr>
              <a:t>);</a:t>
            </a:r>
            <a:endParaRPr sz="1800">
              <a:latin typeface="Arial"/>
              <a:cs typeface="Arial"/>
            </a:endParaRPr>
          </a:p>
        </p:txBody>
      </p:sp>
      <p:sp>
        <p:nvSpPr>
          <p:cNvPr id="17" name="object 17"/>
          <p:cNvSpPr txBox="1"/>
          <p:nvPr/>
        </p:nvSpPr>
        <p:spPr>
          <a:xfrm>
            <a:off x="8738345" y="6648637"/>
            <a:ext cx="251460" cy="167640"/>
          </a:xfrm>
          <a:prstGeom prst="rect">
            <a:avLst/>
          </a:prstGeom>
        </p:spPr>
        <p:txBody>
          <a:bodyPr wrap="square" lIns="0" tIns="18415" rIns="0" bIns="0" rtlCol="0" vert="horz">
            <a:spAutoFit/>
          </a:bodyPr>
          <a:lstStyle/>
          <a:p>
            <a:pPr marL="25400">
              <a:lnSpc>
                <a:spcPct val="100000"/>
              </a:lnSpc>
              <a:spcBef>
                <a:spcPts val="145"/>
              </a:spcBef>
            </a:pPr>
            <a:fld id="{81D60167-4931-47E6-BA6A-407CBD079E47}" type="slidenum">
              <a:rPr dirty="0" sz="800" spc="80">
                <a:solidFill>
                  <a:srgbClr val="7FD10F"/>
                </a:solidFill>
                <a:latin typeface="Arial"/>
                <a:cs typeface="Arial"/>
              </a:rPr>
              <a:t>016</a:t>
            </a:fld>
            <a:endParaRPr sz="800">
              <a:latin typeface="Arial"/>
              <a:cs typeface="Arial"/>
            </a:endParaRPr>
          </a:p>
        </p:txBody>
      </p:sp>
      <p:sp>
        <p:nvSpPr>
          <p:cNvPr id="12" name="object 12"/>
          <p:cNvSpPr txBox="1"/>
          <p:nvPr/>
        </p:nvSpPr>
        <p:spPr>
          <a:xfrm>
            <a:off x="637133" y="2214626"/>
            <a:ext cx="4284980" cy="300355"/>
          </a:xfrm>
          <a:prstGeom prst="rect">
            <a:avLst/>
          </a:prstGeom>
        </p:spPr>
        <p:txBody>
          <a:bodyPr wrap="square" lIns="0" tIns="0" rIns="0" bIns="0" rtlCol="0" vert="horz">
            <a:spAutoFit/>
          </a:bodyPr>
          <a:lstStyle/>
          <a:p>
            <a:pPr marL="12700">
              <a:lnSpc>
                <a:spcPct val="100000"/>
              </a:lnSpc>
              <a:tabLst>
                <a:tab pos="1768475" algn="l"/>
                <a:tab pos="2395855" algn="l"/>
              </a:tabLst>
            </a:pPr>
            <a:r>
              <a:rPr dirty="0" sz="1800" spc="25">
                <a:latin typeface="Monaco"/>
                <a:cs typeface="Monaco"/>
              </a:rPr>
              <a:t>List</a:t>
            </a:r>
            <a:r>
              <a:rPr dirty="0" sz="1800" spc="25" b="1">
                <a:solidFill>
                  <a:srgbClr val="CE5C00"/>
                </a:solidFill>
                <a:latin typeface="Arial"/>
                <a:cs typeface="Arial"/>
              </a:rPr>
              <a:t>&lt;</a:t>
            </a:r>
            <a:r>
              <a:rPr dirty="0" sz="1800" spc="25" b="1">
                <a:latin typeface="Arial"/>
                <a:cs typeface="Arial"/>
              </a:rPr>
              <a:t>Integer</a:t>
            </a:r>
            <a:r>
              <a:rPr dirty="0" sz="1800" spc="25" b="1">
                <a:solidFill>
                  <a:srgbClr val="CE5C00"/>
                </a:solidFill>
                <a:latin typeface="Arial"/>
                <a:cs typeface="Arial"/>
              </a:rPr>
              <a:t>&gt;	</a:t>
            </a:r>
            <a:r>
              <a:rPr dirty="0" sz="1800" spc="55" b="1">
                <a:latin typeface="Arial"/>
                <a:cs typeface="Arial"/>
              </a:rPr>
              <a:t>res2	</a:t>
            </a:r>
            <a:r>
              <a:rPr dirty="0" sz="1800" spc="-65" b="1">
                <a:solidFill>
                  <a:srgbClr val="CE5C00"/>
                </a:solidFill>
                <a:latin typeface="Arial"/>
                <a:cs typeface="Arial"/>
              </a:rPr>
              <a:t>= </a:t>
            </a:r>
            <a:r>
              <a:rPr dirty="0" sz="1800" spc="-40" b="1">
                <a:solidFill>
                  <a:srgbClr val="CE5C00"/>
                </a:solidFill>
                <a:latin typeface="Arial"/>
                <a:cs typeface="Arial"/>
              </a:rPr>
              <a:t> </a:t>
            </a:r>
            <a:r>
              <a:rPr dirty="0" sz="1800" spc="195" b="1">
                <a:latin typeface="Arial"/>
                <a:cs typeface="Arial"/>
              </a:rPr>
              <a:t>list</a:t>
            </a:r>
            <a:r>
              <a:rPr dirty="0" sz="1800" spc="195" b="1">
                <a:solidFill>
                  <a:srgbClr val="CE5C00"/>
                </a:solidFill>
                <a:latin typeface="Arial"/>
                <a:cs typeface="Arial"/>
              </a:rPr>
              <a:t>.</a:t>
            </a:r>
            <a:r>
              <a:rPr dirty="0" sz="1800" spc="195" b="1">
                <a:solidFill>
                  <a:srgbClr val="C49F00"/>
                </a:solidFill>
                <a:latin typeface="Arial"/>
                <a:cs typeface="Arial"/>
              </a:rPr>
              <a:t>stream</a:t>
            </a:r>
            <a:r>
              <a:rPr dirty="0" sz="1800" spc="195" b="1">
                <a:solidFill>
                  <a:srgbClr val="CE5C00"/>
                </a:solidFill>
                <a:latin typeface="Arial"/>
                <a:cs typeface="Arial"/>
              </a:rPr>
              <a:t>()</a:t>
            </a:r>
            <a:endParaRPr sz="1800">
              <a:latin typeface="Arial"/>
              <a:cs typeface="Arial"/>
            </a:endParaRPr>
          </a:p>
        </p:txBody>
      </p:sp>
      <p:sp>
        <p:nvSpPr>
          <p:cNvPr id="13" name="object 13"/>
          <p:cNvSpPr txBox="1"/>
          <p:nvPr/>
        </p:nvSpPr>
        <p:spPr>
          <a:xfrm>
            <a:off x="6156452" y="2201926"/>
            <a:ext cx="1934210" cy="313055"/>
          </a:xfrm>
          <a:prstGeom prst="rect">
            <a:avLst/>
          </a:prstGeom>
        </p:spPr>
        <p:txBody>
          <a:bodyPr wrap="square" lIns="0" tIns="0" rIns="0" bIns="0" rtlCol="0" vert="horz">
            <a:spAutoFit/>
          </a:bodyPr>
          <a:lstStyle/>
          <a:p>
            <a:pPr marL="12700">
              <a:lnSpc>
                <a:spcPct val="100000"/>
              </a:lnSpc>
            </a:pPr>
            <a:r>
              <a:rPr dirty="0" sz="1800" spc="484" b="1" i="1">
                <a:solidFill>
                  <a:srgbClr val="8F5802"/>
                </a:solidFill>
                <a:latin typeface="Arial-BoldItalicMT"/>
                <a:cs typeface="Arial-BoldItalicMT"/>
              </a:rPr>
              <a:t>//</a:t>
            </a:r>
            <a:r>
              <a:rPr dirty="0" sz="1800" spc="400" b="1" i="1">
                <a:solidFill>
                  <a:srgbClr val="8F5802"/>
                </a:solidFill>
                <a:latin typeface="Arial-BoldItalicMT"/>
                <a:cs typeface="Arial-BoldItalicMT"/>
              </a:rPr>
              <a:t> </a:t>
            </a:r>
            <a:r>
              <a:rPr dirty="0" sz="1800" spc="-35" b="1" i="1">
                <a:solidFill>
                  <a:srgbClr val="8F5802"/>
                </a:solidFill>
                <a:latin typeface="Arial-BoldItalicMT"/>
                <a:cs typeface="Arial-BoldItalicMT"/>
              </a:rPr>
              <a:t>Stream</a:t>
            </a:r>
            <a:r>
              <a:rPr dirty="0" sz="1900" spc="-360" b="1">
                <a:solidFill>
                  <a:srgbClr val="8F5802"/>
                </a:solidFill>
                <a:latin typeface="ヒラギノ角ゴ StdN W8"/>
                <a:cs typeface="ヒラギノ角ゴ StdN W8"/>
              </a:rPr>
              <a:t>を</a:t>
            </a:r>
            <a:r>
              <a:rPr dirty="0" sz="1800" spc="480" b="1" i="1">
                <a:solidFill>
                  <a:srgbClr val="8F5802"/>
                </a:solidFill>
                <a:latin typeface="Arial-BoldItalicMT"/>
                <a:cs typeface="Arial-BoldItalicMT"/>
              </a:rPr>
              <a:t>‚</a:t>
            </a:r>
            <a:r>
              <a:rPr dirty="0" sz="1900" spc="-90" b="1">
                <a:solidFill>
                  <a:srgbClr val="8F5802"/>
                </a:solidFill>
                <a:latin typeface="ヒラギノ角ゴ StdN W8"/>
                <a:cs typeface="ヒラギノ角ゴ StdN W8"/>
              </a:rPr>
              <a:t>生成</a:t>
            </a:r>
            <a:endParaRPr sz="1900">
              <a:latin typeface="ヒラギノ角ゴ StdN W8"/>
              <a:cs typeface="ヒラギノ角ゴ StdN W8"/>
            </a:endParaRPr>
          </a:p>
        </p:txBody>
      </p:sp>
      <p:sp>
        <p:nvSpPr>
          <p:cNvPr id="14" name="object 14"/>
          <p:cNvSpPr txBox="1"/>
          <p:nvPr/>
        </p:nvSpPr>
        <p:spPr>
          <a:xfrm>
            <a:off x="1640204" y="2476246"/>
            <a:ext cx="6166485" cy="313055"/>
          </a:xfrm>
          <a:prstGeom prst="rect">
            <a:avLst/>
          </a:prstGeom>
        </p:spPr>
        <p:txBody>
          <a:bodyPr wrap="square" lIns="0" tIns="0" rIns="0" bIns="0" rtlCol="0" vert="horz">
            <a:spAutoFit/>
          </a:bodyPr>
          <a:lstStyle/>
          <a:p>
            <a:pPr marL="12700">
              <a:lnSpc>
                <a:spcPct val="100000"/>
              </a:lnSpc>
              <a:tabLst>
                <a:tab pos="1266825" algn="l"/>
              </a:tabLst>
            </a:pPr>
            <a:r>
              <a:rPr dirty="0" sz="1800" spc="310" b="1">
                <a:solidFill>
                  <a:srgbClr val="CE5C00"/>
                </a:solidFill>
                <a:latin typeface="Arial"/>
                <a:cs typeface="Arial"/>
              </a:rPr>
              <a:t>.</a:t>
            </a:r>
            <a:r>
              <a:rPr dirty="0" sz="1800" spc="310" b="1">
                <a:solidFill>
                  <a:srgbClr val="C49F00"/>
                </a:solidFill>
                <a:latin typeface="Arial"/>
                <a:cs typeface="Arial"/>
              </a:rPr>
              <a:t>filter</a:t>
            </a:r>
            <a:r>
              <a:rPr dirty="0" sz="1800" spc="310" b="1">
                <a:solidFill>
                  <a:srgbClr val="CE5C00"/>
                </a:solidFill>
                <a:latin typeface="Arial"/>
                <a:cs typeface="Arial"/>
              </a:rPr>
              <a:t>(</a:t>
            </a:r>
            <a:r>
              <a:rPr dirty="0" sz="1800" spc="310" b="1">
                <a:latin typeface="Arial"/>
                <a:cs typeface="Arial"/>
              </a:rPr>
              <a:t>s	</a:t>
            </a:r>
            <a:r>
              <a:rPr dirty="0" sz="1800" spc="155" b="1">
                <a:solidFill>
                  <a:srgbClr val="CE5C00"/>
                </a:solidFill>
                <a:latin typeface="Arial"/>
                <a:cs typeface="Arial"/>
              </a:rPr>
              <a:t>-&gt;</a:t>
            </a:r>
            <a:r>
              <a:rPr dirty="0" sz="1800" spc="430" b="1">
                <a:solidFill>
                  <a:srgbClr val="CE5C00"/>
                </a:solidFill>
                <a:latin typeface="Arial"/>
                <a:cs typeface="Arial"/>
              </a:rPr>
              <a:t> </a:t>
            </a:r>
            <a:r>
              <a:rPr dirty="0" sz="1800" spc="85" b="1">
                <a:latin typeface="Arial"/>
                <a:cs typeface="Arial"/>
              </a:rPr>
              <a:t>s</a:t>
            </a:r>
            <a:r>
              <a:rPr dirty="0" sz="1800" spc="85" b="1">
                <a:solidFill>
                  <a:srgbClr val="CE5C00"/>
                </a:solidFill>
                <a:latin typeface="Arial"/>
                <a:cs typeface="Arial"/>
              </a:rPr>
              <a:t>.</a:t>
            </a:r>
            <a:r>
              <a:rPr dirty="0" sz="1800" spc="85" b="1">
                <a:solidFill>
                  <a:srgbClr val="C49F00"/>
                </a:solidFill>
                <a:latin typeface="Arial"/>
                <a:cs typeface="Arial"/>
              </a:rPr>
              <a:t>matches</a:t>
            </a:r>
            <a:r>
              <a:rPr dirty="0" sz="1800" spc="85" b="1">
                <a:solidFill>
                  <a:srgbClr val="CE5C00"/>
                </a:solidFill>
                <a:latin typeface="Arial"/>
                <a:cs typeface="Arial"/>
              </a:rPr>
              <a:t>(</a:t>
            </a:r>
            <a:r>
              <a:rPr dirty="0" sz="1800" spc="85" b="1">
                <a:solidFill>
                  <a:srgbClr val="4E9A05"/>
                </a:solidFill>
                <a:latin typeface="Courier New"/>
                <a:cs typeface="Courier New"/>
              </a:rPr>
              <a:t>“[</a:t>
            </a:r>
            <a:r>
              <a:rPr dirty="0" sz="1800" spc="85" b="1">
                <a:solidFill>
                  <a:srgbClr val="4E9A05"/>
                </a:solidFill>
                <a:latin typeface="Arial"/>
                <a:cs typeface="Arial"/>
              </a:rPr>
              <a:t>-+]?¥¥d</a:t>
            </a:r>
            <a:r>
              <a:rPr dirty="0" sz="1800" spc="85" b="1">
                <a:solidFill>
                  <a:srgbClr val="4E9A05"/>
                </a:solidFill>
                <a:latin typeface="Courier New"/>
                <a:cs typeface="Courier New"/>
              </a:rPr>
              <a:t>+”</a:t>
            </a:r>
            <a:r>
              <a:rPr dirty="0" sz="1800" spc="85" b="1">
                <a:solidFill>
                  <a:srgbClr val="CE5C00"/>
                </a:solidFill>
                <a:latin typeface="Arial"/>
                <a:cs typeface="Arial"/>
              </a:rPr>
              <a:t>))</a:t>
            </a:r>
            <a:r>
              <a:rPr dirty="0" sz="1800" spc="85" b="1" i="1">
                <a:solidFill>
                  <a:srgbClr val="8F5802"/>
                </a:solidFill>
                <a:latin typeface="Arial-BoldItalicMT"/>
                <a:cs typeface="Arial-BoldItalicMT"/>
              </a:rPr>
              <a:t>//</a:t>
            </a:r>
            <a:r>
              <a:rPr dirty="0" sz="1900" spc="-80" b="1">
                <a:solidFill>
                  <a:srgbClr val="8F5802"/>
                </a:solidFill>
                <a:latin typeface="ヒラギノ角ゴ StdN W8"/>
                <a:cs typeface="ヒラギノ角ゴ StdN W8"/>
              </a:rPr>
              <a:t>整</a:t>
            </a:r>
            <a:r>
              <a:rPr dirty="0" sz="1900" spc="-90" b="1">
                <a:solidFill>
                  <a:srgbClr val="8F5802"/>
                </a:solidFill>
                <a:latin typeface="ヒラギノ角ゴ StdN W8"/>
                <a:cs typeface="ヒラギノ角ゴ StdN W8"/>
              </a:rPr>
              <a:t>数のみ抽出</a:t>
            </a:r>
            <a:endParaRPr sz="1900">
              <a:latin typeface="ヒラギノ角ゴ StdN W8"/>
              <a:cs typeface="ヒラギノ角ゴ StdN W8"/>
            </a:endParaRPr>
          </a:p>
        </p:txBody>
      </p:sp>
      <p:sp>
        <p:nvSpPr>
          <p:cNvPr id="15" name="object 15"/>
          <p:cNvSpPr txBox="1"/>
          <p:nvPr/>
        </p:nvSpPr>
        <p:spPr>
          <a:xfrm>
            <a:off x="6156350" y="2750565"/>
            <a:ext cx="2451100" cy="1136650"/>
          </a:xfrm>
          <a:prstGeom prst="rect">
            <a:avLst/>
          </a:prstGeom>
        </p:spPr>
        <p:txBody>
          <a:bodyPr wrap="square" lIns="0" tIns="0" rIns="0" bIns="0" rtlCol="0" vert="horz">
            <a:spAutoFit/>
          </a:bodyPr>
          <a:lstStyle/>
          <a:p>
            <a:pPr marL="12700">
              <a:lnSpc>
                <a:spcPts val="2220"/>
              </a:lnSpc>
            </a:pPr>
            <a:r>
              <a:rPr dirty="0" sz="1800" spc="475" b="1" i="1">
                <a:solidFill>
                  <a:srgbClr val="8F5802"/>
                </a:solidFill>
                <a:latin typeface="Arial-BoldItalicMT"/>
                <a:cs typeface="Arial-BoldItalicMT"/>
              </a:rPr>
              <a:t>//</a:t>
            </a:r>
            <a:r>
              <a:rPr dirty="0" sz="1900" spc="-90" b="1">
                <a:solidFill>
                  <a:srgbClr val="8F5802"/>
                </a:solidFill>
                <a:latin typeface="ヒラギノ角ゴ StdN W8"/>
                <a:cs typeface="ヒラギノ角ゴ StdN W8"/>
              </a:rPr>
              <a:t>文字列</a:t>
            </a:r>
            <a:r>
              <a:rPr dirty="0" sz="1800" spc="-815" b="1" i="1">
                <a:solidFill>
                  <a:srgbClr val="8F5802"/>
                </a:solidFill>
                <a:latin typeface="Arial-BoldItalicMT"/>
                <a:cs typeface="Arial-BoldItalicMT"/>
              </a:rPr>
              <a:t>→</a:t>
            </a:r>
            <a:r>
              <a:rPr dirty="0" sz="1900" spc="-90" b="1">
                <a:solidFill>
                  <a:srgbClr val="8F5802"/>
                </a:solidFill>
                <a:latin typeface="ヒラギノ角ゴ StdN W8"/>
                <a:cs typeface="ヒラギノ角ゴ StdN W8"/>
              </a:rPr>
              <a:t>整数</a:t>
            </a:r>
            <a:endParaRPr sz="1900">
              <a:latin typeface="ヒラギノ角ゴ StdN W8"/>
              <a:cs typeface="ヒラギノ角ゴ StdN W8"/>
            </a:endParaRPr>
          </a:p>
          <a:p>
            <a:pPr marL="12700">
              <a:lnSpc>
                <a:spcPts val="2160"/>
              </a:lnSpc>
            </a:pPr>
            <a:r>
              <a:rPr dirty="0" sz="1800" spc="484" b="1" i="1">
                <a:solidFill>
                  <a:srgbClr val="8F5802"/>
                </a:solidFill>
                <a:latin typeface="Arial-BoldItalicMT"/>
                <a:cs typeface="Arial-BoldItalicMT"/>
              </a:rPr>
              <a:t>//</a:t>
            </a:r>
            <a:r>
              <a:rPr dirty="0" sz="1800" spc="405" b="1" i="1">
                <a:solidFill>
                  <a:srgbClr val="8F5802"/>
                </a:solidFill>
                <a:latin typeface="Arial-BoldItalicMT"/>
                <a:cs typeface="Arial-BoldItalicMT"/>
              </a:rPr>
              <a:t> </a:t>
            </a:r>
            <a:r>
              <a:rPr dirty="0" sz="1900" spc="-95" b="1">
                <a:solidFill>
                  <a:srgbClr val="8F5802"/>
                </a:solidFill>
                <a:latin typeface="ヒラギノ角ゴ StdN W8"/>
                <a:cs typeface="ヒラギノ角ゴ StdN W8"/>
              </a:rPr>
              <a:t>正の整数のみ抽出</a:t>
            </a:r>
            <a:endParaRPr sz="1900">
              <a:latin typeface="ヒラギノ角ゴ StdN W8"/>
              <a:cs typeface="ヒラギノ角ゴ StdN W8"/>
            </a:endParaRPr>
          </a:p>
          <a:p>
            <a:pPr marL="12700">
              <a:lnSpc>
                <a:spcPts val="2160"/>
              </a:lnSpc>
            </a:pPr>
            <a:r>
              <a:rPr dirty="0" sz="1800" spc="484" b="1" i="1">
                <a:solidFill>
                  <a:srgbClr val="8F5802"/>
                </a:solidFill>
                <a:latin typeface="Arial-BoldItalicMT"/>
                <a:cs typeface="Arial-BoldItalicMT"/>
              </a:rPr>
              <a:t>//</a:t>
            </a:r>
            <a:r>
              <a:rPr dirty="0" sz="1800" spc="405" b="1" i="1">
                <a:solidFill>
                  <a:srgbClr val="8F5802"/>
                </a:solidFill>
                <a:latin typeface="Arial-BoldItalicMT"/>
                <a:cs typeface="Arial-BoldItalicMT"/>
              </a:rPr>
              <a:t> </a:t>
            </a:r>
            <a:r>
              <a:rPr dirty="0" sz="1800" spc="-20" b="1" i="1">
                <a:solidFill>
                  <a:srgbClr val="8F5802"/>
                </a:solidFill>
                <a:latin typeface="Arial-BoldItalicMT"/>
                <a:cs typeface="Arial-BoldItalicMT"/>
              </a:rPr>
              <a:t>3</a:t>
            </a:r>
            <a:r>
              <a:rPr dirty="0" sz="1900" spc="-130" b="1">
                <a:solidFill>
                  <a:srgbClr val="8F5802"/>
                </a:solidFill>
                <a:latin typeface="ヒラギノ角ゴ StdN W8"/>
                <a:cs typeface="ヒラギノ角ゴ StdN W8"/>
              </a:rPr>
              <a:t>倍す</a:t>
            </a:r>
            <a:r>
              <a:rPr dirty="0" sz="1900" spc="-350" b="1">
                <a:solidFill>
                  <a:srgbClr val="8F5802"/>
                </a:solidFill>
                <a:latin typeface="ヒラギノ角ゴ StdN W8"/>
                <a:cs typeface="ヒラギノ角ゴ StdN W8"/>
              </a:rPr>
              <a:t>る</a:t>
            </a:r>
            <a:endParaRPr sz="1900">
              <a:latin typeface="ヒラギノ角ゴ StdN W8"/>
              <a:cs typeface="ヒラギノ角ゴ StdN W8"/>
            </a:endParaRPr>
          </a:p>
          <a:p>
            <a:pPr marL="12700">
              <a:lnSpc>
                <a:spcPts val="2220"/>
              </a:lnSpc>
            </a:pPr>
            <a:r>
              <a:rPr dirty="0" sz="1800" spc="475" b="1" i="1">
                <a:solidFill>
                  <a:srgbClr val="8F5802"/>
                </a:solidFill>
                <a:latin typeface="Arial-BoldItalicMT"/>
                <a:cs typeface="Arial-BoldItalicMT"/>
              </a:rPr>
              <a:t>//</a:t>
            </a:r>
            <a:r>
              <a:rPr dirty="0" sz="1900" spc="-180" b="1">
                <a:solidFill>
                  <a:srgbClr val="8F5802"/>
                </a:solidFill>
                <a:latin typeface="ヒラギノ角ゴ StdN W8"/>
                <a:cs typeface="ヒラギノ角ゴ StdN W8"/>
              </a:rPr>
              <a:t>結果</a:t>
            </a:r>
            <a:r>
              <a:rPr dirty="0" sz="1900" spc="-185" b="1">
                <a:solidFill>
                  <a:srgbClr val="8F5802"/>
                </a:solidFill>
                <a:latin typeface="ヒラギノ角ゴ StdN W8"/>
                <a:cs typeface="ヒラギノ角ゴ StdN W8"/>
              </a:rPr>
              <a:t>を</a:t>
            </a:r>
            <a:r>
              <a:rPr dirty="0" sz="1800" spc="195" b="1" i="1">
                <a:solidFill>
                  <a:srgbClr val="8F5802"/>
                </a:solidFill>
                <a:latin typeface="Arial-BoldItalicMT"/>
                <a:cs typeface="Arial-BoldItalicMT"/>
              </a:rPr>
              <a:t>Lis</a:t>
            </a:r>
            <a:r>
              <a:rPr dirty="0" sz="1800" spc="135" b="1" i="1">
                <a:solidFill>
                  <a:srgbClr val="8F5802"/>
                </a:solidFill>
                <a:latin typeface="Arial-BoldItalicMT"/>
                <a:cs typeface="Arial-BoldItalicMT"/>
              </a:rPr>
              <a:t>t</a:t>
            </a:r>
            <a:r>
              <a:rPr dirty="0" sz="1900" spc="-515" b="1">
                <a:solidFill>
                  <a:srgbClr val="8F5802"/>
                </a:solidFill>
                <a:latin typeface="ヒラギノ角ゴ StdN W8"/>
                <a:cs typeface="ヒラギノ角ゴ StdN W8"/>
              </a:rPr>
              <a:t>とし</a:t>
            </a:r>
            <a:r>
              <a:rPr dirty="0" sz="1900" spc="-275" b="1">
                <a:solidFill>
                  <a:srgbClr val="8F5802"/>
                </a:solidFill>
                <a:latin typeface="ヒラギノ角ゴ StdN W8"/>
                <a:cs typeface="ヒラギノ角ゴ StdN W8"/>
              </a:rPr>
              <a:t>て</a:t>
            </a:r>
            <a:r>
              <a:rPr dirty="0" sz="1900" spc="-90" b="1">
                <a:solidFill>
                  <a:srgbClr val="8F5802"/>
                </a:solidFill>
                <a:latin typeface="ヒラギノ角ゴ StdN W8"/>
                <a:cs typeface="ヒラギノ角ゴ StdN W8"/>
              </a:rPr>
              <a:t>取</a:t>
            </a:r>
            <a:r>
              <a:rPr dirty="0" sz="1900" spc="-100" b="1">
                <a:solidFill>
                  <a:srgbClr val="8F5802"/>
                </a:solidFill>
                <a:latin typeface="ヒラギノ角ゴ StdN W8"/>
                <a:cs typeface="ヒラギノ角ゴ StdN W8"/>
              </a:rPr>
              <a:t>得</a:t>
            </a:r>
            <a:endParaRPr sz="1900">
              <a:latin typeface="ヒラギノ角ゴ StdN W8"/>
              <a:cs typeface="ヒラギノ角ゴ StdN W8"/>
            </a:endParaRPr>
          </a:p>
        </p:txBody>
      </p:sp>
      <p:sp>
        <p:nvSpPr>
          <p:cNvPr id="16" name="object 16"/>
          <p:cNvSpPr txBox="1"/>
          <p:nvPr/>
        </p:nvSpPr>
        <p:spPr>
          <a:xfrm>
            <a:off x="637133" y="2763265"/>
            <a:ext cx="4785360" cy="1393825"/>
          </a:xfrm>
          <a:prstGeom prst="rect">
            <a:avLst/>
          </a:prstGeom>
        </p:spPr>
        <p:txBody>
          <a:bodyPr wrap="square" lIns="0" tIns="0" rIns="0" bIns="0" rtlCol="0" vert="horz">
            <a:spAutoFit/>
          </a:bodyPr>
          <a:lstStyle/>
          <a:p>
            <a:pPr marL="1015365">
              <a:lnSpc>
                <a:spcPct val="100000"/>
              </a:lnSpc>
              <a:tabLst>
                <a:tab pos="1892935" algn="l"/>
              </a:tabLst>
            </a:pPr>
            <a:r>
              <a:rPr dirty="0" sz="1800" spc="10" b="1">
                <a:solidFill>
                  <a:srgbClr val="CE5C00"/>
                </a:solidFill>
                <a:latin typeface="Arial"/>
                <a:cs typeface="Arial"/>
              </a:rPr>
              <a:t>.</a:t>
            </a:r>
            <a:r>
              <a:rPr dirty="0" sz="1800" spc="10" b="1">
                <a:solidFill>
                  <a:srgbClr val="C49F00"/>
                </a:solidFill>
                <a:latin typeface="Arial"/>
                <a:cs typeface="Arial"/>
              </a:rPr>
              <a:t>map</a:t>
            </a:r>
            <a:r>
              <a:rPr dirty="0" sz="1800" spc="10" b="1">
                <a:solidFill>
                  <a:srgbClr val="CE5C00"/>
                </a:solidFill>
                <a:latin typeface="Arial"/>
                <a:cs typeface="Arial"/>
              </a:rPr>
              <a:t>(</a:t>
            </a:r>
            <a:r>
              <a:rPr dirty="0" sz="1800" spc="10" b="1">
                <a:latin typeface="Arial"/>
                <a:cs typeface="Arial"/>
              </a:rPr>
              <a:t>s	</a:t>
            </a:r>
            <a:r>
              <a:rPr dirty="0" sz="1800" spc="155" b="1">
                <a:solidFill>
                  <a:srgbClr val="CE5C00"/>
                </a:solidFill>
                <a:latin typeface="Arial"/>
                <a:cs typeface="Arial"/>
              </a:rPr>
              <a:t>-&gt;</a:t>
            </a:r>
            <a:r>
              <a:rPr dirty="0" sz="1800" spc="420" b="1">
                <a:solidFill>
                  <a:srgbClr val="CE5C00"/>
                </a:solidFill>
                <a:latin typeface="Arial"/>
                <a:cs typeface="Arial"/>
              </a:rPr>
              <a:t> </a:t>
            </a:r>
            <a:r>
              <a:rPr dirty="0" sz="1800" spc="165" b="1">
                <a:solidFill>
                  <a:srgbClr val="F57900"/>
                </a:solidFill>
                <a:latin typeface="Arial"/>
                <a:cs typeface="Arial"/>
              </a:rPr>
              <a:t>Integer.</a:t>
            </a:r>
            <a:r>
              <a:rPr dirty="0" sz="1800" spc="165" b="1">
                <a:latin typeface="Arial"/>
                <a:cs typeface="Arial"/>
              </a:rPr>
              <a:t>parseInt(s)</a:t>
            </a:r>
            <a:r>
              <a:rPr dirty="0" sz="1800" spc="165" b="1">
                <a:solidFill>
                  <a:srgbClr val="CE5C00"/>
                </a:solidFill>
                <a:latin typeface="Arial"/>
                <a:cs typeface="Arial"/>
              </a:rPr>
              <a:t>)</a:t>
            </a:r>
            <a:endParaRPr sz="1800">
              <a:latin typeface="Arial"/>
              <a:cs typeface="Arial"/>
            </a:endParaRPr>
          </a:p>
          <a:p>
            <a:pPr marL="1015365">
              <a:lnSpc>
                <a:spcPct val="100000"/>
              </a:lnSpc>
              <a:tabLst>
                <a:tab pos="2269490" algn="l"/>
              </a:tabLst>
            </a:pPr>
            <a:r>
              <a:rPr dirty="0" sz="1800" spc="370" b="1">
                <a:solidFill>
                  <a:srgbClr val="CE5C00"/>
                </a:solidFill>
                <a:latin typeface="Arial"/>
                <a:cs typeface="Arial"/>
              </a:rPr>
              <a:t>.</a:t>
            </a:r>
            <a:r>
              <a:rPr dirty="0" sz="1800" spc="370" b="1">
                <a:solidFill>
                  <a:srgbClr val="C49F00"/>
                </a:solidFill>
                <a:latin typeface="Arial"/>
                <a:cs typeface="Arial"/>
              </a:rPr>
              <a:t>filter</a:t>
            </a:r>
            <a:r>
              <a:rPr dirty="0" sz="1800" spc="370" b="1">
                <a:solidFill>
                  <a:srgbClr val="CE5C00"/>
                </a:solidFill>
                <a:latin typeface="Arial"/>
                <a:cs typeface="Arial"/>
              </a:rPr>
              <a:t>(</a:t>
            </a:r>
            <a:r>
              <a:rPr dirty="0" sz="1800" spc="370" b="1">
                <a:latin typeface="Arial"/>
                <a:cs typeface="Arial"/>
              </a:rPr>
              <a:t>i	</a:t>
            </a:r>
            <a:r>
              <a:rPr dirty="0" sz="1800" spc="160" b="1">
                <a:solidFill>
                  <a:srgbClr val="CE5C00"/>
                </a:solidFill>
                <a:latin typeface="Arial"/>
                <a:cs typeface="Arial"/>
              </a:rPr>
              <a:t>-&gt; </a:t>
            </a:r>
            <a:r>
              <a:rPr dirty="0" sz="1800" spc="490" b="1">
                <a:latin typeface="Arial"/>
                <a:cs typeface="Arial"/>
              </a:rPr>
              <a:t>i </a:t>
            </a:r>
            <a:r>
              <a:rPr dirty="0" sz="1800" spc="-65" b="1">
                <a:solidFill>
                  <a:srgbClr val="CE5C00"/>
                </a:solidFill>
                <a:latin typeface="Arial"/>
                <a:cs typeface="Arial"/>
              </a:rPr>
              <a:t>&gt; </a:t>
            </a:r>
            <a:r>
              <a:rPr dirty="0" sz="1800" spc="270" b="1">
                <a:solidFill>
                  <a:srgbClr val="CE5C00"/>
                </a:solidFill>
                <a:latin typeface="Arial"/>
                <a:cs typeface="Arial"/>
              </a:rPr>
              <a:t> </a:t>
            </a:r>
            <a:r>
              <a:rPr dirty="0" sz="1800" spc="185" b="1">
                <a:solidFill>
                  <a:srgbClr val="0000CF"/>
                </a:solidFill>
                <a:latin typeface="Arial"/>
                <a:cs typeface="Arial"/>
              </a:rPr>
              <a:t>0</a:t>
            </a:r>
            <a:r>
              <a:rPr dirty="0" sz="1800" spc="185" b="1">
                <a:solidFill>
                  <a:srgbClr val="CE5C00"/>
                </a:solidFill>
                <a:latin typeface="Arial"/>
                <a:cs typeface="Arial"/>
              </a:rPr>
              <a:t>)</a:t>
            </a:r>
            <a:endParaRPr sz="1800">
              <a:latin typeface="Arial"/>
              <a:cs typeface="Arial"/>
            </a:endParaRPr>
          </a:p>
          <a:p>
            <a:pPr marL="1015365">
              <a:lnSpc>
                <a:spcPct val="100000"/>
              </a:lnSpc>
              <a:tabLst>
                <a:tab pos="1892935" algn="l"/>
              </a:tabLst>
            </a:pPr>
            <a:r>
              <a:rPr dirty="0" sz="1800" spc="95" b="1">
                <a:solidFill>
                  <a:srgbClr val="CE5C00"/>
                </a:solidFill>
                <a:latin typeface="Arial"/>
                <a:cs typeface="Arial"/>
              </a:rPr>
              <a:t>.</a:t>
            </a:r>
            <a:r>
              <a:rPr dirty="0" sz="1800" spc="95" b="1">
                <a:solidFill>
                  <a:srgbClr val="C49F00"/>
                </a:solidFill>
                <a:latin typeface="Arial"/>
                <a:cs typeface="Arial"/>
              </a:rPr>
              <a:t>map</a:t>
            </a:r>
            <a:r>
              <a:rPr dirty="0" sz="1800" spc="95" b="1">
                <a:solidFill>
                  <a:srgbClr val="CE5C00"/>
                </a:solidFill>
                <a:latin typeface="Arial"/>
                <a:cs typeface="Arial"/>
              </a:rPr>
              <a:t>(</a:t>
            </a:r>
            <a:r>
              <a:rPr dirty="0" sz="1800" spc="95" b="1">
                <a:latin typeface="Arial"/>
                <a:cs typeface="Arial"/>
              </a:rPr>
              <a:t>i	</a:t>
            </a:r>
            <a:r>
              <a:rPr dirty="0" sz="1800" spc="155" b="1">
                <a:solidFill>
                  <a:srgbClr val="CE5C00"/>
                </a:solidFill>
                <a:latin typeface="Arial"/>
                <a:cs typeface="Arial"/>
              </a:rPr>
              <a:t>-&gt; </a:t>
            </a:r>
            <a:r>
              <a:rPr dirty="0" sz="1800" spc="484" b="1">
                <a:latin typeface="Arial"/>
                <a:cs typeface="Arial"/>
              </a:rPr>
              <a:t>i </a:t>
            </a:r>
            <a:r>
              <a:rPr dirty="0" sz="1800" spc="285" b="1">
                <a:solidFill>
                  <a:srgbClr val="CE5C00"/>
                </a:solidFill>
                <a:latin typeface="Arial"/>
                <a:cs typeface="Arial"/>
              </a:rPr>
              <a:t>*</a:t>
            </a:r>
            <a:r>
              <a:rPr dirty="0" sz="1800" spc="745" b="1">
                <a:solidFill>
                  <a:srgbClr val="CE5C00"/>
                </a:solidFill>
                <a:latin typeface="Arial"/>
                <a:cs typeface="Arial"/>
              </a:rPr>
              <a:t> </a:t>
            </a:r>
            <a:r>
              <a:rPr dirty="0" sz="1800" spc="180" b="1">
                <a:solidFill>
                  <a:srgbClr val="0000CF"/>
                </a:solidFill>
                <a:latin typeface="Arial"/>
                <a:cs typeface="Arial"/>
              </a:rPr>
              <a:t>3</a:t>
            </a:r>
            <a:r>
              <a:rPr dirty="0" sz="1800" spc="180" b="1">
                <a:solidFill>
                  <a:srgbClr val="CE5C00"/>
                </a:solidFill>
                <a:latin typeface="Arial"/>
                <a:cs typeface="Arial"/>
              </a:rPr>
              <a:t>)</a:t>
            </a:r>
            <a:endParaRPr sz="1800">
              <a:latin typeface="Arial"/>
              <a:cs typeface="Arial"/>
            </a:endParaRPr>
          </a:p>
          <a:p>
            <a:pPr marL="1015365">
              <a:lnSpc>
                <a:spcPts val="2140"/>
              </a:lnSpc>
            </a:pPr>
            <a:r>
              <a:rPr dirty="0" sz="1800" spc="200" b="1">
                <a:solidFill>
                  <a:srgbClr val="CE5C00"/>
                </a:solidFill>
                <a:latin typeface="Arial"/>
                <a:cs typeface="Arial"/>
              </a:rPr>
              <a:t>.</a:t>
            </a:r>
            <a:r>
              <a:rPr dirty="0" sz="1800" spc="200" b="1">
                <a:solidFill>
                  <a:srgbClr val="C49F00"/>
                </a:solidFill>
                <a:latin typeface="Arial"/>
                <a:cs typeface="Arial"/>
              </a:rPr>
              <a:t>collect</a:t>
            </a:r>
            <a:r>
              <a:rPr dirty="0" sz="1800" spc="200" b="1">
                <a:solidFill>
                  <a:srgbClr val="CE5C00"/>
                </a:solidFill>
                <a:latin typeface="Arial"/>
                <a:cs typeface="Arial"/>
              </a:rPr>
              <a:t>(</a:t>
            </a:r>
            <a:r>
              <a:rPr dirty="0" sz="1800" spc="200" b="1">
                <a:latin typeface="Arial"/>
                <a:cs typeface="Arial"/>
              </a:rPr>
              <a:t>Collectors</a:t>
            </a:r>
            <a:r>
              <a:rPr dirty="0" sz="1800" spc="200" b="1">
                <a:solidFill>
                  <a:srgbClr val="CE5C00"/>
                </a:solidFill>
                <a:latin typeface="Arial"/>
                <a:cs typeface="Arial"/>
              </a:rPr>
              <a:t>.</a:t>
            </a:r>
            <a:r>
              <a:rPr dirty="0" sz="1800" spc="200" b="1">
                <a:solidFill>
                  <a:srgbClr val="C49F00"/>
                </a:solidFill>
                <a:latin typeface="Arial"/>
                <a:cs typeface="Arial"/>
              </a:rPr>
              <a:t>toList</a:t>
            </a:r>
            <a:r>
              <a:rPr dirty="0" sz="1800" spc="200" b="1">
                <a:solidFill>
                  <a:srgbClr val="CE5C00"/>
                </a:solidFill>
                <a:latin typeface="Arial"/>
                <a:cs typeface="Arial"/>
              </a:rPr>
              <a:t>());</a:t>
            </a:r>
            <a:endParaRPr sz="1800">
              <a:latin typeface="Arial"/>
              <a:cs typeface="Arial"/>
            </a:endParaRPr>
          </a:p>
          <a:p>
            <a:pPr marL="12700">
              <a:lnSpc>
                <a:spcPts val="2140"/>
              </a:lnSpc>
            </a:pPr>
            <a:r>
              <a:rPr dirty="0" sz="1800" spc="130">
                <a:latin typeface="Monaco"/>
                <a:cs typeface="Monaco"/>
              </a:rPr>
              <a:t>System</a:t>
            </a:r>
            <a:r>
              <a:rPr dirty="0" sz="1800" spc="130" b="1">
                <a:solidFill>
                  <a:srgbClr val="CE5C00"/>
                </a:solidFill>
                <a:latin typeface="Arial"/>
                <a:cs typeface="Arial"/>
              </a:rPr>
              <a:t>.</a:t>
            </a:r>
            <a:r>
              <a:rPr dirty="0" sz="1800" spc="130" b="1">
                <a:solidFill>
                  <a:srgbClr val="C49F00"/>
                </a:solidFill>
                <a:latin typeface="Arial"/>
                <a:cs typeface="Arial"/>
              </a:rPr>
              <a:t>out</a:t>
            </a:r>
            <a:r>
              <a:rPr dirty="0" sz="1800" spc="130" b="1">
                <a:solidFill>
                  <a:srgbClr val="CE5C00"/>
                </a:solidFill>
                <a:latin typeface="Arial"/>
                <a:cs typeface="Arial"/>
              </a:rPr>
              <a:t>.</a:t>
            </a:r>
            <a:r>
              <a:rPr dirty="0" sz="1800" spc="130" b="1">
                <a:solidFill>
                  <a:srgbClr val="C49F00"/>
                </a:solidFill>
                <a:latin typeface="Arial"/>
                <a:cs typeface="Arial"/>
              </a:rPr>
              <a:t>println</a:t>
            </a:r>
            <a:r>
              <a:rPr dirty="0" sz="1800" spc="130" b="1">
                <a:solidFill>
                  <a:srgbClr val="CE5C00"/>
                </a:solidFill>
                <a:latin typeface="Arial"/>
                <a:cs typeface="Arial"/>
              </a:rPr>
              <a:t>(</a:t>
            </a:r>
            <a:r>
              <a:rPr dirty="0" sz="1800" spc="130" b="1">
                <a:latin typeface="Arial"/>
                <a:cs typeface="Arial"/>
              </a:rPr>
              <a:t>res2</a:t>
            </a:r>
            <a:r>
              <a:rPr dirty="0" sz="1800" spc="130" b="1">
                <a:solidFill>
                  <a:srgbClr val="CE5C00"/>
                </a:solidFill>
                <a:latin typeface="Arial"/>
                <a:cs typeface="Arial"/>
              </a:rPr>
              <a:t>);</a:t>
            </a:r>
            <a:endParaRPr sz="18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2700"/>
            <a:ext cx="9144000" cy="6845300"/>
          </a:xfrm>
          <a:custGeom>
            <a:avLst/>
            <a:gdLst/>
            <a:ahLst/>
            <a:cxnLst/>
            <a:rect l="l" t="t" r="r" b="b"/>
            <a:pathLst>
              <a:path w="9144000" h="6845300">
                <a:moveTo>
                  <a:pt x="9144000" y="6845300"/>
                </a:moveTo>
                <a:lnTo>
                  <a:pt x="9144000" y="0"/>
                </a:lnTo>
                <a:lnTo>
                  <a:pt x="0" y="0"/>
                </a:lnTo>
                <a:lnTo>
                  <a:pt x="0" y="6845300"/>
                </a:lnTo>
                <a:lnTo>
                  <a:pt x="9144000" y="6845300"/>
                </a:lnTo>
                <a:close/>
              </a:path>
            </a:pathLst>
          </a:custGeom>
          <a:solidFill>
            <a:srgbClr val="181818"/>
          </a:solidFill>
        </p:spPr>
        <p:txBody>
          <a:bodyPr wrap="square" lIns="0" tIns="0" rIns="0" bIns="0" rtlCol="0"/>
          <a:lstStyle/>
          <a:p/>
        </p:txBody>
      </p:sp>
      <p:sp>
        <p:nvSpPr>
          <p:cNvPr id="3" name="object 3"/>
          <p:cNvSpPr txBox="1"/>
          <p:nvPr/>
        </p:nvSpPr>
        <p:spPr>
          <a:xfrm>
            <a:off x="256679" y="482231"/>
            <a:ext cx="2311400" cy="400050"/>
          </a:xfrm>
          <a:prstGeom prst="rect">
            <a:avLst/>
          </a:prstGeom>
        </p:spPr>
        <p:txBody>
          <a:bodyPr wrap="square" lIns="0" tIns="0" rIns="0" bIns="0" rtlCol="0" vert="horz">
            <a:spAutoFit/>
          </a:bodyPr>
          <a:lstStyle/>
          <a:p>
            <a:pPr marL="12700" marR="5080">
              <a:lnSpc>
                <a:spcPct val="100000"/>
              </a:lnSpc>
            </a:pPr>
            <a:r>
              <a:rPr dirty="0" sz="1200">
                <a:solidFill>
                  <a:srgbClr val="FFFFFF"/>
                </a:solidFill>
                <a:latin typeface="Arial Unicode MS"/>
                <a:cs typeface="Arial Unicode MS"/>
              </a:rPr>
              <a:t>関数の外だしについて説明する。 関数の種類について説明する。</a:t>
            </a:r>
            <a:endParaRPr sz="1200">
              <a:latin typeface="Arial Unicode MS"/>
              <a:cs typeface="Arial Unicode MS"/>
            </a:endParaRPr>
          </a:p>
        </p:txBody>
      </p:sp>
      <p:sp>
        <p:nvSpPr>
          <p:cNvPr id="4" name="object 4"/>
          <p:cNvSpPr/>
          <p:nvPr/>
        </p:nvSpPr>
        <p:spPr>
          <a:xfrm>
            <a:off x="191774" y="2066936"/>
            <a:ext cx="8218119" cy="959904"/>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258104" y="1152920"/>
            <a:ext cx="6741998" cy="709779"/>
          </a:xfrm>
          <a:prstGeom prst="rect">
            <a:avLst/>
          </a:prstGeom>
          <a:blipFill>
            <a:blip r:embed="rId3" cstate="print"/>
            <a:stretch>
              <a:fillRect/>
            </a:stretch>
          </a:blipFill>
        </p:spPr>
        <p:txBody>
          <a:bodyPr wrap="square" lIns="0" tIns="0" rIns="0" bIns="0" rtlCol="0"/>
          <a:lstStyle/>
          <a:p/>
        </p:txBody>
      </p:sp>
      <p:sp>
        <p:nvSpPr>
          <p:cNvPr id="6" name="object 6"/>
          <p:cNvSpPr txBox="1"/>
          <p:nvPr/>
        </p:nvSpPr>
        <p:spPr>
          <a:xfrm>
            <a:off x="215658" y="3211588"/>
            <a:ext cx="4003675" cy="1314450"/>
          </a:xfrm>
          <a:prstGeom prst="rect">
            <a:avLst/>
          </a:prstGeom>
        </p:spPr>
        <p:txBody>
          <a:bodyPr wrap="square" lIns="0" tIns="0" rIns="0" bIns="0" rtlCol="0" vert="horz">
            <a:spAutoFit/>
          </a:bodyPr>
          <a:lstStyle/>
          <a:p>
            <a:pPr marL="12700">
              <a:lnSpc>
                <a:spcPct val="100000"/>
              </a:lnSpc>
            </a:pPr>
            <a:r>
              <a:rPr dirty="0" sz="1200">
                <a:solidFill>
                  <a:srgbClr val="FFFFFF"/>
                </a:solidFill>
                <a:latin typeface="Arial Unicode MS"/>
                <a:cs typeface="Arial Unicode MS"/>
              </a:rPr>
              <a:t>もう少し応用を話す。</a:t>
            </a:r>
            <a:r>
              <a:rPr dirty="0" sz="1200" spc="-20">
                <a:solidFill>
                  <a:srgbClr val="FFFFFF"/>
                </a:solidFill>
                <a:latin typeface="Arial Unicode MS"/>
                <a:cs typeface="Arial Unicode MS"/>
              </a:rPr>
              <a:t> </a:t>
            </a:r>
            <a:r>
              <a:rPr dirty="0" sz="1200">
                <a:solidFill>
                  <a:srgbClr val="FFFFFF"/>
                </a:solidFill>
                <a:latin typeface="Arial Unicode MS"/>
                <a:cs typeface="Arial Unicode MS"/>
              </a:rPr>
              <a:t>AssetUtil</a:t>
            </a:r>
            <a:r>
              <a:rPr dirty="0" sz="1200" spc="-20">
                <a:solidFill>
                  <a:srgbClr val="FFFFFF"/>
                </a:solidFill>
                <a:latin typeface="Arial Unicode MS"/>
                <a:cs typeface="Arial Unicode MS"/>
              </a:rPr>
              <a:t> </a:t>
            </a:r>
            <a:r>
              <a:rPr dirty="0" sz="1200" spc="340">
                <a:solidFill>
                  <a:srgbClr val="FFFFFF"/>
                </a:solidFill>
                <a:latin typeface="Arial Unicode MS"/>
                <a:cs typeface="Arial Unicode MS"/>
              </a:rPr>
              <a:t>⇨</a:t>
            </a:r>
            <a:r>
              <a:rPr dirty="0" sz="1200" spc="-20">
                <a:solidFill>
                  <a:srgbClr val="FFFFFF"/>
                </a:solidFill>
                <a:latin typeface="Arial Unicode MS"/>
                <a:cs typeface="Arial Unicode MS"/>
              </a:rPr>
              <a:t> </a:t>
            </a:r>
            <a:r>
              <a:rPr dirty="0" sz="1200" spc="-5">
                <a:solidFill>
                  <a:srgbClr val="FFFFFF"/>
                </a:solidFill>
                <a:latin typeface="Arial Unicode MS"/>
                <a:cs typeface="Arial Unicode MS"/>
              </a:rPr>
              <a:t>AssetUtilRefactored</a:t>
            </a:r>
            <a:endParaRPr sz="1200">
              <a:latin typeface="Arial Unicode MS"/>
              <a:cs typeface="Arial Unicode MS"/>
            </a:endParaRPr>
          </a:p>
          <a:p>
            <a:pPr>
              <a:lnSpc>
                <a:spcPct val="100000"/>
              </a:lnSpc>
              <a:spcBef>
                <a:spcPts val="5"/>
              </a:spcBef>
            </a:pPr>
            <a:endParaRPr sz="2500">
              <a:latin typeface="Times New Roman"/>
              <a:cs typeface="Times New Roman"/>
            </a:endParaRPr>
          </a:p>
          <a:p>
            <a:pPr marL="12700" marR="5080">
              <a:lnSpc>
                <a:spcPct val="200000"/>
              </a:lnSpc>
            </a:pPr>
            <a:r>
              <a:rPr dirty="0" sz="1200">
                <a:solidFill>
                  <a:srgbClr val="FFFFFF"/>
                </a:solidFill>
                <a:latin typeface="Arial Unicode MS"/>
                <a:cs typeface="Arial Unicode MS"/>
              </a:rPr>
              <a:t>ここでいきなりFunctionとかPredicateとか出てきたので、 </a:t>
            </a:r>
            <a:r>
              <a:rPr dirty="0" sz="1200">
                <a:solidFill>
                  <a:srgbClr val="FFFFFF"/>
                </a:solidFill>
                <a:latin typeface="Arial Unicode MS"/>
                <a:cs typeface="Arial Unicode MS"/>
              </a:rPr>
              <a:t>それらについて見ていく。</a:t>
            </a:r>
            <a:endParaRPr sz="1200">
              <a:latin typeface="Arial Unicode MS"/>
              <a:cs typeface="Arial Unicode MS"/>
            </a:endParaRPr>
          </a:p>
        </p:txBody>
      </p:sp>
      <p:sp>
        <p:nvSpPr>
          <p:cNvPr id="7" name="object 7"/>
          <p:cNvSpPr txBox="1"/>
          <p:nvPr/>
        </p:nvSpPr>
        <p:spPr>
          <a:xfrm>
            <a:off x="8738345" y="6648637"/>
            <a:ext cx="251460" cy="167640"/>
          </a:xfrm>
          <a:prstGeom prst="rect">
            <a:avLst/>
          </a:prstGeom>
        </p:spPr>
        <p:txBody>
          <a:bodyPr wrap="square" lIns="0" tIns="18415" rIns="0" bIns="0" rtlCol="0" vert="horz">
            <a:spAutoFit/>
          </a:bodyPr>
          <a:lstStyle/>
          <a:p>
            <a:pPr marL="25400">
              <a:lnSpc>
                <a:spcPct val="100000"/>
              </a:lnSpc>
              <a:spcBef>
                <a:spcPts val="145"/>
              </a:spcBef>
            </a:pPr>
            <a:fld id="{81D60167-4931-47E6-BA6A-407CBD079E47}" type="slidenum">
              <a:rPr dirty="0" sz="800" spc="80">
                <a:solidFill>
                  <a:srgbClr val="7FD10F"/>
                </a:solidFill>
                <a:latin typeface="Arial"/>
                <a:cs typeface="Arial"/>
              </a:rPr>
              <a:t>016</a:t>
            </a:fld>
            <a:endParaRPr sz="8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181818"/>
          </a:solidFill>
        </p:spPr>
        <p:txBody>
          <a:bodyPr wrap="square" lIns="0" tIns="0" rIns="0" bIns="0" rtlCol="0"/>
          <a:lstStyle/>
          <a:p/>
        </p:txBody>
      </p:sp>
      <p:sp>
        <p:nvSpPr>
          <p:cNvPr id="3" name="object 3"/>
          <p:cNvSpPr/>
          <p:nvPr/>
        </p:nvSpPr>
        <p:spPr>
          <a:xfrm>
            <a:off x="0" y="6835140"/>
            <a:ext cx="9144000" cy="0"/>
          </a:xfrm>
          <a:custGeom>
            <a:avLst/>
            <a:gdLst/>
            <a:ahLst/>
            <a:cxnLst/>
            <a:rect l="l" t="t" r="r" b="b"/>
            <a:pathLst>
              <a:path w="9144000" h="0">
                <a:moveTo>
                  <a:pt x="0" y="0"/>
                </a:moveTo>
                <a:lnTo>
                  <a:pt x="9144000" y="0"/>
                </a:lnTo>
              </a:path>
            </a:pathLst>
          </a:custGeom>
          <a:ln w="45720">
            <a:solidFill>
              <a:srgbClr val="1F4E79"/>
            </a:solidFill>
          </a:ln>
        </p:spPr>
        <p:txBody>
          <a:bodyPr wrap="square" lIns="0" tIns="0" rIns="0" bIns="0" rtlCol="0"/>
          <a:lstStyle/>
          <a:p/>
        </p:txBody>
      </p:sp>
      <p:sp>
        <p:nvSpPr>
          <p:cNvPr id="4" name="object 4"/>
          <p:cNvSpPr txBox="1">
            <a:spLocks noGrp="1"/>
          </p:cNvSpPr>
          <p:nvPr>
            <p:ph type="title"/>
          </p:nvPr>
        </p:nvSpPr>
        <p:spPr>
          <a:prstGeom prst="rect"/>
        </p:spPr>
        <p:txBody>
          <a:bodyPr wrap="square" lIns="0" tIns="0" rIns="0" bIns="0" rtlCol="0" vert="horz">
            <a:spAutoFit/>
          </a:bodyPr>
          <a:lstStyle/>
          <a:p>
            <a:pPr marL="14604">
              <a:lnSpc>
                <a:spcPts val="5120"/>
              </a:lnSpc>
            </a:pPr>
            <a:r>
              <a:rPr dirty="0"/>
              <a:t>標準の関数型インターフェース</a:t>
            </a:r>
          </a:p>
        </p:txBody>
      </p:sp>
      <p:sp>
        <p:nvSpPr>
          <p:cNvPr id="6" name="object 6"/>
          <p:cNvSpPr txBox="1"/>
          <p:nvPr/>
        </p:nvSpPr>
        <p:spPr>
          <a:xfrm>
            <a:off x="8738345" y="6648637"/>
            <a:ext cx="251460" cy="167640"/>
          </a:xfrm>
          <a:prstGeom prst="rect">
            <a:avLst/>
          </a:prstGeom>
        </p:spPr>
        <p:txBody>
          <a:bodyPr wrap="square" lIns="0" tIns="18415" rIns="0" bIns="0" rtlCol="0" vert="horz">
            <a:spAutoFit/>
          </a:bodyPr>
          <a:lstStyle/>
          <a:p>
            <a:pPr marL="25400">
              <a:lnSpc>
                <a:spcPct val="100000"/>
              </a:lnSpc>
              <a:spcBef>
                <a:spcPts val="145"/>
              </a:spcBef>
            </a:pPr>
            <a:fld id="{81D60167-4931-47E6-BA6A-407CBD079E47}" type="slidenum">
              <a:rPr dirty="0" sz="800" spc="80">
                <a:solidFill>
                  <a:srgbClr val="7FD10F"/>
                </a:solidFill>
                <a:latin typeface="Arial"/>
                <a:cs typeface="Arial"/>
              </a:rPr>
              <a:t>016</a:t>
            </a:fld>
            <a:endParaRPr sz="800">
              <a:latin typeface="Arial"/>
              <a:cs typeface="Arial"/>
            </a:endParaRPr>
          </a:p>
        </p:txBody>
      </p:sp>
      <p:graphicFrame>
        <p:nvGraphicFramePr>
          <p:cNvPr id="5" name="object 5"/>
          <p:cNvGraphicFramePr>
            <a:graphicFrameLocks noGrp="1"/>
          </p:cNvGraphicFramePr>
          <p:nvPr/>
        </p:nvGraphicFramePr>
        <p:xfrm>
          <a:off x="774331" y="1433702"/>
          <a:ext cx="7585709" cy="4789170"/>
        </p:xfrm>
        <a:graphic>
          <a:graphicData uri="http://schemas.openxmlformats.org/drawingml/2006/table">
            <a:tbl>
              <a:tblPr firstRow="1" bandRow="1">
                <a:tableStyleId>{2D5ABB26-0587-4C30-8999-92F81FD0307C}</a:tableStyleId>
              </a:tblPr>
              <a:tblGrid>
                <a:gridCol w="1652130"/>
                <a:gridCol w="3674364"/>
                <a:gridCol w="2239899"/>
              </a:tblGrid>
              <a:tr h="377825">
                <a:tc>
                  <a:txBody>
                    <a:bodyPr/>
                    <a:lstStyle/>
                    <a:p>
                      <a:pPr marL="85090">
                        <a:lnSpc>
                          <a:spcPct val="100000"/>
                        </a:lnSpc>
                        <a:spcBef>
                          <a:spcPts val="305"/>
                        </a:spcBef>
                      </a:pPr>
                      <a:r>
                        <a:rPr dirty="0" sz="1400">
                          <a:solidFill>
                            <a:srgbClr val="FFFFFF"/>
                          </a:solidFill>
                          <a:latin typeface="Arial Unicode MS"/>
                          <a:cs typeface="Arial Unicode MS"/>
                        </a:rPr>
                        <a:t>種類</a:t>
                      </a:r>
                      <a:endParaRPr sz="1400">
                        <a:latin typeface="Arial Unicode MS"/>
                        <a:cs typeface="Arial Unicode MS"/>
                      </a:endParaRPr>
                    </a:p>
                  </a:txBody>
                  <a:tcPr marL="0" marR="0" marB="0" marT="38735">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85090">
                        <a:lnSpc>
                          <a:spcPct val="100000"/>
                        </a:lnSpc>
                        <a:spcBef>
                          <a:spcPts val="305"/>
                        </a:spcBef>
                      </a:pPr>
                      <a:r>
                        <a:rPr dirty="0" sz="1400">
                          <a:solidFill>
                            <a:srgbClr val="FFFFFF"/>
                          </a:solidFill>
                          <a:latin typeface="Arial Unicode MS"/>
                          <a:cs typeface="Arial Unicode MS"/>
                        </a:rPr>
                        <a:t>概要</a:t>
                      </a:r>
                      <a:endParaRPr sz="1400">
                        <a:latin typeface="Arial Unicode MS"/>
                        <a:cs typeface="Arial Unicode MS"/>
                      </a:endParaRPr>
                    </a:p>
                  </a:txBody>
                  <a:tcPr marL="0" marR="0" marB="0" marT="38735">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86360">
                        <a:lnSpc>
                          <a:spcPct val="100000"/>
                        </a:lnSpc>
                        <a:spcBef>
                          <a:spcPts val="305"/>
                        </a:spcBef>
                      </a:pPr>
                      <a:r>
                        <a:rPr dirty="0" sz="1400">
                          <a:solidFill>
                            <a:srgbClr val="FFFFFF"/>
                          </a:solidFill>
                          <a:latin typeface="Arial Unicode MS"/>
                          <a:cs typeface="Arial Unicode MS"/>
                        </a:rPr>
                        <a:t>インターフェース名</a:t>
                      </a:r>
                      <a:endParaRPr sz="1400">
                        <a:latin typeface="Arial Unicode MS"/>
                        <a:cs typeface="Arial Unicode MS"/>
                      </a:endParaRPr>
                    </a:p>
                  </a:txBody>
                  <a:tcPr marL="0" marR="0" marB="0" marT="38735">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r>
              <a:tr h="879729">
                <a:tc>
                  <a:txBody>
                    <a:bodyPr/>
                    <a:lstStyle/>
                    <a:p>
                      <a:pPr marL="85090">
                        <a:lnSpc>
                          <a:spcPct val="100000"/>
                        </a:lnSpc>
                        <a:spcBef>
                          <a:spcPts val="209"/>
                        </a:spcBef>
                      </a:pPr>
                      <a:r>
                        <a:rPr dirty="0" sz="1400" spc="55">
                          <a:solidFill>
                            <a:srgbClr val="252525"/>
                          </a:solidFill>
                          <a:latin typeface="Arial"/>
                          <a:cs typeface="Arial"/>
                        </a:rPr>
                        <a:t>Function</a:t>
                      </a:r>
                      <a:endParaRPr sz="1400">
                        <a:latin typeface="Arial"/>
                        <a:cs typeface="Arial"/>
                      </a:endParaRPr>
                    </a:p>
                  </a:txBody>
                  <a:tcPr marL="0" marR="0" marB="0" marT="26669">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85090" marR="141605">
                        <a:lnSpc>
                          <a:spcPct val="100000"/>
                        </a:lnSpc>
                        <a:spcBef>
                          <a:spcPts val="209"/>
                        </a:spcBef>
                      </a:pPr>
                      <a:r>
                        <a:rPr dirty="0" sz="1400">
                          <a:solidFill>
                            <a:srgbClr val="252525"/>
                          </a:solidFill>
                          <a:latin typeface="Arial Unicode MS"/>
                          <a:cs typeface="Arial Unicode MS"/>
                        </a:rPr>
                        <a:t>引数を</a:t>
                      </a:r>
                      <a:r>
                        <a:rPr dirty="0" sz="1400">
                          <a:solidFill>
                            <a:srgbClr val="252525"/>
                          </a:solidFill>
                          <a:latin typeface="Arial"/>
                          <a:cs typeface="Arial"/>
                        </a:rPr>
                        <a:t>1</a:t>
                      </a:r>
                      <a:r>
                        <a:rPr dirty="0" sz="1400">
                          <a:solidFill>
                            <a:srgbClr val="252525"/>
                          </a:solidFill>
                          <a:latin typeface="Arial Unicode MS"/>
                          <a:cs typeface="Arial Unicode MS"/>
                        </a:rPr>
                        <a:t>つまたは</a:t>
                      </a:r>
                      <a:r>
                        <a:rPr dirty="0" sz="1400">
                          <a:solidFill>
                            <a:srgbClr val="252525"/>
                          </a:solidFill>
                          <a:latin typeface="Arial"/>
                          <a:cs typeface="Arial"/>
                        </a:rPr>
                        <a:t>2</a:t>
                      </a:r>
                      <a:r>
                        <a:rPr dirty="0" sz="1400">
                          <a:solidFill>
                            <a:srgbClr val="252525"/>
                          </a:solidFill>
                          <a:latin typeface="Arial Unicode MS"/>
                          <a:cs typeface="Arial Unicode MS"/>
                        </a:rPr>
                        <a:t>つ受け</a:t>
                      </a:r>
                      <a:r>
                        <a:rPr dirty="0" sz="1400" spc="-15">
                          <a:solidFill>
                            <a:srgbClr val="252525"/>
                          </a:solidFill>
                          <a:latin typeface="Arial Unicode MS"/>
                          <a:cs typeface="Arial Unicode MS"/>
                        </a:rPr>
                        <a:t>取</a:t>
                      </a:r>
                      <a:r>
                        <a:rPr dirty="0" sz="1400">
                          <a:solidFill>
                            <a:srgbClr val="252525"/>
                          </a:solidFill>
                          <a:latin typeface="Arial Unicode MS"/>
                          <a:cs typeface="Arial Unicode MS"/>
                        </a:rPr>
                        <a:t>って</a:t>
                      </a:r>
                      <a:r>
                        <a:rPr dirty="0" sz="1400" spc="-15">
                          <a:solidFill>
                            <a:srgbClr val="252525"/>
                          </a:solidFill>
                          <a:latin typeface="Arial Unicode MS"/>
                          <a:cs typeface="Arial Unicode MS"/>
                        </a:rPr>
                        <a:t>結</a:t>
                      </a:r>
                      <a:r>
                        <a:rPr dirty="0" sz="1400">
                          <a:solidFill>
                            <a:srgbClr val="252525"/>
                          </a:solidFill>
                          <a:latin typeface="Arial Unicode MS"/>
                          <a:cs typeface="Arial Unicode MS"/>
                        </a:rPr>
                        <a:t>果を</a:t>
                      </a:r>
                      <a:r>
                        <a:rPr dirty="0" sz="1400" spc="-15">
                          <a:solidFill>
                            <a:srgbClr val="252525"/>
                          </a:solidFill>
                          <a:latin typeface="Arial Unicode MS"/>
                          <a:cs typeface="Arial Unicode MS"/>
                        </a:rPr>
                        <a:t>返</a:t>
                      </a:r>
                      <a:r>
                        <a:rPr dirty="0" sz="1400">
                          <a:solidFill>
                            <a:srgbClr val="252525"/>
                          </a:solidFill>
                          <a:latin typeface="Arial Unicode MS"/>
                          <a:cs typeface="Arial Unicode MS"/>
                        </a:rPr>
                        <a:t>却 します。</a:t>
                      </a:r>
                      <a:endParaRPr sz="1400">
                        <a:latin typeface="Arial Unicode MS"/>
                        <a:cs typeface="Arial Unicode MS"/>
                      </a:endParaRPr>
                    </a:p>
                  </a:txBody>
                  <a:tcPr marL="0" marR="0" marB="0" marT="26669">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86360" marR="970915">
                        <a:lnSpc>
                          <a:spcPct val="100000"/>
                        </a:lnSpc>
                        <a:spcBef>
                          <a:spcPts val="209"/>
                        </a:spcBef>
                      </a:pPr>
                      <a:r>
                        <a:rPr dirty="0" sz="1400" spc="55">
                          <a:solidFill>
                            <a:srgbClr val="252525"/>
                          </a:solidFill>
                          <a:latin typeface="Arial"/>
                          <a:cs typeface="Arial"/>
                        </a:rPr>
                        <a:t>Function  </a:t>
                      </a:r>
                      <a:r>
                        <a:rPr dirty="0" sz="1400" spc="75">
                          <a:latin typeface="Arial"/>
                          <a:cs typeface="Arial"/>
                        </a:rPr>
                        <a:t>IntFunction  </a:t>
                      </a:r>
                      <a:r>
                        <a:rPr dirty="0" sz="1400">
                          <a:latin typeface="Arial"/>
                          <a:cs typeface="Arial"/>
                        </a:rPr>
                        <a:t>L</a:t>
                      </a:r>
                      <a:r>
                        <a:rPr dirty="0" sz="1400" spc="-15">
                          <a:latin typeface="Arial"/>
                          <a:cs typeface="Arial"/>
                        </a:rPr>
                        <a:t>o</a:t>
                      </a:r>
                      <a:r>
                        <a:rPr dirty="0" sz="1400" spc="-10">
                          <a:latin typeface="Arial"/>
                          <a:cs typeface="Arial"/>
                        </a:rPr>
                        <a:t>n</a:t>
                      </a:r>
                      <a:r>
                        <a:rPr dirty="0" sz="1400">
                          <a:latin typeface="Arial"/>
                          <a:cs typeface="Arial"/>
                        </a:rPr>
                        <a:t>gF</a:t>
                      </a:r>
                      <a:r>
                        <a:rPr dirty="0" sz="1400" spc="-10">
                          <a:latin typeface="Arial"/>
                          <a:cs typeface="Arial"/>
                        </a:rPr>
                        <a:t>u</a:t>
                      </a:r>
                      <a:r>
                        <a:rPr dirty="0" sz="1400" spc="-10">
                          <a:latin typeface="Arial"/>
                          <a:cs typeface="Arial"/>
                        </a:rPr>
                        <a:t>n</a:t>
                      </a:r>
                      <a:r>
                        <a:rPr dirty="0" sz="1400" spc="-10">
                          <a:latin typeface="Arial"/>
                          <a:cs typeface="Arial"/>
                        </a:rPr>
                        <a:t>c</a:t>
                      </a:r>
                      <a:r>
                        <a:rPr dirty="0" sz="1400" spc="-10">
                          <a:latin typeface="Arial"/>
                          <a:cs typeface="Arial"/>
                        </a:rPr>
                        <a:t>t</a:t>
                      </a:r>
                      <a:r>
                        <a:rPr dirty="0" sz="1400">
                          <a:latin typeface="Arial"/>
                          <a:cs typeface="Arial"/>
                        </a:rPr>
                        <a:t>i</a:t>
                      </a:r>
                      <a:r>
                        <a:rPr dirty="0" sz="1400" spc="-5">
                          <a:latin typeface="Arial"/>
                          <a:cs typeface="Arial"/>
                        </a:rPr>
                        <a:t>o</a:t>
                      </a:r>
                      <a:r>
                        <a:rPr dirty="0" sz="1400">
                          <a:latin typeface="Arial"/>
                          <a:cs typeface="Arial"/>
                        </a:rPr>
                        <a:t>n</a:t>
                      </a:r>
                      <a:endParaRPr sz="1400">
                        <a:latin typeface="Arial"/>
                        <a:cs typeface="Arial"/>
                      </a:endParaRPr>
                    </a:p>
                  </a:txBody>
                  <a:tcPr marL="0" marR="0" marB="0" marT="26669">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r>
              <a:tr h="879601">
                <a:tc>
                  <a:txBody>
                    <a:bodyPr/>
                    <a:lstStyle/>
                    <a:p>
                      <a:pPr marL="85090">
                        <a:lnSpc>
                          <a:spcPct val="100000"/>
                        </a:lnSpc>
                        <a:spcBef>
                          <a:spcPts val="310"/>
                        </a:spcBef>
                      </a:pPr>
                      <a:r>
                        <a:rPr dirty="0" sz="1400" spc="55">
                          <a:solidFill>
                            <a:srgbClr val="252525"/>
                          </a:solidFill>
                          <a:latin typeface="Arial"/>
                          <a:cs typeface="Arial"/>
                        </a:rPr>
                        <a:t>Consumer</a:t>
                      </a:r>
                      <a:endParaRPr sz="1400">
                        <a:latin typeface="Arial"/>
                        <a:cs typeface="Arial"/>
                      </a:endParaRPr>
                    </a:p>
                  </a:txBody>
                  <a:tcPr marL="0" marR="0" marB="0" marT="3937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85090" marR="141605">
                        <a:lnSpc>
                          <a:spcPct val="100000"/>
                        </a:lnSpc>
                        <a:spcBef>
                          <a:spcPts val="310"/>
                        </a:spcBef>
                      </a:pPr>
                      <a:r>
                        <a:rPr dirty="0" sz="1400">
                          <a:solidFill>
                            <a:srgbClr val="252525"/>
                          </a:solidFill>
                          <a:latin typeface="Arial Unicode MS"/>
                          <a:cs typeface="Arial Unicode MS"/>
                        </a:rPr>
                        <a:t>引数を</a:t>
                      </a:r>
                      <a:r>
                        <a:rPr dirty="0" sz="1400">
                          <a:solidFill>
                            <a:srgbClr val="252525"/>
                          </a:solidFill>
                          <a:latin typeface="Arial"/>
                          <a:cs typeface="Arial"/>
                        </a:rPr>
                        <a:t>1</a:t>
                      </a:r>
                      <a:r>
                        <a:rPr dirty="0" sz="1400">
                          <a:solidFill>
                            <a:srgbClr val="252525"/>
                          </a:solidFill>
                          <a:latin typeface="Arial Unicode MS"/>
                          <a:cs typeface="Arial Unicode MS"/>
                        </a:rPr>
                        <a:t>つまたは</a:t>
                      </a:r>
                      <a:r>
                        <a:rPr dirty="0" sz="1400">
                          <a:solidFill>
                            <a:srgbClr val="252525"/>
                          </a:solidFill>
                          <a:latin typeface="Arial"/>
                          <a:cs typeface="Arial"/>
                        </a:rPr>
                        <a:t>2</a:t>
                      </a:r>
                      <a:r>
                        <a:rPr dirty="0" sz="1400">
                          <a:solidFill>
                            <a:srgbClr val="252525"/>
                          </a:solidFill>
                          <a:latin typeface="Arial Unicode MS"/>
                          <a:cs typeface="Arial Unicode MS"/>
                        </a:rPr>
                        <a:t>つ受け</a:t>
                      </a:r>
                      <a:r>
                        <a:rPr dirty="0" sz="1400" spc="-15">
                          <a:solidFill>
                            <a:srgbClr val="252525"/>
                          </a:solidFill>
                          <a:latin typeface="Arial Unicode MS"/>
                          <a:cs typeface="Arial Unicode MS"/>
                        </a:rPr>
                        <a:t>取</a:t>
                      </a:r>
                      <a:r>
                        <a:rPr dirty="0" sz="1400">
                          <a:solidFill>
                            <a:srgbClr val="252525"/>
                          </a:solidFill>
                          <a:latin typeface="Arial Unicode MS"/>
                          <a:cs typeface="Arial Unicode MS"/>
                        </a:rPr>
                        <a:t>って</a:t>
                      </a:r>
                      <a:r>
                        <a:rPr dirty="0" sz="1400" spc="-15">
                          <a:solidFill>
                            <a:srgbClr val="252525"/>
                          </a:solidFill>
                          <a:latin typeface="Arial Unicode MS"/>
                          <a:cs typeface="Arial Unicode MS"/>
                        </a:rPr>
                        <a:t>結</a:t>
                      </a:r>
                      <a:r>
                        <a:rPr dirty="0" sz="1400">
                          <a:solidFill>
                            <a:srgbClr val="252525"/>
                          </a:solidFill>
                          <a:latin typeface="Arial Unicode MS"/>
                          <a:cs typeface="Arial Unicode MS"/>
                        </a:rPr>
                        <a:t>果は</a:t>
                      </a:r>
                      <a:r>
                        <a:rPr dirty="0" sz="1400" spc="-15">
                          <a:solidFill>
                            <a:srgbClr val="252525"/>
                          </a:solidFill>
                          <a:latin typeface="Arial Unicode MS"/>
                          <a:cs typeface="Arial Unicode MS"/>
                        </a:rPr>
                        <a:t>返</a:t>
                      </a:r>
                      <a:r>
                        <a:rPr dirty="0" sz="1400">
                          <a:solidFill>
                            <a:srgbClr val="252525"/>
                          </a:solidFill>
                          <a:latin typeface="Arial Unicode MS"/>
                          <a:cs typeface="Arial Unicode MS"/>
                        </a:rPr>
                        <a:t>却 しません。</a:t>
                      </a:r>
                      <a:endParaRPr sz="1400">
                        <a:latin typeface="Arial Unicode MS"/>
                        <a:cs typeface="Arial Unicode MS"/>
                      </a:endParaRPr>
                    </a:p>
                  </a:txBody>
                  <a:tcPr marL="0" marR="0" marB="0" marT="3937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86360" marR="829944">
                        <a:lnSpc>
                          <a:spcPct val="100000"/>
                        </a:lnSpc>
                        <a:spcBef>
                          <a:spcPts val="310"/>
                        </a:spcBef>
                      </a:pPr>
                      <a:r>
                        <a:rPr dirty="0" sz="1400" spc="55">
                          <a:latin typeface="Arial"/>
                          <a:cs typeface="Arial"/>
                        </a:rPr>
                        <a:t>Consumer  </a:t>
                      </a:r>
                      <a:r>
                        <a:rPr dirty="0" sz="1400" spc="75">
                          <a:latin typeface="Arial"/>
                          <a:cs typeface="Arial"/>
                        </a:rPr>
                        <a:t>IntConsumer  </a:t>
                      </a:r>
                      <a:r>
                        <a:rPr dirty="0" sz="1400">
                          <a:latin typeface="Arial"/>
                          <a:cs typeface="Arial"/>
                        </a:rPr>
                        <a:t>L</a:t>
                      </a:r>
                      <a:r>
                        <a:rPr dirty="0" sz="1400" spc="-10">
                          <a:latin typeface="Arial"/>
                          <a:cs typeface="Arial"/>
                        </a:rPr>
                        <a:t>o</a:t>
                      </a:r>
                      <a:r>
                        <a:rPr dirty="0" sz="1400" spc="-5">
                          <a:latin typeface="Arial"/>
                          <a:cs typeface="Arial"/>
                        </a:rPr>
                        <a:t>ngC</a:t>
                      </a:r>
                      <a:r>
                        <a:rPr dirty="0" sz="1400" spc="-10">
                          <a:latin typeface="Arial"/>
                          <a:cs typeface="Arial"/>
                        </a:rPr>
                        <a:t>o</a:t>
                      </a:r>
                      <a:r>
                        <a:rPr dirty="0" sz="1400" spc="-5">
                          <a:latin typeface="Arial"/>
                          <a:cs typeface="Arial"/>
                        </a:rPr>
                        <a:t>n</a:t>
                      </a:r>
                      <a:r>
                        <a:rPr dirty="0" sz="1400" spc="-10">
                          <a:latin typeface="Arial"/>
                          <a:cs typeface="Arial"/>
                        </a:rPr>
                        <a:t>s</a:t>
                      </a:r>
                      <a:r>
                        <a:rPr dirty="0" sz="1400" spc="-5">
                          <a:latin typeface="Arial"/>
                          <a:cs typeface="Arial"/>
                        </a:rPr>
                        <a:t>u</a:t>
                      </a:r>
                      <a:r>
                        <a:rPr dirty="0" sz="1400" spc="-10">
                          <a:latin typeface="Arial"/>
                          <a:cs typeface="Arial"/>
                        </a:rPr>
                        <a:t>m</a:t>
                      </a:r>
                      <a:r>
                        <a:rPr dirty="0" sz="1400">
                          <a:latin typeface="Arial"/>
                          <a:cs typeface="Arial"/>
                        </a:rPr>
                        <a:t>e</a:t>
                      </a:r>
                      <a:r>
                        <a:rPr dirty="0" sz="1400">
                          <a:latin typeface="Arial"/>
                          <a:cs typeface="Arial"/>
                        </a:rPr>
                        <a:t>r</a:t>
                      </a:r>
                      <a:endParaRPr sz="1400">
                        <a:latin typeface="Arial"/>
                        <a:cs typeface="Arial"/>
                      </a:endParaRPr>
                    </a:p>
                  </a:txBody>
                  <a:tcPr marL="0" marR="0" marB="0" marT="3937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879728">
                <a:tc>
                  <a:txBody>
                    <a:bodyPr/>
                    <a:lstStyle/>
                    <a:p>
                      <a:pPr marL="85090">
                        <a:lnSpc>
                          <a:spcPct val="100000"/>
                        </a:lnSpc>
                        <a:spcBef>
                          <a:spcPts val="310"/>
                        </a:spcBef>
                      </a:pPr>
                      <a:r>
                        <a:rPr dirty="0" sz="1400" spc="50">
                          <a:solidFill>
                            <a:srgbClr val="252525"/>
                          </a:solidFill>
                          <a:latin typeface="Arial"/>
                          <a:cs typeface="Arial"/>
                        </a:rPr>
                        <a:t>Supplier</a:t>
                      </a:r>
                      <a:endParaRPr sz="1400">
                        <a:latin typeface="Arial"/>
                        <a:cs typeface="Arial"/>
                      </a:endParaRPr>
                    </a:p>
                  </a:txBody>
                  <a:tcPr marL="0" marR="0" marB="0" marT="3937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85090">
                        <a:lnSpc>
                          <a:spcPct val="100000"/>
                        </a:lnSpc>
                        <a:spcBef>
                          <a:spcPts val="310"/>
                        </a:spcBef>
                      </a:pPr>
                      <a:r>
                        <a:rPr dirty="0" sz="1400">
                          <a:solidFill>
                            <a:srgbClr val="252525"/>
                          </a:solidFill>
                          <a:latin typeface="Arial Unicode MS"/>
                          <a:cs typeface="Arial Unicode MS"/>
                        </a:rPr>
                        <a:t>引き数を受け取らず結</a:t>
                      </a:r>
                      <a:r>
                        <a:rPr dirty="0" sz="1400" spc="-15">
                          <a:solidFill>
                            <a:srgbClr val="252525"/>
                          </a:solidFill>
                          <a:latin typeface="Arial Unicode MS"/>
                          <a:cs typeface="Arial Unicode MS"/>
                        </a:rPr>
                        <a:t>果</a:t>
                      </a:r>
                      <a:r>
                        <a:rPr dirty="0" sz="1400">
                          <a:solidFill>
                            <a:srgbClr val="252525"/>
                          </a:solidFill>
                          <a:latin typeface="Arial Unicode MS"/>
                          <a:cs typeface="Arial Unicode MS"/>
                        </a:rPr>
                        <a:t>を返</a:t>
                      </a:r>
                      <a:r>
                        <a:rPr dirty="0" sz="1400" spc="-15">
                          <a:solidFill>
                            <a:srgbClr val="252525"/>
                          </a:solidFill>
                          <a:latin typeface="Arial Unicode MS"/>
                          <a:cs typeface="Arial Unicode MS"/>
                        </a:rPr>
                        <a:t>却</a:t>
                      </a:r>
                      <a:r>
                        <a:rPr dirty="0" sz="1400">
                          <a:solidFill>
                            <a:srgbClr val="252525"/>
                          </a:solidFill>
                          <a:latin typeface="Arial Unicode MS"/>
                          <a:cs typeface="Arial Unicode MS"/>
                        </a:rPr>
                        <a:t>しま</a:t>
                      </a:r>
                      <a:r>
                        <a:rPr dirty="0" sz="1400" spc="-15">
                          <a:solidFill>
                            <a:srgbClr val="252525"/>
                          </a:solidFill>
                          <a:latin typeface="Arial Unicode MS"/>
                          <a:cs typeface="Arial Unicode MS"/>
                        </a:rPr>
                        <a:t>す</a:t>
                      </a:r>
                      <a:r>
                        <a:rPr dirty="0" sz="1400">
                          <a:solidFill>
                            <a:srgbClr val="252525"/>
                          </a:solidFill>
                          <a:latin typeface="Arial Unicode MS"/>
                          <a:cs typeface="Arial Unicode MS"/>
                        </a:rPr>
                        <a:t>。</a:t>
                      </a:r>
                      <a:endParaRPr sz="1400">
                        <a:latin typeface="Arial Unicode MS"/>
                        <a:cs typeface="Arial Unicode MS"/>
                      </a:endParaRPr>
                    </a:p>
                  </a:txBody>
                  <a:tcPr marL="0" marR="0" marB="0" marT="3937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86360" marR="1003300">
                        <a:lnSpc>
                          <a:spcPct val="100000"/>
                        </a:lnSpc>
                        <a:spcBef>
                          <a:spcPts val="310"/>
                        </a:spcBef>
                      </a:pPr>
                      <a:r>
                        <a:rPr dirty="0" sz="1400" spc="50">
                          <a:latin typeface="Arial"/>
                          <a:cs typeface="Arial"/>
                        </a:rPr>
                        <a:t>Supplier  </a:t>
                      </a:r>
                      <a:r>
                        <a:rPr dirty="0" sz="1400" spc="70">
                          <a:latin typeface="Arial"/>
                          <a:cs typeface="Arial"/>
                        </a:rPr>
                        <a:t>IntSupplier  </a:t>
                      </a:r>
                      <a:r>
                        <a:rPr dirty="0" sz="1400">
                          <a:latin typeface="Arial"/>
                          <a:cs typeface="Arial"/>
                        </a:rPr>
                        <a:t>L</a:t>
                      </a:r>
                      <a:r>
                        <a:rPr dirty="0" sz="1400" spc="-10">
                          <a:latin typeface="Arial"/>
                          <a:cs typeface="Arial"/>
                        </a:rPr>
                        <a:t>o</a:t>
                      </a:r>
                      <a:r>
                        <a:rPr dirty="0" sz="1400" spc="-5">
                          <a:latin typeface="Arial"/>
                          <a:cs typeface="Arial"/>
                        </a:rPr>
                        <a:t>ng</a:t>
                      </a:r>
                      <a:r>
                        <a:rPr dirty="0" sz="1400" spc="-10">
                          <a:latin typeface="Arial"/>
                          <a:cs typeface="Arial"/>
                        </a:rPr>
                        <a:t>S</a:t>
                      </a:r>
                      <a:r>
                        <a:rPr dirty="0" sz="1400" spc="-5">
                          <a:latin typeface="Arial"/>
                          <a:cs typeface="Arial"/>
                        </a:rPr>
                        <a:t>u</a:t>
                      </a:r>
                      <a:r>
                        <a:rPr dirty="0" sz="1400" spc="-10">
                          <a:latin typeface="Arial"/>
                          <a:cs typeface="Arial"/>
                        </a:rPr>
                        <a:t>p</a:t>
                      </a:r>
                      <a:r>
                        <a:rPr dirty="0" sz="1400" spc="-5">
                          <a:latin typeface="Arial"/>
                          <a:cs typeface="Arial"/>
                        </a:rPr>
                        <a:t>pl</a:t>
                      </a:r>
                      <a:r>
                        <a:rPr dirty="0" sz="1400" spc="5">
                          <a:latin typeface="Arial"/>
                          <a:cs typeface="Arial"/>
                        </a:rPr>
                        <a:t>i</a:t>
                      </a:r>
                      <a:r>
                        <a:rPr dirty="0" sz="1400">
                          <a:latin typeface="Arial"/>
                          <a:cs typeface="Arial"/>
                        </a:rPr>
                        <a:t>e</a:t>
                      </a:r>
                      <a:r>
                        <a:rPr dirty="0" sz="1400">
                          <a:latin typeface="Arial"/>
                          <a:cs typeface="Arial"/>
                        </a:rPr>
                        <a:t>r</a:t>
                      </a:r>
                      <a:endParaRPr sz="1400">
                        <a:latin typeface="Arial"/>
                        <a:cs typeface="Arial"/>
                      </a:endParaRPr>
                    </a:p>
                  </a:txBody>
                  <a:tcPr marL="0" marR="0" marB="0" marT="3937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879602">
                <a:tc>
                  <a:txBody>
                    <a:bodyPr/>
                    <a:lstStyle/>
                    <a:p>
                      <a:pPr marL="85090">
                        <a:lnSpc>
                          <a:spcPct val="100000"/>
                        </a:lnSpc>
                        <a:spcBef>
                          <a:spcPts val="310"/>
                        </a:spcBef>
                      </a:pPr>
                      <a:r>
                        <a:rPr dirty="0" sz="1400" spc="40">
                          <a:solidFill>
                            <a:srgbClr val="252525"/>
                          </a:solidFill>
                          <a:latin typeface="Arial"/>
                          <a:cs typeface="Arial"/>
                        </a:rPr>
                        <a:t>Predicate</a:t>
                      </a:r>
                      <a:endParaRPr sz="1400">
                        <a:latin typeface="Arial"/>
                        <a:cs typeface="Arial"/>
                      </a:endParaRPr>
                    </a:p>
                  </a:txBody>
                  <a:tcPr marL="0" marR="0" marB="0" marT="3937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85090">
                        <a:lnSpc>
                          <a:spcPct val="100000"/>
                        </a:lnSpc>
                        <a:spcBef>
                          <a:spcPts val="310"/>
                        </a:spcBef>
                      </a:pPr>
                      <a:r>
                        <a:rPr dirty="0" sz="1400">
                          <a:solidFill>
                            <a:srgbClr val="252525"/>
                          </a:solidFill>
                          <a:latin typeface="Arial Unicode MS"/>
                          <a:cs typeface="Arial Unicode MS"/>
                        </a:rPr>
                        <a:t>引数を</a:t>
                      </a:r>
                      <a:r>
                        <a:rPr dirty="0" sz="1400">
                          <a:solidFill>
                            <a:srgbClr val="252525"/>
                          </a:solidFill>
                          <a:latin typeface="Arial"/>
                          <a:cs typeface="Arial"/>
                        </a:rPr>
                        <a:t>1</a:t>
                      </a:r>
                      <a:r>
                        <a:rPr dirty="0" sz="1400">
                          <a:solidFill>
                            <a:srgbClr val="252525"/>
                          </a:solidFill>
                          <a:latin typeface="Arial Unicode MS"/>
                          <a:cs typeface="Arial Unicode MS"/>
                        </a:rPr>
                        <a:t>つまたは</a:t>
                      </a:r>
                      <a:r>
                        <a:rPr dirty="0" sz="1400">
                          <a:solidFill>
                            <a:srgbClr val="252525"/>
                          </a:solidFill>
                          <a:latin typeface="Arial"/>
                          <a:cs typeface="Arial"/>
                        </a:rPr>
                        <a:t>2</a:t>
                      </a:r>
                      <a:r>
                        <a:rPr dirty="0" sz="1400">
                          <a:solidFill>
                            <a:srgbClr val="252525"/>
                          </a:solidFill>
                          <a:latin typeface="Arial Unicode MS"/>
                          <a:cs typeface="Arial Unicode MS"/>
                        </a:rPr>
                        <a:t>つ受け</a:t>
                      </a:r>
                      <a:r>
                        <a:rPr dirty="0" sz="1400" spc="-15">
                          <a:solidFill>
                            <a:srgbClr val="252525"/>
                          </a:solidFill>
                          <a:latin typeface="Arial Unicode MS"/>
                          <a:cs typeface="Arial Unicode MS"/>
                        </a:rPr>
                        <a:t>取</a:t>
                      </a:r>
                      <a:r>
                        <a:rPr dirty="0" sz="1400">
                          <a:solidFill>
                            <a:srgbClr val="252525"/>
                          </a:solidFill>
                          <a:latin typeface="Arial Unicode MS"/>
                          <a:cs typeface="Arial Unicode MS"/>
                        </a:rPr>
                        <a:t>って</a:t>
                      </a:r>
                      <a:r>
                        <a:rPr dirty="0" sz="1400" spc="-15">
                          <a:solidFill>
                            <a:srgbClr val="252525"/>
                          </a:solidFill>
                          <a:latin typeface="Arial"/>
                          <a:cs typeface="Arial"/>
                        </a:rPr>
                        <a:t>b</a:t>
                      </a:r>
                      <a:r>
                        <a:rPr dirty="0" sz="1400" spc="-10">
                          <a:solidFill>
                            <a:srgbClr val="252525"/>
                          </a:solidFill>
                          <a:latin typeface="Arial"/>
                          <a:cs typeface="Arial"/>
                        </a:rPr>
                        <a:t>oo</a:t>
                      </a:r>
                      <a:r>
                        <a:rPr dirty="0" sz="1400">
                          <a:solidFill>
                            <a:srgbClr val="252525"/>
                          </a:solidFill>
                          <a:latin typeface="Arial"/>
                          <a:cs typeface="Arial"/>
                        </a:rPr>
                        <a:t>l</a:t>
                      </a:r>
                      <a:r>
                        <a:rPr dirty="0" sz="1400" spc="5">
                          <a:solidFill>
                            <a:srgbClr val="252525"/>
                          </a:solidFill>
                          <a:latin typeface="Arial"/>
                          <a:cs typeface="Arial"/>
                        </a:rPr>
                        <a:t>e</a:t>
                      </a:r>
                      <a:r>
                        <a:rPr dirty="0" sz="1400" spc="-5">
                          <a:solidFill>
                            <a:srgbClr val="252525"/>
                          </a:solidFill>
                          <a:latin typeface="Arial"/>
                          <a:cs typeface="Arial"/>
                        </a:rPr>
                        <a:t>an</a:t>
                      </a:r>
                      <a:r>
                        <a:rPr dirty="0" sz="1400">
                          <a:solidFill>
                            <a:srgbClr val="252525"/>
                          </a:solidFill>
                          <a:latin typeface="Arial Unicode MS"/>
                          <a:cs typeface="Arial Unicode MS"/>
                        </a:rPr>
                        <a:t>型</a:t>
                      </a:r>
                      <a:endParaRPr sz="1400">
                        <a:latin typeface="Arial Unicode MS"/>
                        <a:cs typeface="Arial Unicode MS"/>
                      </a:endParaRPr>
                    </a:p>
                    <a:p>
                      <a:pPr marL="85090">
                        <a:lnSpc>
                          <a:spcPct val="100000"/>
                        </a:lnSpc>
                      </a:pPr>
                      <a:r>
                        <a:rPr dirty="0" sz="1400" spc="-5">
                          <a:solidFill>
                            <a:srgbClr val="252525"/>
                          </a:solidFill>
                          <a:latin typeface="Arial Unicode MS"/>
                          <a:cs typeface="Arial Unicode MS"/>
                        </a:rPr>
                        <a:t>の結果を返却します。</a:t>
                      </a:r>
                      <a:endParaRPr sz="1400">
                        <a:latin typeface="Arial Unicode MS"/>
                        <a:cs typeface="Arial Unicode MS"/>
                      </a:endParaRPr>
                    </a:p>
                  </a:txBody>
                  <a:tcPr marL="0" marR="0" marB="0" marT="3937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86360" marR="909955">
                        <a:lnSpc>
                          <a:spcPct val="100000"/>
                        </a:lnSpc>
                        <a:spcBef>
                          <a:spcPts val="310"/>
                        </a:spcBef>
                      </a:pPr>
                      <a:r>
                        <a:rPr dirty="0" sz="1400" spc="40">
                          <a:latin typeface="Arial"/>
                          <a:cs typeface="Arial"/>
                        </a:rPr>
                        <a:t>Predicate  </a:t>
                      </a:r>
                      <a:r>
                        <a:rPr dirty="0" sz="1400" spc="60">
                          <a:latin typeface="Arial"/>
                          <a:cs typeface="Arial"/>
                        </a:rPr>
                        <a:t>IntPredicate  </a:t>
                      </a:r>
                      <a:r>
                        <a:rPr dirty="0" sz="1400">
                          <a:latin typeface="Arial"/>
                          <a:cs typeface="Arial"/>
                        </a:rPr>
                        <a:t>L</a:t>
                      </a:r>
                      <a:r>
                        <a:rPr dirty="0" sz="1400" spc="-10">
                          <a:latin typeface="Arial"/>
                          <a:cs typeface="Arial"/>
                        </a:rPr>
                        <a:t>o</a:t>
                      </a:r>
                      <a:r>
                        <a:rPr dirty="0" sz="1400" spc="-5">
                          <a:latin typeface="Arial"/>
                          <a:cs typeface="Arial"/>
                        </a:rPr>
                        <a:t>ngPr</a:t>
                      </a:r>
                      <a:r>
                        <a:rPr dirty="0" sz="1400">
                          <a:latin typeface="Arial"/>
                          <a:cs typeface="Arial"/>
                        </a:rPr>
                        <a:t>e</a:t>
                      </a:r>
                      <a:r>
                        <a:rPr dirty="0" sz="1400" spc="-5">
                          <a:latin typeface="Arial"/>
                          <a:cs typeface="Arial"/>
                        </a:rPr>
                        <a:t>dicat</a:t>
                      </a:r>
                      <a:r>
                        <a:rPr dirty="0" sz="1400">
                          <a:latin typeface="Arial"/>
                          <a:cs typeface="Arial"/>
                        </a:rPr>
                        <a:t>e</a:t>
                      </a:r>
                      <a:endParaRPr sz="1400">
                        <a:latin typeface="Arial"/>
                        <a:cs typeface="Arial"/>
                      </a:endParaRPr>
                    </a:p>
                  </a:txBody>
                  <a:tcPr marL="0" marR="0" marB="0" marT="3937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879703">
                <a:tc>
                  <a:txBody>
                    <a:bodyPr/>
                    <a:lstStyle/>
                    <a:p>
                      <a:pPr marL="85090">
                        <a:lnSpc>
                          <a:spcPct val="100000"/>
                        </a:lnSpc>
                        <a:spcBef>
                          <a:spcPts val="315"/>
                        </a:spcBef>
                      </a:pPr>
                      <a:r>
                        <a:rPr dirty="0" sz="1400" spc="60">
                          <a:solidFill>
                            <a:srgbClr val="252525"/>
                          </a:solidFill>
                          <a:latin typeface="Arial"/>
                          <a:cs typeface="Arial"/>
                        </a:rPr>
                        <a:t>UnaryOperator</a:t>
                      </a:r>
                      <a:endParaRPr sz="14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85090" marR="74930">
                        <a:lnSpc>
                          <a:spcPct val="100000"/>
                        </a:lnSpc>
                        <a:spcBef>
                          <a:spcPts val="315"/>
                        </a:spcBef>
                      </a:pPr>
                      <a:r>
                        <a:rPr dirty="0" sz="1400">
                          <a:solidFill>
                            <a:srgbClr val="252525"/>
                          </a:solidFill>
                          <a:latin typeface="Arial Unicode MS"/>
                          <a:cs typeface="Arial Unicode MS"/>
                        </a:rPr>
                        <a:t>引数を</a:t>
                      </a:r>
                      <a:r>
                        <a:rPr dirty="0" sz="1400" spc="90">
                          <a:solidFill>
                            <a:srgbClr val="252525"/>
                          </a:solidFill>
                          <a:latin typeface="Arial"/>
                          <a:cs typeface="Arial"/>
                        </a:rPr>
                        <a:t>1</a:t>
                      </a:r>
                      <a:r>
                        <a:rPr dirty="0" sz="1400">
                          <a:solidFill>
                            <a:srgbClr val="252525"/>
                          </a:solidFill>
                          <a:latin typeface="Arial Unicode MS"/>
                          <a:cs typeface="Arial Unicode MS"/>
                        </a:rPr>
                        <a:t>つ受け取って同</a:t>
                      </a:r>
                      <a:r>
                        <a:rPr dirty="0" sz="1400" spc="-15">
                          <a:solidFill>
                            <a:srgbClr val="252525"/>
                          </a:solidFill>
                          <a:latin typeface="Arial Unicode MS"/>
                          <a:cs typeface="Arial Unicode MS"/>
                        </a:rPr>
                        <a:t>じ</a:t>
                      </a:r>
                      <a:r>
                        <a:rPr dirty="0" sz="1400">
                          <a:solidFill>
                            <a:srgbClr val="252525"/>
                          </a:solidFill>
                          <a:latin typeface="Arial Unicode MS"/>
                          <a:cs typeface="Arial Unicode MS"/>
                        </a:rPr>
                        <a:t>型の</a:t>
                      </a:r>
                      <a:r>
                        <a:rPr dirty="0" sz="1400" spc="-15">
                          <a:solidFill>
                            <a:srgbClr val="252525"/>
                          </a:solidFill>
                          <a:latin typeface="Arial Unicode MS"/>
                          <a:cs typeface="Arial Unicode MS"/>
                        </a:rPr>
                        <a:t>結</a:t>
                      </a:r>
                      <a:r>
                        <a:rPr dirty="0" sz="1400">
                          <a:solidFill>
                            <a:srgbClr val="252525"/>
                          </a:solidFill>
                          <a:latin typeface="Arial Unicode MS"/>
                          <a:cs typeface="Arial Unicode MS"/>
                        </a:rPr>
                        <a:t>果を</a:t>
                      </a:r>
                      <a:r>
                        <a:rPr dirty="0" sz="1400" spc="-15">
                          <a:solidFill>
                            <a:srgbClr val="252525"/>
                          </a:solidFill>
                          <a:latin typeface="Arial Unicode MS"/>
                          <a:cs typeface="Arial Unicode MS"/>
                        </a:rPr>
                        <a:t>返却</a:t>
                      </a:r>
                      <a:r>
                        <a:rPr dirty="0" sz="1400">
                          <a:solidFill>
                            <a:srgbClr val="252525"/>
                          </a:solidFill>
                          <a:latin typeface="Arial Unicode MS"/>
                          <a:cs typeface="Arial Unicode MS"/>
                        </a:rPr>
                        <a:t>し </a:t>
                      </a:r>
                      <a:r>
                        <a:rPr dirty="0" sz="1400">
                          <a:solidFill>
                            <a:srgbClr val="252525"/>
                          </a:solidFill>
                          <a:latin typeface="Arial Unicode MS"/>
                          <a:cs typeface="Arial Unicode MS"/>
                        </a:rPr>
                        <a:t>ます。</a:t>
                      </a:r>
                      <a:endParaRPr sz="1400">
                        <a:latin typeface="Arial Unicode MS"/>
                        <a:cs typeface="Arial Unicode MS"/>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86360" marR="424180">
                        <a:lnSpc>
                          <a:spcPct val="100000"/>
                        </a:lnSpc>
                        <a:spcBef>
                          <a:spcPts val="315"/>
                        </a:spcBef>
                      </a:pPr>
                      <a:r>
                        <a:rPr dirty="0" sz="1400" spc="60">
                          <a:latin typeface="Arial"/>
                          <a:cs typeface="Arial"/>
                        </a:rPr>
                        <a:t>UnaryOperator  </a:t>
                      </a:r>
                      <a:r>
                        <a:rPr dirty="0" sz="1400" spc="75">
                          <a:latin typeface="Arial"/>
                          <a:cs typeface="Arial"/>
                        </a:rPr>
                        <a:t>IntUnaryOperator  </a:t>
                      </a:r>
                      <a:r>
                        <a:rPr dirty="0" sz="1400">
                          <a:latin typeface="Arial"/>
                          <a:cs typeface="Arial"/>
                        </a:rPr>
                        <a:t>L</a:t>
                      </a:r>
                      <a:r>
                        <a:rPr dirty="0" sz="1400" spc="-10">
                          <a:latin typeface="Arial"/>
                          <a:cs typeface="Arial"/>
                        </a:rPr>
                        <a:t>o</a:t>
                      </a:r>
                      <a:r>
                        <a:rPr dirty="0" sz="1400" spc="-5">
                          <a:latin typeface="Arial"/>
                          <a:cs typeface="Arial"/>
                        </a:rPr>
                        <a:t>ng</a:t>
                      </a:r>
                      <a:r>
                        <a:rPr dirty="0" sz="1400" spc="-10">
                          <a:latin typeface="Arial"/>
                          <a:cs typeface="Arial"/>
                        </a:rPr>
                        <a:t>U</a:t>
                      </a:r>
                      <a:r>
                        <a:rPr dirty="0" sz="1400" spc="-5">
                          <a:latin typeface="Arial"/>
                          <a:cs typeface="Arial"/>
                        </a:rPr>
                        <a:t>na</a:t>
                      </a:r>
                      <a:r>
                        <a:rPr dirty="0" sz="1400" spc="15">
                          <a:latin typeface="Arial"/>
                          <a:cs typeface="Arial"/>
                        </a:rPr>
                        <a:t>r</a:t>
                      </a:r>
                      <a:r>
                        <a:rPr dirty="0" sz="1400">
                          <a:latin typeface="Arial"/>
                          <a:cs typeface="Arial"/>
                        </a:rPr>
                        <a:t>y</a:t>
                      </a:r>
                      <a:r>
                        <a:rPr dirty="0" sz="1400" spc="-5">
                          <a:latin typeface="Arial"/>
                          <a:cs typeface="Arial"/>
                        </a:rPr>
                        <a:t>O</a:t>
                      </a:r>
                      <a:r>
                        <a:rPr dirty="0" sz="1400" spc="-5">
                          <a:latin typeface="Arial"/>
                          <a:cs typeface="Arial"/>
                        </a:rPr>
                        <a:t>p</a:t>
                      </a:r>
                      <a:r>
                        <a:rPr dirty="0" sz="1400">
                          <a:latin typeface="Arial"/>
                          <a:cs typeface="Arial"/>
                        </a:rPr>
                        <a:t>e</a:t>
                      </a:r>
                      <a:r>
                        <a:rPr dirty="0" sz="1400" spc="-30">
                          <a:latin typeface="Arial"/>
                          <a:cs typeface="Arial"/>
                        </a:rPr>
                        <a:t>r</a:t>
                      </a:r>
                      <a:r>
                        <a:rPr dirty="0" sz="1400" spc="-5">
                          <a:latin typeface="Arial"/>
                          <a:cs typeface="Arial"/>
                        </a:rPr>
                        <a:t>at</a:t>
                      </a:r>
                      <a:r>
                        <a:rPr dirty="0" sz="1400" spc="-10">
                          <a:latin typeface="Arial"/>
                          <a:cs typeface="Arial"/>
                        </a:rPr>
                        <a:t>o</a:t>
                      </a:r>
                      <a:r>
                        <a:rPr dirty="0" sz="1400">
                          <a:latin typeface="Arial"/>
                          <a:cs typeface="Arial"/>
                        </a:rPr>
                        <a:t>r</a:t>
                      </a:r>
                      <a:endParaRPr sz="1400">
                        <a:latin typeface="Arial"/>
                        <a:cs typeface="Arial"/>
                      </a:endParaRPr>
                    </a:p>
                  </a:txBody>
                  <a:tcPr marL="0" marR="0" marB="0" marT="40005">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4014" y="642746"/>
            <a:ext cx="4124325" cy="367665"/>
          </a:xfrm>
          <a:prstGeom prst="rect">
            <a:avLst/>
          </a:prstGeom>
        </p:spPr>
        <p:txBody>
          <a:bodyPr wrap="square" lIns="0" tIns="0" rIns="0" bIns="0" rtlCol="0" vert="horz">
            <a:spAutoFit/>
          </a:bodyPr>
          <a:lstStyle/>
          <a:p>
            <a:pPr marL="12700">
              <a:lnSpc>
                <a:spcPts val="1310"/>
              </a:lnSpc>
            </a:pPr>
            <a:r>
              <a:rPr dirty="0" sz="1200" spc="10">
                <a:solidFill>
                  <a:srgbClr val="FFFFFF"/>
                </a:solidFill>
                <a:latin typeface="Arial Unicode MS"/>
                <a:cs typeface="Arial Unicode MS"/>
              </a:rPr>
              <a:t>以下にて、</a:t>
            </a:r>
            <a:r>
              <a:rPr dirty="0" sz="1200">
                <a:solidFill>
                  <a:srgbClr val="FFFFFF"/>
                </a:solidFill>
                <a:latin typeface="Arial Unicode MS"/>
                <a:cs typeface="Arial Unicode MS"/>
              </a:rPr>
              <a:t>filter</a:t>
            </a:r>
            <a:r>
              <a:rPr dirty="0" sz="1200" spc="10">
                <a:solidFill>
                  <a:srgbClr val="FFFFFF"/>
                </a:solidFill>
                <a:latin typeface="Arial Unicode MS"/>
                <a:cs typeface="Arial Unicode MS"/>
              </a:rPr>
              <a:t>等の引数について、説明する。</a:t>
            </a:r>
            <a:endParaRPr sz="1200">
              <a:latin typeface="Arial Unicode MS"/>
              <a:cs typeface="Arial Unicode MS"/>
            </a:endParaRPr>
          </a:p>
          <a:p>
            <a:pPr marL="12700">
              <a:lnSpc>
                <a:spcPts val="1310"/>
              </a:lnSpc>
            </a:pPr>
            <a:r>
              <a:rPr dirty="0" sz="1200" spc="95">
                <a:solidFill>
                  <a:srgbClr val="FFFFFF"/>
                </a:solidFill>
                <a:latin typeface="Times New Roman"/>
                <a:cs typeface="Times New Roman"/>
                <a:hlinkClick r:id="rId2"/>
              </a:rPr>
              <a:t>http://www.task-notes.com/entry/20150511/1431313200</a:t>
            </a:r>
            <a:endParaRPr sz="1200">
              <a:latin typeface="Times New Roman"/>
              <a:cs typeface="Times New Roman"/>
            </a:endParaRPr>
          </a:p>
        </p:txBody>
      </p:sp>
      <p:sp>
        <p:nvSpPr>
          <p:cNvPr id="3" name="object 3"/>
          <p:cNvSpPr/>
          <p:nvPr/>
        </p:nvSpPr>
        <p:spPr>
          <a:xfrm>
            <a:off x="393590" y="1340580"/>
            <a:ext cx="5586178" cy="774354"/>
          </a:xfrm>
          <a:prstGeom prst="rect">
            <a:avLst/>
          </a:prstGeom>
          <a:blipFill>
            <a:blip r:embed="rId3" cstate="print"/>
            <a:stretch>
              <a:fillRect/>
            </a:stretch>
          </a:blipFill>
        </p:spPr>
        <p:txBody>
          <a:bodyPr wrap="square" lIns="0" tIns="0" rIns="0" bIns="0" rtlCol="0"/>
          <a:lstStyle/>
          <a:p/>
        </p:txBody>
      </p:sp>
      <p:sp>
        <p:nvSpPr>
          <p:cNvPr id="4" name="object 4"/>
          <p:cNvSpPr/>
          <p:nvPr/>
        </p:nvSpPr>
        <p:spPr>
          <a:xfrm>
            <a:off x="338340" y="2209381"/>
            <a:ext cx="5641432" cy="4389380"/>
          </a:xfrm>
          <a:prstGeom prst="rect">
            <a:avLst/>
          </a:prstGeom>
          <a:blipFill>
            <a:blip r:embed="rId4" cstate="print"/>
            <a:stretch>
              <a:fillRect/>
            </a:stretch>
          </a:blipFill>
        </p:spPr>
        <p:txBody>
          <a:bodyPr wrap="square" lIns="0" tIns="0" rIns="0" bIns="0" rtlCol="0"/>
          <a:lstStyle/>
          <a:p/>
        </p:txBody>
      </p:sp>
      <p:sp>
        <p:nvSpPr>
          <p:cNvPr id="5" name="object 5"/>
          <p:cNvSpPr txBox="1"/>
          <p:nvPr/>
        </p:nvSpPr>
        <p:spPr>
          <a:xfrm>
            <a:off x="8751045" y="6648637"/>
            <a:ext cx="226060" cy="167640"/>
          </a:xfrm>
          <a:prstGeom prst="rect">
            <a:avLst/>
          </a:prstGeom>
        </p:spPr>
        <p:txBody>
          <a:bodyPr wrap="square" lIns="0" tIns="18415" rIns="0" bIns="0" rtlCol="0" vert="horz">
            <a:spAutoFit/>
          </a:bodyPr>
          <a:lstStyle/>
          <a:p>
            <a:pPr marL="12700">
              <a:lnSpc>
                <a:spcPct val="100000"/>
              </a:lnSpc>
              <a:spcBef>
                <a:spcPts val="145"/>
              </a:spcBef>
            </a:pPr>
            <a:r>
              <a:rPr dirty="0" sz="800" spc="80">
                <a:solidFill>
                  <a:srgbClr val="7FD10F"/>
                </a:solidFill>
                <a:latin typeface="Arial"/>
                <a:cs typeface="Arial"/>
              </a:rPr>
              <a:t>019</a:t>
            </a:r>
            <a:endParaRPr sz="8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30" y="830303"/>
            <a:ext cx="9077325" cy="0"/>
          </a:xfrm>
          <a:custGeom>
            <a:avLst/>
            <a:gdLst/>
            <a:ahLst/>
            <a:cxnLst/>
            <a:rect l="l" t="t" r="r" b="b"/>
            <a:pathLst>
              <a:path w="9077325" h="0">
                <a:moveTo>
                  <a:pt x="0" y="0"/>
                </a:moveTo>
                <a:lnTo>
                  <a:pt x="9076887" y="0"/>
                </a:lnTo>
              </a:path>
            </a:pathLst>
          </a:custGeom>
          <a:ln w="25400">
            <a:solidFill>
              <a:srgbClr val="000000"/>
            </a:solidFill>
          </a:ln>
        </p:spPr>
        <p:txBody>
          <a:bodyPr wrap="square" lIns="0" tIns="0" rIns="0" bIns="0" rtlCol="0"/>
          <a:lstStyle/>
          <a:p/>
        </p:txBody>
      </p:sp>
      <p:sp>
        <p:nvSpPr>
          <p:cNvPr id="3" name="object 3"/>
          <p:cNvSpPr/>
          <p:nvPr/>
        </p:nvSpPr>
        <p:spPr>
          <a:xfrm>
            <a:off x="-1320" y="750951"/>
            <a:ext cx="9125585" cy="76200"/>
          </a:xfrm>
          <a:custGeom>
            <a:avLst/>
            <a:gdLst/>
            <a:ahLst/>
            <a:cxnLst/>
            <a:rect l="l" t="t" r="r" b="b"/>
            <a:pathLst>
              <a:path w="9125585" h="76200">
                <a:moveTo>
                  <a:pt x="0" y="76200"/>
                </a:moveTo>
                <a:lnTo>
                  <a:pt x="9125412" y="76200"/>
                </a:lnTo>
                <a:lnTo>
                  <a:pt x="9125412" y="0"/>
                </a:lnTo>
                <a:lnTo>
                  <a:pt x="0" y="0"/>
                </a:lnTo>
                <a:lnTo>
                  <a:pt x="0" y="76200"/>
                </a:lnTo>
                <a:close/>
              </a:path>
            </a:pathLst>
          </a:custGeom>
          <a:solidFill>
            <a:srgbClr val="71BE44"/>
          </a:solidFill>
        </p:spPr>
        <p:txBody>
          <a:bodyPr wrap="square" lIns="0" tIns="0" rIns="0" bIns="0" rtlCol="0"/>
          <a:lstStyle/>
          <a:p/>
        </p:txBody>
      </p:sp>
      <p:sp>
        <p:nvSpPr>
          <p:cNvPr id="4" name="object 4"/>
          <p:cNvSpPr txBox="1"/>
          <p:nvPr/>
        </p:nvSpPr>
        <p:spPr>
          <a:xfrm>
            <a:off x="978509" y="4636261"/>
            <a:ext cx="3230880" cy="689610"/>
          </a:xfrm>
          <a:prstGeom prst="rect">
            <a:avLst/>
          </a:prstGeom>
        </p:spPr>
        <p:txBody>
          <a:bodyPr wrap="square" lIns="0" tIns="0" rIns="0" bIns="0" rtlCol="0" vert="horz">
            <a:spAutoFit/>
          </a:bodyPr>
          <a:lstStyle/>
          <a:p>
            <a:pPr marL="12700">
              <a:lnSpc>
                <a:spcPct val="100000"/>
              </a:lnSpc>
            </a:pPr>
            <a:r>
              <a:rPr dirty="0" sz="4400">
                <a:solidFill>
                  <a:srgbClr val="FFFFFF"/>
                </a:solidFill>
                <a:latin typeface="Verdana"/>
                <a:cs typeface="Verdana"/>
              </a:rPr>
              <a:t>Stream</a:t>
            </a:r>
            <a:r>
              <a:rPr dirty="0" sz="4400" spc="-120">
                <a:solidFill>
                  <a:srgbClr val="FFFFFF"/>
                </a:solidFill>
                <a:latin typeface="Verdana"/>
                <a:cs typeface="Verdana"/>
              </a:rPr>
              <a:t> </a:t>
            </a:r>
            <a:r>
              <a:rPr dirty="0" sz="4400">
                <a:solidFill>
                  <a:srgbClr val="FFFFFF"/>
                </a:solidFill>
                <a:latin typeface="Verdana"/>
                <a:cs typeface="Verdana"/>
              </a:rPr>
              <a:t>API</a:t>
            </a:r>
            <a:endParaRPr sz="4400">
              <a:latin typeface="Verdana"/>
              <a:cs typeface="Verdana"/>
            </a:endParaRPr>
          </a:p>
        </p:txBody>
      </p:sp>
      <p:sp>
        <p:nvSpPr>
          <p:cNvPr id="5" name="object 5"/>
          <p:cNvSpPr txBox="1">
            <a:spLocks noGrp="1"/>
          </p:cNvSpPr>
          <p:nvPr>
            <p:ph type="sldNum" idx="7" sz="quarter"/>
          </p:nvPr>
        </p:nvSpPr>
        <p:spPr>
          <a:prstGeom prst="rect"/>
        </p:spPr>
        <p:txBody>
          <a:bodyPr wrap="square" lIns="0" tIns="18415" rIns="0" bIns="0" rtlCol="0" vert="horz">
            <a:spAutoFit/>
          </a:bodyPr>
          <a:lstStyle/>
          <a:p>
            <a:pPr marL="25400">
              <a:lnSpc>
                <a:spcPct val="100000"/>
              </a:lnSpc>
              <a:spcBef>
                <a:spcPts val="145"/>
              </a:spcBef>
            </a:pPr>
            <a:fld id="{81D60167-4931-47E6-BA6A-407CBD079E47}" type="slidenum">
              <a:rPr dirty="0" spc="80"/>
              <a:t>004</a:t>
            </a:fld>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86430" y="1336322"/>
            <a:ext cx="7767652" cy="739768"/>
          </a:xfrm>
          <a:prstGeom prst="rect">
            <a:avLst/>
          </a:prstGeom>
          <a:blipFill>
            <a:blip r:embed="rId2" cstate="print"/>
            <a:stretch>
              <a:fillRect/>
            </a:stretch>
          </a:blipFill>
        </p:spPr>
        <p:txBody>
          <a:bodyPr wrap="square" lIns="0" tIns="0" rIns="0" bIns="0" rtlCol="0"/>
          <a:lstStyle/>
          <a:p/>
        </p:txBody>
      </p:sp>
      <p:sp>
        <p:nvSpPr>
          <p:cNvPr id="3" name="object 3"/>
          <p:cNvSpPr txBox="1"/>
          <p:nvPr/>
        </p:nvSpPr>
        <p:spPr>
          <a:xfrm>
            <a:off x="423316" y="662965"/>
            <a:ext cx="2152650" cy="400050"/>
          </a:xfrm>
          <a:prstGeom prst="rect">
            <a:avLst/>
          </a:prstGeom>
        </p:spPr>
        <p:txBody>
          <a:bodyPr wrap="square" lIns="0" tIns="0" rIns="0" bIns="0" rtlCol="0" vert="horz">
            <a:spAutoFit/>
          </a:bodyPr>
          <a:lstStyle/>
          <a:p>
            <a:pPr marL="12700" marR="5080">
              <a:lnSpc>
                <a:spcPct val="100000"/>
              </a:lnSpc>
            </a:pPr>
            <a:r>
              <a:rPr dirty="0" sz="1200">
                <a:solidFill>
                  <a:srgbClr val="FFFFFF"/>
                </a:solidFill>
                <a:latin typeface="Arial Unicode MS"/>
                <a:cs typeface="Arial Unicode MS"/>
              </a:rPr>
              <a:t>Streamの戻りはOptionalである </a:t>
            </a:r>
            <a:r>
              <a:rPr dirty="0" sz="1200">
                <a:solidFill>
                  <a:srgbClr val="FFFFFF"/>
                </a:solidFill>
                <a:latin typeface="Arial Unicode MS"/>
                <a:cs typeface="Arial Unicode MS"/>
              </a:rPr>
              <a:t>ことを説明する。</a:t>
            </a:r>
            <a:endParaRPr sz="1200">
              <a:latin typeface="Arial Unicode MS"/>
              <a:cs typeface="Arial Unicode MS"/>
            </a:endParaRPr>
          </a:p>
        </p:txBody>
      </p:sp>
      <p:sp>
        <p:nvSpPr>
          <p:cNvPr id="4" name="object 4"/>
          <p:cNvSpPr txBox="1"/>
          <p:nvPr/>
        </p:nvSpPr>
        <p:spPr>
          <a:xfrm>
            <a:off x="378091" y="2345093"/>
            <a:ext cx="3803650" cy="566420"/>
          </a:xfrm>
          <a:prstGeom prst="rect">
            <a:avLst/>
          </a:prstGeom>
        </p:spPr>
        <p:txBody>
          <a:bodyPr wrap="square" lIns="0" tIns="0" rIns="0" bIns="0" rtlCol="0" vert="horz">
            <a:spAutoFit/>
          </a:bodyPr>
          <a:lstStyle/>
          <a:p>
            <a:pPr marL="12700">
              <a:lnSpc>
                <a:spcPct val="100000"/>
              </a:lnSpc>
            </a:pPr>
            <a:r>
              <a:rPr dirty="0" sz="1200" spc="5">
                <a:solidFill>
                  <a:srgbClr val="FFFFFF"/>
                </a:solidFill>
                <a:latin typeface="Arial Unicode MS"/>
                <a:cs typeface="Arial Unicode MS"/>
              </a:rPr>
              <a:t>以下のサイトでOptionalについて見て</a:t>
            </a:r>
            <a:r>
              <a:rPr dirty="0" sz="1200" spc="-5">
                <a:solidFill>
                  <a:srgbClr val="FFFFFF"/>
                </a:solidFill>
                <a:latin typeface="Arial Unicode MS"/>
                <a:cs typeface="Arial Unicode MS"/>
              </a:rPr>
              <a:t>み</a:t>
            </a:r>
            <a:r>
              <a:rPr dirty="0" sz="1200">
                <a:solidFill>
                  <a:srgbClr val="FFFFFF"/>
                </a:solidFill>
                <a:latin typeface="Arial Unicode MS"/>
                <a:cs typeface="Arial Unicode MS"/>
              </a:rPr>
              <a:t>る。</a:t>
            </a:r>
            <a:endParaRPr sz="1200">
              <a:latin typeface="Arial Unicode MS"/>
              <a:cs typeface="Arial Unicode MS"/>
            </a:endParaRPr>
          </a:p>
          <a:p>
            <a:pPr marL="12700">
              <a:lnSpc>
                <a:spcPct val="100000"/>
              </a:lnSpc>
              <a:spcBef>
                <a:spcPts val="1460"/>
              </a:spcBef>
            </a:pPr>
            <a:r>
              <a:rPr dirty="0" sz="1200">
                <a:solidFill>
                  <a:srgbClr val="FFFFFF"/>
                </a:solidFill>
                <a:latin typeface="Arial"/>
                <a:cs typeface="Arial"/>
                <a:hlinkClick r:id="rId3"/>
              </a:rPr>
              <a:t>http://www.task-notes.com/entry/20150708/1436324400</a:t>
            </a:r>
            <a:endParaRPr sz="1200">
              <a:latin typeface="Arial"/>
              <a:cs typeface="Arial"/>
            </a:endParaRPr>
          </a:p>
        </p:txBody>
      </p:sp>
      <p:sp>
        <p:nvSpPr>
          <p:cNvPr id="5" name="object 5"/>
          <p:cNvSpPr txBox="1"/>
          <p:nvPr/>
        </p:nvSpPr>
        <p:spPr>
          <a:xfrm>
            <a:off x="262286" y="2985135"/>
            <a:ext cx="8881745" cy="2260600"/>
          </a:xfrm>
          <a:prstGeom prst="rect">
            <a:avLst/>
          </a:prstGeom>
        </p:spPr>
        <p:txBody>
          <a:bodyPr wrap="square" lIns="0" tIns="0" rIns="0" bIns="0" rtlCol="0" vert="horz">
            <a:spAutoFit/>
          </a:bodyPr>
          <a:lstStyle/>
          <a:p>
            <a:pPr>
              <a:lnSpc>
                <a:spcPct val="100000"/>
              </a:lnSpc>
            </a:pPr>
            <a:endParaRPr sz="2000">
              <a:latin typeface="Times New Roman"/>
              <a:cs typeface="Times New Roman"/>
            </a:endParaRPr>
          </a:p>
          <a:p>
            <a:pPr marL="128270">
              <a:lnSpc>
                <a:spcPts val="1310"/>
              </a:lnSpc>
              <a:spcBef>
                <a:spcPts val="1625"/>
              </a:spcBef>
            </a:pPr>
            <a:r>
              <a:rPr dirty="0" sz="1200" spc="-5">
                <a:solidFill>
                  <a:srgbClr val="FFFFFF"/>
                </a:solidFill>
                <a:latin typeface="Arial Unicode MS"/>
                <a:cs typeface="Arial Unicode MS"/>
              </a:rPr>
              <a:t>Enumのサンプルを見せたりする。</a:t>
            </a:r>
            <a:endParaRPr sz="1200">
              <a:latin typeface="Arial Unicode MS"/>
              <a:cs typeface="Arial Unicode MS"/>
            </a:endParaRPr>
          </a:p>
          <a:p>
            <a:pPr marL="128270">
              <a:lnSpc>
                <a:spcPts val="1310"/>
              </a:lnSpc>
            </a:pPr>
            <a:r>
              <a:rPr dirty="0" sz="1200" spc="45">
                <a:solidFill>
                  <a:srgbClr val="FFFFFF"/>
                </a:solidFill>
                <a:latin typeface="Times New Roman"/>
                <a:cs typeface="Times New Roman"/>
              </a:rPr>
              <a:t>OtherObjectStream.java</a:t>
            </a:r>
            <a:endParaRPr sz="1200">
              <a:latin typeface="Times New Roman"/>
              <a:cs typeface="Times New Roman"/>
            </a:endParaRPr>
          </a:p>
        </p:txBody>
      </p:sp>
      <p:sp>
        <p:nvSpPr>
          <p:cNvPr id="6" name="object 6"/>
          <p:cNvSpPr/>
          <p:nvPr/>
        </p:nvSpPr>
        <p:spPr>
          <a:xfrm>
            <a:off x="262286" y="2985135"/>
            <a:ext cx="8881713" cy="2260600"/>
          </a:xfrm>
          <a:prstGeom prst="rect">
            <a:avLst/>
          </a:prstGeom>
          <a:blipFill>
            <a:blip r:embed="rId4" cstate="print"/>
            <a:stretch>
              <a:fillRect/>
            </a:stretch>
          </a:blipFill>
        </p:spPr>
        <p:txBody>
          <a:bodyPr wrap="square" lIns="0" tIns="0" rIns="0" bIns="0" rtlCol="0"/>
          <a:lstStyle/>
          <a:p/>
        </p:txBody>
      </p:sp>
      <p:sp>
        <p:nvSpPr>
          <p:cNvPr id="7" name="object 7"/>
          <p:cNvSpPr txBox="1"/>
          <p:nvPr/>
        </p:nvSpPr>
        <p:spPr>
          <a:xfrm>
            <a:off x="8751045" y="6648637"/>
            <a:ext cx="226060" cy="167640"/>
          </a:xfrm>
          <a:prstGeom prst="rect">
            <a:avLst/>
          </a:prstGeom>
        </p:spPr>
        <p:txBody>
          <a:bodyPr wrap="square" lIns="0" tIns="18415" rIns="0" bIns="0" rtlCol="0" vert="horz">
            <a:spAutoFit/>
          </a:bodyPr>
          <a:lstStyle/>
          <a:p>
            <a:pPr marL="12700">
              <a:lnSpc>
                <a:spcPct val="100000"/>
              </a:lnSpc>
              <a:spcBef>
                <a:spcPts val="145"/>
              </a:spcBef>
            </a:pPr>
            <a:r>
              <a:rPr dirty="0" sz="800" spc="80">
                <a:solidFill>
                  <a:srgbClr val="7FD10F"/>
                </a:solidFill>
                <a:latin typeface="Arial"/>
                <a:cs typeface="Arial"/>
              </a:rPr>
              <a:t>019</a:t>
            </a:r>
            <a:endParaRPr sz="8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7648" y="410845"/>
            <a:ext cx="6934200" cy="2044700"/>
          </a:xfrm>
          <a:prstGeom prst="rect">
            <a:avLst/>
          </a:prstGeom>
        </p:spPr>
        <p:txBody>
          <a:bodyPr wrap="square" lIns="0" tIns="49530" rIns="0" bIns="0" rtlCol="0" vert="horz">
            <a:spAutoFit/>
          </a:bodyPr>
          <a:lstStyle/>
          <a:p>
            <a:pPr marL="64769">
              <a:lnSpc>
                <a:spcPts val="1310"/>
              </a:lnSpc>
              <a:spcBef>
                <a:spcPts val="390"/>
              </a:spcBef>
            </a:pPr>
            <a:r>
              <a:rPr dirty="0" sz="1200" spc="10">
                <a:solidFill>
                  <a:srgbClr val="FFFFFF"/>
                </a:solidFill>
                <a:latin typeface="Arial Unicode MS"/>
                <a:cs typeface="Arial Unicode MS"/>
              </a:rPr>
              <a:t>toMapについて</a:t>
            </a:r>
            <a:r>
              <a:rPr dirty="0" sz="1200" spc="10">
                <a:solidFill>
                  <a:srgbClr val="FFFFFF"/>
                </a:solidFill>
                <a:latin typeface="Arial Unicode MS"/>
                <a:cs typeface="Arial Unicode MS"/>
              </a:rPr>
              <a:t>話す。</a:t>
            </a:r>
            <a:endParaRPr sz="1200">
              <a:latin typeface="Arial Unicode MS"/>
              <a:cs typeface="Arial Unicode MS"/>
            </a:endParaRPr>
          </a:p>
          <a:p>
            <a:pPr marL="64769">
              <a:lnSpc>
                <a:spcPts val="1310"/>
              </a:lnSpc>
            </a:pPr>
            <a:r>
              <a:rPr dirty="0" sz="1200" spc="-5">
                <a:solidFill>
                  <a:srgbClr val="FFFFFF"/>
                </a:solidFill>
                <a:latin typeface="Arial Unicode MS"/>
                <a:cs typeface="Arial Unicode MS"/>
              </a:rPr>
              <a:t>また、entrySetについてもはなす。</a:t>
            </a:r>
            <a:endParaRPr sz="1200">
              <a:latin typeface="Arial Unicode MS"/>
              <a:cs typeface="Arial Unicode MS"/>
            </a:endParaRPr>
          </a:p>
        </p:txBody>
      </p:sp>
      <p:sp>
        <p:nvSpPr>
          <p:cNvPr id="3" name="object 3"/>
          <p:cNvSpPr txBox="1"/>
          <p:nvPr/>
        </p:nvSpPr>
        <p:spPr>
          <a:xfrm>
            <a:off x="292442" y="4379328"/>
            <a:ext cx="5390515" cy="956310"/>
          </a:xfrm>
          <a:prstGeom prst="rect">
            <a:avLst/>
          </a:prstGeom>
        </p:spPr>
        <p:txBody>
          <a:bodyPr wrap="square" lIns="0" tIns="0" rIns="0" bIns="0" rtlCol="0" vert="horz">
            <a:spAutoFit/>
          </a:bodyPr>
          <a:lstStyle/>
          <a:p>
            <a:pPr marL="13335">
              <a:lnSpc>
                <a:spcPts val="1360"/>
              </a:lnSpc>
            </a:pPr>
            <a:r>
              <a:rPr dirty="0" sz="1200">
                <a:solidFill>
                  <a:srgbClr val="FFFFFF"/>
                </a:solidFill>
                <a:latin typeface="Arial Unicode MS"/>
                <a:cs typeface="Arial Unicode MS"/>
              </a:rPr>
              <a:t>collectについて詳しい内容は、以下を参照。（詳しくは、後で見て）</a:t>
            </a:r>
            <a:endParaRPr sz="1200">
              <a:latin typeface="Arial Unicode MS"/>
              <a:cs typeface="Arial Unicode MS"/>
            </a:endParaRPr>
          </a:p>
          <a:p>
            <a:pPr marL="13335">
              <a:lnSpc>
                <a:spcPts val="1360"/>
              </a:lnSpc>
            </a:pPr>
            <a:r>
              <a:rPr dirty="0" sz="1200" spc="80">
                <a:solidFill>
                  <a:srgbClr val="FFFFFF"/>
                </a:solidFill>
                <a:latin typeface="Times New Roman"/>
                <a:cs typeface="Times New Roman"/>
                <a:hlinkClick r:id="rId2"/>
              </a:rPr>
              <a:t>http://www.atmarkit.co.jp/ait/articles/1407/28/news023_2.html</a:t>
            </a:r>
            <a:endParaRPr sz="1200">
              <a:latin typeface="Times New Roman"/>
              <a:cs typeface="Times New Roman"/>
            </a:endParaRPr>
          </a:p>
          <a:p>
            <a:pPr marL="12700" marR="5080">
              <a:lnSpc>
                <a:spcPct val="100000"/>
              </a:lnSpc>
              <a:spcBef>
                <a:spcPts val="1660"/>
              </a:spcBef>
            </a:pPr>
            <a:r>
              <a:rPr dirty="0" sz="1200">
                <a:solidFill>
                  <a:srgbClr val="FFFFFF"/>
                </a:solidFill>
                <a:latin typeface="Arial Unicode MS"/>
                <a:cs typeface="Arial Unicode MS"/>
              </a:rPr>
              <a:t>grouping,toMap</a:t>
            </a:r>
            <a:r>
              <a:rPr dirty="0" sz="1200" spc="5">
                <a:solidFill>
                  <a:srgbClr val="FFFFFF"/>
                </a:solidFill>
                <a:latin typeface="Arial Unicode MS"/>
                <a:cs typeface="Arial Unicode MS"/>
              </a:rPr>
              <a:t>などどんな種類があるのか、</a:t>
            </a:r>
            <a:r>
              <a:rPr dirty="0" sz="1200">
                <a:solidFill>
                  <a:srgbClr val="FFFFFF"/>
                </a:solidFill>
                <a:latin typeface="Arial Unicode MS"/>
                <a:cs typeface="Arial Unicode MS"/>
              </a:rPr>
              <a:t>javadoc</a:t>
            </a:r>
            <a:r>
              <a:rPr dirty="0" sz="1200" spc="5">
                <a:solidFill>
                  <a:srgbClr val="FFFFFF"/>
                </a:solidFill>
                <a:latin typeface="Arial Unicode MS"/>
                <a:cs typeface="Arial Unicode MS"/>
              </a:rPr>
              <a:t>を見る。 </a:t>
            </a:r>
            <a:r>
              <a:rPr dirty="0" sz="1200" spc="30">
                <a:solidFill>
                  <a:srgbClr val="FFFFFF"/>
                </a:solidFill>
                <a:latin typeface="Arial Unicode MS"/>
                <a:cs typeface="Arial Unicode MS"/>
              </a:rPr>
              <a:t>https://docs.oracle.com/javase/jp/8/docs/api/java/util/stream/Collectors.html</a:t>
            </a:r>
            <a:endParaRPr sz="1200">
              <a:latin typeface="Arial Unicode MS"/>
              <a:cs typeface="Arial Unicode MS"/>
            </a:endParaRPr>
          </a:p>
        </p:txBody>
      </p:sp>
      <p:sp>
        <p:nvSpPr>
          <p:cNvPr id="4" name="object 4"/>
          <p:cNvSpPr/>
          <p:nvPr/>
        </p:nvSpPr>
        <p:spPr>
          <a:xfrm>
            <a:off x="286929" y="2916889"/>
            <a:ext cx="6562483" cy="1160080"/>
          </a:xfrm>
          <a:prstGeom prst="rect">
            <a:avLst/>
          </a:prstGeom>
          <a:blipFill>
            <a:blip r:embed="rId3" cstate="print"/>
            <a:stretch>
              <a:fillRect/>
            </a:stretch>
          </a:blipFill>
        </p:spPr>
        <p:txBody>
          <a:bodyPr wrap="square" lIns="0" tIns="0" rIns="0" bIns="0" rtlCol="0"/>
          <a:lstStyle/>
          <a:p/>
        </p:txBody>
      </p:sp>
      <p:sp>
        <p:nvSpPr>
          <p:cNvPr id="5" name="object 5"/>
          <p:cNvSpPr txBox="1"/>
          <p:nvPr/>
        </p:nvSpPr>
        <p:spPr>
          <a:xfrm>
            <a:off x="346925" y="2663278"/>
            <a:ext cx="1565275" cy="217170"/>
          </a:xfrm>
          <a:prstGeom prst="rect">
            <a:avLst/>
          </a:prstGeom>
        </p:spPr>
        <p:txBody>
          <a:bodyPr wrap="square" lIns="0" tIns="0" rIns="0" bIns="0" rtlCol="0" vert="horz">
            <a:spAutoFit/>
          </a:bodyPr>
          <a:lstStyle/>
          <a:p>
            <a:pPr marL="12700">
              <a:lnSpc>
                <a:spcPct val="100000"/>
              </a:lnSpc>
            </a:pPr>
            <a:r>
              <a:rPr dirty="0" sz="1200" spc="-5">
                <a:solidFill>
                  <a:srgbClr val="FFFFFF"/>
                </a:solidFill>
                <a:latin typeface="Arial Unicode MS"/>
                <a:cs typeface="Arial Unicode MS"/>
              </a:rPr>
              <a:t>HashMapでnewしてる</a:t>
            </a:r>
            <a:endParaRPr sz="1200">
              <a:latin typeface="Arial Unicode MS"/>
              <a:cs typeface="Arial Unicode MS"/>
            </a:endParaRPr>
          </a:p>
        </p:txBody>
      </p:sp>
      <p:sp>
        <p:nvSpPr>
          <p:cNvPr id="6" name="object 6"/>
          <p:cNvSpPr/>
          <p:nvPr/>
        </p:nvSpPr>
        <p:spPr>
          <a:xfrm>
            <a:off x="437648" y="410845"/>
            <a:ext cx="6934200" cy="2044700"/>
          </a:xfrm>
          <a:prstGeom prst="rect">
            <a:avLst/>
          </a:prstGeom>
          <a:blipFill>
            <a:blip r:embed="rId4" cstate="print"/>
            <a:stretch>
              <a:fillRect/>
            </a:stretch>
          </a:blipFill>
        </p:spPr>
        <p:txBody>
          <a:bodyPr wrap="square" lIns="0" tIns="0" rIns="0" bIns="0" rtlCol="0"/>
          <a:lstStyle/>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5400" y="0"/>
            <a:ext cx="9118600" cy="6858000"/>
          </a:xfrm>
          <a:custGeom>
            <a:avLst/>
            <a:gdLst/>
            <a:ahLst/>
            <a:cxnLst/>
            <a:rect l="l" t="t" r="r" b="b"/>
            <a:pathLst>
              <a:path w="9118600" h="6858000">
                <a:moveTo>
                  <a:pt x="0" y="6858000"/>
                </a:moveTo>
                <a:lnTo>
                  <a:pt x="9118600" y="6858000"/>
                </a:lnTo>
                <a:lnTo>
                  <a:pt x="9118600" y="0"/>
                </a:lnTo>
                <a:lnTo>
                  <a:pt x="0" y="0"/>
                </a:lnTo>
                <a:lnTo>
                  <a:pt x="0" y="6858000"/>
                </a:lnTo>
                <a:close/>
              </a:path>
            </a:pathLst>
          </a:custGeom>
          <a:solidFill>
            <a:srgbClr val="181818"/>
          </a:solidFill>
        </p:spPr>
        <p:txBody>
          <a:bodyPr wrap="square" lIns="0" tIns="0" rIns="0" bIns="0" rtlCol="0"/>
          <a:lstStyle/>
          <a:p/>
        </p:txBody>
      </p:sp>
      <p:sp>
        <p:nvSpPr>
          <p:cNvPr id="3" name="object 3"/>
          <p:cNvSpPr txBox="1"/>
          <p:nvPr/>
        </p:nvSpPr>
        <p:spPr>
          <a:xfrm>
            <a:off x="375132" y="345084"/>
            <a:ext cx="4124325" cy="3979545"/>
          </a:xfrm>
          <a:prstGeom prst="rect">
            <a:avLst/>
          </a:prstGeom>
        </p:spPr>
        <p:txBody>
          <a:bodyPr wrap="square" lIns="0" tIns="0" rIns="0" bIns="0" rtlCol="0" vert="horz">
            <a:spAutoFit/>
          </a:bodyPr>
          <a:lstStyle/>
          <a:p>
            <a:pPr marL="21590" marR="1270635">
              <a:lnSpc>
                <a:spcPct val="100000"/>
              </a:lnSpc>
            </a:pPr>
            <a:r>
              <a:rPr dirty="0" sz="1200" spc="235">
                <a:solidFill>
                  <a:srgbClr val="FF5C42"/>
                </a:solidFill>
                <a:latin typeface="Arial"/>
                <a:cs typeface="Arial"/>
              </a:rPr>
              <a:t>//</a:t>
            </a:r>
            <a:r>
              <a:rPr dirty="0" sz="1200" spc="60">
                <a:solidFill>
                  <a:srgbClr val="FF5C42"/>
                </a:solidFill>
                <a:latin typeface="Arial"/>
                <a:cs typeface="Arial"/>
              </a:rPr>
              <a:t> </a:t>
            </a:r>
            <a:r>
              <a:rPr dirty="0" sz="1200" spc="15">
                <a:solidFill>
                  <a:srgbClr val="FF5C42"/>
                </a:solidFill>
                <a:latin typeface="Arial Unicode MS"/>
                <a:cs typeface="Arial Unicode MS"/>
              </a:rPr>
              <a:t>sort</a:t>
            </a:r>
            <a:r>
              <a:rPr dirty="0" sz="1200" spc="35">
                <a:solidFill>
                  <a:srgbClr val="FF5C42"/>
                </a:solidFill>
                <a:latin typeface="Arial Unicode MS"/>
                <a:cs typeface="Arial Unicode MS"/>
              </a:rPr>
              <a:t>について説明する </a:t>
            </a:r>
            <a:r>
              <a:rPr dirty="0" sz="1200" spc="40">
                <a:solidFill>
                  <a:srgbClr val="FFFFFF"/>
                </a:solidFill>
                <a:latin typeface="Arial Unicode MS"/>
                <a:cs typeface="Arial Unicode MS"/>
              </a:rPr>
              <a:t>version8.TestLogic.javaにて説明する。</a:t>
            </a:r>
            <a:endParaRPr sz="1200">
              <a:latin typeface="Arial Unicode MS"/>
              <a:cs typeface="Arial Unicode MS"/>
            </a:endParaRPr>
          </a:p>
          <a:p>
            <a:pPr marL="21590" marR="388620">
              <a:lnSpc>
                <a:spcPts val="1420"/>
              </a:lnSpc>
              <a:spcBef>
                <a:spcPts val="990"/>
              </a:spcBef>
            </a:pPr>
            <a:r>
              <a:rPr dirty="0" sz="1200" spc="20">
                <a:solidFill>
                  <a:srgbClr val="99830D"/>
                </a:solidFill>
                <a:latin typeface="Arial Unicode MS"/>
                <a:cs typeface="Arial Unicode MS"/>
              </a:rPr>
              <a:t>//join</a:t>
            </a:r>
            <a:r>
              <a:rPr dirty="0" sz="1200" spc="65">
                <a:solidFill>
                  <a:srgbClr val="99830D"/>
                </a:solidFill>
                <a:latin typeface="Arial Unicode MS"/>
                <a:cs typeface="Arial Unicode MS"/>
              </a:rPr>
              <a:t>について説明する </a:t>
            </a:r>
            <a:r>
              <a:rPr dirty="0" sz="1200" spc="55">
                <a:solidFill>
                  <a:srgbClr val="FFFFFF"/>
                </a:solidFill>
                <a:latin typeface="Arial Unicode MS"/>
                <a:cs typeface="Arial Unicode MS"/>
              </a:rPr>
              <a:t>code.collections.fpij.PrintList </a:t>
            </a:r>
            <a:r>
              <a:rPr dirty="0" sz="1200" spc="20">
                <a:solidFill>
                  <a:srgbClr val="FFFFFF"/>
                </a:solidFill>
                <a:latin typeface="Arial Unicode MS"/>
                <a:cs typeface="Arial Unicode MS"/>
              </a:rPr>
              <a:t>.java  </a:t>
            </a:r>
            <a:r>
              <a:rPr dirty="0" sz="1200" spc="35">
                <a:solidFill>
                  <a:srgbClr val="FFFFFF"/>
                </a:solidFill>
                <a:latin typeface="Arial Unicode MS"/>
                <a:cs typeface="Arial Unicode MS"/>
              </a:rPr>
              <a:t>joinningはStringBuilderを使用しているところを確認 </a:t>
            </a:r>
            <a:r>
              <a:rPr dirty="0" sz="1200">
                <a:solidFill>
                  <a:srgbClr val="FFFFFF"/>
                </a:solidFill>
                <a:latin typeface="Arial Unicode MS"/>
                <a:cs typeface="Arial Unicode MS"/>
              </a:rPr>
              <a:t>する</a:t>
            </a:r>
            <a:endParaRPr sz="1200">
              <a:latin typeface="Arial Unicode MS"/>
              <a:cs typeface="Arial Unicode MS"/>
            </a:endParaRPr>
          </a:p>
          <a:p>
            <a:pPr>
              <a:lnSpc>
                <a:spcPct val="100000"/>
              </a:lnSpc>
              <a:spcBef>
                <a:spcPts val="55"/>
              </a:spcBef>
            </a:pPr>
            <a:endParaRPr sz="1950">
              <a:latin typeface="Times New Roman"/>
              <a:cs typeface="Times New Roman"/>
            </a:endParaRPr>
          </a:p>
          <a:p>
            <a:pPr marL="12700" marR="332740" indent="27305">
              <a:lnSpc>
                <a:spcPct val="159500"/>
              </a:lnSpc>
            </a:pPr>
            <a:r>
              <a:rPr dirty="0" sz="1200" spc="15">
                <a:solidFill>
                  <a:srgbClr val="009E4F"/>
                </a:solidFill>
                <a:latin typeface="Arial Unicode MS"/>
                <a:cs typeface="Arial Unicode MS"/>
              </a:rPr>
              <a:t>//reduce</a:t>
            </a:r>
            <a:r>
              <a:rPr dirty="0" sz="1200" spc="30">
                <a:solidFill>
                  <a:srgbClr val="009E4F"/>
                </a:solidFill>
                <a:latin typeface="Arial Unicode MS"/>
                <a:cs typeface="Arial Unicode MS"/>
              </a:rPr>
              <a:t>について説明する </a:t>
            </a:r>
            <a:r>
              <a:rPr dirty="0" sz="1200" spc="50">
                <a:solidFill>
                  <a:srgbClr val="FFFFFF"/>
                </a:solidFill>
                <a:latin typeface="Arial Unicode MS"/>
                <a:cs typeface="Arial Unicode MS"/>
                <a:hlinkClick r:id="rId2"/>
              </a:rPr>
              <a:t>http://d.hatena.ne.jp/gloryof/20140420/1397972939 </a:t>
            </a:r>
            <a:r>
              <a:rPr dirty="0" sz="1200">
                <a:solidFill>
                  <a:srgbClr val="FFFFFF"/>
                </a:solidFill>
                <a:latin typeface="Arial Unicode MS"/>
                <a:cs typeface="Arial Unicode MS"/>
              </a:rPr>
              <a:t>時間が足りない場合は、割愛する。</a:t>
            </a:r>
            <a:endParaRPr sz="1200">
              <a:latin typeface="Arial Unicode MS"/>
              <a:cs typeface="Arial Unicode MS"/>
            </a:endParaRPr>
          </a:p>
          <a:p>
            <a:pPr marL="12700" marR="2177415">
              <a:lnSpc>
                <a:spcPct val="130200"/>
              </a:lnSpc>
              <a:spcBef>
                <a:spcPts val="1515"/>
              </a:spcBef>
            </a:pPr>
            <a:r>
              <a:rPr dirty="0" sz="1200" spc="210">
                <a:solidFill>
                  <a:srgbClr val="00BEBE"/>
                </a:solidFill>
                <a:latin typeface="Arial Unicode MS"/>
                <a:cs typeface="Arial Unicode MS"/>
              </a:rPr>
              <a:t>//</a:t>
            </a:r>
            <a:r>
              <a:rPr dirty="0" sz="1200" spc="-45">
                <a:solidFill>
                  <a:srgbClr val="00BEBE"/>
                </a:solidFill>
                <a:latin typeface="Arial Unicode MS"/>
                <a:cs typeface="Arial Unicode MS"/>
              </a:rPr>
              <a:t> </a:t>
            </a:r>
            <a:r>
              <a:rPr dirty="0" sz="1200" spc="5">
                <a:solidFill>
                  <a:srgbClr val="00BEBE"/>
                </a:solidFill>
                <a:latin typeface="Arial Unicode MS"/>
                <a:cs typeface="Arial Unicode MS"/>
              </a:rPr>
              <a:t>flatMap</a:t>
            </a:r>
            <a:r>
              <a:rPr dirty="0" sz="1200" spc="15">
                <a:solidFill>
                  <a:srgbClr val="00BEBE"/>
                </a:solidFill>
                <a:latin typeface="Arial Unicode MS"/>
                <a:cs typeface="Arial Unicode MS"/>
              </a:rPr>
              <a:t>について説明する </a:t>
            </a:r>
            <a:r>
              <a:rPr dirty="0" sz="1200">
                <a:solidFill>
                  <a:srgbClr val="FFFFFF"/>
                </a:solidFill>
                <a:latin typeface="Arial Unicode MS"/>
                <a:cs typeface="Arial Unicode MS"/>
              </a:rPr>
              <a:t>参考サイト</a:t>
            </a:r>
            <a:endParaRPr sz="1200">
              <a:latin typeface="Arial Unicode MS"/>
              <a:cs typeface="Arial Unicode MS"/>
            </a:endParaRPr>
          </a:p>
          <a:p>
            <a:pPr marL="12700">
              <a:lnSpc>
                <a:spcPct val="100000"/>
              </a:lnSpc>
              <a:spcBef>
                <a:spcPts val="1000"/>
              </a:spcBef>
            </a:pPr>
            <a:r>
              <a:rPr dirty="0" sz="1200" spc="95">
                <a:solidFill>
                  <a:srgbClr val="FFFFFF"/>
                </a:solidFill>
                <a:latin typeface="Times New Roman"/>
                <a:cs typeface="Times New Roman"/>
                <a:hlinkClick r:id="rId3"/>
              </a:rPr>
              <a:t>http://www.task-notes.com/entry/20150513/1431486000</a:t>
            </a:r>
            <a:endParaRPr sz="1200">
              <a:latin typeface="Times New Roman"/>
              <a:cs typeface="Times New Roman"/>
            </a:endParaRPr>
          </a:p>
          <a:p>
            <a:pPr>
              <a:lnSpc>
                <a:spcPct val="100000"/>
              </a:lnSpc>
              <a:spcBef>
                <a:spcPts val="20"/>
              </a:spcBef>
            </a:pPr>
            <a:endParaRPr sz="2750">
              <a:latin typeface="Times New Roman"/>
              <a:cs typeface="Times New Roman"/>
            </a:endParaRPr>
          </a:p>
          <a:p>
            <a:pPr marL="12700">
              <a:lnSpc>
                <a:spcPct val="100000"/>
              </a:lnSpc>
            </a:pPr>
            <a:r>
              <a:rPr dirty="0" sz="1200" spc="10">
                <a:solidFill>
                  <a:srgbClr val="FFFFFF"/>
                </a:solidFill>
                <a:latin typeface="Arial Unicode MS"/>
                <a:cs typeface="Arial Unicode MS"/>
              </a:rPr>
              <a:t>以下、ネストリストのflatMapサンプル</a:t>
            </a:r>
            <a:endParaRPr sz="1200">
              <a:latin typeface="Arial Unicode MS"/>
              <a:cs typeface="Arial Unicode MS"/>
            </a:endParaRPr>
          </a:p>
        </p:txBody>
      </p:sp>
      <p:sp>
        <p:nvSpPr>
          <p:cNvPr id="4" name="object 4"/>
          <p:cNvSpPr/>
          <p:nvPr/>
        </p:nvSpPr>
        <p:spPr>
          <a:xfrm>
            <a:off x="355697" y="4432561"/>
            <a:ext cx="7032625" cy="1246885"/>
          </a:xfrm>
          <a:prstGeom prst="rect">
            <a:avLst/>
          </a:prstGeom>
          <a:blipFill>
            <a:blip r:embed="rId4" cstate="print"/>
            <a:stretch>
              <a:fillRect/>
            </a:stretch>
          </a:blipFill>
        </p:spPr>
        <p:txBody>
          <a:bodyPr wrap="square" lIns="0" tIns="0" rIns="0" bIns="0" rtlCol="0"/>
          <a:lstStyle/>
          <a:p/>
        </p:txBody>
      </p:sp>
      <p:sp>
        <p:nvSpPr>
          <p:cNvPr id="5" name="object 5"/>
          <p:cNvSpPr txBox="1"/>
          <p:nvPr/>
        </p:nvSpPr>
        <p:spPr>
          <a:xfrm>
            <a:off x="8751045" y="6648637"/>
            <a:ext cx="226060" cy="167640"/>
          </a:xfrm>
          <a:prstGeom prst="rect">
            <a:avLst/>
          </a:prstGeom>
        </p:spPr>
        <p:txBody>
          <a:bodyPr wrap="square" lIns="0" tIns="18415" rIns="0" bIns="0" rtlCol="0" vert="horz">
            <a:spAutoFit/>
          </a:bodyPr>
          <a:lstStyle/>
          <a:p>
            <a:pPr marL="12700">
              <a:lnSpc>
                <a:spcPct val="100000"/>
              </a:lnSpc>
              <a:spcBef>
                <a:spcPts val="145"/>
              </a:spcBef>
            </a:pPr>
            <a:r>
              <a:rPr dirty="0" sz="800" spc="80">
                <a:solidFill>
                  <a:srgbClr val="7FD10F"/>
                </a:solidFill>
                <a:latin typeface="Arial"/>
                <a:cs typeface="Arial"/>
              </a:rPr>
              <a:t>021</a:t>
            </a:r>
            <a:endParaRPr sz="8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5400" y="0"/>
            <a:ext cx="9118600" cy="6858000"/>
          </a:xfrm>
          <a:custGeom>
            <a:avLst/>
            <a:gdLst/>
            <a:ahLst/>
            <a:cxnLst/>
            <a:rect l="l" t="t" r="r" b="b"/>
            <a:pathLst>
              <a:path w="9118600" h="6858000">
                <a:moveTo>
                  <a:pt x="0" y="6858000"/>
                </a:moveTo>
                <a:lnTo>
                  <a:pt x="9118600" y="6858000"/>
                </a:lnTo>
                <a:lnTo>
                  <a:pt x="9118600" y="0"/>
                </a:lnTo>
                <a:lnTo>
                  <a:pt x="0" y="0"/>
                </a:lnTo>
                <a:lnTo>
                  <a:pt x="0" y="6858000"/>
                </a:lnTo>
                <a:close/>
              </a:path>
            </a:pathLst>
          </a:custGeom>
          <a:solidFill>
            <a:srgbClr val="181818"/>
          </a:solidFill>
        </p:spPr>
        <p:txBody>
          <a:bodyPr wrap="square" lIns="0" tIns="0" rIns="0" bIns="0" rtlCol="0"/>
          <a:lstStyle/>
          <a:p/>
        </p:txBody>
      </p:sp>
      <p:sp>
        <p:nvSpPr>
          <p:cNvPr id="3" name="object 3"/>
          <p:cNvSpPr txBox="1"/>
          <p:nvPr/>
        </p:nvSpPr>
        <p:spPr>
          <a:xfrm>
            <a:off x="375132" y="356265"/>
            <a:ext cx="2033270" cy="493395"/>
          </a:xfrm>
          <a:prstGeom prst="rect">
            <a:avLst/>
          </a:prstGeom>
        </p:spPr>
        <p:txBody>
          <a:bodyPr wrap="square" lIns="0" tIns="0" rIns="0" bIns="0" rtlCol="0" vert="horz">
            <a:spAutoFit/>
          </a:bodyPr>
          <a:lstStyle/>
          <a:p>
            <a:pPr marL="12700" marR="5080">
              <a:lnSpc>
                <a:spcPct val="125400"/>
              </a:lnSpc>
            </a:pPr>
            <a:r>
              <a:rPr dirty="0" sz="1200" spc="45">
                <a:solidFill>
                  <a:srgbClr val="FFFFFF"/>
                </a:solidFill>
                <a:latin typeface="Arial Unicode MS"/>
                <a:cs typeface="Arial Unicode MS"/>
              </a:rPr>
              <a:t>一応、</a:t>
            </a:r>
            <a:r>
              <a:rPr dirty="0" sz="1200" spc="15">
                <a:solidFill>
                  <a:srgbClr val="FFFFFF"/>
                </a:solidFill>
                <a:latin typeface="Arial Unicode MS"/>
                <a:cs typeface="Arial Unicode MS"/>
              </a:rPr>
              <a:t>Limit</a:t>
            </a:r>
            <a:r>
              <a:rPr dirty="0" sz="1200" spc="-50">
                <a:solidFill>
                  <a:srgbClr val="FFFFFF"/>
                </a:solidFill>
                <a:latin typeface="Arial Unicode MS"/>
                <a:cs typeface="Arial Unicode MS"/>
              </a:rPr>
              <a:t> </a:t>
            </a:r>
            <a:r>
              <a:rPr dirty="0" sz="1200" spc="-5">
                <a:solidFill>
                  <a:srgbClr val="FFFFFF"/>
                </a:solidFill>
                <a:latin typeface="Arial Unicode MS"/>
                <a:cs typeface="Arial Unicode MS"/>
              </a:rPr>
              <a:t>offSetの例も準備 sample.logic.LimitOffSet.java</a:t>
            </a:r>
            <a:endParaRPr sz="1200">
              <a:latin typeface="Arial Unicode MS"/>
              <a:cs typeface="Arial Unicode MS"/>
            </a:endParaRPr>
          </a:p>
        </p:txBody>
      </p:sp>
      <p:sp>
        <p:nvSpPr>
          <p:cNvPr id="4" name="object 4"/>
          <p:cNvSpPr/>
          <p:nvPr/>
        </p:nvSpPr>
        <p:spPr>
          <a:xfrm>
            <a:off x="216617" y="1024907"/>
            <a:ext cx="8129558" cy="990100"/>
          </a:xfrm>
          <a:prstGeom prst="rect">
            <a:avLst/>
          </a:prstGeom>
          <a:blipFill>
            <a:blip r:embed="rId2" cstate="print"/>
            <a:stretch>
              <a:fillRect/>
            </a:stretch>
          </a:blipFill>
        </p:spPr>
        <p:txBody>
          <a:bodyPr wrap="square" lIns="0" tIns="0" rIns="0" bIns="0" rtlCol="0"/>
          <a:lstStyle/>
          <a:p/>
        </p:txBody>
      </p:sp>
      <p:sp>
        <p:nvSpPr>
          <p:cNvPr id="5" name="object 5"/>
          <p:cNvSpPr txBox="1"/>
          <p:nvPr/>
        </p:nvSpPr>
        <p:spPr>
          <a:xfrm>
            <a:off x="490296" y="2736469"/>
            <a:ext cx="1721485" cy="217170"/>
          </a:xfrm>
          <a:prstGeom prst="rect">
            <a:avLst/>
          </a:prstGeom>
        </p:spPr>
        <p:txBody>
          <a:bodyPr wrap="square" lIns="0" tIns="0" rIns="0" bIns="0" rtlCol="0" vert="horz">
            <a:spAutoFit/>
          </a:bodyPr>
          <a:lstStyle/>
          <a:p>
            <a:pPr marL="12700">
              <a:lnSpc>
                <a:spcPct val="100000"/>
              </a:lnSpc>
            </a:pPr>
            <a:r>
              <a:rPr dirty="0" sz="1200" spc="-5">
                <a:solidFill>
                  <a:srgbClr val="FFFFFF"/>
                </a:solidFill>
                <a:latin typeface="Arial Unicode MS"/>
                <a:cs typeface="Arial Unicode MS"/>
              </a:rPr>
              <a:t>peekについて説明する。</a:t>
            </a:r>
            <a:endParaRPr sz="1200">
              <a:latin typeface="Arial Unicode MS"/>
              <a:cs typeface="Arial Unicode MS"/>
            </a:endParaRPr>
          </a:p>
        </p:txBody>
      </p:sp>
      <p:sp>
        <p:nvSpPr>
          <p:cNvPr id="6" name="object 6"/>
          <p:cNvSpPr txBox="1"/>
          <p:nvPr/>
        </p:nvSpPr>
        <p:spPr>
          <a:xfrm>
            <a:off x="8751045" y="6648637"/>
            <a:ext cx="226060" cy="167640"/>
          </a:xfrm>
          <a:prstGeom prst="rect">
            <a:avLst/>
          </a:prstGeom>
        </p:spPr>
        <p:txBody>
          <a:bodyPr wrap="square" lIns="0" tIns="18415" rIns="0" bIns="0" rtlCol="0" vert="horz">
            <a:spAutoFit/>
          </a:bodyPr>
          <a:lstStyle/>
          <a:p>
            <a:pPr marL="12700">
              <a:lnSpc>
                <a:spcPct val="100000"/>
              </a:lnSpc>
              <a:spcBef>
                <a:spcPts val="145"/>
              </a:spcBef>
            </a:pPr>
            <a:r>
              <a:rPr dirty="0" sz="800" spc="80">
                <a:solidFill>
                  <a:srgbClr val="7FD10F"/>
                </a:solidFill>
                <a:latin typeface="Arial"/>
                <a:cs typeface="Arial"/>
              </a:rPr>
              <a:t>021</a:t>
            </a:r>
            <a:endParaRPr sz="8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8261" y="427850"/>
            <a:ext cx="3657600" cy="377825"/>
          </a:xfrm>
          <a:prstGeom prst="rect"/>
        </p:spPr>
        <p:txBody>
          <a:bodyPr wrap="square" lIns="0" tIns="0" rIns="0" bIns="0" rtlCol="0" vert="horz">
            <a:spAutoFit/>
          </a:bodyPr>
          <a:lstStyle/>
          <a:p>
            <a:pPr marL="12700">
              <a:lnSpc>
                <a:spcPct val="100000"/>
              </a:lnSpc>
            </a:pPr>
            <a:r>
              <a:rPr dirty="0" sz="2200">
                <a:solidFill>
                  <a:srgbClr val="F3AC2C"/>
                </a:solidFill>
                <a:latin typeface="YuGo-Medium"/>
                <a:cs typeface="YuGo-Medium"/>
              </a:rPr>
              <a:t>ジェネリックメソッドの活用</a:t>
            </a:r>
            <a:endParaRPr sz="2200">
              <a:latin typeface="YuGo-Medium"/>
              <a:cs typeface="YuGo-Medium"/>
            </a:endParaRPr>
          </a:p>
        </p:txBody>
      </p:sp>
      <p:sp>
        <p:nvSpPr>
          <p:cNvPr id="3" name="object 3"/>
          <p:cNvSpPr/>
          <p:nvPr/>
        </p:nvSpPr>
        <p:spPr>
          <a:xfrm>
            <a:off x="306704" y="1062516"/>
            <a:ext cx="7280464" cy="2578660"/>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318212" y="3893964"/>
            <a:ext cx="5862133" cy="2333445"/>
          </a:xfrm>
          <a:prstGeom prst="rect">
            <a:avLst/>
          </a:prstGeom>
          <a:blipFill>
            <a:blip r:embed="rId3" cstate="print"/>
            <a:stretch>
              <a:fillRect/>
            </a:stretch>
          </a:blipFill>
        </p:spPr>
        <p:txBody>
          <a:bodyPr wrap="square" lIns="0" tIns="0" rIns="0" bIns="0" rtlCol="0"/>
          <a:lstStyle/>
          <a:p/>
        </p:txBody>
      </p:sp>
      <p:sp>
        <p:nvSpPr>
          <p:cNvPr id="5" name="object 5"/>
          <p:cNvSpPr txBox="1"/>
          <p:nvPr/>
        </p:nvSpPr>
        <p:spPr>
          <a:xfrm>
            <a:off x="8751045" y="6648637"/>
            <a:ext cx="226060" cy="167640"/>
          </a:xfrm>
          <a:prstGeom prst="rect">
            <a:avLst/>
          </a:prstGeom>
        </p:spPr>
        <p:txBody>
          <a:bodyPr wrap="square" lIns="0" tIns="18415" rIns="0" bIns="0" rtlCol="0" vert="horz">
            <a:spAutoFit/>
          </a:bodyPr>
          <a:lstStyle/>
          <a:p>
            <a:pPr marL="12700">
              <a:lnSpc>
                <a:spcPct val="100000"/>
              </a:lnSpc>
              <a:spcBef>
                <a:spcPts val="145"/>
              </a:spcBef>
            </a:pPr>
            <a:r>
              <a:rPr dirty="0" sz="800" spc="80">
                <a:solidFill>
                  <a:srgbClr val="7FD10F"/>
                </a:solidFill>
                <a:latin typeface="Arial"/>
                <a:cs typeface="Arial"/>
              </a:rPr>
              <a:t>021</a:t>
            </a:r>
            <a:endParaRPr sz="8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2871" y="3666172"/>
            <a:ext cx="4481195" cy="948690"/>
          </a:xfrm>
          <a:prstGeom prst="rect">
            <a:avLst/>
          </a:prstGeom>
        </p:spPr>
        <p:txBody>
          <a:bodyPr wrap="square" lIns="0" tIns="0" rIns="0" bIns="0" rtlCol="0" vert="horz">
            <a:spAutoFit/>
          </a:bodyPr>
          <a:lstStyle/>
          <a:p>
            <a:pPr marL="12700" marR="2572385">
              <a:lnSpc>
                <a:spcPct val="100000"/>
              </a:lnSpc>
            </a:pPr>
            <a:r>
              <a:rPr dirty="0" sz="1200" spc="10">
                <a:solidFill>
                  <a:srgbClr val="FFFFFF"/>
                </a:solidFill>
                <a:latin typeface="Arial Unicode MS"/>
                <a:cs typeface="Arial Unicode MS"/>
              </a:rPr>
              <a:t>Map </a:t>
            </a:r>
            <a:r>
              <a:rPr dirty="0" sz="1200" spc="15">
                <a:solidFill>
                  <a:srgbClr val="FFFFFF"/>
                </a:solidFill>
                <a:latin typeface="Arial Unicode MS"/>
                <a:cs typeface="Arial Unicode MS"/>
              </a:rPr>
              <a:t>の 新 機 能 </a:t>
            </a:r>
            <a:r>
              <a:rPr dirty="0" sz="1200" spc="10">
                <a:solidFill>
                  <a:srgbClr val="FFFFFF"/>
                </a:solidFill>
                <a:latin typeface="Arial Unicode MS"/>
                <a:cs typeface="Arial Unicode MS"/>
              </a:rPr>
              <a:t>（30 </a:t>
            </a:r>
            <a:r>
              <a:rPr dirty="0" sz="1200" spc="15">
                <a:solidFill>
                  <a:srgbClr val="FFFFFF"/>
                </a:solidFill>
                <a:latin typeface="Arial Unicode MS"/>
                <a:cs typeface="Arial Unicode MS"/>
              </a:rPr>
              <a:t>分 ）  </a:t>
            </a:r>
            <a:r>
              <a:rPr dirty="0" sz="1200" spc="-5">
                <a:solidFill>
                  <a:srgbClr val="FFFFFF"/>
                </a:solidFill>
                <a:latin typeface="Arial Unicode MS"/>
                <a:cs typeface="Arial Unicode MS"/>
              </a:rPr>
              <a:t>javadocにて追加機能の確認</a:t>
            </a:r>
            <a:endParaRPr sz="1200">
              <a:latin typeface="Arial Unicode MS"/>
              <a:cs typeface="Arial Unicode MS"/>
            </a:endParaRPr>
          </a:p>
          <a:p>
            <a:pPr marL="12700" marR="5080">
              <a:lnSpc>
                <a:spcPct val="100000"/>
              </a:lnSpc>
            </a:pPr>
            <a:r>
              <a:rPr dirty="0" sz="1200" spc="30">
                <a:solidFill>
                  <a:srgbClr val="FFFFFF"/>
                </a:solidFill>
                <a:latin typeface="Arial Unicode MS"/>
                <a:cs typeface="Arial Unicode MS"/>
              </a:rPr>
              <a:t>https://docs.oracle.com/javase/jp/8/docs/api/java/util/Map.html </a:t>
            </a:r>
            <a:r>
              <a:rPr dirty="0" sz="1200" spc="30">
                <a:solidFill>
                  <a:srgbClr val="FFFFFF"/>
                </a:solidFill>
                <a:latin typeface="Arial Unicode MS"/>
                <a:cs typeface="Arial Unicode MS"/>
              </a:rPr>
              <a:t>以下、サンプルコードを一緒に見る </a:t>
            </a:r>
            <a:r>
              <a:rPr dirty="0" sz="1200" spc="35">
                <a:solidFill>
                  <a:srgbClr val="FFFFFF"/>
                </a:solidFill>
                <a:latin typeface="Arial Unicode MS"/>
                <a:cs typeface="Arial Unicode MS"/>
                <a:hlinkClick r:id="rId2"/>
              </a:rPr>
              <a:t>http://d.hatena.ne.jp/nowokay/20130523</a:t>
            </a:r>
            <a:endParaRPr sz="1200">
              <a:latin typeface="Arial Unicode MS"/>
              <a:cs typeface="Arial Unicode MS"/>
            </a:endParaRPr>
          </a:p>
        </p:txBody>
      </p:sp>
      <p:sp>
        <p:nvSpPr>
          <p:cNvPr id="3" name="object 3"/>
          <p:cNvSpPr txBox="1"/>
          <p:nvPr/>
        </p:nvSpPr>
        <p:spPr>
          <a:xfrm>
            <a:off x="382701" y="252553"/>
            <a:ext cx="8761730" cy="3136900"/>
          </a:xfrm>
          <a:prstGeom prst="rect">
            <a:avLst/>
          </a:prstGeom>
        </p:spPr>
        <p:txBody>
          <a:bodyPr wrap="square" lIns="0" tIns="205740" rIns="0" bIns="0" rtlCol="0" vert="horz">
            <a:spAutoFit/>
          </a:bodyPr>
          <a:lstStyle/>
          <a:p>
            <a:pPr marR="5695950">
              <a:lnSpc>
                <a:spcPct val="100000"/>
              </a:lnSpc>
              <a:spcBef>
                <a:spcPts val="1620"/>
              </a:spcBef>
            </a:pPr>
            <a:r>
              <a:rPr dirty="0" sz="1200">
                <a:solidFill>
                  <a:srgbClr val="FFFFFF"/>
                </a:solidFill>
                <a:latin typeface="Arial Unicode MS"/>
                <a:cs typeface="Arial Unicode MS"/>
              </a:rPr>
              <a:t>streamの</a:t>
            </a:r>
            <a:r>
              <a:rPr dirty="0" sz="1200">
                <a:solidFill>
                  <a:srgbClr val="FFFFFF"/>
                </a:solidFill>
                <a:latin typeface="Arial Unicode MS"/>
                <a:cs typeface="Arial Unicode MS"/>
              </a:rPr>
              <a:t>流用ができな</a:t>
            </a:r>
            <a:r>
              <a:rPr dirty="0" sz="1200" spc="-5">
                <a:solidFill>
                  <a:srgbClr val="FFFFFF"/>
                </a:solidFill>
                <a:latin typeface="Arial Unicode MS"/>
                <a:cs typeface="Arial Unicode MS"/>
              </a:rPr>
              <a:t>い</a:t>
            </a:r>
            <a:r>
              <a:rPr dirty="0" sz="1200">
                <a:solidFill>
                  <a:srgbClr val="FFFFFF"/>
                </a:solidFill>
                <a:latin typeface="Arial Unicode MS"/>
                <a:cs typeface="Arial Unicode MS"/>
              </a:rPr>
              <a:t>ことを説明する。一 </a:t>
            </a:r>
            <a:r>
              <a:rPr dirty="0" sz="1200" spc="10">
                <a:solidFill>
                  <a:srgbClr val="FFFFFF"/>
                </a:solidFill>
                <a:latin typeface="Arial Unicode MS"/>
                <a:cs typeface="Arial Unicode MS"/>
              </a:rPr>
              <a:t>緒に、</a:t>
            </a:r>
            <a:r>
              <a:rPr dirty="0" sz="1200" spc="5">
                <a:solidFill>
                  <a:srgbClr val="FFFFFF"/>
                </a:solidFill>
                <a:latin typeface="Arial Unicode MS"/>
                <a:cs typeface="Arial Unicode MS"/>
              </a:rPr>
              <a:t>noneMatch,anyMatch,allMatch</a:t>
            </a:r>
            <a:r>
              <a:rPr dirty="0" sz="1200" spc="10">
                <a:solidFill>
                  <a:srgbClr val="FFFFFF"/>
                </a:solidFill>
                <a:latin typeface="Arial Unicode MS"/>
                <a:cs typeface="Arial Unicode MS"/>
              </a:rPr>
              <a:t>の説明 </a:t>
            </a:r>
            <a:r>
              <a:rPr dirty="0" sz="1200">
                <a:solidFill>
                  <a:srgbClr val="FFFFFF"/>
                </a:solidFill>
                <a:latin typeface="Arial Unicode MS"/>
                <a:cs typeface="Arial Unicode MS"/>
              </a:rPr>
              <a:t>をする。 </a:t>
            </a:r>
            <a:r>
              <a:rPr dirty="0" sz="1200" spc="85">
                <a:solidFill>
                  <a:srgbClr val="FFFFFF"/>
                </a:solidFill>
                <a:latin typeface="Times New Roman"/>
                <a:cs typeface="Times New Roman"/>
                <a:hlinkClick r:id="rId3"/>
              </a:rPr>
              <a:t>http://d.hatena.ne.jp/nowokay/20130504</a:t>
            </a:r>
            <a:endParaRPr sz="1200">
              <a:latin typeface="Times New Roman"/>
              <a:cs typeface="Times New Roman"/>
            </a:endParaRPr>
          </a:p>
        </p:txBody>
      </p:sp>
      <p:sp>
        <p:nvSpPr>
          <p:cNvPr id="4" name="object 4"/>
          <p:cNvSpPr/>
          <p:nvPr/>
        </p:nvSpPr>
        <p:spPr>
          <a:xfrm>
            <a:off x="397312" y="252553"/>
            <a:ext cx="8746687" cy="3136852"/>
          </a:xfrm>
          <a:prstGeom prst="rect">
            <a:avLst/>
          </a:prstGeom>
          <a:blipFill>
            <a:blip r:embed="rId4" cstate="print"/>
            <a:stretch>
              <a:fillRect/>
            </a:stretch>
          </a:blipFill>
        </p:spPr>
        <p:txBody>
          <a:bodyPr wrap="square" lIns="0" tIns="0" rIns="0" bIns="0" rtlCol="0"/>
          <a:lstStyle/>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5400" y="0"/>
            <a:ext cx="9118600" cy="6858000"/>
          </a:xfrm>
          <a:custGeom>
            <a:avLst/>
            <a:gdLst/>
            <a:ahLst/>
            <a:cxnLst/>
            <a:rect l="l" t="t" r="r" b="b"/>
            <a:pathLst>
              <a:path w="9118600" h="6858000">
                <a:moveTo>
                  <a:pt x="0" y="6858000"/>
                </a:moveTo>
                <a:lnTo>
                  <a:pt x="9118600" y="6858000"/>
                </a:lnTo>
                <a:lnTo>
                  <a:pt x="9118600" y="0"/>
                </a:lnTo>
                <a:lnTo>
                  <a:pt x="0" y="0"/>
                </a:lnTo>
                <a:lnTo>
                  <a:pt x="0" y="6858000"/>
                </a:lnTo>
                <a:close/>
              </a:path>
            </a:pathLst>
          </a:custGeom>
          <a:solidFill>
            <a:srgbClr val="181818"/>
          </a:solidFill>
        </p:spPr>
        <p:txBody>
          <a:bodyPr wrap="square" lIns="0" tIns="0" rIns="0" bIns="0" rtlCol="0"/>
          <a:lstStyle/>
          <a:p/>
        </p:txBody>
      </p:sp>
      <p:sp>
        <p:nvSpPr>
          <p:cNvPr id="3" name="object 3"/>
          <p:cNvSpPr txBox="1"/>
          <p:nvPr/>
        </p:nvSpPr>
        <p:spPr>
          <a:xfrm>
            <a:off x="375132" y="356265"/>
            <a:ext cx="2033270" cy="493395"/>
          </a:xfrm>
          <a:prstGeom prst="rect">
            <a:avLst/>
          </a:prstGeom>
        </p:spPr>
        <p:txBody>
          <a:bodyPr wrap="square" lIns="0" tIns="0" rIns="0" bIns="0" rtlCol="0" vert="horz">
            <a:spAutoFit/>
          </a:bodyPr>
          <a:lstStyle/>
          <a:p>
            <a:pPr marL="12700" marR="5080">
              <a:lnSpc>
                <a:spcPct val="125400"/>
              </a:lnSpc>
            </a:pPr>
            <a:r>
              <a:rPr dirty="0" sz="1200" spc="45">
                <a:solidFill>
                  <a:srgbClr val="FFFFFF"/>
                </a:solidFill>
                <a:latin typeface="Arial Unicode MS"/>
                <a:cs typeface="Arial Unicode MS"/>
              </a:rPr>
              <a:t>一応、</a:t>
            </a:r>
            <a:r>
              <a:rPr dirty="0" sz="1200" spc="15">
                <a:solidFill>
                  <a:srgbClr val="FFFFFF"/>
                </a:solidFill>
                <a:latin typeface="Arial Unicode MS"/>
                <a:cs typeface="Arial Unicode MS"/>
              </a:rPr>
              <a:t>Limit</a:t>
            </a:r>
            <a:r>
              <a:rPr dirty="0" sz="1200" spc="-50">
                <a:solidFill>
                  <a:srgbClr val="FFFFFF"/>
                </a:solidFill>
                <a:latin typeface="Arial Unicode MS"/>
                <a:cs typeface="Arial Unicode MS"/>
              </a:rPr>
              <a:t> </a:t>
            </a:r>
            <a:r>
              <a:rPr dirty="0" sz="1200" spc="-5">
                <a:solidFill>
                  <a:srgbClr val="FFFFFF"/>
                </a:solidFill>
                <a:latin typeface="Arial Unicode MS"/>
                <a:cs typeface="Arial Unicode MS"/>
              </a:rPr>
              <a:t>offSetの例も準備 sample.logic.LimitOffSet.java</a:t>
            </a:r>
            <a:endParaRPr sz="1200">
              <a:latin typeface="Arial Unicode MS"/>
              <a:cs typeface="Arial Unicode MS"/>
            </a:endParaRPr>
          </a:p>
        </p:txBody>
      </p:sp>
      <p:sp>
        <p:nvSpPr>
          <p:cNvPr id="4" name="object 4"/>
          <p:cNvSpPr/>
          <p:nvPr/>
        </p:nvSpPr>
        <p:spPr>
          <a:xfrm>
            <a:off x="216617" y="1024907"/>
            <a:ext cx="8129558" cy="990100"/>
          </a:xfrm>
          <a:prstGeom prst="rect">
            <a:avLst/>
          </a:prstGeom>
          <a:blipFill>
            <a:blip r:embed="rId2" cstate="print"/>
            <a:stretch>
              <a:fillRect/>
            </a:stretch>
          </a:blipFill>
        </p:spPr>
        <p:txBody>
          <a:bodyPr wrap="square" lIns="0" tIns="0" rIns="0" bIns="0" rtlCol="0"/>
          <a:lstStyle/>
          <a:p/>
        </p:txBody>
      </p:sp>
      <p:sp>
        <p:nvSpPr>
          <p:cNvPr id="5" name="object 5"/>
          <p:cNvSpPr txBox="1"/>
          <p:nvPr/>
        </p:nvSpPr>
        <p:spPr>
          <a:xfrm>
            <a:off x="490296" y="2736469"/>
            <a:ext cx="1721485" cy="217170"/>
          </a:xfrm>
          <a:prstGeom prst="rect">
            <a:avLst/>
          </a:prstGeom>
        </p:spPr>
        <p:txBody>
          <a:bodyPr wrap="square" lIns="0" tIns="0" rIns="0" bIns="0" rtlCol="0" vert="horz">
            <a:spAutoFit/>
          </a:bodyPr>
          <a:lstStyle/>
          <a:p>
            <a:pPr marL="12700">
              <a:lnSpc>
                <a:spcPct val="100000"/>
              </a:lnSpc>
            </a:pPr>
            <a:r>
              <a:rPr dirty="0" sz="1200" spc="-5">
                <a:solidFill>
                  <a:srgbClr val="FFFFFF"/>
                </a:solidFill>
                <a:latin typeface="Arial Unicode MS"/>
                <a:cs typeface="Arial Unicode MS"/>
              </a:rPr>
              <a:t>peekについて説明する。</a:t>
            </a:r>
            <a:endParaRPr sz="1200">
              <a:latin typeface="Arial Unicode MS"/>
              <a:cs typeface="Arial Unicode MS"/>
            </a:endParaRPr>
          </a:p>
        </p:txBody>
      </p:sp>
      <p:sp>
        <p:nvSpPr>
          <p:cNvPr id="6" name="object 6"/>
          <p:cNvSpPr txBox="1"/>
          <p:nvPr/>
        </p:nvSpPr>
        <p:spPr>
          <a:xfrm>
            <a:off x="8751045" y="6648637"/>
            <a:ext cx="226060" cy="167640"/>
          </a:xfrm>
          <a:prstGeom prst="rect">
            <a:avLst/>
          </a:prstGeom>
        </p:spPr>
        <p:txBody>
          <a:bodyPr wrap="square" lIns="0" tIns="18415" rIns="0" bIns="0" rtlCol="0" vert="horz">
            <a:spAutoFit/>
          </a:bodyPr>
          <a:lstStyle/>
          <a:p>
            <a:pPr marL="12700">
              <a:lnSpc>
                <a:spcPct val="100000"/>
              </a:lnSpc>
              <a:spcBef>
                <a:spcPts val="145"/>
              </a:spcBef>
            </a:pPr>
            <a:r>
              <a:rPr dirty="0" sz="800" spc="80">
                <a:solidFill>
                  <a:srgbClr val="7FD10F"/>
                </a:solidFill>
                <a:latin typeface="Arial"/>
                <a:cs typeface="Arial"/>
              </a:rPr>
              <a:t>021</a:t>
            </a:r>
            <a:endParaRPr sz="8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2871" y="273265"/>
            <a:ext cx="4422140" cy="2301240"/>
          </a:xfrm>
          <a:prstGeom prst="rect">
            <a:avLst/>
          </a:prstGeom>
        </p:spPr>
        <p:txBody>
          <a:bodyPr wrap="square" lIns="0" tIns="0" rIns="0" bIns="0" rtlCol="0" vert="horz">
            <a:spAutoFit/>
          </a:bodyPr>
          <a:lstStyle/>
          <a:p>
            <a:pPr marL="12700">
              <a:lnSpc>
                <a:spcPct val="100000"/>
              </a:lnSpc>
            </a:pPr>
            <a:r>
              <a:rPr dirty="0" sz="1600">
                <a:solidFill>
                  <a:srgbClr val="FFFFFF"/>
                </a:solidFill>
                <a:latin typeface="Arial Unicode MS"/>
                <a:cs typeface="Arial Unicode MS"/>
              </a:rPr>
              <a:t>その他参考にしたサイト</a:t>
            </a:r>
            <a:endParaRPr sz="1600">
              <a:latin typeface="Arial Unicode MS"/>
              <a:cs typeface="Arial Unicode MS"/>
            </a:endParaRPr>
          </a:p>
          <a:p>
            <a:pPr>
              <a:lnSpc>
                <a:spcPct val="100000"/>
              </a:lnSpc>
              <a:spcBef>
                <a:spcPts val="35"/>
              </a:spcBef>
            </a:pPr>
            <a:endParaRPr sz="2550">
              <a:latin typeface="Times New Roman"/>
              <a:cs typeface="Times New Roman"/>
            </a:endParaRPr>
          </a:p>
          <a:p>
            <a:pPr marL="12700" marR="163195">
              <a:lnSpc>
                <a:spcPct val="100000"/>
              </a:lnSpc>
            </a:pPr>
            <a:r>
              <a:rPr dirty="0" sz="1200">
                <a:solidFill>
                  <a:srgbClr val="FFFFFF"/>
                </a:solidFill>
                <a:latin typeface="Arial Unicode MS"/>
                <a:cs typeface="Arial Unicode MS"/>
              </a:rPr>
              <a:t>・</a:t>
            </a:r>
            <a:r>
              <a:rPr dirty="0" sz="1200" spc="-5">
                <a:solidFill>
                  <a:srgbClr val="FFFFFF"/>
                </a:solidFill>
                <a:latin typeface="Arial Unicode MS"/>
                <a:cs typeface="Arial Unicode MS"/>
              </a:rPr>
              <a:t>Java8</a:t>
            </a:r>
            <a:r>
              <a:rPr dirty="0" sz="1200" spc="-10">
                <a:solidFill>
                  <a:srgbClr val="FFFFFF"/>
                </a:solidFill>
                <a:latin typeface="Arial Unicode MS"/>
                <a:cs typeface="Arial Unicode MS"/>
              </a:rPr>
              <a:t>の追加機能の紹介スライド </a:t>
            </a:r>
            <a:r>
              <a:rPr dirty="0" sz="1200" spc="20">
                <a:solidFill>
                  <a:srgbClr val="FFFFFF"/>
                </a:solidFill>
                <a:latin typeface="Arial Unicode MS"/>
                <a:cs typeface="Arial Unicode MS"/>
                <a:hlinkClick r:id="rId2"/>
              </a:rPr>
              <a:t>http://www.slideshare.net/minazou67/java-se-reintroduction? </a:t>
            </a:r>
            <a:r>
              <a:rPr dirty="0" sz="1200" spc="10">
                <a:solidFill>
                  <a:srgbClr val="FFFFFF"/>
                </a:solidFill>
                <a:latin typeface="Arial Unicode MS"/>
                <a:cs typeface="Arial Unicode MS"/>
              </a:rPr>
              <a:t> </a:t>
            </a:r>
            <a:r>
              <a:rPr dirty="0" sz="1200" spc="30">
                <a:solidFill>
                  <a:srgbClr val="FFFFFF"/>
                </a:solidFill>
                <a:latin typeface="Arial Unicode MS"/>
                <a:cs typeface="Arial Unicode MS"/>
              </a:rPr>
              <a:t>qid=2630454e-e0ff-4f7b-</a:t>
            </a:r>
            <a:endParaRPr sz="1200">
              <a:latin typeface="Arial Unicode MS"/>
              <a:cs typeface="Arial Unicode MS"/>
            </a:endParaRPr>
          </a:p>
          <a:p>
            <a:pPr marL="12700">
              <a:lnSpc>
                <a:spcPct val="100000"/>
              </a:lnSpc>
            </a:pPr>
            <a:r>
              <a:rPr dirty="0" sz="1200" spc="15">
                <a:solidFill>
                  <a:srgbClr val="FFFFFF"/>
                </a:solidFill>
                <a:latin typeface="Arial Unicode MS"/>
                <a:cs typeface="Arial Unicode MS"/>
              </a:rPr>
              <a:t>a643-287ec99bee90&amp;v=&amp;b=&amp;from_search=1</a:t>
            </a:r>
            <a:endParaRPr sz="1200">
              <a:latin typeface="Arial Unicode MS"/>
              <a:cs typeface="Arial Unicode MS"/>
            </a:endParaRPr>
          </a:p>
          <a:p>
            <a:pPr marL="12700" marR="5080">
              <a:lnSpc>
                <a:spcPct val="100000"/>
              </a:lnSpc>
              <a:spcBef>
                <a:spcPts val="1440"/>
              </a:spcBef>
            </a:pPr>
            <a:r>
              <a:rPr dirty="0" sz="1200" spc="-15">
                <a:solidFill>
                  <a:srgbClr val="FFFFFF"/>
                </a:solidFill>
                <a:latin typeface="Arial Unicode MS"/>
                <a:cs typeface="Arial Unicode MS"/>
              </a:rPr>
              <a:t>・</a:t>
            </a:r>
            <a:r>
              <a:rPr dirty="0" sz="1200" spc="-10">
                <a:solidFill>
                  <a:srgbClr val="FFFFFF"/>
                </a:solidFill>
                <a:latin typeface="Arial Unicode MS"/>
                <a:cs typeface="Arial Unicode MS"/>
              </a:rPr>
              <a:t>Java8</a:t>
            </a:r>
            <a:r>
              <a:rPr dirty="0" sz="1200" spc="-15">
                <a:solidFill>
                  <a:srgbClr val="FFFFFF"/>
                </a:solidFill>
                <a:latin typeface="Arial Unicode MS"/>
                <a:cs typeface="Arial Unicode MS"/>
              </a:rPr>
              <a:t>勉強会スライド </a:t>
            </a:r>
            <a:r>
              <a:rPr dirty="0" sz="1200" spc="25">
                <a:solidFill>
                  <a:srgbClr val="FFFFFF"/>
                </a:solidFill>
                <a:latin typeface="Arial Unicode MS"/>
                <a:cs typeface="Arial Unicode MS"/>
                <a:hlinkClick r:id="rId3"/>
              </a:rPr>
              <a:t>http://www.slideshare.net/kentaromaeda581/java8-40752729? </a:t>
            </a:r>
            <a:r>
              <a:rPr dirty="0" sz="1200" spc="25">
                <a:solidFill>
                  <a:srgbClr val="FFFFFF"/>
                </a:solidFill>
                <a:latin typeface="Arial Unicode MS"/>
                <a:cs typeface="Arial Unicode MS"/>
              </a:rPr>
              <a:t> </a:t>
            </a:r>
            <a:r>
              <a:rPr dirty="0" sz="1200" spc="20">
                <a:solidFill>
                  <a:srgbClr val="FFFFFF"/>
                </a:solidFill>
                <a:latin typeface="Arial Unicode MS"/>
                <a:cs typeface="Arial Unicode MS"/>
              </a:rPr>
              <a:t>qid=7ce924f2-</a:t>
            </a:r>
            <a:endParaRPr sz="1200">
              <a:latin typeface="Arial Unicode MS"/>
              <a:cs typeface="Arial Unicode MS"/>
            </a:endParaRPr>
          </a:p>
          <a:p>
            <a:pPr marL="12700">
              <a:lnSpc>
                <a:spcPct val="100000"/>
              </a:lnSpc>
            </a:pPr>
            <a:r>
              <a:rPr dirty="0" sz="1200" spc="20">
                <a:solidFill>
                  <a:srgbClr val="FFFFFF"/>
                </a:solidFill>
                <a:latin typeface="Arial Unicode MS"/>
                <a:cs typeface="Arial Unicode MS"/>
              </a:rPr>
              <a:t>ca46-45b7-861d-46c3c2b5bc64&amp;v=&amp;b=&amp;from_search=2</a:t>
            </a:r>
            <a:endParaRPr sz="1200">
              <a:latin typeface="Arial Unicode MS"/>
              <a:cs typeface="Arial Unicode M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8647" y="24752"/>
            <a:ext cx="4615180" cy="1016635"/>
          </a:xfrm>
          <a:prstGeom prst="rect">
            <a:avLst/>
          </a:prstGeom>
        </p:spPr>
        <p:txBody>
          <a:bodyPr wrap="square" lIns="0" tIns="0" rIns="0" bIns="0" rtlCol="0" vert="horz">
            <a:spAutoFit/>
          </a:bodyPr>
          <a:lstStyle/>
          <a:p>
            <a:pPr marL="12700" marR="5080">
              <a:lnSpc>
                <a:spcPct val="200000"/>
              </a:lnSpc>
            </a:pPr>
            <a:r>
              <a:rPr dirty="0" sz="1600">
                <a:solidFill>
                  <a:srgbClr val="FFFFFF"/>
                </a:solidFill>
                <a:latin typeface="Arial Unicode MS"/>
                <a:cs typeface="Arial Unicode MS"/>
              </a:rPr>
              <a:t>おすすめ本 </a:t>
            </a:r>
            <a:r>
              <a:rPr dirty="0" sz="1600" spc="65">
                <a:solidFill>
                  <a:srgbClr val="FFFFFF"/>
                </a:solidFill>
                <a:latin typeface="Arial Unicode MS"/>
                <a:cs typeface="Arial Unicode MS"/>
                <a:hlinkClick r:id="rId2"/>
              </a:rPr>
              <a:t>http://www.oreilly.co.jp/books/9784873117041/</a:t>
            </a:r>
            <a:endParaRPr sz="1600">
              <a:latin typeface="Arial Unicode MS"/>
              <a:cs typeface="Arial Unicode MS"/>
            </a:endParaRPr>
          </a:p>
        </p:txBody>
      </p:sp>
      <p:sp>
        <p:nvSpPr>
          <p:cNvPr id="3" name="object 3"/>
          <p:cNvSpPr/>
          <p:nvPr/>
        </p:nvSpPr>
        <p:spPr>
          <a:xfrm>
            <a:off x="368523" y="1743953"/>
            <a:ext cx="2966535" cy="4192571"/>
          </a:xfrm>
          <a:prstGeom prst="rect">
            <a:avLst/>
          </a:prstGeom>
          <a:blipFill>
            <a:blip r:embed="rId3" cstate="print"/>
            <a:stretch>
              <a:fillRect/>
            </a:stretch>
          </a:blipFill>
        </p:spPr>
        <p:txBody>
          <a:bodyPr wrap="square" lIns="0" tIns="0" rIns="0" bIns="0" rtlCol="0"/>
          <a:lstStyle/>
          <a:p/>
        </p:txBody>
      </p:sp>
      <p:sp>
        <p:nvSpPr>
          <p:cNvPr id="4" name="object 4"/>
          <p:cNvSpPr txBox="1"/>
          <p:nvPr/>
        </p:nvSpPr>
        <p:spPr>
          <a:xfrm>
            <a:off x="3487064" y="2432939"/>
            <a:ext cx="2057400" cy="528955"/>
          </a:xfrm>
          <a:prstGeom prst="rect">
            <a:avLst/>
          </a:prstGeom>
        </p:spPr>
        <p:txBody>
          <a:bodyPr wrap="square" lIns="0" tIns="0" rIns="0" bIns="0" rtlCol="0" vert="horz">
            <a:spAutoFit/>
          </a:bodyPr>
          <a:lstStyle/>
          <a:p>
            <a:pPr marL="12700" marR="5080">
              <a:lnSpc>
                <a:spcPct val="100000"/>
              </a:lnSpc>
            </a:pPr>
            <a:r>
              <a:rPr dirty="0" sz="1600">
                <a:solidFill>
                  <a:srgbClr val="FFFFFF"/>
                </a:solidFill>
                <a:latin typeface="Arial Unicode MS"/>
                <a:cs typeface="Arial Unicode MS"/>
              </a:rPr>
              <a:t>応用は、この本の後半 を読んでね。</a:t>
            </a:r>
            <a:endParaRPr sz="1600">
              <a:latin typeface="Arial Unicode MS"/>
              <a:cs typeface="Arial Unicode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751205"/>
          </a:xfrm>
          <a:custGeom>
            <a:avLst/>
            <a:gdLst/>
            <a:ahLst/>
            <a:cxnLst/>
            <a:rect l="l" t="t" r="r" b="b"/>
            <a:pathLst>
              <a:path w="9144000" h="751205">
                <a:moveTo>
                  <a:pt x="0" y="750951"/>
                </a:moveTo>
                <a:lnTo>
                  <a:pt x="9144000" y="750951"/>
                </a:lnTo>
                <a:lnTo>
                  <a:pt x="9144000" y="0"/>
                </a:lnTo>
                <a:lnTo>
                  <a:pt x="0" y="0"/>
                </a:lnTo>
                <a:lnTo>
                  <a:pt x="0" y="750951"/>
                </a:lnTo>
                <a:close/>
              </a:path>
            </a:pathLst>
          </a:custGeom>
          <a:solidFill>
            <a:srgbClr val="181818"/>
          </a:solidFill>
        </p:spPr>
        <p:txBody>
          <a:bodyPr wrap="square" lIns="0" tIns="0" rIns="0" bIns="0" rtlCol="0"/>
          <a:lstStyle/>
          <a:p/>
        </p:txBody>
      </p:sp>
      <p:sp>
        <p:nvSpPr>
          <p:cNvPr id="3" name="object 3"/>
          <p:cNvSpPr/>
          <p:nvPr/>
        </p:nvSpPr>
        <p:spPr>
          <a:xfrm>
            <a:off x="0" y="827150"/>
            <a:ext cx="9144000" cy="6031230"/>
          </a:xfrm>
          <a:custGeom>
            <a:avLst/>
            <a:gdLst/>
            <a:ahLst/>
            <a:cxnLst/>
            <a:rect l="l" t="t" r="r" b="b"/>
            <a:pathLst>
              <a:path w="9144000" h="6031230">
                <a:moveTo>
                  <a:pt x="0" y="6030849"/>
                </a:moveTo>
                <a:lnTo>
                  <a:pt x="9144000" y="6030849"/>
                </a:lnTo>
                <a:lnTo>
                  <a:pt x="9144000" y="0"/>
                </a:lnTo>
                <a:lnTo>
                  <a:pt x="0" y="0"/>
                </a:lnTo>
                <a:lnTo>
                  <a:pt x="0" y="6030849"/>
                </a:lnTo>
                <a:close/>
              </a:path>
            </a:pathLst>
          </a:custGeom>
          <a:solidFill>
            <a:srgbClr val="181818"/>
          </a:solidFill>
        </p:spPr>
        <p:txBody>
          <a:bodyPr wrap="square" lIns="0" tIns="0" rIns="0" bIns="0" rtlCol="0"/>
          <a:lstStyle/>
          <a:p/>
        </p:txBody>
      </p:sp>
      <p:sp>
        <p:nvSpPr>
          <p:cNvPr id="4" name="object 4"/>
          <p:cNvSpPr/>
          <p:nvPr/>
        </p:nvSpPr>
        <p:spPr>
          <a:xfrm>
            <a:off x="-1320" y="830325"/>
            <a:ext cx="9125585" cy="0"/>
          </a:xfrm>
          <a:custGeom>
            <a:avLst/>
            <a:gdLst/>
            <a:ahLst/>
            <a:cxnLst/>
            <a:rect l="l" t="t" r="r" b="b"/>
            <a:pathLst>
              <a:path w="9125585" h="0">
                <a:moveTo>
                  <a:pt x="0" y="0"/>
                </a:moveTo>
                <a:lnTo>
                  <a:pt x="9125412" y="0"/>
                </a:lnTo>
              </a:path>
            </a:pathLst>
          </a:custGeom>
          <a:ln w="25400">
            <a:solidFill>
              <a:srgbClr val="000000"/>
            </a:solidFill>
          </a:ln>
        </p:spPr>
        <p:txBody>
          <a:bodyPr wrap="square" lIns="0" tIns="0" rIns="0" bIns="0" rtlCol="0"/>
          <a:lstStyle/>
          <a:p/>
        </p:txBody>
      </p:sp>
      <p:sp>
        <p:nvSpPr>
          <p:cNvPr id="5" name="object 5"/>
          <p:cNvSpPr/>
          <p:nvPr/>
        </p:nvSpPr>
        <p:spPr>
          <a:xfrm>
            <a:off x="549" y="750951"/>
            <a:ext cx="9144000" cy="76200"/>
          </a:xfrm>
          <a:custGeom>
            <a:avLst/>
            <a:gdLst/>
            <a:ahLst/>
            <a:cxnLst/>
            <a:rect l="l" t="t" r="r" b="b"/>
            <a:pathLst>
              <a:path w="9144000" h="76200">
                <a:moveTo>
                  <a:pt x="0" y="0"/>
                </a:moveTo>
                <a:lnTo>
                  <a:pt x="0" y="76200"/>
                </a:lnTo>
                <a:lnTo>
                  <a:pt x="9143450" y="76200"/>
                </a:lnTo>
                <a:lnTo>
                  <a:pt x="9143450" y="0"/>
                </a:lnTo>
                <a:lnTo>
                  <a:pt x="0" y="0"/>
                </a:lnTo>
                <a:close/>
              </a:path>
            </a:pathLst>
          </a:custGeom>
          <a:solidFill>
            <a:srgbClr val="71BE44"/>
          </a:solidFill>
        </p:spPr>
        <p:txBody>
          <a:bodyPr wrap="square" lIns="0" tIns="0" rIns="0" bIns="0" rtlCol="0"/>
          <a:lstStyle/>
          <a:p/>
        </p:txBody>
      </p:sp>
      <p:sp>
        <p:nvSpPr>
          <p:cNvPr id="6" name="object 6"/>
          <p:cNvSpPr txBox="1">
            <a:spLocks noGrp="1"/>
          </p:cNvSpPr>
          <p:nvPr>
            <p:ph type="title"/>
          </p:nvPr>
        </p:nvSpPr>
        <p:spPr>
          <a:xfrm>
            <a:off x="231140" y="451027"/>
            <a:ext cx="2434590" cy="320675"/>
          </a:xfrm>
          <a:prstGeom prst="rect"/>
        </p:spPr>
        <p:txBody>
          <a:bodyPr wrap="square" lIns="0" tIns="0" rIns="0" bIns="0" rtlCol="0" vert="horz">
            <a:spAutoFit/>
          </a:bodyPr>
          <a:lstStyle/>
          <a:p>
            <a:pPr marL="12700">
              <a:lnSpc>
                <a:spcPct val="100000"/>
              </a:lnSpc>
            </a:pPr>
            <a:r>
              <a:rPr dirty="0" sz="2000" b="1">
                <a:solidFill>
                  <a:srgbClr val="FFFFFF"/>
                </a:solidFill>
                <a:latin typeface="Verdana"/>
                <a:cs typeface="Verdana"/>
              </a:rPr>
              <a:t>Stream</a:t>
            </a:r>
            <a:r>
              <a:rPr dirty="0" sz="2000" spc="-105" b="1">
                <a:solidFill>
                  <a:srgbClr val="FFFFFF"/>
                </a:solidFill>
                <a:latin typeface="Verdana"/>
                <a:cs typeface="Verdana"/>
              </a:rPr>
              <a:t> </a:t>
            </a:r>
            <a:r>
              <a:rPr dirty="0" sz="2000" b="1">
                <a:solidFill>
                  <a:srgbClr val="FFFFFF"/>
                </a:solidFill>
                <a:latin typeface="Verdana"/>
                <a:cs typeface="Verdana"/>
              </a:rPr>
              <a:t>API</a:t>
            </a:r>
            <a:r>
              <a:rPr dirty="0" sz="2000" spc="10" b="1">
                <a:solidFill>
                  <a:srgbClr val="FFFFFF"/>
                </a:solidFill>
                <a:latin typeface="ヒラギノ角ゴ StdN W8"/>
                <a:cs typeface="ヒラギノ角ゴ StdN W8"/>
              </a:rPr>
              <a:t>の概要</a:t>
            </a:r>
            <a:endParaRPr sz="2000">
              <a:latin typeface="ヒラギノ角ゴ StdN W8"/>
              <a:cs typeface="ヒラギノ角ゴ StdN W8"/>
            </a:endParaRPr>
          </a:p>
        </p:txBody>
      </p:sp>
      <p:sp>
        <p:nvSpPr>
          <p:cNvPr id="8" name="object 8"/>
          <p:cNvSpPr txBox="1">
            <a:spLocks noGrp="1"/>
          </p:cNvSpPr>
          <p:nvPr>
            <p:ph type="sldNum" idx="7" sz="quarter"/>
          </p:nvPr>
        </p:nvSpPr>
        <p:spPr>
          <a:prstGeom prst="rect"/>
        </p:spPr>
        <p:txBody>
          <a:bodyPr wrap="square" lIns="0" tIns="18415" rIns="0" bIns="0" rtlCol="0" vert="horz">
            <a:spAutoFit/>
          </a:bodyPr>
          <a:lstStyle/>
          <a:p>
            <a:pPr marL="25400">
              <a:lnSpc>
                <a:spcPct val="100000"/>
              </a:lnSpc>
              <a:spcBef>
                <a:spcPts val="145"/>
              </a:spcBef>
            </a:pPr>
            <a:fld id="{81D60167-4931-47E6-BA6A-407CBD079E47}" type="slidenum">
              <a:rPr dirty="0" spc="80"/>
              <a:t>004</a:t>
            </a:fld>
          </a:p>
        </p:txBody>
      </p:sp>
      <p:sp>
        <p:nvSpPr>
          <p:cNvPr id="7" name="object 7"/>
          <p:cNvSpPr txBox="1"/>
          <p:nvPr/>
        </p:nvSpPr>
        <p:spPr>
          <a:xfrm>
            <a:off x="231406" y="946137"/>
            <a:ext cx="8387080" cy="4060190"/>
          </a:xfrm>
          <a:prstGeom prst="rect">
            <a:avLst/>
          </a:prstGeom>
        </p:spPr>
        <p:txBody>
          <a:bodyPr wrap="square" lIns="0" tIns="0" rIns="0" bIns="0" rtlCol="0" vert="horz">
            <a:spAutoFit/>
          </a:bodyPr>
          <a:lstStyle/>
          <a:p>
            <a:pPr marL="190500" indent="-177800">
              <a:lnSpc>
                <a:spcPct val="100000"/>
              </a:lnSpc>
              <a:buClr>
                <a:srgbClr val="528415"/>
              </a:buClr>
              <a:buSzPct val="80000"/>
              <a:buFont typeface="Wingdings"/>
              <a:buChar char=""/>
              <a:tabLst>
                <a:tab pos="191135" algn="l"/>
              </a:tabLst>
            </a:pPr>
            <a:r>
              <a:rPr dirty="0" sz="2000">
                <a:solidFill>
                  <a:srgbClr val="FFFFFF"/>
                </a:solidFill>
                <a:latin typeface="HiraginoSans-W3"/>
                <a:cs typeface="HiraginoSans-W3"/>
              </a:rPr>
              <a:t>出来るようになったこと</a:t>
            </a:r>
            <a:endParaRPr sz="2000">
              <a:latin typeface="HiraginoSans-W3"/>
              <a:cs typeface="HiraginoSans-W3"/>
            </a:endParaRPr>
          </a:p>
          <a:p>
            <a:pPr lvl="1" marL="544195" marR="150495" indent="-173990">
              <a:lnSpc>
                <a:spcPct val="100000"/>
              </a:lnSpc>
              <a:spcBef>
                <a:spcPts val="505"/>
              </a:spcBef>
              <a:buSzPct val="80555"/>
              <a:buFont typeface="Verdana"/>
              <a:buChar char="–"/>
              <a:tabLst>
                <a:tab pos="544830" algn="l"/>
              </a:tabLst>
            </a:pPr>
            <a:r>
              <a:rPr dirty="0" sz="1800" spc="-175">
                <a:solidFill>
                  <a:srgbClr val="FFFFFF"/>
                </a:solidFill>
                <a:latin typeface="Arial Unicode MS"/>
                <a:cs typeface="Arial Unicode MS"/>
              </a:rPr>
              <a:t>コレクション等一連の要素の集まりに対して</a:t>
            </a:r>
            <a:r>
              <a:rPr dirty="0" sz="1800">
                <a:solidFill>
                  <a:srgbClr val="FFFFFF"/>
                </a:solidFill>
                <a:latin typeface="Verdana"/>
                <a:cs typeface="Verdana"/>
              </a:rPr>
              <a:t>,</a:t>
            </a:r>
            <a:r>
              <a:rPr dirty="0" sz="1800" spc="-125">
                <a:solidFill>
                  <a:srgbClr val="FFFFFF"/>
                </a:solidFill>
                <a:latin typeface="Arial Unicode MS"/>
                <a:cs typeface="Arial Unicode MS"/>
              </a:rPr>
              <a:t>ラムダ式を使用した抽</a:t>
            </a:r>
            <a:r>
              <a:rPr dirty="0" sz="1800" spc="-130">
                <a:solidFill>
                  <a:srgbClr val="FFFFFF"/>
                </a:solidFill>
                <a:latin typeface="Arial Unicode MS"/>
                <a:cs typeface="Arial Unicode MS"/>
              </a:rPr>
              <a:t>出</a:t>
            </a:r>
            <a:r>
              <a:rPr dirty="0" sz="1800" spc="-5">
                <a:solidFill>
                  <a:srgbClr val="FFFFFF"/>
                </a:solidFill>
                <a:latin typeface="Verdana"/>
                <a:cs typeface="Verdana"/>
              </a:rPr>
              <a:t>/</a:t>
            </a:r>
            <a:r>
              <a:rPr dirty="0" sz="1800">
                <a:solidFill>
                  <a:srgbClr val="FFFFFF"/>
                </a:solidFill>
                <a:latin typeface="Arial Unicode MS"/>
                <a:cs typeface="Arial Unicode MS"/>
              </a:rPr>
              <a:t>演算</a:t>
            </a:r>
            <a:r>
              <a:rPr dirty="0" sz="1800" spc="-5">
                <a:solidFill>
                  <a:srgbClr val="FFFFFF"/>
                </a:solidFill>
                <a:latin typeface="Verdana"/>
                <a:cs typeface="Verdana"/>
              </a:rPr>
              <a:t>/</a:t>
            </a:r>
            <a:r>
              <a:rPr dirty="0" sz="1800">
                <a:solidFill>
                  <a:srgbClr val="FFFFFF"/>
                </a:solidFill>
                <a:latin typeface="Arial Unicode MS"/>
                <a:cs typeface="Arial Unicode MS"/>
              </a:rPr>
              <a:t>変換 </a:t>
            </a:r>
            <a:r>
              <a:rPr dirty="0" sz="1800" spc="-110">
                <a:solidFill>
                  <a:srgbClr val="FFFFFF"/>
                </a:solidFill>
                <a:latin typeface="Arial Unicode MS"/>
                <a:cs typeface="Arial Unicode MS"/>
              </a:rPr>
              <a:t>等の一括操作の提供、および、逐次処理・並列処理</a:t>
            </a:r>
            <a:r>
              <a:rPr dirty="0" sz="1800" spc="-5">
                <a:solidFill>
                  <a:srgbClr val="FFFFFF"/>
                </a:solidFill>
                <a:latin typeface="Verdana"/>
                <a:cs typeface="Verdana"/>
              </a:rPr>
              <a:t>(</a:t>
            </a:r>
            <a:r>
              <a:rPr dirty="0" sz="1800" spc="715">
                <a:solidFill>
                  <a:srgbClr val="FFFFFF"/>
                </a:solidFill>
                <a:latin typeface="Monaco"/>
                <a:cs typeface="Monaco"/>
              </a:rPr>
              <a:t>※</a:t>
            </a:r>
            <a:r>
              <a:rPr dirty="0" sz="1800" spc="-5">
                <a:solidFill>
                  <a:srgbClr val="FFFFFF"/>
                </a:solidFill>
                <a:latin typeface="Verdana"/>
                <a:cs typeface="Verdana"/>
              </a:rPr>
              <a:t>)</a:t>
            </a:r>
            <a:r>
              <a:rPr dirty="0" sz="1800">
                <a:solidFill>
                  <a:srgbClr val="FFFFFF"/>
                </a:solidFill>
                <a:latin typeface="Arial Unicode MS"/>
                <a:cs typeface="Arial Unicode MS"/>
              </a:rPr>
              <a:t>の提供</a:t>
            </a:r>
            <a:endParaRPr sz="1800">
              <a:latin typeface="Arial Unicode MS"/>
              <a:cs typeface="Arial Unicode MS"/>
            </a:endParaRPr>
          </a:p>
          <a:p>
            <a:pPr lvl="1">
              <a:lnSpc>
                <a:spcPct val="100000"/>
              </a:lnSpc>
              <a:spcBef>
                <a:spcPts val="25"/>
              </a:spcBef>
              <a:buChar char="–"/>
            </a:pPr>
            <a:endParaRPr sz="2650">
              <a:latin typeface="Times New Roman"/>
              <a:cs typeface="Times New Roman"/>
            </a:endParaRPr>
          </a:p>
          <a:p>
            <a:pPr marL="190500" indent="-177800">
              <a:lnSpc>
                <a:spcPct val="100000"/>
              </a:lnSpc>
              <a:buClr>
                <a:srgbClr val="528415"/>
              </a:buClr>
              <a:buSzPct val="80000"/>
              <a:buFont typeface="Wingdings"/>
              <a:buChar char=""/>
              <a:tabLst>
                <a:tab pos="191135" algn="l"/>
              </a:tabLst>
            </a:pPr>
            <a:r>
              <a:rPr dirty="0" sz="2000">
                <a:solidFill>
                  <a:srgbClr val="FFFFFF"/>
                </a:solidFill>
                <a:latin typeface="Arial Unicode MS"/>
                <a:cs typeface="Arial Unicode MS"/>
              </a:rPr>
              <a:t>影響</a:t>
            </a:r>
            <a:endParaRPr sz="2000">
              <a:latin typeface="Arial Unicode MS"/>
              <a:cs typeface="Arial Unicode MS"/>
            </a:endParaRPr>
          </a:p>
          <a:p>
            <a:pPr lvl="1" marL="544195" indent="-173990">
              <a:lnSpc>
                <a:spcPts val="2050"/>
              </a:lnSpc>
              <a:spcBef>
                <a:spcPts val="425"/>
              </a:spcBef>
              <a:buClr>
                <a:srgbClr val="528415"/>
              </a:buClr>
              <a:buSzPct val="80555"/>
              <a:buFont typeface="Verdana"/>
              <a:buChar char="–"/>
              <a:tabLst>
                <a:tab pos="544830" algn="l"/>
              </a:tabLst>
            </a:pPr>
            <a:r>
              <a:rPr dirty="0" sz="1800" spc="-215">
                <a:solidFill>
                  <a:srgbClr val="FFFFFF"/>
                </a:solidFill>
                <a:latin typeface="Arial Unicode MS"/>
                <a:cs typeface="Arial Unicode MS"/>
              </a:rPr>
              <a:t>コレクションに対する操作を</a:t>
            </a:r>
            <a:r>
              <a:rPr dirty="0" sz="1800">
                <a:solidFill>
                  <a:srgbClr val="FFFFFF"/>
                </a:solidFill>
                <a:latin typeface="Verdana"/>
                <a:cs typeface="Verdana"/>
              </a:rPr>
              <a:t>for/while</a:t>
            </a:r>
            <a:r>
              <a:rPr dirty="0" sz="1800" spc="-190">
                <a:solidFill>
                  <a:srgbClr val="FFFFFF"/>
                </a:solidFill>
                <a:latin typeface="Arial Unicode MS"/>
                <a:cs typeface="Arial Unicode MS"/>
              </a:rPr>
              <a:t>を使った方式から、</a:t>
            </a:r>
            <a:r>
              <a:rPr dirty="0" sz="1800">
                <a:solidFill>
                  <a:srgbClr val="FFFFFF"/>
                </a:solidFill>
                <a:latin typeface="Verdana"/>
                <a:cs typeface="Verdana"/>
              </a:rPr>
              <a:t>Stream</a:t>
            </a:r>
            <a:r>
              <a:rPr dirty="0" sz="1800" spc="-35">
                <a:solidFill>
                  <a:srgbClr val="FFFFFF"/>
                </a:solidFill>
                <a:latin typeface="Verdana"/>
                <a:cs typeface="Verdana"/>
              </a:rPr>
              <a:t> </a:t>
            </a:r>
            <a:r>
              <a:rPr dirty="0" sz="1800" spc="-5">
                <a:solidFill>
                  <a:srgbClr val="FFFFFF"/>
                </a:solidFill>
                <a:latin typeface="Verdana"/>
                <a:cs typeface="Verdana"/>
              </a:rPr>
              <a:t>API</a:t>
            </a:r>
            <a:r>
              <a:rPr dirty="0" sz="1800" spc="-165">
                <a:solidFill>
                  <a:srgbClr val="FFFFFF"/>
                </a:solidFill>
                <a:latin typeface="Arial Unicode MS"/>
                <a:cs typeface="Arial Unicode MS"/>
              </a:rPr>
              <a:t>を使用した</a:t>
            </a:r>
            <a:endParaRPr sz="1800">
              <a:latin typeface="Arial Unicode MS"/>
              <a:cs typeface="Arial Unicode MS"/>
            </a:endParaRPr>
          </a:p>
          <a:p>
            <a:pPr marL="544195">
              <a:lnSpc>
                <a:spcPts val="2050"/>
              </a:lnSpc>
            </a:pPr>
            <a:r>
              <a:rPr dirty="0" sz="1800" spc="-200">
                <a:solidFill>
                  <a:srgbClr val="FFFFFF"/>
                </a:solidFill>
                <a:latin typeface="Arial Unicode MS"/>
                <a:cs typeface="Arial Unicode MS"/>
              </a:rPr>
              <a:t>新しい方式で書けるようになる。</a:t>
            </a:r>
            <a:endParaRPr sz="1800">
              <a:latin typeface="Arial Unicode MS"/>
              <a:cs typeface="Arial Unicode MS"/>
            </a:endParaRPr>
          </a:p>
          <a:p>
            <a:pPr lvl="1" marL="544195" indent="-173990">
              <a:lnSpc>
                <a:spcPct val="100000"/>
              </a:lnSpc>
              <a:spcBef>
                <a:spcPts val="434"/>
              </a:spcBef>
              <a:buClr>
                <a:srgbClr val="528415"/>
              </a:buClr>
              <a:buSzPct val="80555"/>
              <a:buFont typeface="Verdana"/>
              <a:buChar char="–"/>
              <a:tabLst>
                <a:tab pos="544830" algn="l"/>
              </a:tabLst>
            </a:pPr>
            <a:r>
              <a:rPr dirty="0" sz="1800">
                <a:solidFill>
                  <a:srgbClr val="FFFFFF"/>
                </a:solidFill>
                <a:latin typeface="Arial Unicode MS"/>
                <a:cs typeface="Arial Unicode MS"/>
              </a:rPr>
              <a:t>利点</a:t>
            </a:r>
            <a:endParaRPr sz="1800">
              <a:latin typeface="Arial Unicode MS"/>
              <a:cs typeface="Arial Unicode MS"/>
            </a:endParaRPr>
          </a:p>
          <a:p>
            <a:pPr lvl="2" marL="909955" indent="-176530">
              <a:lnSpc>
                <a:spcPct val="100000"/>
              </a:lnSpc>
              <a:spcBef>
                <a:spcPts val="380"/>
              </a:spcBef>
              <a:buClr>
                <a:srgbClr val="528415"/>
              </a:buClr>
              <a:buSzPct val="78125"/>
              <a:buFont typeface="Wingdings"/>
              <a:buChar char=""/>
              <a:tabLst>
                <a:tab pos="910590" algn="l"/>
              </a:tabLst>
            </a:pPr>
            <a:r>
              <a:rPr dirty="0" sz="1600" spc="-145">
                <a:solidFill>
                  <a:srgbClr val="FFFFFF"/>
                </a:solidFill>
                <a:latin typeface="Arial Unicode MS"/>
                <a:cs typeface="Arial Unicode MS"/>
              </a:rPr>
              <a:t>宣言的であり、読みやすく、間違いが少ない</a:t>
            </a:r>
            <a:endParaRPr sz="1600">
              <a:latin typeface="Arial Unicode MS"/>
              <a:cs typeface="Arial Unicode MS"/>
            </a:endParaRPr>
          </a:p>
          <a:p>
            <a:pPr lvl="2" marL="909955" indent="-176530">
              <a:lnSpc>
                <a:spcPct val="100000"/>
              </a:lnSpc>
              <a:spcBef>
                <a:spcPts val="385"/>
              </a:spcBef>
              <a:buClr>
                <a:srgbClr val="528415"/>
              </a:buClr>
              <a:buSzPct val="78125"/>
              <a:buFont typeface="Wingdings"/>
              <a:buChar char=""/>
              <a:tabLst>
                <a:tab pos="910590" algn="l"/>
              </a:tabLst>
            </a:pPr>
            <a:r>
              <a:rPr dirty="0" sz="1600" spc="-10">
                <a:solidFill>
                  <a:srgbClr val="FFFFFF"/>
                </a:solidFill>
                <a:latin typeface="Arial Unicode MS"/>
                <a:cs typeface="Arial Unicode MS"/>
              </a:rPr>
              <a:t>並</a:t>
            </a:r>
            <a:r>
              <a:rPr dirty="0" sz="1600" spc="-60">
                <a:solidFill>
                  <a:srgbClr val="FFFFFF"/>
                </a:solidFill>
                <a:latin typeface="Arial Unicode MS"/>
                <a:cs typeface="Arial Unicode MS"/>
              </a:rPr>
              <a:t>列処理への切り替</a:t>
            </a:r>
            <a:r>
              <a:rPr dirty="0" sz="1600" spc="-50">
                <a:solidFill>
                  <a:srgbClr val="FFFFFF"/>
                </a:solidFill>
                <a:latin typeface="Arial Unicode MS"/>
                <a:cs typeface="Arial Unicode MS"/>
              </a:rPr>
              <a:t>えが容易</a:t>
            </a:r>
            <a:endParaRPr sz="1600">
              <a:latin typeface="Arial Unicode MS"/>
              <a:cs typeface="Arial Unicode MS"/>
            </a:endParaRPr>
          </a:p>
          <a:p>
            <a:pPr lvl="2" marL="909955" indent="-176530">
              <a:lnSpc>
                <a:spcPct val="100000"/>
              </a:lnSpc>
              <a:spcBef>
                <a:spcPts val="380"/>
              </a:spcBef>
              <a:buClr>
                <a:srgbClr val="528415"/>
              </a:buClr>
              <a:buSzPct val="78125"/>
              <a:buFont typeface="Wingdings"/>
              <a:buChar char=""/>
              <a:tabLst>
                <a:tab pos="910590" algn="l"/>
              </a:tabLst>
            </a:pPr>
            <a:r>
              <a:rPr dirty="0" sz="1600" spc="-195">
                <a:solidFill>
                  <a:srgbClr val="FFFFFF"/>
                </a:solidFill>
                <a:latin typeface="Arial Unicode MS"/>
                <a:cs typeface="Arial Unicode MS"/>
              </a:rPr>
              <a:t>配列・リスト・入出力などが同じ方法で扱える</a:t>
            </a:r>
            <a:endParaRPr sz="1600">
              <a:latin typeface="Arial Unicode MS"/>
              <a:cs typeface="Arial Unicode MS"/>
            </a:endParaRPr>
          </a:p>
          <a:p>
            <a:pPr lvl="1" marL="544195" indent="-173990">
              <a:lnSpc>
                <a:spcPct val="100000"/>
              </a:lnSpc>
              <a:spcBef>
                <a:spcPts val="350"/>
              </a:spcBef>
              <a:buClr>
                <a:srgbClr val="528415"/>
              </a:buClr>
              <a:buSzPct val="80555"/>
              <a:buFont typeface="Verdana"/>
              <a:buChar char="–"/>
              <a:tabLst>
                <a:tab pos="544830" algn="l"/>
              </a:tabLst>
            </a:pPr>
            <a:r>
              <a:rPr dirty="0" sz="1800">
                <a:solidFill>
                  <a:srgbClr val="FFFFFF"/>
                </a:solidFill>
                <a:latin typeface="Arial Unicode MS"/>
                <a:cs typeface="Arial Unicode MS"/>
              </a:rPr>
              <a:t>欠点</a:t>
            </a:r>
            <a:endParaRPr sz="1800">
              <a:latin typeface="Arial Unicode MS"/>
              <a:cs typeface="Arial Unicode MS"/>
            </a:endParaRPr>
          </a:p>
          <a:p>
            <a:pPr lvl="2" marL="909955" indent="-176530">
              <a:lnSpc>
                <a:spcPct val="100000"/>
              </a:lnSpc>
              <a:spcBef>
                <a:spcPts val="680"/>
              </a:spcBef>
              <a:buClr>
                <a:srgbClr val="528415"/>
              </a:buClr>
              <a:buSzPct val="78125"/>
              <a:buFont typeface="Wingdings"/>
              <a:buChar char=""/>
              <a:tabLst>
                <a:tab pos="910590" algn="l"/>
              </a:tabLst>
            </a:pPr>
            <a:r>
              <a:rPr dirty="0" sz="1600" spc="-5">
                <a:solidFill>
                  <a:srgbClr val="FFFFFF"/>
                </a:solidFill>
                <a:latin typeface="Verdana"/>
                <a:cs typeface="Verdana"/>
              </a:rPr>
              <a:t>Stream</a:t>
            </a:r>
            <a:r>
              <a:rPr dirty="0" sz="1600" spc="-80">
                <a:solidFill>
                  <a:srgbClr val="FFFFFF"/>
                </a:solidFill>
                <a:latin typeface="Verdana"/>
                <a:cs typeface="Verdana"/>
              </a:rPr>
              <a:t> </a:t>
            </a:r>
            <a:r>
              <a:rPr dirty="0" sz="1600" spc="-5">
                <a:solidFill>
                  <a:srgbClr val="FFFFFF"/>
                </a:solidFill>
                <a:latin typeface="Verdana"/>
                <a:cs typeface="Verdana"/>
              </a:rPr>
              <a:t>API</a:t>
            </a:r>
            <a:r>
              <a:rPr dirty="0" sz="1600" spc="-100">
                <a:solidFill>
                  <a:srgbClr val="FFFFFF"/>
                </a:solidFill>
                <a:latin typeface="Arial Unicode MS"/>
                <a:cs typeface="Arial Unicode MS"/>
              </a:rPr>
              <a:t>を使いこなすには覚える事が多い</a:t>
            </a:r>
            <a:endParaRPr sz="1600">
              <a:latin typeface="Arial Unicode MS"/>
              <a:cs typeface="Arial Unicode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751205"/>
          </a:xfrm>
          <a:custGeom>
            <a:avLst/>
            <a:gdLst/>
            <a:ahLst/>
            <a:cxnLst/>
            <a:rect l="l" t="t" r="r" b="b"/>
            <a:pathLst>
              <a:path w="9144000" h="751205">
                <a:moveTo>
                  <a:pt x="0" y="750951"/>
                </a:moveTo>
                <a:lnTo>
                  <a:pt x="9144000" y="750951"/>
                </a:lnTo>
                <a:lnTo>
                  <a:pt x="9144000" y="0"/>
                </a:lnTo>
                <a:lnTo>
                  <a:pt x="0" y="0"/>
                </a:lnTo>
                <a:lnTo>
                  <a:pt x="0" y="750951"/>
                </a:lnTo>
                <a:close/>
              </a:path>
            </a:pathLst>
          </a:custGeom>
          <a:solidFill>
            <a:srgbClr val="181818"/>
          </a:solidFill>
        </p:spPr>
        <p:txBody>
          <a:bodyPr wrap="square" lIns="0" tIns="0" rIns="0" bIns="0" rtlCol="0"/>
          <a:lstStyle/>
          <a:p/>
        </p:txBody>
      </p:sp>
      <p:sp>
        <p:nvSpPr>
          <p:cNvPr id="3" name="object 3"/>
          <p:cNvSpPr/>
          <p:nvPr/>
        </p:nvSpPr>
        <p:spPr>
          <a:xfrm>
            <a:off x="0" y="827150"/>
            <a:ext cx="9144000" cy="6031230"/>
          </a:xfrm>
          <a:custGeom>
            <a:avLst/>
            <a:gdLst/>
            <a:ahLst/>
            <a:cxnLst/>
            <a:rect l="l" t="t" r="r" b="b"/>
            <a:pathLst>
              <a:path w="9144000" h="6031230">
                <a:moveTo>
                  <a:pt x="0" y="6030849"/>
                </a:moveTo>
                <a:lnTo>
                  <a:pt x="9144000" y="6030849"/>
                </a:lnTo>
                <a:lnTo>
                  <a:pt x="9144000" y="0"/>
                </a:lnTo>
                <a:lnTo>
                  <a:pt x="0" y="0"/>
                </a:lnTo>
                <a:lnTo>
                  <a:pt x="0" y="6030849"/>
                </a:lnTo>
                <a:close/>
              </a:path>
            </a:pathLst>
          </a:custGeom>
          <a:solidFill>
            <a:srgbClr val="181818"/>
          </a:solidFill>
        </p:spPr>
        <p:txBody>
          <a:bodyPr wrap="square" lIns="0" tIns="0" rIns="0" bIns="0" rtlCol="0"/>
          <a:lstStyle/>
          <a:p/>
        </p:txBody>
      </p:sp>
      <p:sp>
        <p:nvSpPr>
          <p:cNvPr id="4" name="object 4"/>
          <p:cNvSpPr/>
          <p:nvPr/>
        </p:nvSpPr>
        <p:spPr>
          <a:xfrm>
            <a:off x="-1320" y="817625"/>
            <a:ext cx="9126220" cy="25400"/>
          </a:xfrm>
          <a:custGeom>
            <a:avLst/>
            <a:gdLst/>
            <a:ahLst/>
            <a:cxnLst/>
            <a:rect l="l" t="t" r="r" b="b"/>
            <a:pathLst>
              <a:path w="9126220" h="25400">
                <a:moveTo>
                  <a:pt x="0" y="25400"/>
                </a:moveTo>
                <a:lnTo>
                  <a:pt x="9125651" y="25400"/>
                </a:lnTo>
                <a:lnTo>
                  <a:pt x="9125651" y="0"/>
                </a:lnTo>
                <a:lnTo>
                  <a:pt x="0" y="0"/>
                </a:lnTo>
                <a:lnTo>
                  <a:pt x="0" y="25400"/>
                </a:lnTo>
                <a:close/>
              </a:path>
            </a:pathLst>
          </a:custGeom>
          <a:solidFill>
            <a:srgbClr val="000000"/>
          </a:solidFill>
        </p:spPr>
        <p:txBody>
          <a:bodyPr wrap="square" lIns="0" tIns="0" rIns="0" bIns="0" rtlCol="0"/>
          <a:lstStyle/>
          <a:p/>
        </p:txBody>
      </p:sp>
      <p:sp>
        <p:nvSpPr>
          <p:cNvPr id="5" name="object 5"/>
          <p:cNvSpPr/>
          <p:nvPr/>
        </p:nvSpPr>
        <p:spPr>
          <a:xfrm>
            <a:off x="-1319" y="750951"/>
            <a:ext cx="9133840" cy="76200"/>
          </a:xfrm>
          <a:custGeom>
            <a:avLst/>
            <a:gdLst/>
            <a:ahLst/>
            <a:cxnLst/>
            <a:rect l="l" t="t" r="r" b="b"/>
            <a:pathLst>
              <a:path w="9133840" h="76200">
                <a:moveTo>
                  <a:pt x="0" y="76200"/>
                </a:moveTo>
                <a:lnTo>
                  <a:pt x="9133639" y="76200"/>
                </a:lnTo>
                <a:lnTo>
                  <a:pt x="9133639" y="0"/>
                </a:lnTo>
                <a:lnTo>
                  <a:pt x="0" y="0"/>
                </a:lnTo>
                <a:lnTo>
                  <a:pt x="0" y="76200"/>
                </a:lnTo>
                <a:close/>
              </a:path>
            </a:pathLst>
          </a:custGeom>
          <a:solidFill>
            <a:srgbClr val="71BE44"/>
          </a:solidFill>
        </p:spPr>
        <p:txBody>
          <a:bodyPr wrap="square" lIns="0" tIns="0" rIns="0" bIns="0" rtlCol="0"/>
          <a:lstStyle/>
          <a:p/>
        </p:txBody>
      </p:sp>
      <p:sp>
        <p:nvSpPr>
          <p:cNvPr id="6" name="object 6"/>
          <p:cNvSpPr txBox="1"/>
          <p:nvPr/>
        </p:nvSpPr>
        <p:spPr>
          <a:xfrm>
            <a:off x="223862" y="420242"/>
            <a:ext cx="5657850" cy="1769745"/>
          </a:xfrm>
          <a:prstGeom prst="rect">
            <a:avLst/>
          </a:prstGeom>
        </p:spPr>
        <p:txBody>
          <a:bodyPr wrap="square" lIns="0" tIns="0" rIns="0" bIns="0" rtlCol="0" vert="horz">
            <a:spAutoFit/>
          </a:bodyPr>
          <a:lstStyle/>
          <a:p>
            <a:pPr marL="12700">
              <a:lnSpc>
                <a:spcPct val="100000"/>
              </a:lnSpc>
            </a:pPr>
            <a:r>
              <a:rPr dirty="0" sz="2000" spc="280" b="1">
                <a:solidFill>
                  <a:srgbClr val="FFFFFF"/>
                </a:solidFill>
                <a:latin typeface="Apple SD Gothic Neo"/>
                <a:cs typeface="Apple SD Gothic Neo"/>
              </a:rPr>
              <a:t>例題</a:t>
            </a:r>
            <a:endParaRPr sz="2000">
              <a:latin typeface="Apple SD Gothic Neo"/>
              <a:cs typeface="Apple SD Gothic Neo"/>
            </a:endParaRPr>
          </a:p>
          <a:p>
            <a:pPr>
              <a:lnSpc>
                <a:spcPct val="100000"/>
              </a:lnSpc>
              <a:spcBef>
                <a:spcPts val="25"/>
              </a:spcBef>
            </a:pPr>
            <a:endParaRPr sz="1550">
              <a:latin typeface="Times New Roman"/>
              <a:cs typeface="Times New Roman"/>
            </a:endParaRPr>
          </a:p>
          <a:p>
            <a:pPr marL="198120" indent="-178435">
              <a:lnSpc>
                <a:spcPct val="100000"/>
              </a:lnSpc>
              <a:spcBef>
                <a:spcPts val="5"/>
              </a:spcBef>
              <a:buClr>
                <a:srgbClr val="528415"/>
              </a:buClr>
              <a:buSzPct val="80000"/>
              <a:buFont typeface="Wingdings"/>
              <a:buChar char=""/>
              <a:tabLst>
                <a:tab pos="198755" algn="l"/>
              </a:tabLst>
            </a:pPr>
            <a:r>
              <a:rPr dirty="0" sz="2000">
                <a:solidFill>
                  <a:srgbClr val="FFFFFF"/>
                </a:solidFill>
                <a:latin typeface="Arial Unicode MS"/>
                <a:cs typeface="Arial Unicode MS"/>
              </a:rPr>
              <a:t>例題</a:t>
            </a:r>
            <a:endParaRPr sz="2000">
              <a:latin typeface="Arial Unicode MS"/>
              <a:cs typeface="Arial Unicode MS"/>
            </a:endParaRPr>
          </a:p>
          <a:p>
            <a:pPr marL="377825">
              <a:lnSpc>
                <a:spcPct val="100000"/>
              </a:lnSpc>
              <a:spcBef>
                <a:spcPts val="430"/>
              </a:spcBef>
            </a:pPr>
            <a:r>
              <a:rPr dirty="0" sz="1450" spc="-5">
                <a:solidFill>
                  <a:srgbClr val="FFFFFF"/>
                </a:solidFill>
                <a:latin typeface="Verdana"/>
                <a:cs typeface="Verdana"/>
              </a:rPr>
              <a:t>–</a:t>
            </a:r>
            <a:r>
              <a:rPr dirty="0" sz="1450" spc="-155">
                <a:solidFill>
                  <a:srgbClr val="FFFFFF"/>
                </a:solidFill>
                <a:latin typeface="Verdana"/>
                <a:cs typeface="Verdana"/>
              </a:rPr>
              <a:t> </a:t>
            </a:r>
            <a:r>
              <a:rPr dirty="0" sz="1800" spc="-5">
                <a:solidFill>
                  <a:srgbClr val="FFFFFF"/>
                </a:solidFill>
                <a:latin typeface="Arial Unicode MS"/>
                <a:cs typeface="Arial Unicode MS"/>
              </a:rPr>
              <a:t>文字列</a:t>
            </a:r>
            <a:r>
              <a:rPr dirty="0" sz="1800" spc="-155">
                <a:solidFill>
                  <a:srgbClr val="FFFFFF"/>
                </a:solidFill>
                <a:latin typeface="Arial Unicode MS"/>
                <a:cs typeface="Arial Unicode MS"/>
              </a:rPr>
              <a:t>のリストから整数とみなせる文字列を抽出し</a:t>
            </a:r>
            <a:r>
              <a:rPr dirty="0" sz="1800">
                <a:solidFill>
                  <a:srgbClr val="FFFFFF"/>
                </a:solidFill>
                <a:latin typeface="Klee-Medium"/>
                <a:cs typeface="Klee-Medium"/>
              </a:rPr>
              <a:t>、</a:t>
            </a:r>
            <a:endParaRPr sz="1800">
              <a:latin typeface="Klee-Medium"/>
              <a:cs typeface="Klee-Medium"/>
            </a:endParaRPr>
          </a:p>
          <a:p>
            <a:pPr marL="551815">
              <a:lnSpc>
                <a:spcPct val="100000"/>
              </a:lnSpc>
            </a:pPr>
            <a:r>
              <a:rPr dirty="0" sz="1800" spc="-135">
                <a:solidFill>
                  <a:srgbClr val="FFFFFF"/>
                </a:solidFill>
                <a:latin typeface="Arial Unicode MS"/>
                <a:cs typeface="Arial Unicode MS"/>
              </a:rPr>
              <a:t>整数に変換し、正の整数のみを抽出し、</a:t>
            </a:r>
            <a:endParaRPr sz="1800">
              <a:latin typeface="Arial Unicode MS"/>
              <a:cs typeface="Arial Unicode MS"/>
            </a:endParaRPr>
          </a:p>
          <a:p>
            <a:pPr marL="551815">
              <a:lnSpc>
                <a:spcPct val="100000"/>
              </a:lnSpc>
            </a:pPr>
            <a:r>
              <a:rPr dirty="0" sz="1800" spc="-285">
                <a:solidFill>
                  <a:srgbClr val="FFFFFF"/>
                </a:solidFill>
                <a:latin typeface="Arial Unicode MS"/>
                <a:cs typeface="Arial Unicode MS"/>
              </a:rPr>
              <a:t>３倍</a:t>
            </a:r>
            <a:r>
              <a:rPr dirty="0" sz="1800" spc="-285">
                <a:solidFill>
                  <a:srgbClr val="FFFFFF"/>
                </a:solidFill>
                <a:latin typeface="HiraginoSans-W3"/>
                <a:cs typeface="HiraginoSans-W3"/>
              </a:rPr>
              <a:t>に</a:t>
            </a:r>
            <a:r>
              <a:rPr dirty="0" sz="1800" spc="-310">
                <a:solidFill>
                  <a:srgbClr val="FFFFFF"/>
                </a:solidFill>
                <a:latin typeface="Arial Unicode MS"/>
                <a:cs typeface="Arial Unicode MS"/>
              </a:rPr>
              <a:t>する。</a:t>
            </a:r>
            <a:endParaRPr sz="1800">
              <a:latin typeface="Arial Unicode MS"/>
              <a:cs typeface="Arial Unicode MS"/>
            </a:endParaRPr>
          </a:p>
        </p:txBody>
      </p:sp>
      <p:sp>
        <p:nvSpPr>
          <p:cNvPr id="7" name="object 7"/>
          <p:cNvSpPr txBox="1">
            <a:spLocks noGrp="1"/>
          </p:cNvSpPr>
          <p:nvPr>
            <p:ph type="sldNum" idx="7" sz="quarter"/>
          </p:nvPr>
        </p:nvSpPr>
        <p:spPr>
          <a:prstGeom prst="rect"/>
        </p:spPr>
        <p:txBody>
          <a:bodyPr wrap="square" lIns="0" tIns="18415" rIns="0" bIns="0" rtlCol="0" vert="horz">
            <a:spAutoFit/>
          </a:bodyPr>
          <a:lstStyle/>
          <a:p>
            <a:pPr marL="25400">
              <a:lnSpc>
                <a:spcPct val="100000"/>
              </a:lnSpc>
              <a:spcBef>
                <a:spcPts val="145"/>
              </a:spcBef>
            </a:pPr>
            <a:fld id="{81D60167-4931-47E6-BA6A-407CBD079E47}" type="slidenum">
              <a:rPr dirty="0" spc="80"/>
              <a:t>004</a:t>
            </a:fl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751840"/>
          </a:xfrm>
          <a:custGeom>
            <a:avLst/>
            <a:gdLst/>
            <a:ahLst/>
            <a:cxnLst/>
            <a:rect l="l" t="t" r="r" b="b"/>
            <a:pathLst>
              <a:path w="9144000" h="751840">
                <a:moveTo>
                  <a:pt x="0" y="751487"/>
                </a:moveTo>
                <a:lnTo>
                  <a:pt x="9144000" y="751487"/>
                </a:lnTo>
                <a:lnTo>
                  <a:pt x="9144000" y="0"/>
                </a:lnTo>
                <a:lnTo>
                  <a:pt x="0" y="0"/>
                </a:lnTo>
                <a:lnTo>
                  <a:pt x="0" y="751487"/>
                </a:lnTo>
                <a:close/>
              </a:path>
            </a:pathLst>
          </a:custGeom>
          <a:solidFill>
            <a:srgbClr val="181818"/>
          </a:solidFill>
        </p:spPr>
        <p:txBody>
          <a:bodyPr wrap="square" lIns="0" tIns="0" rIns="0" bIns="0" rtlCol="0"/>
          <a:lstStyle/>
          <a:p/>
        </p:txBody>
      </p:sp>
      <p:sp>
        <p:nvSpPr>
          <p:cNvPr id="3" name="object 3"/>
          <p:cNvSpPr/>
          <p:nvPr/>
        </p:nvSpPr>
        <p:spPr>
          <a:xfrm>
            <a:off x="0" y="840559"/>
            <a:ext cx="9144000" cy="6017895"/>
          </a:xfrm>
          <a:custGeom>
            <a:avLst/>
            <a:gdLst/>
            <a:ahLst/>
            <a:cxnLst/>
            <a:rect l="l" t="t" r="r" b="b"/>
            <a:pathLst>
              <a:path w="9144000" h="6017895">
                <a:moveTo>
                  <a:pt x="0" y="6017440"/>
                </a:moveTo>
                <a:lnTo>
                  <a:pt x="9144000" y="6017440"/>
                </a:lnTo>
                <a:lnTo>
                  <a:pt x="9144000" y="0"/>
                </a:lnTo>
                <a:lnTo>
                  <a:pt x="0" y="0"/>
                </a:lnTo>
                <a:lnTo>
                  <a:pt x="0" y="6017440"/>
                </a:lnTo>
                <a:close/>
              </a:path>
            </a:pathLst>
          </a:custGeom>
          <a:solidFill>
            <a:srgbClr val="181818"/>
          </a:solidFill>
        </p:spPr>
        <p:txBody>
          <a:bodyPr wrap="square" lIns="0" tIns="0" rIns="0" bIns="0" rtlCol="0"/>
          <a:lstStyle/>
          <a:p/>
        </p:txBody>
      </p:sp>
      <p:sp>
        <p:nvSpPr>
          <p:cNvPr id="4" name="object 4"/>
          <p:cNvSpPr/>
          <p:nvPr/>
        </p:nvSpPr>
        <p:spPr>
          <a:xfrm>
            <a:off x="542" y="829092"/>
            <a:ext cx="9144000" cy="25400"/>
          </a:xfrm>
          <a:custGeom>
            <a:avLst/>
            <a:gdLst/>
            <a:ahLst/>
            <a:cxnLst/>
            <a:rect l="l" t="t" r="r" b="b"/>
            <a:pathLst>
              <a:path w="9144000" h="25400">
                <a:moveTo>
                  <a:pt x="0" y="25400"/>
                </a:moveTo>
                <a:lnTo>
                  <a:pt x="9143457" y="25400"/>
                </a:lnTo>
                <a:lnTo>
                  <a:pt x="9143457" y="0"/>
                </a:lnTo>
                <a:lnTo>
                  <a:pt x="0" y="0"/>
                </a:lnTo>
                <a:lnTo>
                  <a:pt x="0" y="25400"/>
                </a:lnTo>
                <a:close/>
              </a:path>
            </a:pathLst>
          </a:custGeom>
          <a:solidFill>
            <a:srgbClr val="000000"/>
          </a:solidFill>
        </p:spPr>
        <p:txBody>
          <a:bodyPr wrap="square" lIns="0" tIns="0" rIns="0" bIns="0" rtlCol="0"/>
          <a:lstStyle/>
          <a:p/>
        </p:txBody>
      </p:sp>
      <p:sp>
        <p:nvSpPr>
          <p:cNvPr id="5" name="object 5"/>
          <p:cNvSpPr/>
          <p:nvPr/>
        </p:nvSpPr>
        <p:spPr>
          <a:xfrm>
            <a:off x="-1319" y="751487"/>
            <a:ext cx="9133840" cy="89535"/>
          </a:xfrm>
          <a:custGeom>
            <a:avLst/>
            <a:gdLst/>
            <a:ahLst/>
            <a:cxnLst/>
            <a:rect l="l" t="t" r="r" b="b"/>
            <a:pathLst>
              <a:path w="9133840" h="89534">
                <a:moveTo>
                  <a:pt x="0" y="89072"/>
                </a:moveTo>
                <a:lnTo>
                  <a:pt x="9133639" y="89072"/>
                </a:lnTo>
                <a:lnTo>
                  <a:pt x="9133639" y="0"/>
                </a:lnTo>
                <a:lnTo>
                  <a:pt x="0" y="0"/>
                </a:lnTo>
                <a:lnTo>
                  <a:pt x="0" y="89072"/>
                </a:lnTo>
                <a:close/>
              </a:path>
            </a:pathLst>
          </a:custGeom>
          <a:solidFill>
            <a:srgbClr val="71BE44"/>
          </a:solidFill>
        </p:spPr>
        <p:txBody>
          <a:bodyPr wrap="square" lIns="0" tIns="0" rIns="0" bIns="0" rtlCol="0"/>
          <a:lstStyle/>
          <a:p/>
        </p:txBody>
      </p:sp>
      <p:sp>
        <p:nvSpPr>
          <p:cNvPr id="6" name="object 6"/>
          <p:cNvSpPr txBox="1">
            <a:spLocks noGrp="1"/>
          </p:cNvSpPr>
          <p:nvPr>
            <p:ph type="title"/>
          </p:nvPr>
        </p:nvSpPr>
        <p:spPr>
          <a:xfrm>
            <a:off x="227507" y="420242"/>
            <a:ext cx="5368925" cy="320675"/>
          </a:xfrm>
          <a:prstGeom prst="rect"/>
        </p:spPr>
        <p:txBody>
          <a:bodyPr wrap="square" lIns="0" tIns="0" rIns="0" bIns="0" rtlCol="0" vert="horz">
            <a:spAutoFit/>
          </a:bodyPr>
          <a:lstStyle/>
          <a:p>
            <a:pPr marL="12700">
              <a:lnSpc>
                <a:spcPct val="100000"/>
              </a:lnSpc>
            </a:pPr>
            <a:r>
              <a:rPr dirty="0" sz="2000" spc="10" b="1">
                <a:solidFill>
                  <a:srgbClr val="FFFFFF"/>
                </a:solidFill>
                <a:latin typeface="ヒラギノ角ゴ StdN W8"/>
                <a:cs typeface="ヒラギノ角ゴ StdN W8"/>
              </a:rPr>
              <a:t>従来の方法</a:t>
            </a:r>
            <a:r>
              <a:rPr dirty="0" sz="2000" spc="-5" b="1">
                <a:solidFill>
                  <a:srgbClr val="FFFFFF"/>
                </a:solidFill>
                <a:latin typeface="Verdana"/>
                <a:cs typeface="Verdana"/>
              </a:rPr>
              <a:t>(example.StreamBasic.java)</a:t>
            </a:r>
            <a:endParaRPr sz="2000">
              <a:latin typeface="Verdana"/>
              <a:cs typeface="Verdana"/>
            </a:endParaRPr>
          </a:p>
        </p:txBody>
      </p:sp>
      <p:sp>
        <p:nvSpPr>
          <p:cNvPr id="11" name="object 11"/>
          <p:cNvSpPr txBox="1">
            <a:spLocks noGrp="1"/>
          </p:cNvSpPr>
          <p:nvPr>
            <p:ph type="sldNum" idx="7" sz="quarter"/>
          </p:nvPr>
        </p:nvSpPr>
        <p:spPr>
          <a:prstGeom prst="rect"/>
        </p:spPr>
        <p:txBody>
          <a:bodyPr wrap="square" lIns="0" tIns="18415" rIns="0" bIns="0" rtlCol="0" vert="horz">
            <a:spAutoFit/>
          </a:bodyPr>
          <a:lstStyle/>
          <a:p>
            <a:pPr marL="25400">
              <a:lnSpc>
                <a:spcPct val="100000"/>
              </a:lnSpc>
              <a:spcBef>
                <a:spcPts val="145"/>
              </a:spcBef>
            </a:pPr>
            <a:fld id="{81D60167-4931-47E6-BA6A-407CBD079E47}" type="slidenum">
              <a:rPr dirty="0" spc="80"/>
              <a:t>004</a:t>
            </a:fld>
          </a:p>
        </p:txBody>
      </p:sp>
      <p:sp>
        <p:nvSpPr>
          <p:cNvPr id="7" name="object 7"/>
          <p:cNvSpPr txBox="1"/>
          <p:nvPr/>
        </p:nvSpPr>
        <p:spPr>
          <a:xfrm>
            <a:off x="231228" y="955166"/>
            <a:ext cx="6858634" cy="648970"/>
          </a:xfrm>
          <a:prstGeom prst="rect">
            <a:avLst/>
          </a:prstGeom>
        </p:spPr>
        <p:txBody>
          <a:bodyPr wrap="square" lIns="0" tIns="0" rIns="0" bIns="0" rtlCol="0" vert="horz">
            <a:spAutoFit/>
          </a:bodyPr>
          <a:lstStyle/>
          <a:p>
            <a:pPr marL="190500" indent="-177800">
              <a:lnSpc>
                <a:spcPct val="100000"/>
              </a:lnSpc>
              <a:buClr>
                <a:srgbClr val="528415"/>
              </a:buClr>
              <a:buSzPct val="80000"/>
              <a:buFont typeface="Wingdings"/>
              <a:buChar char=""/>
              <a:tabLst>
                <a:tab pos="191135" algn="l"/>
              </a:tabLst>
            </a:pPr>
            <a:r>
              <a:rPr dirty="0" sz="2000">
                <a:solidFill>
                  <a:srgbClr val="FFFFFF"/>
                </a:solidFill>
                <a:latin typeface="Arial Unicode MS"/>
                <a:cs typeface="Arial Unicode MS"/>
              </a:rPr>
              <a:t>例題</a:t>
            </a:r>
            <a:endParaRPr sz="2000">
              <a:latin typeface="Arial Unicode MS"/>
              <a:cs typeface="Arial Unicode MS"/>
            </a:endParaRPr>
          </a:p>
          <a:p>
            <a:pPr marL="370205">
              <a:lnSpc>
                <a:spcPct val="100000"/>
              </a:lnSpc>
              <a:spcBef>
                <a:spcPts val="430"/>
              </a:spcBef>
            </a:pPr>
            <a:r>
              <a:rPr dirty="0" sz="1450" spc="-5">
                <a:solidFill>
                  <a:srgbClr val="FFFFFF"/>
                </a:solidFill>
                <a:latin typeface="Verdana"/>
                <a:cs typeface="Verdana"/>
              </a:rPr>
              <a:t>–</a:t>
            </a:r>
            <a:r>
              <a:rPr dirty="0" sz="1450" spc="-95">
                <a:solidFill>
                  <a:srgbClr val="FFFFFF"/>
                </a:solidFill>
                <a:latin typeface="Verdana"/>
                <a:cs typeface="Verdana"/>
              </a:rPr>
              <a:t> </a:t>
            </a:r>
            <a:r>
              <a:rPr dirty="0" sz="1800" spc="-145">
                <a:solidFill>
                  <a:srgbClr val="FFFFFF"/>
                </a:solidFill>
                <a:latin typeface="Arial Unicode MS"/>
                <a:cs typeface="Arial Unicode MS"/>
              </a:rPr>
              <a:t>整数リストから偶数の要素のみ抽出し、数を</a:t>
            </a:r>
            <a:r>
              <a:rPr dirty="0" sz="1800">
                <a:solidFill>
                  <a:srgbClr val="FFFFFF"/>
                </a:solidFill>
                <a:latin typeface="Verdana"/>
                <a:cs typeface="Verdana"/>
              </a:rPr>
              <a:t>2</a:t>
            </a:r>
            <a:r>
              <a:rPr dirty="0" sz="1800" spc="-100">
                <a:solidFill>
                  <a:srgbClr val="FFFFFF"/>
                </a:solidFill>
                <a:latin typeface="Arial Unicode MS"/>
                <a:cs typeface="Arial Unicode MS"/>
              </a:rPr>
              <a:t>倍した要素を取得す</a:t>
            </a:r>
            <a:endParaRPr sz="1800">
              <a:latin typeface="Arial Unicode MS"/>
              <a:cs typeface="Arial Unicode MS"/>
            </a:endParaRPr>
          </a:p>
        </p:txBody>
      </p:sp>
      <p:sp>
        <p:nvSpPr>
          <p:cNvPr id="8" name="object 8"/>
          <p:cNvSpPr txBox="1"/>
          <p:nvPr/>
        </p:nvSpPr>
        <p:spPr>
          <a:xfrm>
            <a:off x="539546" y="1621150"/>
            <a:ext cx="7705090" cy="3423920"/>
          </a:xfrm>
          <a:prstGeom prst="rect">
            <a:avLst/>
          </a:prstGeom>
        </p:spPr>
        <p:txBody>
          <a:bodyPr wrap="square" lIns="0" tIns="0" rIns="0" bIns="0" rtlCol="0" vert="horz">
            <a:spAutoFit/>
          </a:bodyPr>
          <a:lstStyle/>
          <a:p>
            <a:pPr marL="235585">
              <a:lnSpc>
                <a:spcPts val="1910"/>
              </a:lnSpc>
            </a:pPr>
            <a:r>
              <a:rPr dirty="0" sz="1800" spc="-425">
                <a:solidFill>
                  <a:srgbClr val="FFFFFF"/>
                </a:solidFill>
                <a:latin typeface="Arial Unicode MS"/>
                <a:cs typeface="Arial Unicode MS"/>
              </a:rPr>
              <a:t>る。</a:t>
            </a:r>
            <a:endParaRPr sz="1800">
              <a:latin typeface="Arial Unicode MS"/>
              <a:cs typeface="Arial Unicode MS"/>
            </a:endParaRPr>
          </a:p>
        </p:txBody>
      </p:sp>
      <p:sp>
        <p:nvSpPr>
          <p:cNvPr id="9" name="object 9"/>
          <p:cNvSpPr txBox="1"/>
          <p:nvPr/>
        </p:nvSpPr>
        <p:spPr>
          <a:xfrm>
            <a:off x="589280" y="5288534"/>
            <a:ext cx="8166734" cy="525145"/>
          </a:xfrm>
          <a:prstGeom prst="rect">
            <a:avLst/>
          </a:prstGeom>
        </p:spPr>
        <p:txBody>
          <a:bodyPr wrap="square" lIns="0" tIns="0" rIns="0" bIns="0" rtlCol="0" vert="horz">
            <a:spAutoFit/>
          </a:bodyPr>
          <a:lstStyle/>
          <a:p>
            <a:pPr marL="186055" marR="5080" indent="-173990">
              <a:lnSpc>
                <a:spcPts val="2100"/>
              </a:lnSpc>
            </a:pPr>
            <a:r>
              <a:rPr dirty="0" sz="1400" spc="-10">
                <a:solidFill>
                  <a:srgbClr val="528415"/>
                </a:solidFill>
                <a:latin typeface="Verdana"/>
                <a:cs typeface="Verdana"/>
              </a:rPr>
              <a:t>–</a:t>
            </a:r>
            <a:r>
              <a:rPr dirty="0" sz="1400" spc="-40">
                <a:solidFill>
                  <a:srgbClr val="528415"/>
                </a:solidFill>
                <a:latin typeface="Verdana"/>
                <a:cs typeface="Verdana"/>
              </a:rPr>
              <a:t> </a:t>
            </a:r>
            <a:r>
              <a:rPr dirty="0" sz="1800" spc="-265">
                <a:solidFill>
                  <a:srgbClr val="FFFFFF"/>
                </a:solidFill>
                <a:latin typeface="Arial Unicode MS"/>
                <a:cs typeface="Arial Unicode MS"/>
              </a:rPr>
              <a:t>このような</a:t>
            </a:r>
            <a:r>
              <a:rPr dirty="0" sz="1800" spc="-75">
                <a:solidFill>
                  <a:srgbClr val="FF0000"/>
                </a:solidFill>
                <a:latin typeface="Arial Unicode MS"/>
                <a:cs typeface="Arial Unicode MS"/>
              </a:rPr>
              <a:t>手続き型</a:t>
            </a:r>
            <a:r>
              <a:rPr dirty="0" sz="1800" spc="-250">
                <a:solidFill>
                  <a:srgbClr val="FFFFFF"/>
                </a:solidFill>
                <a:latin typeface="Arial Unicode MS"/>
                <a:cs typeface="Arial Unicode MS"/>
              </a:rPr>
              <a:t>のコードは、条件分岐がネストしだすと、コードをよく見ないと、要 </a:t>
            </a:r>
            <a:r>
              <a:rPr dirty="0" sz="1800" spc="-110">
                <a:solidFill>
                  <a:srgbClr val="FFFFFF"/>
                </a:solidFill>
                <a:latin typeface="Arial Unicode MS"/>
                <a:cs typeface="Arial Unicode MS"/>
              </a:rPr>
              <a:t>件に合致する処理が書いてあるかわからない。</a:t>
            </a:r>
            <a:endParaRPr sz="1800">
              <a:latin typeface="Arial Unicode MS"/>
              <a:cs typeface="Arial Unicode MS"/>
            </a:endParaRPr>
          </a:p>
        </p:txBody>
      </p:sp>
      <p:sp>
        <p:nvSpPr>
          <p:cNvPr id="10" name="object 10"/>
          <p:cNvSpPr txBox="1"/>
          <p:nvPr/>
        </p:nvSpPr>
        <p:spPr>
          <a:xfrm>
            <a:off x="539546" y="1628775"/>
            <a:ext cx="7705090" cy="3416300"/>
          </a:xfrm>
          <a:prstGeom prst="rect">
            <a:avLst/>
          </a:prstGeom>
          <a:solidFill>
            <a:srgbClr val="BFC0C2"/>
          </a:solidFill>
          <a:ln w="25400">
            <a:solidFill>
              <a:srgbClr val="84A171"/>
            </a:solidFill>
          </a:ln>
        </p:spPr>
        <p:txBody>
          <a:bodyPr wrap="square" lIns="0" tIns="19685" rIns="0" bIns="0" rtlCol="0" vert="horz">
            <a:spAutoFit/>
          </a:bodyPr>
          <a:lstStyle/>
          <a:p>
            <a:pPr marL="78740">
              <a:lnSpc>
                <a:spcPct val="100000"/>
              </a:lnSpc>
              <a:spcBef>
                <a:spcPts val="155"/>
              </a:spcBef>
            </a:pPr>
            <a:r>
              <a:rPr dirty="0" sz="1800" spc="15">
                <a:latin typeface="Monaco"/>
                <a:cs typeface="Monaco"/>
              </a:rPr>
              <a:t>List</a:t>
            </a:r>
            <a:r>
              <a:rPr dirty="0" sz="1800" spc="15" b="1">
                <a:solidFill>
                  <a:srgbClr val="CE5C00"/>
                </a:solidFill>
                <a:latin typeface="Arial"/>
                <a:cs typeface="Arial"/>
              </a:rPr>
              <a:t>&lt;</a:t>
            </a:r>
            <a:r>
              <a:rPr dirty="0" sz="1800" spc="15" b="1">
                <a:latin typeface="Arial"/>
                <a:cs typeface="Arial"/>
              </a:rPr>
              <a:t>String</a:t>
            </a:r>
            <a:r>
              <a:rPr dirty="0" sz="1800" spc="15" b="1">
                <a:solidFill>
                  <a:srgbClr val="CE5C00"/>
                </a:solidFill>
                <a:latin typeface="Arial"/>
                <a:cs typeface="Arial"/>
              </a:rPr>
              <a:t>&gt;  </a:t>
            </a:r>
            <a:r>
              <a:rPr dirty="0" sz="1800" spc="335" b="1">
                <a:latin typeface="Arial"/>
                <a:cs typeface="Arial"/>
              </a:rPr>
              <a:t>list</a:t>
            </a:r>
            <a:r>
              <a:rPr dirty="0" sz="1800" spc="365" b="1">
                <a:latin typeface="Arial"/>
                <a:cs typeface="Arial"/>
              </a:rPr>
              <a:t> </a:t>
            </a:r>
            <a:r>
              <a:rPr dirty="0" sz="1800" spc="-65" b="1">
                <a:solidFill>
                  <a:srgbClr val="CE5C00"/>
                </a:solidFill>
                <a:latin typeface="Arial"/>
                <a:cs typeface="Arial"/>
              </a:rPr>
              <a:t>=</a:t>
            </a:r>
            <a:endParaRPr sz="1800">
              <a:latin typeface="Arial"/>
              <a:cs typeface="Arial"/>
            </a:endParaRPr>
          </a:p>
          <a:p>
            <a:pPr marL="993140">
              <a:lnSpc>
                <a:spcPct val="100000"/>
              </a:lnSpc>
            </a:pPr>
            <a:r>
              <a:rPr dirty="0" sz="1800" spc="100" b="1">
                <a:latin typeface="Arial"/>
                <a:cs typeface="Arial"/>
              </a:rPr>
              <a:t>Arrays</a:t>
            </a:r>
            <a:r>
              <a:rPr dirty="0" sz="1800" spc="100" b="1">
                <a:solidFill>
                  <a:srgbClr val="CE5C00"/>
                </a:solidFill>
                <a:latin typeface="Arial"/>
                <a:cs typeface="Arial"/>
              </a:rPr>
              <a:t>.</a:t>
            </a:r>
            <a:r>
              <a:rPr dirty="0" sz="1800" spc="100" b="1">
                <a:solidFill>
                  <a:srgbClr val="C49F00"/>
                </a:solidFill>
                <a:latin typeface="Arial"/>
                <a:cs typeface="Arial"/>
              </a:rPr>
              <a:t>asList</a:t>
            </a:r>
            <a:r>
              <a:rPr dirty="0" sz="1800" spc="100" b="1">
                <a:solidFill>
                  <a:srgbClr val="CE5C00"/>
                </a:solidFill>
                <a:latin typeface="Arial"/>
                <a:cs typeface="Arial"/>
              </a:rPr>
              <a:t>(</a:t>
            </a:r>
            <a:r>
              <a:rPr dirty="0" sz="1800" spc="100" b="1">
                <a:solidFill>
                  <a:srgbClr val="4E9A05"/>
                </a:solidFill>
                <a:latin typeface="Arial"/>
                <a:cs typeface="Arial"/>
              </a:rPr>
              <a:t>"A001"</a:t>
            </a:r>
            <a:r>
              <a:rPr dirty="0" sz="1800" spc="100" b="1">
                <a:solidFill>
                  <a:srgbClr val="CE5C00"/>
                </a:solidFill>
                <a:latin typeface="Arial"/>
                <a:cs typeface="Arial"/>
              </a:rPr>
              <a:t>,  </a:t>
            </a:r>
            <a:r>
              <a:rPr dirty="0" sz="1800" spc="114" b="1">
                <a:solidFill>
                  <a:srgbClr val="4E9A05"/>
                </a:solidFill>
                <a:latin typeface="Arial"/>
                <a:cs typeface="Arial"/>
              </a:rPr>
              <a:t>"100"</a:t>
            </a:r>
            <a:r>
              <a:rPr dirty="0" sz="1800" spc="114" b="1">
                <a:solidFill>
                  <a:srgbClr val="CE5C00"/>
                </a:solidFill>
                <a:latin typeface="Arial"/>
                <a:cs typeface="Arial"/>
              </a:rPr>
              <a:t>,  </a:t>
            </a:r>
            <a:r>
              <a:rPr dirty="0" sz="1800" spc="150" b="1">
                <a:solidFill>
                  <a:srgbClr val="4E9A05"/>
                </a:solidFill>
                <a:latin typeface="Arial"/>
                <a:cs typeface="Arial"/>
              </a:rPr>
              <a:t>"-200"</a:t>
            </a:r>
            <a:r>
              <a:rPr dirty="0" sz="1800" spc="150" b="1">
                <a:solidFill>
                  <a:srgbClr val="CE5C00"/>
                </a:solidFill>
                <a:latin typeface="Arial"/>
                <a:cs typeface="Arial"/>
              </a:rPr>
              <a:t>, </a:t>
            </a:r>
            <a:r>
              <a:rPr dirty="0" sz="1800" spc="-35" b="1">
                <a:solidFill>
                  <a:srgbClr val="4E9A05"/>
                </a:solidFill>
                <a:latin typeface="Arial"/>
                <a:cs typeface="Arial"/>
              </a:rPr>
              <a:t>"ABC"</a:t>
            </a:r>
            <a:r>
              <a:rPr dirty="0" sz="1800" spc="-35" b="1">
                <a:solidFill>
                  <a:srgbClr val="CE5C00"/>
                </a:solidFill>
                <a:latin typeface="Arial"/>
                <a:cs typeface="Arial"/>
              </a:rPr>
              <a:t>,</a:t>
            </a:r>
            <a:r>
              <a:rPr dirty="0" sz="1800" spc="395" b="1">
                <a:solidFill>
                  <a:srgbClr val="CE5C00"/>
                </a:solidFill>
                <a:latin typeface="Arial"/>
                <a:cs typeface="Arial"/>
              </a:rPr>
              <a:t> </a:t>
            </a:r>
            <a:r>
              <a:rPr dirty="0" sz="1800" spc="165" b="1">
                <a:solidFill>
                  <a:srgbClr val="4E9A05"/>
                </a:solidFill>
                <a:latin typeface="Arial"/>
                <a:cs typeface="Arial"/>
              </a:rPr>
              <a:t>"92"</a:t>
            </a:r>
            <a:r>
              <a:rPr dirty="0" sz="1800" spc="165" b="1">
                <a:solidFill>
                  <a:srgbClr val="CE5C00"/>
                </a:solidFill>
                <a:latin typeface="Arial"/>
                <a:cs typeface="Arial"/>
              </a:rPr>
              <a:t>);</a:t>
            </a:r>
            <a:endParaRPr sz="1800">
              <a:latin typeface="Arial"/>
              <a:cs typeface="Arial"/>
            </a:endParaRPr>
          </a:p>
          <a:p>
            <a:pPr marL="78740" marR="2828925">
              <a:lnSpc>
                <a:spcPct val="100000"/>
              </a:lnSpc>
            </a:pPr>
            <a:r>
              <a:rPr dirty="0" sz="1800" spc="25">
                <a:latin typeface="Monaco"/>
                <a:cs typeface="Monaco"/>
              </a:rPr>
              <a:t>List</a:t>
            </a:r>
            <a:r>
              <a:rPr dirty="0" sz="1800" spc="25" b="1">
                <a:solidFill>
                  <a:srgbClr val="CE5C00"/>
                </a:solidFill>
                <a:latin typeface="Arial"/>
                <a:cs typeface="Arial"/>
              </a:rPr>
              <a:t>&lt;</a:t>
            </a:r>
            <a:r>
              <a:rPr dirty="0" sz="1800" spc="25" b="1">
                <a:latin typeface="Arial"/>
                <a:cs typeface="Arial"/>
              </a:rPr>
              <a:t>Integer</a:t>
            </a:r>
            <a:r>
              <a:rPr dirty="0" sz="1800" spc="25" b="1">
                <a:solidFill>
                  <a:srgbClr val="CE5C00"/>
                </a:solidFill>
                <a:latin typeface="Arial"/>
                <a:cs typeface="Arial"/>
              </a:rPr>
              <a:t>&gt; </a:t>
            </a:r>
            <a:r>
              <a:rPr dirty="0" sz="1800" spc="85" b="1">
                <a:latin typeface="Arial"/>
                <a:cs typeface="Arial"/>
              </a:rPr>
              <a:t>res </a:t>
            </a:r>
            <a:r>
              <a:rPr dirty="0" sz="1800" spc="-65" b="1">
                <a:solidFill>
                  <a:srgbClr val="CE5C00"/>
                </a:solidFill>
                <a:latin typeface="Arial"/>
                <a:cs typeface="Arial"/>
              </a:rPr>
              <a:t>= </a:t>
            </a:r>
            <a:r>
              <a:rPr dirty="0" sz="1800" spc="-185" b="1">
                <a:solidFill>
                  <a:srgbClr val="1F4986"/>
                </a:solidFill>
                <a:latin typeface="Arial"/>
                <a:cs typeface="Arial"/>
              </a:rPr>
              <a:t>new </a:t>
            </a:r>
            <a:r>
              <a:rPr dirty="0" sz="1800" spc="140" b="1">
                <a:latin typeface="Arial"/>
                <a:cs typeface="Arial"/>
              </a:rPr>
              <a:t>ArrayList</a:t>
            </a:r>
            <a:r>
              <a:rPr dirty="0" sz="1800" spc="140" b="1">
                <a:solidFill>
                  <a:srgbClr val="CE5C00"/>
                </a:solidFill>
                <a:latin typeface="Arial"/>
                <a:cs typeface="Arial"/>
              </a:rPr>
              <a:t>&lt;&gt;();  </a:t>
            </a:r>
            <a:r>
              <a:rPr dirty="0" sz="1800" spc="180" b="1">
                <a:solidFill>
                  <a:srgbClr val="1F4986"/>
                </a:solidFill>
                <a:latin typeface="Arial"/>
                <a:cs typeface="Arial"/>
              </a:rPr>
              <a:t>for </a:t>
            </a:r>
            <a:r>
              <a:rPr dirty="0" sz="1800" spc="155" b="1">
                <a:solidFill>
                  <a:srgbClr val="CE5C00"/>
                </a:solidFill>
                <a:latin typeface="Arial"/>
                <a:cs typeface="Arial"/>
              </a:rPr>
              <a:t>(</a:t>
            </a:r>
            <a:r>
              <a:rPr dirty="0" sz="1800" spc="155" b="1">
                <a:latin typeface="Arial"/>
                <a:cs typeface="Arial"/>
              </a:rPr>
              <a:t>String </a:t>
            </a:r>
            <a:r>
              <a:rPr dirty="0" sz="1800" spc="-15" b="1">
                <a:latin typeface="Arial"/>
                <a:cs typeface="Arial"/>
              </a:rPr>
              <a:t>s  </a:t>
            </a:r>
            <a:r>
              <a:rPr dirty="0" sz="1800" spc="390" b="1">
                <a:solidFill>
                  <a:srgbClr val="CE5C00"/>
                </a:solidFill>
                <a:latin typeface="Arial"/>
                <a:cs typeface="Arial"/>
              </a:rPr>
              <a:t>: </a:t>
            </a:r>
            <a:r>
              <a:rPr dirty="0" sz="1800" spc="345" b="1">
                <a:latin typeface="Arial"/>
                <a:cs typeface="Arial"/>
              </a:rPr>
              <a:t>list</a:t>
            </a:r>
            <a:r>
              <a:rPr dirty="0" sz="1800" spc="345" b="1">
                <a:solidFill>
                  <a:srgbClr val="CE5C00"/>
                </a:solidFill>
                <a:latin typeface="Arial"/>
                <a:cs typeface="Arial"/>
              </a:rPr>
              <a:t>)</a:t>
            </a:r>
            <a:r>
              <a:rPr dirty="0" sz="1800" spc="1155" b="1">
                <a:solidFill>
                  <a:srgbClr val="CE5C00"/>
                </a:solidFill>
                <a:latin typeface="Arial"/>
                <a:cs typeface="Arial"/>
              </a:rPr>
              <a:t> </a:t>
            </a:r>
            <a:r>
              <a:rPr dirty="0" sz="1800" spc="285" b="1">
                <a:solidFill>
                  <a:srgbClr val="CE5C00"/>
                </a:solidFill>
                <a:latin typeface="Arial"/>
                <a:cs typeface="Arial"/>
              </a:rPr>
              <a:t>{</a:t>
            </a:r>
            <a:endParaRPr sz="1800">
              <a:latin typeface="Arial"/>
              <a:cs typeface="Arial"/>
            </a:endParaRPr>
          </a:p>
          <a:p>
            <a:pPr marL="1081405" marR="3081020" indent="-502920">
              <a:lnSpc>
                <a:spcPct val="100000"/>
              </a:lnSpc>
            </a:pPr>
            <a:r>
              <a:rPr dirty="0" sz="1800" spc="434" b="1">
                <a:solidFill>
                  <a:srgbClr val="1F4986"/>
                </a:solidFill>
                <a:latin typeface="Arial"/>
                <a:cs typeface="Arial"/>
              </a:rPr>
              <a:t>if </a:t>
            </a:r>
            <a:r>
              <a:rPr dirty="0" sz="1800" spc="105" b="1">
                <a:solidFill>
                  <a:srgbClr val="CE5C00"/>
                </a:solidFill>
                <a:latin typeface="Arial"/>
                <a:cs typeface="Arial"/>
              </a:rPr>
              <a:t>(</a:t>
            </a:r>
            <a:r>
              <a:rPr dirty="0" sz="1800" spc="105" b="1">
                <a:latin typeface="Arial"/>
                <a:cs typeface="Arial"/>
              </a:rPr>
              <a:t>s</a:t>
            </a:r>
            <a:r>
              <a:rPr dirty="0" sz="1800" spc="105" b="1">
                <a:solidFill>
                  <a:srgbClr val="CE5C00"/>
                </a:solidFill>
                <a:latin typeface="Arial"/>
                <a:cs typeface="Arial"/>
              </a:rPr>
              <a:t>.</a:t>
            </a:r>
            <a:r>
              <a:rPr dirty="0" sz="1800" spc="105" b="1">
                <a:solidFill>
                  <a:srgbClr val="C49F00"/>
                </a:solidFill>
                <a:latin typeface="Arial"/>
                <a:cs typeface="Arial"/>
              </a:rPr>
              <a:t>matches</a:t>
            </a:r>
            <a:r>
              <a:rPr dirty="0" sz="1800" spc="105" b="1">
                <a:solidFill>
                  <a:srgbClr val="CE5C00"/>
                </a:solidFill>
                <a:latin typeface="Arial"/>
                <a:cs typeface="Arial"/>
              </a:rPr>
              <a:t>(</a:t>
            </a:r>
            <a:r>
              <a:rPr dirty="0" sz="1800" spc="105" b="1">
                <a:solidFill>
                  <a:srgbClr val="4E9A05"/>
                </a:solidFill>
                <a:latin typeface="Arial"/>
                <a:cs typeface="Arial"/>
              </a:rPr>
              <a:t>"[-+]?¥¥d+"</a:t>
            </a:r>
            <a:r>
              <a:rPr dirty="0" sz="1800" spc="105" b="1">
                <a:solidFill>
                  <a:srgbClr val="CE5C00"/>
                </a:solidFill>
                <a:latin typeface="Arial"/>
                <a:cs typeface="Arial"/>
              </a:rPr>
              <a:t>)) </a:t>
            </a:r>
            <a:r>
              <a:rPr dirty="0" sz="1800" spc="285" b="1">
                <a:solidFill>
                  <a:srgbClr val="CE5C00"/>
                </a:solidFill>
                <a:latin typeface="Arial"/>
                <a:cs typeface="Arial"/>
              </a:rPr>
              <a:t>{  </a:t>
            </a:r>
            <a:r>
              <a:rPr dirty="0" sz="1800" spc="250" b="1">
                <a:solidFill>
                  <a:srgbClr val="1F4986"/>
                </a:solidFill>
                <a:latin typeface="Arial"/>
                <a:cs typeface="Arial"/>
              </a:rPr>
              <a:t>int </a:t>
            </a:r>
            <a:r>
              <a:rPr dirty="0" sz="1800" spc="490" b="1">
                <a:latin typeface="Arial"/>
                <a:cs typeface="Arial"/>
              </a:rPr>
              <a:t>i </a:t>
            </a:r>
            <a:r>
              <a:rPr dirty="0" sz="1800" spc="-65" b="1">
                <a:solidFill>
                  <a:srgbClr val="CE5C00"/>
                </a:solidFill>
                <a:latin typeface="Arial"/>
                <a:cs typeface="Arial"/>
              </a:rPr>
              <a:t>= </a:t>
            </a:r>
            <a:r>
              <a:rPr dirty="0" sz="1800" spc="165" b="1">
                <a:latin typeface="Arial"/>
                <a:cs typeface="Arial"/>
              </a:rPr>
              <a:t>Integer</a:t>
            </a:r>
            <a:r>
              <a:rPr dirty="0" sz="1800" spc="165" b="1">
                <a:solidFill>
                  <a:srgbClr val="CE5C00"/>
                </a:solidFill>
                <a:latin typeface="Arial"/>
                <a:cs typeface="Arial"/>
              </a:rPr>
              <a:t>.</a:t>
            </a:r>
            <a:r>
              <a:rPr dirty="0" sz="1800" spc="165" b="1">
                <a:solidFill>
                  <a:srgbClr val="C49F00"/>
                </a:solidFill>
                <a:latin typeface="Arial"/>
                <a:cs typeface="Arial"/>
              </a:rPr>
              <a:t>parseInt</a:t>
            </a:r>
            <a:r>
              <a:rPr dirty="0" sz="1800" spc="165" b="1">
                <a:solidFill>
                  <a:srgbClr val="CE5C00"/>
                </a:solidFill>
                <a:latin typeface="Arial"/>
                <a:cs typeface="Arial"/>
              </a:rPr>
              <a:t>(</a:t>
            </a:r>
            <a:r>
              <a:rPr dirty="0" sz="1800" spc="165" b="1">
                <a:latin typeface="Arial"/>
                <a:cs typeface="Arial"/>
              </a:rPr>
              <a:t>s</a:t>
            </a:r>
            <a:r>
              <a:rPr dirty="0" sz="1800" spc="165" b="1">
                <a:solidFill>
                  <a:srgbClr val="CE5C00"/>
                </a:solidFill>
                <a:latin typeface="Arial"/>
                <a:cs typeface="Arial"/>
              </a:rPr>
              <a:t>);  </a:t>
            </a:r>
            <a:r>
              <a:rPr dirty="0" sz="1800" spc="430" b="1">
                <a:solidFill>
                  <a:srgbClr val="1F4986"/>
                </a:solidFill>
                <a:latin typeface="Arial"/>
                <a:cs typeface="Arial"/>
              </a:rPr>
              <a:t>if </a:t>
            </a:r>
            <a:r>
              <a:rPr dirty="0" sz="1800" spc="440" b="1">
                <a:solidFill>
                  <a:srgbClr val="CE5C00"/>
                </a:solidFill>
                <a:latin typeface="Arial"/>
                <a:cs typeface="Arial"/>
              </a:rPr>
              <a:t>(</a:t>
            </a:r>
            <a:r>
              <a:rPr dirty="0" sz="1800" spc="440" b="1">
                <a:latin typeface="Arial"/>
                <a:cs typeface="Arial"/>
              </a:rPr>
              <a:t>i </a:t>
            </a:r>
            <a:r>
              <a:rPr dirty="0" sz="1800" spc="-65" b="1">
                <a:solidFill>
                  <a:srgbClr val="CE5C00"/>
                </a:solidFill>
                <a:latin typeface="Arial"/>
                <a:cs typeface="Arial"/>
              </a:rPr>
              <a:t>&gt;  </a:t>
            </a:r>
            <a:r>
              <a:rPr dirty="0" sz="1800" spc="190" b="1">
                <a:solidFill>
                  <a:srgbClr val="0000CF"/>
                </a:solidFill>
                <a:latin typeface="Arial"/>
                <a:cs typeface="Arial"/>
              </a:rPr>
              <a:t>0</a:t>
            </a:r>
            <a:r>
              <a:rPr dirty="0" sz="1800" spc="190" b="1">
                <a:solidFill>
                  <a:srgbClr val="CE5C00"/>
                </a:solidFill>
                <a:latin typeface="Arial"/>
                <a:cs typeface="Arial"/>
              </a:rPr>
              <a:t>)</a:t>
            </a:r>
            <a:r>
              <a:rPr dirty="0" sz="1800" spc="590" b="1">
                <a:solidFill>
                  <a:srgbClr val="CE5C00"/>
                </a:solidFill>
                <a:latin typeface="Arial"/>
                <a:cs typeface="Arial"/>
              </a:rPr>
              <a:t> </a:t>
            </a:r>
            <a:r>
              <a:rPr dirty="0" sz="1800" spc="285" b="1">
                <a:solidFill>
                  <a:srgbClr val="CE5C00"/>
                </a:solidFill>
                <a:latin typeface="Arial"/>
                <a:cs typeface="Arial"/>
              </a:rPr>
              <a:t>{</a:t>
            </a:r>
            <a:endParaRPr sz="1800">
              <a:latin typeface="Arial"/>
              <a:cs typeface="Arial"/>
            </a:endParaRPr>
          </a:p>
          <a:p>
            <a:pPr marL="1583055">
              <a:lnSpc>
                <a:spcPct val="100000"/>
              </a:lnSpc>
            </a:pPr>
            <a:r>
              <a:rPr dirty="0" sz="1800" spc="90">
                <a:latin typeface="Monaco"/>
                <a:cs typeface="Monaco"/>
              </a:rPr>
              <a:t>res</a:t>
            </a:r>
            <a:r>
              <a:rPr dirty="0" sz="1800" spc="90" b="1">
                <a:solidFill>
                  <a:srgbClr val="CE5C00"/>
                </a:solidFill>
                <a:latin typeface="Arial"/>
                <a:cs typeface="Arial"/>
              </a:rPr>
              <a:t>.</a:t>
            </a:r>
            <a:r>
              <a:rPr dirty="0" sz="1800" spc="90" b="1">
                <a:solidFill>
                  <a:srgbClr val="C49F00"/>
                </a:solidFill>
                <a:latin typeface="Arial"/>
                <a:cs typeface="Arial"/>
              </a:rPr>
              <a:t>add</a:t>
            </a:r>
            <a:r>
              <a:rPr dirty="0" sz="1800" spc="90" b="1">
                <a:solidFill>
                  <a:srgbClr val="CE5C00"/>
                </a:solidFill>
                <a:latin typeface="Arial"/>
                <a:cs typeface="Arial"/>
              </a:rPr>
              <a:t>(</a:t>
            </a:r>
            <a:r>
              <a:rPr dirty="0" sz="1800" spc="90" b="1">
                <a:latin typeface="Arial"/>
                <a:cs typeface="Arial"/>
              </a:rPr>
              <a:t>i  </a:t>
            </a:r>
            <a:r>
              <a:rPr dirty="0" sz="1800" spc="285" b="1">
                <a:solidFill>
                  <a:srgbClr val="CE5C00"/>
                </a:solidFill>
                <a:latin typeface="Arial"/>
                <a:cs typeface="Arial"/>
              </a:rPr>
              <a:t>*</a:t>
            </a:r>
            <a:r>
              <a:rPr dirty="0" sz="1800" spc="210" b="1">
                <a:solidFill>
                  <a:srgbClr val="CE5C00"/>
                </a:solidFill>
                <a:latin typeface="Arial"/>
                <a:cs typeface="Arial"/>
              </a:rPr>
              <a:t> </a:t>
            </a:r>
            <a:r>
              <a:rPr dirty="0" sz="1800" spc="245" b="1">
                <a:solidFill>
                  <a:srgbClr val="0000CF"/>
                </a:solidFill>
                <a:latin typeface="Arial"/>
                <a:cs typeface="Arial"/>
              </a:rPr>
              <a:t>3</a:t>
            </a:r>
            <a:r>
              <a:rPr dirty="0" sz="1800" spc="245" b="1">
                <a:solidFill>
                  <a:srgbClr val="CE5C00"/>
                </a:solidFill>
                <a:latin typeface="Arial"/>
                <a:cs typeface="Arial"/>
              </a:rPr>
              <a:t>);</a:t>
            </a:r>
            <a:endParaRPr sz="1800">
              <a:latin typeface="Arial"/>
              <a:cs typeface="Arial"/>
            </a:endParaRPr>
          </a:p>
          <a:p>
            <a:pPr marL="1081405">
              <a:lnSpc>
                <a:spcPct val="100000"/>
              </a:lnSpc>
            </a:pPr>
            <a:r>
              <a:rPr dirty="0" sz="1800" spc="285" b="1">
                <a:solidFill>
                  <a:srgbClr val="CE5C00"/>
                </a:solidFill>
                <a:latin typeface="Arial"/>
                <a:cs typeface="Arial"/>
              </a:rPr>
              <a:t>}</a:t>
            </a:r>
            <a:endParaRPr sz="1800">
              <a:latin typeface="Arial"/>
              <a:cs typeface="Arial"/>
            </a:endParaRPr>
          </a:p>
          <a:p>
            <a:pPr marL="578485">
              <a:lnSpc>
                <a:spcPct val="100000"/>
              </a:lnSpc>
            </a:pPr>
            <a:r>
              <a:rPr dirty="0" sz="1800" spc="285" b="1">
                <a:solidFill>
                  <a:srgbClr val="CE5C00"/>
                </a:solidFill>
                <a:latin typeface="Arial"/>
                <a:cs typeface="Arial"/>
              </a:rPr>
              <a:t>}</a:t>
            </a:r>
            <a:endParaRPr sz="1800">
              <a:latin typeface="Arial"/>
              <a:cs typeface="Arial"/>
            </a:endParaRPr>
          </a:p>
          <a:p>
            <a:pPr marL="78740">
              <a:lnSpc>
                <a:spcPct val="100000"/>
              </a:lnSpc>
              <a:spcBef>
                <a:spcPts val="5"/>
              </a:spcBef>
            </a:pPr>
            <a:r>
              <a:rPr dirty="0" sz="1800" spc="290" b="1">
                <a:solidFill>
                  <a:srgbClr val="CE5C00"/>
                </a:solidFill>
                <a:latin typeface="Arial"/>
                <a:cs typeface="Arial"/>
              </a:rPr>
              <a:t>}</a:t>
            </a:r>
            <a:endParaRPr sz="1800">
              <a:latin typeface="Arial"/>
              <a:cs typeface="Arial"/>
            </a:endParaRPr>
          </a:p>
          <a:p>
            <a:pPr marL="78740">
              <a:lnSpc>
                <a:spcPct val="100000"/>
              </a:lnSpc>
            </a:pPr>
            <a:r>
              <a:rPr dirty="0" sz="1800" spc="155">
                <a:latin typeface="Monaco"/>
                <a:cs typeface="Monaco"/>
              </a:rPr>
              <a:t>System</a:t>
            </a:r>
            <a:r>
              <a:rPr dirty="0" sz="1800" spc="155" b="1">
                <a:solidFill>
                  <a:srgbClr val="CE5C00"/>
                </a:solidFill>
                <a:latin typeface="Arial"/>
                <a:cs typeface="Arial"/>
              </a:rPr>
              <a:t>.</a:t>
            </a:r>
            <a:r>
              <a:rPr dirty="0" sz="1800" spc="155" b="1">
                <a:solidFill>
                  <a:srgbClr val="C49F00"/>
                </a:solidFill>
                <a:latin typeface="Arial"/>
                <a:cs typeface="Arial"/>
              </a:rPr>
              <a:t>out</a:t>
            </a:r>
            <a:r>
              <a:rPr dirty="0" sz="1800" spc="155" b="1">
                <a:solidFill>
                  <a:srgbClr val="CE5C00"/>
                </a:solidFill>
                <a:latin typeface="Arial"/>
                <a:cs typeface="Arial"/>
              </a:rPr>
              <a:t>.</a:t>
            </a:r>
            <a:r>
              <a:rPr dirty="0" sz="1800" spc="155" b="1">
                <a:solidFill>
                  <a:srgbClr val="C49F00"/>
                </a:solidFill>
                <a:latin typeface="Arial"/>
                <a:cs typeface="Arial"/>
              </a:rPr>
              <a:t>println</a:t>
            </a:r>
            <a:r>
              <a:rPr dirty="0" sz="1800" spc="155" b="1">
                <a:solidFill>
                  <a:srgbClr val="CE5C00"/>
                </a:solidFill>
                <a:latin typeface="Arial"/>
                <a:cs typeface="Arial"/>
              </a:rPr>
              <a:t>(</a:t>
            </a:r>
            <a:r>
              <a:rPr dirty="0" sz="1800" spc="155" b="1">
                <a:latin typeface="Arial"/>
                <a:cs typeface="Arial"/>
              </a:rPr>
              <a:t>res</a:t>
            </a:r>
            <a:r>
              <a:rPr dirty="0" sz="1800" spc="155" b="1">
                <a:solidFill>
                  <a:srgbClr val="CE5C00"/>
                </a:solidFill>
                <a:latin typeface="Arial"/>
                <a:cs typeface="Arial"/>
              </a:rPr>
              <a:t>);</a:t>
            </a:r>
            <a:r>
              <a:rPr dirty="0" sz="1800" spc="155" b="1" i="1">
                <a:solidFill>
                  <a:srgbClr val="8F5802"/>
                </a:solidFill>
                <a:latin typeface="Arial-BoldItalicMT"/>
                <a:cs typeface="Arial-BoldItalicMT"/>
              </a:rPr>
              <a:t>//300,</a:t>
            </a:r>
            <a:r>
              <a:rPr dirty="0" sz="1800" spc="415" b="1" i="1">
                <a:solidFill>
                  <a:srgbClr val="8F5802"/>
                </a:solidFill>
                <a:latin typeface="Arial-BoldItalicMT"/>
                <a:cs typeface="Arial-BoldItalicMT"/>
              </a:rPr>
              <a:t> </a:t>
            </a:r>
            <a:r>
              <a:rPr dirty="0" sz="1800" spc="-15" b="1" i="1">
                <a:solidFill>
                  <a:srgbClr val="8F5802"/>
                </a:solidFill>
                <a:latin typeface="Arial-BoldItalicMT"/>
                <a:cs typeface="Arial-BoldItalicMT"/>
              </a:rPr>
              <a:t>276</a:t>
            </a:r>
            <a:endParaRPr sz="1800">
              <a:latin typeface="Arial-BoldItalicMT"/>
              <a:cs typeface="Arial-BoldItalic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751205"/>
          </a:xfrm>
          <a:custGeom>
            <a:avLst/>
            <a:gdLst/>
            <a:ahLst/>
            <a:cxnLst/>
            <a:rect l="l" t="t" r="r" b="b"/>
            <a:pathLst>
              <a:path w="9144000" h="751205">
                <a:moveTo>
                  <a:pt x="0" y="750951"/>
                </a:moveTo>
                <a:lnTo>
                  <a:pt x="9144000" y="750951"/>
                </a:lnTo>
                <a:lnTo>
                  <a:pt x="9144000" y="0"/>
                </a:lnTo>
                <a:lnTo>
                  <a:pt x="0" y="0"/>
                </a:lnTo>
                <a:lnTo>
                  <a:pt x="0" y="750951"/>
                </a:lnTo>
                <a:close/>
              </a:path>
            </a:pathLst>
          </a:custGeom>
          <a:solidFill>
            <a:srgbClr val="181818"/>
          </a:solidFill>
        </p:spPr>
        <p:txBody>
          <a:bodyPr wrap="square" lIns="0" tIns="0" rIns="0" bIns="0" rtlCol="0"/>
          <a:lstStyle/>
          <a:p/>
        </p:txBody>
      </p:sp>
      <p:sp>
        <p:nvSpPr>
          <p:cNvPr id="3" name="object 3"/>
          <p:cNvSpPr/>
          <p:nvPr/>
        </p:nvSpPr>
        <p:spPr>
          <a:xfrm>
            <a:off x="0" y="827150"/>
            <a:ext cx="9144000" cy="6031230"/>
          </a:xfrm>
          <a:custGeom>
            <a:avLst/>
            <a:gdLst/>
            <a:ahLst/>
            <a:cxnLst/>
            <a:rect l="l" t="t" r="r" b="b"/>
            <a:pathLst>
              <a:path w="9144000" h="6031230">
                <a:moveTo>
                  <a:pt x="0" y="6030849"/>
                </a:moveTo>
                <a:lnTo>
                  <a:pt x="9144000" y="6030849"/>
                </a:lnTo>
                <a:lnTo>
                  <a:pt x="9144000" y="0"/>
                </a:lnTo>
                <a:lnTo>
                  <a:pt x="0" y="0"/>
                </a:lnTo>
                <a:lnTo>
                  <a:pt x="0" y="6030849"/>
                </a:lnTo>
                <a:close/>
              </a:path>
            </a:pathLst>
          </a:custGeom>
          <a:solidFill>
            <a:srgbClr val="181818"/>
          </a:solidFill>
        </p:spPr>
        <p:txBody>
          <a:bodyPr wrap="square" lIns="0" tIns="0" rIns="0" bIns="0" rtlCol="0"/>
          <a:lstStyle/>
          <a:p/>
        </p:txBody>
      </p:sp>
      <p:sp>
        <p:nvSpPr>
          <p:cNvPr id="4" name="object 4"/>
          <p:cNvSpPr/>
          <p:nvPr/>
        </p:nvSpPr>
        <p:spPr>
          <a:xfrm>
            <a:off x="549" y="817625"/>
            <a:ext cx="9144000" cy="25400"/>
          </a:xfrm>
          <a:custGeom>
            <a:avLst/>
            <a:gdLst/>
            <a:ahLst/>
            <a:cxnLst/>
            <a:rect l="l" t="t" r="r" b="b"/>
            <a:pathLst>
              <a:path w="9144000" h="25400">
                <a:moveTo>
                  <a:pt x="0" y="25400"/>
                </a:moveTo>
                <a:lnTo>
                  <a:pt x="9143450" y="25400"/>
                </a:lnTo>
                <a:lnTo>
                  <a:pt x="9143450" y="0"/>
                </a:lnTo>
                <a:lnTo>
                  <a:pt x="0" y="0"/>
                </a:lnTo>
                <a:lnTo>
                  <a:pt x="0" y="25400"/>
                </a:lnTo>
                <a:close/>
              </a:path>
            </a:pathLst>
          </a:custGeom>
          <a:solidFill>
            <a:srgbClr val="000000"/>
          </a:solidFill>
        </p:spPr>
        <p:txBody>
          <a:bodyPr wrap="square" lIns="0" tIns="0" rIns="0" bIns="0" rtlCol="0"/>
          <a:lstStyle/>
          <a:p/>
        </p:txBody>
      </p:sp>
      <p:sp>
        <p:nvSpPr>
          <p:cNvPr id="5" name="object 5"/>
          <p:cNvSpPr/>
          <p:nvPr/>
        </p:nvSpPr>
        <p:spPr>
          <a:xfrm>
            <a:off x="-1317" y="750951"/>
            <a:ext cx="9142095" cy="76200"/>
          </a:xfrm>
          <a:custGeom>
            <a:avLst/>
            <a:gdLst/>
            <a:ahLst/>
            <a:cxnLst/>
            <a:rect l="l" t="t" r="r" b="b"/>
            <a:pathLst>
              <a:path w="9142095" h="76200">
                <a:moveTo>
                  <a:pt x="0" y="76200"/>
                </a:moveTo>
                <a:lnTo>
                  <a:pt x="9141627" y="76200"/>
                </a:lnTo>
                <a:lnTo>
                  <a:pt x="9141627" y="0"/>
                </a:lnTo>
                <a:lnTo>
                  <a:pt x="0" y="0"/>
                </a:lnTo>
                <a:lnTo>
                  <a:pt x="0" y="76200"/>
                </a:lnTo>
                <a:close/>
              </a:path>
            </a:pathLst>
          </a:custGeom>
          <a:solidFill>
            <a:srgbClr val="71BE44"/>
          </a:solidFill>
        </p:spPr>
        <p:txBody>
          <a:bodyPr wrap="square" lIns="0" tIns="0" rIns="0" bIns="0" rtlCol="0"/>
          <a:lstStyle/>
          <a:p/>
        </p:txBody>
      </p:sp>
      <p:sp>
        <p:nvSpPr>
          <p:cNvPr id="6" name="object 6"/>
          <p:cNvSpPr txBox="1">
            <a:spLocks noGrp="1"/>
          </p:cNvSpPr>
          <p:nvPr>
            <p:ph type="title"/>
          </p:nvPr>
        </p:nvSpPr>
        <p:spPr>
          <a:xfrm>
            <a:off x="231140" y="430504"/>
            <a:ext cx="7000240" cy="320675"/>
          </a:xfrm>
          <a:prstGeom prst="rect"/>
        </p:spPr>
        <p:txBody>
          <a:bodyPr wrap="square" lIns="0" tIns="0" rIns="0" bIns="0" rtlCol="0" vert="horz">
            <a:spAutoFit/>
          </a:bodyPr>
          <a:lstStyle/>
          <a:p>
            <a:pPr marL="12700">
              <a:lnSpc>
                <a:spcPct val="100000"/>
              </a:lnSpc>
            </a:pPr>
            <a:r>
              <a:rPr dirty="0" sz="2000" b="1">
                <a:solidFill>
                  <a:srgbClr val="FFFFFF"/>
                </a:solidFill>
                <a:latin typeface="Verdana"/>
                <a:cs typeface="Verdana"/>
              </a:rPr>
              <a:t>Stream</a:t>
            </a:r>
            <a:r>
              <a:rPr dirty="0" sz="2000" spc="-5" b="1">
                <a:solidFill>
                  <a:srgbClr val="FFFFFF"/>
                </a:solidFill>
                <a:latin typeface="Verdana"/>
                <a:cs typeface="Verdana"/>
              </a:rPr>
              <a:t> </a:t>
            </a:r>
            <a:r>
              <a:rPr dirty="0" sz="2000" b="1">
                <a:solidFill>
                  <a:srgbClr val="FFFFFF"/>
                </a:solidFill>
                <a:latin typeface="Verdana"/>
                <a:cs typeface="Verdana"/>
              </a:rPr>
              <a:t>API</a:t>
            </a:r>
            <a:r>
              <a:rPr dirty="0" sz="2000" spc="-35" b="1">
                <a:solidFill>
                  <a:srgbClr val="FFFFFF"/>
                </a:solidFill>
                <a:latin typeface="Verdana"/>
                <a:cs typeface="Verdana"/>
              </a:rPr>
              <a:t> </a:t>
            </a:r>
            <a:r>
              <a:rPr dirty="0" sz="2000" spc="140" b="1">
                <a:solidFill>
                  <a:srgbClr val="FFFFFF"/>
                </a:solidFill>
                <a:latin typeface="Apple SD Gothic Neo"/>
                <a:cs typeface="Apple SD Gothic Neo"/>
              </a:rPr>
              <a:t>による解法</a:t>
            </a:r>
            <a:r>
              <a:rPr dirty="0" sz="2000" spc="-5" b="1">
                <a:solidFill>
                  <a:srgbClr val="FFFFFF"/>
                </a:solidFill>
                <a:latin typeface="Verdana"/>
                <a:cs typeface="Verdana"/>
              </a:rPr>
              <a:t>(example.StreamBasic.java)</a:t>
            </a:r>
            <a:endParaRPr sz="2000">
              <a:latin typeface="Verdana"/>
              <a:cs typeface="Verdana"/>
            </a:endParaRPr>
          </a:p>
        </p:txBody>
      </p:sp>
      <p:sp>
        <p:nvSpPr>
          <p:cNvPr id="7" name="object 7"/>
          <p:cNvSpPr txBox="1">
            <a:spLocks noGrp="1"/>
          </p:cNvSpPr>
          <p:nvPr>
            <p:ph type="body" idx="1"/>
          </p:nvPr>
        </p:nvSpPr>
        <p:spPr>
          <a:prstGeom prst="rect"/>
        </p:spPr>
        <p:txBody>
          <a:bodyPr wrap="square" lIns="0" tIns="0" rIns="0" bIns="0" rtlCol="0" vert="horz">
            <a:spAutoFit/>
          </a:bodyPr>
          <a:lstStyle/>
          <a:p>
            <a:pPr marL="217170">
              <a:lnSpc>
                <a:spcPts val="1910"/>
              </a:lnSpc>
            </a:pPr>
            <a:r>
              <a:rPr dirty="0" spc="-425"/>
              <a:t>る。</a:t>
            </a:r>
          </a:p>
        </p:txBody>
      </p:sp>
      <p:sp>
        <p:nvSpPr>
          <p:cNvPr id="8" name="object 8"/>
          <p:cNvSpPr txBox="1"/>
          <p:nvPr/>
        </p:nvSpPr>
        <p:spPr>
          <a:xfrm>
            <a:off x="231203" y="4277867"/>
            <a:ext cx="7777480" cy="2183130"/>
          </a:xfrm>
          <a:prstGeom prst="rect">
            <a:avLst/>
          </a:prstGeom>
        </p:spPr>
        <p:txBody>
          <a:bodyPr wrap="square" lIns="0" tIns="0" rIns="0" bIns="0" rtlCol="0" vert="horz">
            <a:spAutoFit/>
          </a:bodyPr>
          <a:lstStyle/>
          <a:p>
            <a:pPr marL="190500" indent="-177800">
              <a:lnSpc>
                <a:spcPct val="100000"/>
              </a:lnSpc>
              <a:buClr>
                <a:srgbClr val="528415"/>
              </a:buClr>
              <a:buSzPct val="77777"/>
              <a:buFont typeface="Wingdings"/>
              <a:buChar char=""/>
              <a:tabLst>
                <a:tab pos="191135" algn="l"/>
              </a:tabLst>
            </a:pPr>
            <a:r>
              <a:rPr dirty="0" sz="1800">
                <a:solidFill>
                  <a:srgbClr val="FFFFFF"/>
                </a:solidFill>
                <a:latin typeface="Arial Unicode MS"/>
                <a:cs typeface="Arial Unicode MS"/>
              </a:rPr>
              <a:t>解説</a:t>
            </a:r>
            <a:endParaRPr sz="1800">
              <a:latin typeface="Arial Unicode MS"/>
              <a:cs typeface="Arial Unicode MS"/>
            </a:endParaRPr>
          </a:p>
          <a:p>
            <a:pPr marL="370205">
              <a:lnSpc>
                <a:spcPct val="100000"/>
              </a:lnSpc>
              <a:spcBef>
                <a:spcPts val="375"/>
              </a:spcBef>
            </a:pPr>
            <a:r>
              <a:rPr dirty="0" sz="1250" spc="20">
                <a:solidFill>
                  <a:srgbClr val="528415"/>
                </a:solidFill>
                <a:latin typeface="Verdana"/>
                <a:cs typeface="Verdana"/>
              </a:rPr>
              <a:t>–</a:t>
            </a:r>
            <a:r>
              <a:rPr dirty="0" sz="1250" spc="65">
                <a:solidFill>
                  <a:srgbClr val="528415"/>
                </a:solidFill>
                <a:latin typeface="Verdana"/>
                <a:cs typeface="Verdana"/>
              </a:rPr>
              <a:t> </a:t>
            </a:r>
            <a:r>
              <a:rPr dirty="0" sz="1600" spc="-5">
                <a:solidFill>
                  <a:srgbClr val="FFFFFF"/>
                </a:solidFill>
                <a:latin typeface="Verdana"/>
                <a:cs typeface="Verdana"/>
              </a:rPr>
              <a:t>Stream</a:t>
            </a:r>
            <a:r>
              <a:rPr dirty="0" sz="1600" spc="-160">
                <a:solidFill>
                  <a:srgbClr val="FFFFFF"/>
                </a:solidFill>
                <a:latin typeface="Arial Unicode MS"/>
                <a:cs typeface="Arial Unicode MS"/>
              </a:rPr>
              <a:t>という一連の要素の集まりに、</a:t>
            </a:r>
            <a:endParaRPr sz="1600">
              <a:latin typeface="Arial Unicode MS"/>
              <a:cs typeface="Arial Unicode MS"/>
            </a:endParaRPr>
          </a:p>
          <a:p>
            <a:pPr marL="544195">
              <a:lnSpc>
                <a:spcPct val="100000"/>
              </a:lnSpc>
            </a:pPr>
            <a:r>
              <a:rPr dirty="0" sz="1600" spc="-5">
                <a:solidFill>
                  <a:srgbClr val="FFFFFF"/>
                </a:solidFill>
                <a:latin typeface="Arial Unicode MS"/>
                <a:cs typeface="Arial Unicode MS"/>
              </a:rPr>
              <a:t>抽出</a:t>
            </a:r>
            <a:r>
              <a:rPr dirty="0" sz="1600" spc="-10">
                <a:solidFill>
                  <a:srgbClr val="FFFFFF"/>
                </a:solidFill>
                <a:latin typeface="Verdana"/>
                <a:cs typeface="Verdana"/>
              </a:rPr>
              <a:t>(filter</a:t>
            </a:r>
            <a:r>
              <a:rPr dirty="0" sz="1600" spc="-5">
                <a:solidFill>
                  <a:srgbClr val="FFFFFF"/>
                </a:solidFill>
                <a:latin typeface="Verdana"/>
                <a:cs typeface="Verdana"/>
              </a:rPr>
              <a:t>)</a:t>
            </a:r>
            <a:r>
              <a:rPr dirty="0" sz="1600" spc="-270">
                <a:solidFill>
                  <a:srgbClr val="FFFFFF"/>
                </a:solidFill>
                <a:latin typeface="Arial Unicode MS"/>
                <a:cs typeface="Arial Unicode MS"/>
              </a:rPr>
              <a:t>・演算</a:t>
            </a:r>
            <a:r>
              <a:rPr dirty="0" sz="1600" spc="-10">
                <a:solidFill>
                  <a:srgbClr val="FFFFFF"/>
                </a:solidFill>
                <a:latin typeface="Verdana"/>
                <a:cs typeface="Verdana"/>
              </a:rPr>
              <a:t>(map</a:t>
            </a:r>
            <a:r>
              <a:rPr dirty="0" sz="1600" spc="-5">
                <a:solidFill>
                  <a:srgbClr val="FFFFFF"/>
                </a:solidFill>
                <a:latin typeface="Verdana"/>
                <a:cs typeface="Verdana"/>
              </a:rPr>
              <a:t>)</a:t>
            </a:r>
            <a:r>
              <a:rPr dirty="0" sz="1600" spc="-135">
                <a:solidFill>
                  <a:srgbClr val="FFFFFF"/>
                </a:solidFill>
                <a:latin typeface="Arial Unicode MS"/>
                <a:cs typeface="Arial Unicode MS"/>
              </a:rPr>
              <a:t>のような操作を連結して繰り返し処理の内容を組み立てる。</a:t>
            </a:r>
            <a:endParaRPr sz="1600">
              <a:latin typeface="Arial Unicode MS"/>
              <a:cs typeface="Arial Unicode MS"/>
            </a:endParaRPr>
          </a:p>
          <a:p>
            <a:pPr marL="544195">
              <a:lnSpc>
                <a:spcPct val="100000"/>
              </a:lnSpc>
            </a:pPr>
            <a:r>
              <a:rPr dirty="0" sz="1600" spc="-35">
                <a:solidFill>
                  <a:srgbClr val="FFFFFF"/>
                </a:solidFill>
                <a:latin typeface="Arial Unicode MS"/>
                <a:cs typeface="Arial Unicode MS"/>
              </a:rPr>
              <a:t>最終的に</a:t>
            </a:r>
            <a:r>
              <a:rPr dirty="0" sz="1600" spc="-5">
                <a:solidFill>
                  <a:srgbClr val="FFFFFF"/>
                </a:solidFill>
                <a:latin typeface="Verdana"/>
                <a:cs typeface="Verdana"/>
              </a:rPr>
              <a:t>collect</a:t>
            </a:r>
            <a:r>
              <a:rPr dirty="0" sz="1600" spc="-365">
                <a:solidFill>
                  <a:srgbClr val="FFFFFF"/>
                </a:solidFill>
                <a:latin typeface="Arial Unicode MS"/>
                <a:cs typeface="Arial Unicode MS"/>
              </a:rPr>
              <a:t>メソッド</a:t>
            </a:r>
            <a:r>
              <a:rPr dirty="0" sz="1600" spc="-370">
                <a:solidFill>
                  <a:srgbClr val="FFFFFF"/>
                </a:solidFill>
                <a:latin typeface="Arial Unicode MS"/>
                <a:cs typeface="Arial Unicode MS"/>
              </a:rPr>
              <a:t>で</a:t>
            </a:r>
            <a:r>
              <a:rPr dirty="0" sz="1600" spc="-545">
                <a:solidFill>
                  <a:srgbClr val="FFFFFF"/>
                </a:solidFill>
                <a:latin typeface="Arial Unicode MS"/>
                <a:cs typeface="Arial Unicode MS"/>
              </a:rPr>
              <a:t>、</a:t>
            </a:r>
            <a:r>
              <a:rPr dirty="0" sz="1600" spc="-10">
                <a:solidFill>
                  <a:srgbClr val="FFFFFF"/>
                </a:solidFill>
                <a:latin typeface="Arial Unicode MS"/>
                <a:cs typeface="Arial Unicode MS"/>
              </a:rPr>
              <a:t>操作</a:t>
            </a:r>
            <a:r>
              <a:rPr dirty="0" sz="1600" spc="-150">
                <a:solidFill>
                  <a:srgbClr val="FFFFFF"/>
                </a:solidFill>
                <a:latin typeface="Arial Unicode MS"/>
                <a:cs typeface="Arial Unicode MS"/>
              </a:rPr>
              <a:t>した要素を</a:t>
            </a:r>
            <a:r>
              <a:rPr dirty="0" sz="1600" spc="-5">
                <a:solidFill>
                  <a:srgbClr val="FFFFFF"/>
                </a:solidFill>
                <a:latin typeface="Verdana"/>
                <a:cs typeface="Verdana"/>
              </a:rPr>
              <a:t>List</a:t>
            </a:r>
            <a:r>
              <a:rPr dirty="0" sz="1600" spc="-135">
                <a:solidFill>
                  <a:srgbClr val="FFFFFF"/>
                </a:solidFill>
                <a:latin typeface="Arial Unicode MS"/>
                <a:cs typeface="Arial Unicode MS"/>
              </a:rPr>
              <a:t>等に変換する。</a:t>
            </a:r>
            <a:endParaRPr sz="1600">
              <a:latin typeface="Arial Unicode MS"/>
              <a:cs typeface="Arial Unicode MS"/>
            </a:endParaRPr>
          </a:p>
          <a:p>
            <a:pPr marL="544195">
              <a:lnSpc>
                <a:spcPct val="100000"/>
              </a:lnSpc>
            </a:pPr>
            <a:r>
              <a:rPr dirty="0" sz="1600" spc="-204">
                <a:solidFill>
                  <a:srgbClr val="FFFFFF"/>
                </a:solidFill>
                <a:latin typeface="Arial Unicode MS"/>
                <a:cs typeface="Arial Unicode MS"/>
              </a:rPr>
              <a:t>よくわからなければ、</a:t>
            </a:r>
            <a:r>
              <a:rPr dirty="0" sz="1600" spc="-5">
                <a:solidFill>
                  <a:srgbClr val="FFFFFF"/>
                </a:solidFill>
                <a:latin typeface="Verdana"/>
                <a:cs typeface="Verdana"/>
              </a:rPr>
              <a:t>SQ</a:t>
            </a:r>
            <a:r>
              <a:rPr dirty="0" sz="1600" spc="-10">
                <a:solidFill>
                  <a:srgbClr val="FFFFFF"/>
                </a:solidFill>
                <a:latin typeface="Verdana"/>
                <a:cs typeface="Verdana"/>
              </a:rPr>
              <a:t>L</a:t>
            </a:r>
            <a:r>
              <a:rPr dirty="0" sz="1600" spc="-229">
                <a:solidFill>
                  <a:srgbClr val="FFFFFF"/>
                </a:solidFill>
                <a:latin typeface="Arial Unicode MS"/>
                <a:cs typeface="Arial Unicode MS"/>
              </a:rPr>
              <a:t>でイメージしてもらうといいかもしれません。</a:t>
            </a:r>
            <a:endParaRPr sz="1600">
              <a:latin typeface="Arial Unicode MS"/>
              <a:cs typeface="Arial Unicode MS"/>
            </a:endParaRPr>
          </a:p>
          <a:p>
            <a:pPr marL="544195" indent="-173990">
              <a:lnSpc>
                <a:spcPct val="100000"/>
              </a:lnSpc>
              <a:spcBef>
                <a:spcPts val="390"/>
              </a:spcBef>
              <a:buClr>
                <a:srgbClr val="528415"/>
              </a:buClr>
              <a:buSzPct val="78125"/>
              <a:buFont typeface="Verdana"/>
              <a:buChar char="–"/>
              <a:tabLst>
                <a:tab pos="544830" algn="l"/>
              </a:tabLst>
            </a:pPr>
            <a:r>
              <a:rPr dirty="0" sz="1600" spc="-130">
                <a:solidFill>
                  <a:srgbClr val="FFFFFF"/>
                </a:solidFill>
                <a:latin typeface="Arial Unicode MS"/>
                <a:cs typeface="Arial Unicode MS"/>
              </a:rPr>
              <a:t>操作の内容はラムダ式で何をするのかを書く。</a:t>
            </a:r>
            <a:endParaRPr sz="1600">
              <a:latin typeface="Arial Unicode MS"/>
              <a:cs typeface="Arial Unicode MS"/>
            </a:endParaRPr>
          </a:p>
          <a:p>
            <a:pPr marL="544195" indent="-173990">
              <a:lnSpc>
                <a:spcPct val="100000"/>
              </a:lnSpc>
              <a:spcBef>
                <a:spcPts val="380"/>
              </a:spcBef>
              <a:buClr>
                <a:srgbClr val="528415"/>
              </a:buClr>
              <a:buSzPct val="78125"/>
              <a:buFont typeface="Verdana"/>
              <a:buChar char="–"/>
              <a:tabLst>
                <a:tab pos="544830" algn="l"/>
              </a:tabLst>
            </a:pPr>
            <a:r>
              <a:rPr dirty="0" sz="1600" spc="-150">
                <a:solidFill>
                  <a:srgbClr val="FFFFFF"/>
                </a:solidFill>
                <a:latin typeface="Arial Unicode MS"/>
                <a:cs typeface="Arial Unicode MS"/>
              </a:rPr>
              <a:t>なんとなく、例題の処理内容とラムダ式の内容が揃ってる感じがしませんか。</a:t>
            </a:r>
            <a:endParaRPr sz="1600">
              <a:latin typeface="Arial Unicode MS"/>
              <a:cs typeface="Arial Unicode MS"/>
            </a:endParaRPr>
          </a:p>
          <a:p>
            <a:pPr marL="544195" indent="-173990">
              <a:lnSpc>
                <a:spcPct val="100000"/>
              </a:lnSpc>
              <a:spcBef>
                <a:spcPts val="380"/>
              </a:spcBef>
              <a:buClr>
                <a:srgbClr val="528415"/>
              </a:buClr>
              <a:buSzPct val="78125"/>
              <a:buFont typeface="Verdana"/>
              <a:buChar char="–"/>
              <a:tabLst>
                <a:tab pos="544830" algn="l"/>
              </a:tabLst>
            </a:pPr>
            <a:r>
              <a:rPr dirty="0" sz="1600" spc="-160">
                <a:solidFill>
                  <a:srgbClr val="FFFFFF"/>
                </a:solidFill>
                <a:latin typeface="Arial Unicode MS"/>
                <a:cs typeface="Arial Unicode MS"/>
              </a:rPr>
              <a:t>あと変数も少ないですよね。</a:t>
            </a:r>
            <a:endParaRPr sz="1600">
              <a:latin typeface="Arial Unicode MS"/>
              <a:cs typeface="Arial Unicode MS"/>
            </a:endParaRPr>
          </a:p>
        </p:txBody>
      </p:sp>
      <p:sp>
        <p:nvSpPr>
          <p:cNvPr id="9" name="object 9"/>
          <p:cNvSpPr/>
          <p:nvPr/>
        </p:nvSpPr>
        <p:spPr>
          <a:xfrm>
            <a:off x="558279" y="1628775"/>
            <a:ext cx="8281034" cy="2585720"/>
          </a:xfrm>
          <a:custGeom>
            <a:avLst/>
            <a:gdLst/>
            <a:ahLst/>
            <a:cxnLst/>
            <a:rect l="l" t="t" r="r" b="b"/>
            <a:pathLst>
              <a:path w="8281034" h="2585720">
                <a:moveTo>
                  <a:pt x="0" y="2585339"/>
                </a:moveTo>
                <a:lnTo>
                  <a:pt x="8280908" y="2585339"/>
                </a:lnTo>
                <a:lnTo>
                  <a:pt x="8280908" y="0"/>
                </a:lnTo>
                <a:lnTo>
                  <a:pt x="0" y="0"/>
                </a:lnTo>
                <a:lnTo>
                  <a:pt x="0" y="2585339"/>
                </a:lnTo>
                <a:close/>
              </a:path>
            </a:pathLst>
          </a:custGeom>
          <a:solidFill>
            <a:srgbClr val="BFC0C2"/>
          </a:solidFill>
        </p:spPr>
        <p:txBody>
          <a:bodyPr wrap="square" lIns="0" tIns="0" rIns="0" bIns="0" rtlCol="0"/>
          <a:lstStyle/>
          <a:p/>
        </p:txBody>
      </p:sp>
      <p:sp>
        <p:nvSpPr>
          <p:cNvPr id="10" name="object 10"/>
          <p:cNvSpPr/>
          <p:nvPr/>
        </p:nvSpPr>
        <p:spPr>
          <a:xfrm>
            <a:off x="558279" y="1628775"/>
            <a:ext cx="8281034" cy="2585720"/>
          </a:xfrm>
          <a:custGeom>
            <a:avLst/>
            <a:gdLst/>
            <a:ahLst/>
            <a:cxnLst/>
            <a:rect l="l" t="t" r="r" b="b"/>
            <a:pathLst>
              <a:path w="8281034" h="2585720">
                <a:moveTo>
                  <a:pt x="0" y="2585339"/>
                </a:moveTo>
                <a:lnTo>
                  <a:pt x="8280908" y="2585339"/>
                </a:lnTo>
                <a:lnTo>
                  <a:pt x="8280908" y="0"/>
                </a:lnTo>
                <a:lnTo>
                  <a:pt x="0" y="0"/>
                </a:lnTo>
                <a:lnTo>
                  <a:pt x="0" y="2585339"/>
                </a:lnTo>
                <a:close/>
              </a:path>
            </a:pathLst>
          </a:custGeom>
          <a:ln w="25400">
            <a:solidFill>
              <a:srgbClr val="84A171"/>
            </a:solidFill>
          </a:ln>
        </p:spPr>
        <p:txBody>
          <a:bodyPr wrap="square" lIns="0" tIns="0" rIns="0" bIns="0" rtlCol="0"/>
          <a:lstStyle/>
          <a:p/>
        </p:txBody>
      </p:sp>
      <p:sp>
        <p:nvSpPr>
          <p:cNvPr id="11" name="object 11"/>
          <p:cNvSpPr txBox="1"/>
          <p:nvPr/>
        </p:nvSpPr>
        <p:spPr>
          <a:xfrm>
            <a:off x="231317" y="957427"/>
            <a:ext cx="7613650" cy="1278890"/>
          </a:xfrm>
          <a:prstGeom prst="rect">
            <a:avLst/>
          </a:prstGeom>
        </p:spPr>
        <p:txBody>
          <a:bodyPr wrap="square" lIns="0" tIns="0" rIns="0" bIns="0" rtlCol="0" vert="horz">
            <a:spAutoFit/>
          </a:bodyPr>
          <a:lstStyle/>
          <a:p>
            <a:pPr marL="190500" indent="-177800">
              <a:lnSpc>
                <a:spcPct val="100000"/>
              </a:lnSpc>
              <a:buClr>
                <a:srgbClr val="528415"/>
              </a:buClr>
              <a:buSzPct val="80000"/>
              <a:buFont typeface="Wingdings"/>
              <a:buChar char=""/>
              <a:tabLst>
                <a:tab pos="191135" algn="l"/>
              </a:tabLst>
            </a:pPr>
            <a:r>
              <a:rPr dirty="0" sz="2000">
                <a:solidFill>
                  <a:srgbClr val="FFFFFF"/>
                </a:solidFill>
                <a:latin typeface="Arial Unicode MS"/>
                <a:cs typeface="Arial Unicode MS"/>
              </a:rPr>
              <a:t>例題</a:t>
            </a:r>
            <a:endParaRPr sz="2000">
              <a:latin typeface="Arial Unicode MS"/>
              <a:cs typeface="Arial Unicode MS"/>
            </a:endParaRPr>
          </a:p>
          <a:p>
            <a:pPr marL="370205">
              <a:lnSpc>
                <a:spcPct val="100000"/>
              </a:lnSpc>
              <a:spcBef>
                <a:spcPts val="430"/>
              </a:spcBef>
            </a:pPr>
            <a:r>
              <a:rPr dirty="0" sz="1450" spc="-5">
                <a:solidFill>
                  <a:srgbClr val="528415"/>
                </a:solidFill>
                <a:latin typeface="Verdana"/>
                <a:cs typeface="Verdana"/>
              </a:rPr>
              <a:t>–</a:t>
            </a:r>
            <a:r>
              <a:rPr dirty="0" sz="1450" spc="-90">
                <a:solidFill>
                  <a:srgbClr val="528415"/>
                </a:solidFill>
                <a:latin typeface="Verdana"/>
                <a:cs typeface="Verdana"/>
              </a:rPr>
              <a:t> </a:t>
            </a:r>
            <a:r>
              <a:rPr dirty="0" sz="1800" spc="-145">
                <a:solidFill>
                  <a:srgbClr val="FFFFFF"/>
                </a:solidFill>
                <a:latin typeface="Arial Unicode MS"/>
                <a:cs typeface="Arial Unicode MS"/>
              </a:rPr>
              <a:t>整数リストから偶数の要素のみ抽出し、数を</a:t>
            </a:r>
            <a:r>
              <a:rPr dirty="0" sz="1800">
                <a:solidFill>
                  <a:srgbClr val="FFFFFF"/>
                </a:solidFill>
                <a:latin typeface="Verdana"/>
                <a:cs typeface="Verdana"/>
              </a:rPr>
              <a:t>2</a:t>
            </a:r>
            <a:r>
              <a:rPr dirty="0" sz="1800" spc="-100">
                <a:solidFill>
                  <a:srgbClr val="FFFFFF"/>
                </a:solidFill>
                <a:latin typeface="Arial Unicode MS"/>
                <a:cs typeface="Arial Unicode MS"/>
              </a:rPr>
              <a:t>倍した要素を取得す</a:t>
            </a:r>
            <a:r>
              <a:rPr dirty="0" sz="1800">
                <a:solidFill>
                  <a:srgbClr val="FFFFFF"/>
                </a:solidFill>
                <a:latin typeface="HiraginoSans-W3"/>
                <a:cs typeface="HiraginoSans-W3"/>
              </a:rPr>
              <a:t>る</a:t>
            </a:r>
            <a:endParaRPr sz="1800">
              <a:latin typeface="HiraginoSans-W3"/>
              <a:cs typeface="HiraginoSans-W3"/>
            </a:endParaRPr>
          </a:p>
          <a:p>
            <a:pPr marL="418465">
              <a:lnSpc>
                <a:spcPct val="100000"/>
              </a:lnSpc>
              <a:spcBef>
                <a:spcPts val="550"/>
              </a:spcBef>
            </a:pPr>
            <a:r>
              <a:rPr dirty="0" sz="1800" spc="15">
                <a:latin typeface="Monaco"/>
                <a:cs typeface="Monaco"/>
              </a:rPr>
              <a:t>List</a:t>
            </a:r>
            <a:r>
              <a:rPr dirty="0" sz="1800" spc="15" b="1">
                <a:solidFill>
                  <a:srgbClr val="CE5C00"/>
                </a:solidFill>
                <a:latin typeface="Arial"/>
                <a:cs typeface="Arial"/>
              </a:rPr>
              <a:t>&lt;</a:t>
            </a:r>
            <a:r>
              <a:rPr dirty="0" sz="1800" spc="15" b="1">
                <a:latin typeface="Arial"/>
                <a:cs typeface="Arial"/>
              </a:rPr>
              <a:t>String</a:t>
            </a:r>
            <a:r>
              <a:rPr dirty="0" sz="1800" spc="15" b="1">
                <a:solidFill>
                  <a:srgbClr val="CE5C00"/>
                </a:solidFill>
                <a:latin typeface="Arial"/>
                <a:cs typeface="Arial"/>
              </a:rPr>
              <a:t>&gt;  </a:t>
            </a:r>
            <a:r>
              <a:rPr dirty="0" sz="1800" spc="335" b="1">
                <a:latin typeface="Arial"/>
                <a:cs typeface="Arial"/>
              </a:rPr>
              <a:t>list</a:t>
            </a:r>
            <a:r>
              <a:rPr dirty="0" sz="1800" spc="365" b="1">
                <a:latin typeface="Arial"/>
                <a:cs typeface="Arial"/>
              </a:rPr>
              <a:t> </a:t>
            </a:r>
            <a:r>
              <a:rPr dirty="0" sz="1800" spc="-65" b="1">
                <a:solidFill>
                  <a:srgbClr val="CE5C00"/>
                </a:solidFill>
                <a:latin typeface="Arial"/>
                <a:cs typeface="Arial"/>
              </a:rPr>
              <a:t>=</a:t>
            </a:r>
            <a:endParaRPr sz="1800">
              <a:latin typeface="Arial"/>
              <a:cs typeface="Arial"/>
            </a:endParaRPr>
          </a:p>
          <a:p>
            <a:pPr marL="1332865">
              <a:lnSpc>
                <a:spcPct val="100000"/>
              </a:lnSpc>
            </a:pPr>
            <a:r>
              <a:rPr dirty="0" sz="1800" spc="100" b="1">
                <a:latin typeface="Arial"/>
                <a:cs typeface="Arial"/>
              </a:rPr>
              <a:t>Arrays</a:t>
            </a:r>
            <a:r>
              <a:rPr dirty="0" sz="1800" spc="100" b="1">
                <a:solidFill>
                  <a:srgbClr val="CE5C00"/>
                </a:solidFill>
                <a:latin typeface="Arial"/>
                <a:cs typeface="Arial"/>
              </a:rPr>
              <a:t>.</a:t>
            </a:r>
            <a:r>
              <a:rPr dirty="0" sz="1800" spc="100" b="1">
                <a:solidFill>
                  <a:srgbClr val="C49F00"/>
                </a:solidFill>
                <a:latin typeface="Arial"/>
                <a:cs typeface="Arial"/>
              </a:rPr>
              <a:t>asList</a:t>
            </a:r>
            <a:r>
              <a:rPr dirty="0" sz="1800" spc="100" b="1">
                <a:solidFill>
                  <a:srgbClr val="CE5C00"/>
                </a:solidFill>
                <a:latin typeface="Arial"/>
                <a:cs typeface="Arial"/>
              </a:rPr>
              <a:t>(</a:t>
            </a:r>
            <a:r>
              <a:rPr dirty="0" sz="1800" spc="100" b="1">
                <a:solidFill>
                  <a:srgbClr val="4E9A05"/>
                </a:solidFill>
                <a:latin typeface="Arial"/>
                <a:cs typeface="Arial"/>
              </a:rPr>
              <a:t>"A001"</a:t>
            </a:r>
            <a:r>
              <a:rPr dirty="0" sz="1800" spc="100" b="1">
                <a:solidFill>
                  <a:srgbClr val="CE5C00"/>
                </a:solidFill>
                <a:latin typeface="Arial"/>
                <a:cs typeface="Arial"/>
              </a:rPr>
              <a:t>,  </a:t>
            </a:r>
            <a:r>
              <a:rPr dirty="0" sz="1800" spc="114" b="1">
                <a:solidFill>
                  <a:srgbClr val="4E9A05"/>
                </a:solidFill>
                <a:latin typeface="Arial"/>
                <a:cs typeface="Arial"/>
              </a:rPr>
              <a:t>"100"</a:t>
            </a:r>
            <a:r>
              <a:rPr dirty="0" sz="1800" spc="114" b="1">
                <a:solidFill>
                  <a:srgbClr val="CE5C00"/>
                </a:solidFill>
                <a:latin typeface="Arial"/>
                <a:cs typeface="Arial"/>
              </a:rPr>
              <a:t>,  </a:t>
            </a:r>
            <a:r>
              <a:rPr dirty="0" sz="1800" spc="155" b="1">
                <a:solidFill>
                  <a:srgbClr val="4E9A05"/>
                </a:solidFill>
                <a:latin typeface="Arial"/>
                <a:cs typeface="Arial"/>
              </a:rPr>
              <a:t>"-200"</a:t>
            </a:r>
            <a:r>
              <a:rPr dirty="0" sz="1800" spc="155" b="1">
                <a:solidFill>
                  <a:srgbClr val="CE5C00"/>
                </a:solidFill>
                <a:latin typeface="Arial"/>
                <a:cs typeface="Arial"/>
              </a:rPr>
              <a:t>, </a:t>
            </a:r>
            <a:r>
              <a:rPr dirty="0" sz="1800" spc="-35" b="1">
                <a:solidFill>
                  <a:srgbClr val="4E9A05"/>
                </a:solidFill>
                <a:latin typeface="Arial"/>
                <a:cs typeface="Arial"/>
              </a:rPr>
              <a:t>"ABC"</a:t>
            </a:r>
            <a:r>
              <a:rPr dirty="0" sz="1800" spc="-35" b="1">
                <a:solidFill>
                  <a:srgbClr val="CE5C00"/>
                </a:solidFill>
                <a:latin typeface="Arial"/>
                <a:cs typeface="Arial"/>
              </a:rPr>
              <a:t>,</a:t>
            </a:r>
            <a:r>
              <a:rPr dirty="0" sz="1800" spc="345" b="1">
                <a:solidFill>
                  <a:srgbClr val="CE5C00"/>
                </a:solidFill>
                <a:latin typeface="Arial"/>
                <a:cs typeface="Arial"/>
              </a:rPr>
              <a:t> </a:t>
            </a:r>
            <a:r>
              <a:rPr dirty="0" sz="1800" spc="165" b="1">
                <a:solidFill>
                  <a:srgbClr val="4E9A05"/>
                </a:solidFill>
                <a:latin typeface="Arial"/>
                <a:cs typeface="Arial"/>
              </a:rPr>
              <a:t>"92"</a:t>
            </a:r>
            <a:r>
              <a:rPr dirty="0" sz="1800" spc="165" b="1">
                <a:solidFill>
                  <a:srgbClr val="CE5C00"/>
                </a:solidFill>
                <a:latin typeface="Arial"/>
                <a:cs typeface="Arial"/>
              </a:rPr>
              <a:t>);</a:t>
            </a:r>
            <a:endParaRPr sz="1800">
              <a:latin typeface="Arial"/>
              <a:cs typeface="Arial"/>
            </a:endParaRPr>
          </a:p>
        </p:txBody>
      </p:sp>
      <p:sp>
        <p:nvSpPr>
          <p:cNvPr id="17" name="object 17"/>
          <p:cNvSpPr txBox="1">
            <a:spLocks noGrp="1"/>
          </p:cNvSpPr>
          <p:nvPr>
            <p:ph type="sldNum" idx="7" sz="quarter"/>
          </p:nvPr>
        </p:nvSpPr>
        <p:spPr>
          <a:prstGeom prst="rect"/>
        </p:spPr>
        <p:txBody>
          <a:bodyPr wrap="square" lIns="0" tIns="18415" rIns="0" bIns="0" rtlCol="0" vert="horz">
            <a:spAutoFit/>
          </a:bodyPr>
          <a:lstStyle/>
          <a:p>
            <a:pPr marL="25400">
              <a:lnSpc>
                <a:spcPct val="100000"/>
              </a:lnSpc>
              <a:spcBef>
                <a:spcPts val="145"/>
              </a:spcBef>
            </a:pPr>
            <a:fld id="{81D60167-4931-47E6-BA6A-407CBD079E47}" type="slidenum">
              <a:rPr dirty="0" spc="80"/>
              <a:t>004</a:t>
            </a:fld>
          </a:p>
        </p:txBody>
      </p:sp>
      <p:sp>
        <p:nvSpPr>
          <p:cNvPr id="12" name="object 12"/>
          <p:cNvSpPr txBox="1"/>
          <p:nvPr/>
        </p:nvSpPr>
        <p:spPr>
          <a:xfrm>
            <a:off x="637133" y="2214626"/>
            <a:ext cx="4284980" cy="300355"/>
          </a:xfrm>
          <a:prstGeom prst="rect">
            <a:avLst/>
          </a:prstGeom>
        </p:spPr>
        <p:txBody>
          <a:bodyPr wrap="square" lIns="0" tIns="0" rIns="0" bIns="0" rtlCol="0" vert="horz">
            <a:spAutoFit/>
          </a:bodyPr>
          <a:lstStyle/>
          <a:p>
            <a:pPr marL="12700">
              <a:lnSpc>
                <a:spcPct val="100000"/>
              </a:lnSpc>
              <a:tabLst>
                <a:tab pos="1768475" algn="l"/>
                <a:tab pos="2395855" algn="l"/>
              </a:tabLst>
            </a:pPr>
            <a:r>
              <a:rPr dirty="0" sz="1800" spc="25">
                <a:latin typeface="Monaco"/>
                <a:cs typeface="Monaco"/>
              </a:rPr>
              <a:t>List</a:t>
            </a:r>
            <a:r>
              <a:rPr dirty="0" sz="1800" spc="25" b="1">
                <a:solidFill>
                  <a:srgbClr val="CE5C00"/>
                </a:solidFill>
                <a:latin typeface="Arial"/>
                <a:cs typeface="Arial"/>
              </a:rPr>
              <a:t>&lt;</a:t>
            </a:r>
            <a:r>
              <a:rPr dirty="0" sz="1800" spc="25" b="1">
                <a:latin typeface="Arial"/>
                <a:cs typeface="Arial"/>
              </a:rPr>
              <a:t>Integer</a:t>
            </a:r>
            <a:r>
              <a:rPr dirty="0" sz="1800" spc="25" b="1">
                <a:solidFill>
                  <a:srgbClr val="CE5C00"/>
                </a:solidFill>
                <a:latin typeface="Arial"/>
                <a:cs typeface="Arial"/>
              </a:rPr>
              <a:t>&gt;	</a:t>
            </a:r>
            <a:r>
              <a:rPr dirty="0" sz="1800" spc="55" b="1">
                <a:latin typeface="Arial"/>
                <a:cs typeface="Arial"/>
              </a:rPr>
              <a:t>res2	</a:t>
            </a:r>
            <a:r>
              <a:rPr dirty="0" sz="1800" spc="-65" b="1">
                <a:solidFill>
                  <a:srgbClr val="CE5C00"/>
                </a:solidFill>
                <a:latin typeface="Arial"/>
                <a:cs typeface="Arial"/>
              </a:rPr>
              <a:t>= </a:t>
            </a:r>
            <a:r>
              <a:rPr dirty="0" sz="1800" spc="-40" b="1">
                <a:solidFill>
                  <a:srgbClr val="CE5C00"/>
                </a:solidFill>
                <a:latin typeface="Arial"/>
                <a:cs typeface="Arial"/>
              </a:rPr>
              <a:t> </a:t>
            </a:r>
            <a:r>
              <a:rPr dirty="0" sz="1800" spc="195" b="1">
                <a:latin typeface="Arial"/>
                <a:cs typeface="Arial"/>
              </a:rPr>
              <a:t>list</a:t>
            </a:r>
            <a:r>
              <a:rPr dirty="0" sz="1800" spc="195" b="1">
                <a:solidFill>
                  <a:srgbClr val="CE5C00"/>
                </a:solidFill>
                <a:latin typeface="Arial"/>
                <a:cs typeface="Arial"/>
              </a:rPr>
              <a:t>.</a:t>
            </a:r>
            <a:r>
              <a:rPr dirty="0" sz="1800" spc="195" b="1">
                <a:solidFill>
                  <a:srgbClr val="C49F00"/>
                </a:solidFill>
                <a:latin typeface="Arial"/>
                <a:cs typeface="Arial"/>
              </a:rPr>
              <a:t>stream</a:t>
            </a:r>
            <a:r>
              <a:rPr dirty="0" sz="1800" spc="195" b="1">
                <a:solidFill>
                  <a:srgbClr val="CE5C00"/>
                </a:solidFill>
                <a:latin typeface="Arial"/>
                <a:cs typeface="Arial"/>
              </a:rPr>
              <a:t>()</a:t>
            </a:r>
            <a:endParaRPr sz="1800">
              <a:latin typeface="Arial"/>
              <a:cs typeface="Arial"/>
            </a:endParaRPr>
          </a:p>
        </p:txBody>
      </p:sp>
      <p:sp>
        <p:nvSpPr>
          <p:cNvPr id="13" name="object 13"/>
          <p:cNvSpPr txBox="1"/>
          <p:nvPr/>
        </p:nvSpPr>
        <p:spPr>
          <a:xfrm>
            <a:off x="6156452" y="2201926"/>
            <a:ext cx="1934210" cy="313055"/>
          </a:xfrm>
          <a:prstGeom prst="rect">
            <a:avLst/>
          </a:prstGeom>
        </p:spPr>
        <p:txBody>
          <a:bodyPr wrap="square" lIns="0" tIns="0" rIns="0" bIns="0" rtlCol="0" vert="horz">
            <a:spAutoFit/>
          </a:bodyPr>
          <a:lstStyle/>
          <a:p>
            <a:pPr marL="12700">
              <a:lnSpc>
                <a:spcPct val="100000"/>
              </a:lnSpc>
            </a:pPr>
            <a:r>
              <a:rPr dirty="0" sz="1800" spc="484" b="1" i="1">
                <a:solidFill>
                  <a:srgbClr val="8F5802"/>
                </a:solidFill>
                <a:latin typeface="Arial-BoldItalicMT"/>
                <a:cs typeface="Arial-BoldItalicMT"/>
              </a:rPr>
              <a:t>//</a:t>
            </a:r>
            <a:r>
              <a:rPr dirty="0" sz="1800" spc="400" b="1" i="1">
                <a:solidFill>
                  <a:srgbClr val="8F5802"/>
                </a:solidFill>
                <a:latin typeface="Arial-BoldItalicMT"/>
                <a:cs typeface="Arial-BoldItalicMT"/>
              </a:rPr>
              <a:t> </a:t>
            </a:r>
            <a:r>
              <a:rPr dirty="0" sz="1800" spc="-35" b="1" i="1">
                <a:solidFill>
                  <a:srgbClr val="8F5802"/>
                </a:solidFill>
                <a:latin typeface="Arial-BoldItalicMT"/>
                <a:cs typeface="Arial-BoldItalicMT"/>
              </a:rPr>
              <a:t>Stream</a:t>
            </a:r>
            <a:r>
              <a:rPr dirty="0" sz="1900" spc="-360" b="1">
                <a:solidFill>
                  <a:srgbClr val="8F5802"/>
                </a:solidFill>
                <a:latin typeface="ヒラギノ角ゴ StdN W8"/>
                <a:cs typeface="ヒラギノ角ゴ StdN W8"/>
              </a:rPr>
              <a:t>を</a:t>
            </a:r>
            <a:r>
              <a:rPr dirty="0" sz="1800" spc="480" b="1" i="1">
                <a:solidFill>
                  <a:srgbClr val="8F5802"/>
                </a:solidFill>
                <a:latin typeface="Arial-BoldItalicMT"/>
                <a:cs typeface="Arial-BoldItalicMT"/>
              </a:rPr>
              <a:t>‚</a:t>
            </a:r>
            <a:r>
              <a:rPr dirty="0" sz="1900" spc="-90" b="1">
                <a:solidFill>
                  <a:srgbClr val="8F5802"/>
                </a:solidFill>
                <a:latin typeface="ヒラギノ角ゴ StdN W8"/>
                <a:cs typeface="ヒラギノ角ゴ StdN W8"/>
              </a:rPr>
              <a:t>生成</a:t>
            </a:r>
            <a:endParaRPr sz="1900">
              <a:latin typeface="ヒラギノ角ゴ StdN W8"/>
              <a:cs typeface="ヒラギノ角ゴ StdN W8"/>
            </a:endParaRPr>
          </a:p>
        </p:txBody>
      </p:sp>
      <p:sp>
        <p:nvSpPr>
          <p:cNvPr id="14" name="object 14"/>
          <p:cNvSpPr txBox="1"/>
          <p:nvPr/>
        </p:nvSpPr>
        <p:spPr>
          <a:xfrm>
            <a:off x="1640204" y="2476246"/>
            <a:ext cx="6166485" cy="313055"/>
          </a:xfrm>
          <a:prstGeom prst="rect">
            <a:avLst/>
          </a:prstGeom>
        </p:spPr>
        <p:txBody>
          <a:bodyPr wrap="square" lIns="0" tIns="0" rIns="0" bIns="0" rtlCol="0" vert="horz">
            <a:spAutoFit/>
          </a:bodyPr>
          <a:lstStyle/>
          <a:p>
            <a:pPr marL="12700">
              <a:lnSpc>
                <a:spcPct val="100000"/>
              </a:lnSpc>
              <a:tabLst>
                <a:tab pos="1266825" algn="l"/>
              </a:tabLst>
            </a:pPr>
            <a:r>
              <a:rPr dirty="0" sz="1800" spc="310" b="1">
                <a:solidFill>
                  <a:srgbClr val="CE5C00"/>
                </a:solidFill>
                <a:latin typeface="Arial"/>
                <a:cs typeface="Arial"/>
              </a:rPr>
              <a:t>.</a:t>
            </a:r>
            <a:r>
              <a:rPr dirty="0" sz="1800" spc="310" b="1">
                <a:solidFill>
                  <a:srgbClr val="C49F00"/>
                </a:solidFill>
                <a:latin typeface="Arial"/>
                <a:cs typeface="Arial"/>
              </a:rPr>
              <a:t>filter</a:t>
            </a:r>
            <a:r>
              <a:rPr dirty="0" sz="1800" spc="310" b="1">
                <a:solidFill>
                  <a:srgbClr val="CE5C00"/>
                </a:solidFill>
                <a:latin typeface="Arial"/>
                <a:cs typeface="Arial"/>
              </a:rPr>
              <a:t>(</a:t>
            </a:r>
            <a:r>
              <a:rPr dirty="0" sz="1800" spc="310" b="1">
                <a:latin typeface="Arial"/>
                <a:cs typeface="Arial"/>
              </a:rPr>
              <a:t>s	</a:t>
            </a:r>
            <a:r>
              <a:rPr dirty="0" sz="1800" spc="155" b="1">
                <a:solidFill>
                  <a:srgbClr val="CE5C00"/>
                </a:solidFill>
                <a:latin typeface="Arial"/>
                <a:cs typeface="Arial"/>
              </a:rPr>
              <a:t>-&gt;</a:t>
            </a:r>
            <a:r>
              <a:rPr dirty="0" sz="1800" spc="430" b="1">
                <a:solidFill>
                  <a:srgbClr val="CE5C00"/>
                </a:solidFill>
                <a:latin typeface="Arial"/>
                <a:cs typeface="Arial"/>
              </a:rPr>
              <a:t> </a:t>
            </a:r>
            <a:r>
              <a:rPr dirty="0" sz="1800" spc="85" b="1">
                <a:latin typeface="Arial"/>
                <a:cs typeface="Arial"/>
              </a:rPr>
              <a:t>s</a:t>
            </a:r>
            <a:r>
              <a:rPr dirty="0" sz="1800" spc="85" b="1">
                <a:solidFill>
                  <a:srgbClr val="CE5C00"/>
                </a:solidFill>
                <a:latin typeface="Arial"/>
                <a:cs typeface="Arial"/>
              </a:rPr>
              <a:t>.</a:t>
            </a:r>
            <a:r>
              <a:rPr dirty="0" sz="1800" spc="85" b="1">
                <a:solidFill>
                  <a:srgbClr val="C49F00"/>
                </a:solidFill>
                <a:latin typeface="Arial"/>
                <a:cs typeface="Arial"/>
              </a:rPr>
              <a:t>matches</a:t>
            </a:r>
            <a:r>
              <a:rPr dirty="0" sz="1800" spc="85" b="1">
                <a:solidFill>
                  <a:srgbClr val="CE5C00"/>
                </a:solidFill>
                <a:latin typeface="Arial"/>
                <a:cs typeface="Arial"/>
              </a:rPr>
              <a:t>(</a:t>
            </a:r>
            <a:r>
              <a:rPr dirty="0" sz="1800" spc="85" b="1">
                <a:solidFill>
                  <a:srgbClr val="4E9A05"/>
                </a:solidFill>
                <a:latin typeface="Courier New"/>
                <a:cs typeface="Courier New"/>
              </a:rPr>
              <a:t>“[</a:t>
            </a:r>
            <a:r>
              <a:rPr dirty="0" sz="1800" spc="85" b="1">
                <a:solidFill>
                  <a:srgbClr val="4E9A05"/>
                </a:solidFill>
                <a:latin typeface="Arial"/>
                <a:cs typeface="Arial"/>
              </a:rPr>
              <a:t>-+]?¥¥d</a:t>
            </a:r>
            <a:r>
              <a:rPr dirty="0" sz="1800" spc="85" b="1">
                <a:solidFill>
                  <a:srgbClr val="4E9A05"/>
                </a:solidFill>
                <a:latin typeface="Courier New"/>
                <a:cs typeface="Courier New"/>
              </a:rPr>
              <a:t>+”</a:t>
            </a:r>
            <a:r>
              <a:rPr dirty="0" sz="1800" spc="85" b="1">
                <a:solidFill>
                  <a:srgbClr val="CE5C00"/>
                </a:solidFill>
                <a:latin typeface="Arial"/>
                <a:cs typeface="Arial"/>
              </a:rPr>
              <a:t>))</a:t>
            </a:r>
            <a:r>
              <a:rPr dirty="0" sz="1800" spc="85" b="1" i="1">
                <a:solidFill>
                  <a:srgbClr val="8F5802"/>
                </a:solidFill>
                <a:latin typeface="Arial-BoldItalicMT"/>
                <a:cs typeface="Arial-BoldItalicMT"/>
              </a:rPr>
              <a:t>//</a:t>
            </a:r>
            <a:r>
              <a:rPr dirty="0" sz="1900" spc="-80" b="1">
                <a:solidFill>
                  <a:srgbClr val="8F5802"/>
                </a:solidFill>
                <a:latin typeface="ヒラギノ角ゴ StdN W8"/>
                <a:cs typeface="ヒラギノ角ゴ StdN W8"/>
              </a:rPr>
              <a:t>整</a:t>
            </a:r>
            <a:r>
              <a:rPr dirty="0" sz="1900" spc="-90" b="1">
                <a:solidFill>
                  <a:srgbClr val="8F5802"/>
                </a:solidFill>
                <a:latin typeface="ヒラギノ角ゴ StdN W8"/>
                <a:cs typeface="ヒラギノ角ゴ StdN W8"/>
              </a:rPr>
              <a:t>数のみ抽出</a:t>
            </a:r>
            <a:endParaRPr sz="1900">
              <a:latin typeface="ヒラギノ角ゴ StdN W8"/>
              <a:cs typeface="ヒラギノ角ゴ StdN W8"/>
            </a:endParaRPr>
          </a:p>
        </p:txBody>
      </p:sp>
      <p:sp>
        <p:nvSpPr>
          <p:cNvPr id="15" name="object 15"/>
          <p:cNvSpPr txBox="1"/>
          <p:nvPr/>
        </p:nvSpPr>
        <p:spPr>
          <a:xfrm>
            <a:off x="6156350" y="2750565"/>
            <a:ext cx="2451100" cy="1136650"/>
          </a:xfrm>
          <a:prstGeom prst="rect">
            <a:avLst/>
          </a:prstGeom>
        </p:spPr>
        <p:txBody>
          <a:bodyPr wrap="square" lIns="0" tIns="0" rIns="0" bIns="0" rtlCol="0" vert="horz">
            <a:spAutoFit/>
          </a:bodyPr>
          <a:lstStyle/>
          <a:p>
            <a:pPr marL="12700">
              <a:lnSpc>
                <a:spcPts val="2220"/>
              </a:lnSpc>
            </a:pPr>
            <a:r>
              <a:rPr dirty="0" sz="1800" spc="475" b="1" i="1">
                <a:solidFill>
                  <a:srgbClr val="8F5802"/>
                </a:solidFill>
                <a:latin typeface="Arial-BoldItalicMT"/>
                <a:cs typeface="Arial-BoldItalicMT"/>
              </a:rPr>
              <a:t>//</a:t>
            </a:r>
            <a:r>
              <a:rPr dirty="0" sz="1900" spc="-90" b="1">
                <a:solidFill>
                  <a:srgbClr val="8F5802"/>
                </a:solidFill>
                <a:latin typeface="ヒラギノ角ゴ StdN W8"/>
                <a:cs typeface="ヒラギノ角ゴ StdN W8"/>
              </a:rPr>
              <a:t>文字列</a:t>
            </a:r>
            <a:r>
              <a:rPr dirty="0" sz="1800" spc="-815" b="1" i="1">
                <a:solidFill>
                  <a:srgbClr val="8F5802"/>
                </a:solidFill>
                <a:latin typeface="Arial-BoldItalicMT"/>
                <a:cs typeface="Arial-BoldItalicMT"/>
              </a:rPr>
              <a:t>→</a:t>
            </a:r>
            <a:r>
              <a:rPr dirty="0" sz="1900" spc="-90" b="1">
                <a:solidFill>
                  <a:srgbClr val="8F5802"/>
                </a:solidFill>
                <a:latin typeface="ヒラギノ角ゴ StdN W8"/>
                <a:cs typeface="ヒラギノ角ゴ StdN W8"/>
              </a:rPr>
              <a:t>整数</a:t>
            </a:r>
            <a:endParaRPr sz="1900">
              <a:latin typeface="ヒラギノ角ゴ StdN W8"/>
              <a:cs typeface="ヒラギノ角ゴ StdN W8"/>
            </a:endParaRPr>
          </a:p>
          <a:p>
            <a:pPr marL="12700">
              <a:lnSpc>
                <a:spcPts val="2160"/>
              </a:lnSpc>
            </a:pPr>
            <a:r>
              <a:rPr dirty="0" sz="1800" spc="484" b="1" i="1">
                <a:solidFill>
                  <a:srgbClr val="8F5802"/>
                </a:solidFill>
                <a:latin typeface="Arial-BoldItalicMT"/>
                <a:cs typeface="Arial-BoldItalicMT"/>
              </a:rPr>
              <a:t>//</a:t>
            </a:r>
            <a:r>
              <a:rPr dirty="0" sz="1800" spc="405" b="1" i="1">
                <a:solidFill>
                  <a:srgbClr val="8F5802"/>
                </a:solidFill>
                <a:latin typeface="Arial-BoldItalicMT"/>
                <a:cs typeface="Arial-BoldItalicMT"/>
              </a:rPr>
              <a:t> </a:t>
            </a:r>
            <a:r>
              <a:rPr dirty="0" sz="1900" spc="-95" b="1">
                <a:solidFill>
                  <a:srgbClr val="8F5802"/>
                </a:solidFill>
                <a:latin typeface="ヒラギノ角ゴ StdN W8"/>
                <a:cs typeface="ヒラギノ角ゴ StdN W8"/>
              </a:rPr>
              <a:t>正の整数のみ抽出</a:t>
            </a:r>
            <a:endParaRPr sz="1900">
              <a:latin typeface="ヒラギノ角ゴ StdN W8"/>
              <a:cs typeface="ヒラギノ角ゴ StdN W8"/>
            </a:endParaRPr>
          </a:p>
          <a:p>
            <a:pPr marL="12700">
              <a:lnSpc>
                <a:spcPts val="2160"/>
              </a:lnSpc>
            </a:pPr>
            <a:r>
              <a:rPr dirty="0" sz="1800" spc="484" b="1" i="1">
                <a:solidFill>
                  <a:srgbClr val="8F5802"/>
                </a:solidFill>
                <a:latin typeface="Arial-BoldItalicMT"/>
                <a:cs typeface="Arial-BoldItalicMT"/>
              </a:rPr>
              <a:t>//</a:t>
            </a:r>
            <a:r>
              <a:rPr dirty="0" sz="1800" spc="405" b="1" i="1">
                <a:solidFill>
                  <a:srgbClr val="8F5802"/>
                </a:solidFill>
                <a:latin typeface="Arial-BoldItalicMT"/>
                <a:cs typeface="Arial-BoldItalicMT"/>
              </a:rPr>
              <a:t> </a:t>
            </a:r>
            <a:r>
              <a:rPr dirty="0" sz="1800" spc="-20" b="1" i="1">
                <a:solidFill>
                  <a:srgbClr val="8F5802"/>
                </a:solidFill>
                <a:latin typeface="Arial-BoldItalicMT"/>
                <a:cs typeface="Arial-BoldItalicMT"/>
              </a:rPr>
              <a:t>3</a:t>
            </a:r>
            <a:r>
              <a:rPr dirty="0" sz="1900" spc="-130" b="1">
                <a:solidFill>
                  <a:srgbClr val="8F5802"/>
                </a:solidFill>
                <a:latin typeface="ヒラギノ角ゴ StdN W8"/>
                <a:cs typeface="ヒラギノ角ゴ StdN W8"/>
              </a:rPr>
              <a:t>倍す</a:t>
            </a:r>
            <a:r>
              <a:rPr dirty="0" sz="1900" spc="-350" b="1">
                <a:solidFill>
                  <a:srgbClr val="8F5802"/>
                </a:solidFill>
                <a:latin typeface="ヒラギノ角ゴ StdN W8"/>
                <a:cs typeface="ヒラギノ角ゴ StdN W8"/>
              </a:rPr>
              <a:t>る</a:t>
            </a:r>
            <a:endParaRPr sz="1900">
              <a:latin typeface="ヒラギノ角ゴ StdN W8"/>
              <a:cs typeface="ヒラギノ角ゴ StdN W8"/>
            </a:endParaRPr>
          </a:p>
          <a:p>
            <a:pPr marL="12700">
              <a:lnSpc>
                <a:spcPts val="2220"/>
              </a:lnSpc>
            </a:pPr>
            <a:r>
              <a:rPr dirty="0" sz="1800" spc="475" b="1" i="1">
                <a:solidFill>
                  <a:srgbClr val="8F5802"/>
                </a:solidFill>
                <a:latin typeface="Arial-BoldItalicMT"/>
                <a:cs typeface="Arial-BoldItalicMT"/>
              </a:rPr>
              <a:t>//</a:t>
            </a:r>
            <a:r>
              <a:rPr dirty="0" sz="1900" spc="-180" b="1">
                <a:solidFill>
                  <a:srgbClr val="8F5802"/>
                </a:solidFill>
                <a:latin typeface="ヒラギノ角ゴ StdN W8"/>
                <a:cs typeface="ヒラギノ角ゴ StdN W8"/>
              </a:rPr>
              <a:t>結果</a:t>
            </a:r>
            <a:r>
              <a:rPr dirty="0" sz="1900" spc="-185" b="1">
                <a:solidFill>
                  <a:srgbClr val="8F5802"/>
                </a:solidFill>
                <a:latin typeface="ヒラギノ角ゴ StdN W8"/>
                <a:cs typeface="ヒラギノ角ゴ StdN W8"/>
              </a:rPr>
              <a:t>を</a:t>
            </a:r>
            <a:r>
              <a:rPr dirty="0" sz="1800" spc="195" b="1" i="1">
                <a:solidFill>
                  <a:srgbClr val="8F5802"/>
                </a:solidFill>
                <a:latin typeface="Arial-BoldItalicMT"/>
                <a:cs typeface="Arial-BoldItalicMT"/>
              </a:rPr>
              <a:t>Lis</a:t>
            </a:r>
            <a:r>
              <a:rPr dirty="0" sz="1800" spc="135" b="1" i="1">
                <a:solidFill>
                  <a:srgbClr val="8F5802"/>
                </a:solidFill>
                <a:latin typeface="Arial-BoldItalicMT"/>
                <a:cs typeface="Arial-BoldItalicMT"/>
              </a:rPr>
              <a:t>t</a:t>
            </a:r>
            <a:r>
              <a:rPr dirty="0" sz="1900" spc="-515" b="1">
                <a:solidFill>
                  <a:srgbClr val="8F5802"/>
                </a:solidFill>
                <a:latin typeface="ヒラギノ角ゴ StdN W8"/>
                <a:cs typeface="ヒラギノ角ゴ StdN W8"/>
              </a:rPr>
              <a:t>とし</a:t>
            </a:r>
            <a:r>
              <a:rPr dirty="0" sz="1900" spc="-275" b="1">
                <a:solidFill>
                  <a:srgbClr val="8F5802"/>
                </a:solidFill>
                <a:latin typeface="ヒラギノ角ゴ StdN W8"/>
                <a:cs typeface="ヒラギノ角ゴ StdN W8"/>
              </a:rPr>
              <a:t>て</a:t>
            </a:r>
            <a:r>
              <a:rPr dirty="0" sz="1900" spc="-90" b="1">
                <a:solidFill>
                  <a:srgbClr val="8F5802"/>
                </a:solidFill>
                <a:latin typeface="ヒラギノ角ゴ StdN W8"/>
                <a:cs typeface="ヒラギノ角ゴ StdN W8"/>
              </a:rPr>
              <a:t>取</a:t>
            </a:r>
            <a:r>
              <a:rPr dirty="0" sz="1900" spc="-100" b="1">
                <a:solidFill>
                  <a:srgbClr val="8F5802"/>
                </a:solidFill>
                <a:latin typeface="ヒラギノ角ゴ StdN W8"/>
                <a:cs typeface="ヒラギノ角ゴ StdN W8"/>
              </a:rPr>
              <a:t>得</a:t>
            </a:r>
            <a:endParaRPr sz="1900">
              <a:latin typeface="ヒラギノ角ゴ StdN W8"/>
              <a:cs typeface="ヒラギノ角ゴ StdN W8"/>
            </a:endParaRPr>
          </a:p>
        </p:txBody>
      </p:sp>
      <p:sp>
        <p:nvSpPr>
          <p:cNvPr id="16" name="object 16"/>
          <p:cNvSpPr txBox="1"/>
          <p:nvPr/>
        </p:nvSpPr>
        <p:spPr>
          <a:xfrm>
            <a:off x="637133" y="2763265"/>
            <a:ext cx="4785360" cy="1393825"/>
          </a:xfrm>
          <a:prstGeom prst="rect">
            <a:avLst/>
          </a:prstGeom>
        </p:spPr>
        <p:txBody>
          <a:bodyPr wrap="square" lIns="0" tIns="0" rIns="0" bIns="0" rtlCol="0" vert="horz">
            <a:spAutoFit/>
          </a:bodyPr>
          <a:lstStyle/>
          <a:p>
            <a:pPr marL="1015365">
              <a:lnSpc>
                <a:spcPct val="100000"/>
              </a:lnSpc>
              <a:tabLst>
                <a:tab pos="1892935" algn="l"/>
              </a:tabLst>
            </a:pPr>
            <a:r>
              <a:rPr dirty="0" sz="1800" spc="10" b="1">
                <a:solidFill>
                  <a:srgbClr val="CE5C00"/>
                </a:solidFill>
                <a:latin typeface="Arial"/>
                <a:cs typeface="Arial"/>
              </a:rPr>
              <a:t>.</a:t>
            </a:r>
            <a:r>
              <a:rPr dirty="0" sz="1800" spc="10" b="1">
                <a:solidFill>
                  <a:srgbClr val="C49F00"/>
                </a:solidFill>
                <a:latin typeface="Arial"/>
                <a:cs typeface="Arial"/>
              </a:rPr>
              <a:t>map</a:t>
            </a:r>
            <a:r>
              <a:rPr dirty="0" sz="1800" spc="10" b="1">
                <a:solidFill>
                  <a:srgbClr val="CE5C00"/>
                </a:solidFill>
                <a:latin typeface="Arial"/>
                <a:cs typeface="Arial"/>
              </a:rPr>
              <a:t>(</a:t>
            </a:r>
            <a:r>
              <a:rPr dirty="0" sz="1800" spc="10" b="1">
                <a:latin typeface="Arial"/>
                <a:cs typeface="Arial"/>
              </a:rPr>
              <a:t>s	</a:t>
            </a:r>
            <a:r>
              <a:rPr dirty="0" sz="1800" spc="155" b="1">
                <a:solidFill>
                  <a:srgbClr val="CE5C00"/>
                </a:solidFill>
                <a:latin typeface="Arial"/>
                <a:cs typeface="Arial"/>
              </a:rPr>
              <a:t>-&gt;</a:t>
            </a:r>
            <a:r>
              <a:rPr dirty="0" sz="1800" spc="420" b="1">
                <a:solidFill>
                  <a:srgbClr val="CE5C00"/>
                </a:solidFill>
                <a:latin typeface="Arial"/>
                <a:cs typeface="Arial"/>
              </a:rPr>
              <a:t> </a:t>
            </a:r>
            <a:r>
              <a:rPr dirty="0" sz="1800" spc="165" b="1">
                <a:solidFill>
                  <a:srgbClr val="F57900"/>
                </a:solidFill>
                <a:latin typeface="Arial"/>
                <a:cs typeface="Arial"/>
              </a:rPr>
              <a:t>Integer.</a:t>
            </a:r>
            <a:r>
              <a:rPr dirty="0" sz="1800" spc="165" b="1">
                <a:latin typeface="Arial"/>
                <a:cs typeface="Arial"/>
              </a:rPr>
              <a:t>parseInt(s)</a:t>
            </a:r>
            <a:r>
              <a:rPr dirty="0" sz="1800" spc="165" b="1">
                <a:solidFill>
                  <a:srgbClr val="CE5C00"/>
                </a:solidFill>
                <a:latin typeface="Arial"/>
                <a:cs typeface="Arial"/>
              </a:rPr>
              <a:t>)</a:t>
            </a:r>
            <a:endParaRPr sz="1800">
              <a:latin typeface="Arial"/>
              <a:cs typeface="Arial"/>
            </a:endParaRPr>
          </a:p>
          <a:p>
            <a:pPr marL="1015365">
              <a:lnSpc>
                <a:spcPct val="100000"/>
              </a:lnSpc>
              <a:tabLst>
                <a:tab pos="2269490" algn="l"/>
              </a:tabLst>
            </a:pPr>
            <a:r>
              <a:rPr dirty="0" sz="1800" spc="370" b="1">
                <a:solidFill>
                  <a:srgbClr val="CE5C00"/>
                </a:solidFill>
                <a:latin typeface="Arial"/>
                <a:cs typeface="Arial"/>
              </a:rPr>
              <a:t>.</a:t>
            </a:r>
            <a:r>
              <a:rPr dirty="0" sz="1800" spc="370" b="1">
                <a:solidFill>
                  <a:srgbClr val="C49F00"/>
                </a:solidFill>
                <a:latin typeface="Arial"/>
                <a:cs typeface="Arial"/>
              </a:rPr>
              <a:t>filter</a:t>
            </a:r>
            <a:r>
              <a:rPr dirty="0" sz="1800" spc="370" b="1">
                <a:solidFill>
                  <a:srgbClr val="CE5C00"/>
                </a:solidFill>
                <a:latin typeface="Arial"/>
                <a:cs typeface="Arial"/>
              </a:rPr>
              <a:t>(</a:t>
            </a:r>
            <a:r>
              <a:rPr dirty="0" sz="1800" spc="370" b="1">
                <a:latin typeface="Arial"/>
                <a:cs typeface="Arial"/>
              </a:rPr>
              <a:t>i	</a:t>
            </a:r>
            <a:r>
              <a:rPr dirty="0" sz="1800" spc="160" b="1">
                <a:solidFill>
                  <a:srgbClr val="CE5C00"/>
                </a:solidFill>
                <a:latin typeface="Arial"/>
                <a:cs typeface="Arial"/>
              </a:rPr>
              <a:t>-&gt; </a:t>
            </a:r>
            <a:r>
              <a:rPr dirty="0" sz="1800" spc="490" b="1">
                <a:latin typeface="Arial"/>
                <a:cs typeface="Arial"/>
              </a:rPr>
              <a:t>i </a:t>
            </a:r>
            <a:r>
              <a:rPr dirty="0" sz="1800" spc="-65" b="1">
                <a:solidFill>
                  <a:srgbClr val="CE5C00"/>
                </a:solidFill>
                <a:latin typeface="Arial"/>
                <a:cs typeface="Arial"/>
              </a:rPr>
              <a:t>&gt; </a:t>
            </a:r>
            <a:r>
              <a:rPr dirty="0" sz="1800" spc="270" b="1">
                <a:solidFill>
                  <a:srgbClr val="CE5C00"/>
                </a:solidFill>
                <a:latin typeface="Arial"/>
                <a:cs typeface="Arial"/>
              </a:rPr>
              <a:t> </a:t>
            </a:r>
            <a:r>
              <a:rPr dirty="0" sz="1800" spc="185" b="1">
                <a:solidFill>
                  <a:srgbClr val="0000CF"/>
                </a:solidFill>
                <a:latin typeface="Arial"/>
                <a:cs typeface="Arial"/>
              </a:rPr>
              <a:t>0</a:t>
            </a:r>
            <a:r>
              <a:rPr dirty="0" sz="1800" spc="185" b="1">
                <a:solidFill>
                  <a:srgbClr val="CE5C00"/>
                </a:solidFill>
                <a:latin typeface="Arial"/>
                <a:cs typeface="Arial"/>
              </a:rPr>
              <a:t>)</a:t>
            </a:r>
            <a:endParaRPr sz="1800">
              <a:latin typeface="Arial"/>
              <a:cs typeface="Arial"/>
            </a:endParaRPr>
          </a:p>
          <a:p>
            <a:pPr marL="1015365">
              <a:lnSpc>
                <a:spcPct val="100000"/>
              </a:lnSpc>
              <a:tabLst>
                <a:tab pos="1892935" algn="l"/>
              </a:tabLst>
            </a:pPr>
            <a:r>
              <a:rPr dirty="0" sz="1800" spc="95" b="1">
                <a:solidFill>
                  <a:srgbClr val="CE5C00"/>
                </a:solidFill>
                <a:latin typeface="Arial"/>
                <a:cs typeface="Arial"/>
              </a:rPr>
              <a:t>.</a:t>
            </a:r>
            <a:r>
              <a:rPr dirty="0" sz="1800" spc="95" b="1">
                <a:solidFill>
                  <a:srgbClr val="C49F00"/>
                </a:solidFill>
                <a:latin typeface="Arial"/>
                <a:cs typeface="Arial"/>
              </a:rPr>
              <a:t>map</a:t>
            </a:r>
            <a:r>
              <a:rPr dirty="0" sz="1800" spc="95" b="1">
                <a:solidFill>
                  <a:srgbClr val="CE5C00"/>
                </a:solidFill>
                <a:latin typeface="Arial"/>
                <a:cs typeface="Arial"/>
              </a:rPr>
              <a:t>(</a:t>
            </a:r>
            <a:r>
              <a:rPr dirty="0" sz="1800" spc="95" b="1">
                <a:latin typeface="Arial"/>
                <a:cs typeface="Arial"/>
              </a:rPr>
              <a:t>i	</a:t>
            </a:r>
            <a:r>
              <a:rPr dirty="0" sz="1800" spc="155" b="1">
                <a:solidFill>
                  <a:srgbClr val="CE5C00"/>
                </a:solidFill>
                <a:latin typeface="Arial"/>
                <a:cs typeface="Arial"/>
              </a:rPr>
              <a:t>-&gt; </a:t>
            </a:r>
            <a:r>
              <a:rPr dirty="0" sz="1800" spc="484" b="1">
                <a:latin typeface="Arial"/>
                <a:cs typeface="Arial"/>
              </a:rPr>
              <a:t>i </a:t>
            </a:r>
            <a:r>
              <a:rPr dirty="0" sz="1800" spc="285" b="1">
                <a:solidFill>
                  <a:srgbClr val="CE5C00"/>
                </a:solidFill>
                <a:latin typeface="Arial"/>
                <a:cs typeface="Arial"/>
              </a:rPr>
              <a:t>*</a:t>
            </a:r>
            <a:r>
              <a:rPr dirty="0" sz="1800" spc="745" b="1">
                <a:solidFill>
                  <a:srgbClr val="CE5C00"/>
                </a:solidFill>
                <a:latin typeface="Arial"/>
                <a:cs typeface="Arial"/>
              </a:rPr>
              <a:t> </a:t>
            </a:r>
            <a:r>
              <a:rPr dirty="0" sz="1800" spc="180" b="1">
                <a:solidFill>
                  <a:srgbClr val="0000CF"/>
                </a:solidFill>
                <a:latin typeface="Arial"/>
                <a:cs typeface="Arial"/>
              </a:rPr>
              <a:t>3</a:t>
            </a:r>
            <a:r>
              <a:rPr dirty="0" sz="1800" spc="180" b="1">
                <a:solidFill>
                  <a:srgbClr val="CE5C00"/>
                </a:solidFill>
                <a:latin typeface="Arial"/>
                <a:cs typeface="Arial"/>
              </a:rPr>
              <a:t>)</a:t>
            </a:r>
            <a:endParaRPr sz="1800">
              <a:latin typeface="Arial"/>
              <a:cs typeface="Arial"/>
            </a:endParaRPr>
          </a:p>
          <a:p>
            <a:pPr marL="1015365">
              <a:lnSpc>
                <a:spcPts val="2140"/>
              </a:lnSpc>
            </a:pPr>
            <a:r>
              <a:rPr dirty="0" sz="1800" spc="200" b="1">
                <a:solidFill>
                  <a:srgbClr val="CE5C00"/>
                </a:solidFill>
                <a:latin typeface="Arial"/>
                <a:cs typeface="Arial"/>
              </a:rPr>
              <a:t>.</a:t>
            </a:r>
            <a:r>
              <a:rPr dirty="0" sz="1800" spc="200" b="1">
                <a:solidFill>
                  <a:srgbClr val="C49F00"/>
                </a:solidFill>
                <a:latin typeface="Arial"/>
                <a:cs typeface="Arial"/>
              </a:rPr>
              <a:t>collect</a:t>
            </a:r>
            <a:r>
              <a:rPr dirty="0" sz="1800" spc="200" b="1">
                <a:solidFill>
                  <a:srgbClr val="CE5C00"/>
                </a:solidFill>
                <a:latin typeface="Arial"/>
                <a:cs typeface="Arial"/>
              </a:rPr>
              <a:t>(</a:t>
            </a:r>
            <a:r>
              <a:rPr dirty="0" sz="1800" spc="200" b="1">
                <a:latin typeface="Arial"/>
                <a:cs typeface="Arial"/>
              </a:rPr>
              <a:t>Collectors</a:t>
            </a:r>
            <a:r>
              <a:rPr dirty="0" sz="1800" spc="200" b="1">
                <a:solidFill>
                  <a:srgbClr val="CE5C00"/>
                </a:solidFill>
                <a:latin typeface="Arial"/>
                <a:cs typeface="Arial"/>
              </a:rPr>
              <a:t>.</a:t>
            </a:r>
            <a:r>
              <a:rPr dirty="0" sz="1800" spc="200" b="1">
                <a:solidFill>
                  <a:srgbClr val="C49F00"/>
                </a:solidFill>
                <a:latin typeface="Arial"/>
                <a:cs typeface="Arial"/>
              </a:rPr>
              <a:t>toList</a:t>
            </a:r>
            <a:r>
              <a:rPr dirty="0" sz="1800" spc="200" b="1">
                <a:solidFill>
                  <a:srgbClr val="CE5C00"/>
                </a:solidFill>
                <a:latin typeface="Arial"/>
                <a:cs typeface="Arial"/>
              </a:rPr>
              <a:t>());</a:t>
            </a:r>
            <a:endParaRPr sz="1800">
              <a:latin typeface="Arial"/>
              <a:cs typeface="Arial"/>
            </a:endParaRPr>
          </a:p>
          <a:p>
            <a:pPr marL="12700">
              <a:lnSpc>
                <a:spcPts val="2140"/>
              </a:lnSpc>
            </a:pPr>
            <a:r>
              <a:rPr dirty="0" sz="1800" spc="130">
                <a:latin typeface="Monaco"/>
                <a:cs typeface="Monaco"/>
              </a:rPr>
              <a:t>System</a:t>
            </a:r>
            <a:r>
              <a:rPr dirty="0" sz="1800" spc="130" b="1">
                <a:solidFill>
                  <a:srgbClr val="CE5C00"/>
                </a:solidFill>
                <a:latin typeface="Arial"/>
                <a:cs typeface="Arial"/>
              </a:rPr>
              <a:t>.</a:t>
            </a:r>
            <a:r>
              <a:rPr dirty="0" sz="1800" spc="130" b="1">
                <a:solidFill>
                  <a:srgbClr val="C49F00"/>
                </a:solidFill>
                <a:latin typeface="Arial"/>
                <a:cs typeface="Arial"/>
              </a:rPr>
              <a:t>out</a:t>
            </a:r>
            <a:r>
              <a:rPr dirty="0" sz="1800" spc="130" b="1">
                <a:solidFill>
                  <a:srgbClr val="CE5C00"/>
                </a:solidFill>
                <a:latin typeface="Arial"/>
                <a:cs typeface="Arial"/>
              </a:rPr>
              <a:t>.</a:t>
            </a:r>
            <a:r>
              <a:rPr dirty="0" sz="1800" spc="130" b="1">
                <a:solidFill>
                  <a:srgbClr val="C49F00"/>
                </a:solidFill>
                <a:latin typeface="Arial"/>
                <a:cs typeface="Arial"/>
              </a:rPr>
              <a:t>println</a:t>
            </a:r>
            <a:r>
              <a:rPr dirty="0" sz="1800" spc="130" b="1">
                <a:solidFill>
                  <a:srgbClr val="CE5C00"/>
                </a:solidFill>
                <a:latin typeface="Arial"/>
                <a:cs typeface="Arial"/>
              </a:rPr>
              <a:t>(</a:t>
            </a:r>
            <a:r>
              <a:rPr dirty="0" sz="1800" spc="130" b="1">
                <a:latin typeface="Arial"/>
                <a:cs typeface="Arial"/>
              </a:rPr>
              <a:t>res2</a:t>
            </a:r>
            <a:r>
              <a:rPr dirty="0" sz="1800" spc="130" b="1">
                <a:solidFill>
                  <a:srgbClr val="CE5C00"/>
                </a:solidFill>
                <a:latin typeface="Arial"/>
                <a:cs typeface="Arial"/>
              </a:rPr>
              <a:t>);</a:t>
            </a:r>
            <a:endParaRPr sz="18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751205"/>
          </a:xfrm>
          <a:custGeom>
            <a:avLst/>
            <a:gdLst/>
            <a:ahLst/>
            <a:cxnLst/>
            <a:rect l="l" t="t" r="r" b="b"/>
            <a:pathLst>
              <a:path w="9144000" h="751205">
                <a:moveTo>
                  <a:pt x="0" y="750951"/>
                </a:moveTo>
                <a:lnTo>
                  <a:pt x="9144000" y="750951"/>
                </a:lnTo>
                <a:lnTo>
                  <a:pt x="9144000" y="0"/>
                </a:lnTo>
                <a:lnTo>
                  <a:pt x="0" y="0"/>
                </a:lnTo>
                <a:lnTo>
                  <a:pt x="0" y="750951"/>
                </a:lnTo>
                <a:close/>
              </a:path>
            </a:pathLst>
          </a:custGeom>
          <a:solidFill>
            <a:srgbClr val="181818"/>
          </a:solidFill>
        </p:spPr>
        <p:txBody>
          <a:bodyPr wrap="square" lIns="0" tIns="0" rIns="0" bIns="0" rtlCol="0"/>
          <a:lstStyle/>
          <a:p/>
        </p:txBody>
      </p:sp>
      <p:sp>
        <p:nvSpPr>
          <p:cNvPr id="3" name="object 3"/>
          <p:cNvSpPr/>
          <p:nvPr/>
        </p:nvSpPr>
        <p:spPr>
          <a:xfrm>
            <a:off x="0" y="827150"/>
            <a:ext cx="9144000" cy="6031230"/>
          </a:xfrm>
          <a:custGeom>
            <a:avLst/>
            <a:gdLst/>
            <a:ahLst/>
            <a:cxnLst/>
            <a:rect l="l" t="t" r="r" b="b"/>
            <a:pathLst>
              <a:path w="9144000" h="6031230">
                <a:moveTo>
                  <a:pt x="0" y="6030849"/>
                </a:moveTo>
                <a:lnTo>
                  <a:pt x="9144000" y="6030849"/>
                </a:lnTo>
                <a:lnTo>
                  <a:pt x="9144000" y="0"/>
                </a:lnTo>
                <a:lnTo>
                  <a:pt x="0" y="0"/>
                </a:lnTo>
                <a:lnTo>
                  <a:pt x="0" y="6030849"/>
                </a:lnTo>
                <a:close/>
              </a:path>
            </a:pathLst>
          </a:custGeom>
          <a:solidFill>
            <a:srgbClr val="181818"/>
          </a:solidFill>
        </p:spPr>
        <p:txBody>
          <a:bodyPr wrap="square" lIns="0" tIns="0" rIns="0" bIns="0" rtlCol="0"/>
          <a:lstStyle/>
          <a:p/>
        </p:txBody>
      </p:sp>
      <p:sp>
        <p:nvSpPr>
          <p:cNvPr id="4" name="object 4"/>
          <p:cNvSpPr/>
          <p:nvPr/>
        </p:nvSpPr>
        <p:spPr>
          <a:xfrm>
            <a:off x="-1317" y="817625"/>
            <a:ext cx="9142095" cy="25400"/>
          </a:xfrm>
          <a:custGeom>
            <a:avLst/>
            <a:gdLst/>
            <a:ahLst/>
            <a:cxnLst/>
            <a:rect l="l" t="t" r="r" b="b"/>
            <a:pathLst>
              <a:path w="9142095" h="25400">
                <a:moveTo>
                  <a:pt x="0" y="25400"/>
                </a:moveTo>
                <a:lnTo>
                  <a:pt x="9141627" y="25400"/>
                </a:lnTo>
                <a:lnTo>
                  <a:pt x="9141627" y="0"/>
                </a:lnTo>
                <a:lnTo>
                  <a:pt x="0" y="0"/>
                </a:lnTo>
                <a:lnTo>
                  <a:pt x="0" y="25400"/>
                </a:lnTo>
                <a:close/>
              </a:path>
            </a:pathLst>
          </a:custGeom>
          <a:solidFill>
            <a:srgbClr val="000000"/>
          </a:solidFill>
        </p:spPr>
        <p:txBody>
          <a:bodyPr wrap="square" lIns="0" tIns="0" rIns="0" bIns="0" rtlCol="0"/>
          <a:lstStyle/>
          <a:p/>
        </p:txBody>
      </p:sp>
      <p:sp>
        <p:nvSpPr>
          <p:cNvPr id="5" name="object 5"/>
          <p:cNvSpPr/>
          <p:nvPr/>
        </p:nvSpPr>
        <p:spPr>
          <a:xfrm>
            <a:off x="-1319" y="750951"/>
            <a:ext cx="9133840" cy="76200"/>
          </a:xfrm>
          <a:custGeom>
            <a:avLst/>
            <a:gdLst/>
            <a:ahLst/>
            <a:cxnLst/>
            <a:rect l="l" t="t" r="r" b="b"/>
            <a:pathLst>
              <a:path w="9133840" h="76200">
                <a:moveTo>
                  <a:pt x="0" y="76200"/>
                </a:moveTo>
                <a:lnTo>
                  <a:pt x="9133639" y="76200"/>
                </a:lnTo>
                <a:lnTo>
                  <a:pt x="9133639" y="0"/>
                </a:lnTo>
                <a:lnTo>
                  <a:pt x="0" y="0"/>
                </a:lnTo>
                <a:lnTo>
                  <a:pt x="0" y="76200"/>
                </a:lnTo>
                <a:close/>
              </a:path>
            </a:pathLst>
          </a:custGeom>
          <a:solidFill>
            <a:srgbClr val="71BE44"/>
          </a:solidFill>
        </p:spPr>
        <p:txBody>
          <a:bodyPr wrap="square" lIns="0" tIns="0" rIns="0" bIns="0" rtlCol="0"/>
          <a:lstStyle/>
          <a:p/>
        </p:txBody>
      </p:sp>
      <p:sp>
        <p:nvSpPr>
          <p:cNvPr id="6" name="object 6"/>
          <p:cNvSpPr txBox="1">
            <a:spLocks noGrp="1"/>
          </p:cNvSpPr>
          <p:nvPr>
            <p:ph type="title"/>
          </p:nvPr>
        </p:nvSpPr>
        <p:spPr>
          <a:xfrm>
            <a:off x="231140" y="430504"/>
            <a:ext cx="2194560" cy="320675"/>
          </a:xfrm>
          <a:prstGeom prst="rect"/>
        </p:spPr>
        <p:txBody>
          <a:bodyPr wrap="square" lIns="0" tIns="0" rIns="0" bIns="0" rtlCol="0" vert="horz">
            <a:spAutoFit/>
          </a:bodyPr>
          <a:lstStyle/>
          <a:p>
            <a:pPr marL="12700">
              <a:lnSpc>
                <a:spcPct val="100000"/>
              </a:lnSpc>
              <a:tabLst>
                <a:tab pos="1204595" algn="l"/>
              </a:tabLst>
            </a:pPr>
            <a:r>
              <a:rPr dirty="0" sz="2000" spc="-5" b="1">
                <a:solidFill>
                  <a:srgbClr val="FFFFFF"/>
                </a:solidFill>
                <a:latin typeface="Verdana"/>
                <a:cs typeface="Verdana"/>
              </a:rPr>
              <a:t>Strea</a:t>
            </a:r>
            <a:r>
              <a:rPr dirty="0" sz="2000" spc="5" b="1">
                <a:solidFill>
                  <a:srgbClr val="FFFFFF"/>
                </a:solidFill>
                <a:latin typeface="Verdana"/>
                <a:cs typeface="Verdana"/>
              </a:rPr>
              <a:t>m</a:t>
            </a:r>
            <a:r>
              <a:rPr dirty="0" sz="2000" b="1">
                <a:solidFill>
                  <a:srgbClr val="FFFFFF"/>
                </a:solidFill>
                <a:latin typeface="Verdana"/>
                <a:cs typeface="Verdana"/>
              </a:rPr>
              <a:t>	</a:t>
            </a:r>
            <a:r>
              <a:rPr dirty="0" sz="2000" spc="-5" b="1">
                <a:solidFill>
                  <a:srgbClr val="FFFFFF"/>
                </a:solidFill>
                <a:latin typeface="Verdana"/>
                <a:cs typeface="Verdana"/>
              </a:rPr>
              <a:t>AP</a:t>
            </a:r>
            <a:r>
              <a:rPr dirty="0" sz="2000" b="1">
                <a:solidFill>
                  <a:srgbClr val="FFFFFF"/>
                </a:solidFill>
                <a:latin typeface="Verdana"/>
                <a:cs typeface="Verdana"/>
              </a:rPr>
              <a:t>I</a:t>
            </a:r>
            <a:r>
              <a:rPr dirty="0" sz="2000" spc="50" b="1">
                <a:solidFill>
                  <a:srgbClr val="FFFFFF"/>
                </a:solidFill>
                <a:latin typeface="Apple SD Gothic Neo"/>
                <a:cs typeface="Apple SD Gothic Neo"/>
              </a:rPr>
              <a:t>とは</a:t>
            </a:r>
            <a:endParaRPr sz="2000">
              <a:latin typeface="Apple SD Gothic Neo"/>
              <a:cs typeface="Apple SD Gothic Neo"/>
            </a:endParaRPr>
          </a:p>
        </p:txBody>
      </p:sp>
      <p:sp>
        <p:nvSpPr>
          <p:cNvPr id="8" name="object 8"/>
          <p:cNvSpPr txBox="1">
            <a:spLocks noGrp="1"/>
          </p:cNvSpPr>
          <p:nvPr>
            <p:ph type="sldNum" idx="7" sz="quarter"/>
          </p:nvPr>
        </p:nvSpPr>
        <p:spPr>
          <a:prstGeom prst="rect"/>
        </p:spPr>
        <p:txBody>
          <a:bodyPr wrap="square" lIns="0" tIns="18415" rIns="0" bIns="0" rtlCol="0" vert="horz">
            <a:spAutoFit/>
          </a:bodyPr>
          <a:lstStyle/>
          <a:p>
            <a:pPr marL="25400">
              <a:lnSpc>
                <a:spcPct val="100000"/>
              </a:lnSpc>
              <a:spcBef>
                <a:spcPts val="145"/>
              </a:spcBef>
            </a:pPr>
            <a:fld id="{81D60167-4931-47E6-BA6A-407CBD079E47}" type="slidenum">
              <a:rPr dirty="0" spc="80"/>
              <a:t>004</a:t>
            </a:fld>
          </a:p>
        </p:txBody>
      </p:sp>
      <p:sp>
        <p:nvSpPr>
          <p:cNvPr id="7" name="object 7"/>
          <p:cNvSpPr txBox="1"/>
          <p:nvPr/>
        </p:nvSpPr>
        <p:spPr>
          <a:xfrm>
            <a:off x="233451" y="948867"/>
            <a:ext cx="7907655" cy="5501640"/>
          </a:xfrm>
          <a:prstGeom prst="rect">
            <a:avLst/>
          </a:prstGeom>
        </p:spPr>
        <p:txBody>
          <a:bodyPr wrap="square" lIns="0" tIns="0" rIns="0" bIns="0" rtlCol="0" vert="horz">
            <a:spAutoFit/>
          </a:bodyPr>
          <a:lstStyle/>
          <a:p>
            <a:pPr marL="190500" indent="-177800">
              <a:lnSpc>
                <a:spcPct val="100000"/>
              </a:lnSpc>
              <a:buClr>
                <a:srgbClr val="528415"/>
              </a:buClr>
              <a:buSzPct val="80000"/>
              <a:buFont typeface="Wingdings"/>
              <a:buChar char=""/>
              <a:tabLst>
                <a:tab pos="191135" algn="l"/>
              </a:tabLst>
            </a:pPr>
            <a:r>
              <a:rPr dirty="0" sz="2000" spc="-180">
                <a:solidFill>
                  <a:srgbClr val="FFFFFF"/>
                </a:solidFill>
                <a:latin typeface="Arial Unicode MS"/>
                <a:cs typeface="Arial Unicode MS"/>
              </a:rPr>
              <a:t>大雑把にいうと</a:t>
            </a:r>
            <a:endParaRPr sz="2000">
              <a:latin typeface="Arial Unicode MS"/>
              <a:cs typeface="Arial Unicode MS"/>
            </a:endParaRPr>
          </a:p>
          <a:p>
            <a:pPr lvl="1" marL="544195" indent="-173990">
              <a:lnSpc>
                <a:spcPct val="100000"/>
              </a:lnSpc>
              <a:spcBef>
                <a:spcPts val="430"/>
              </a:spcBef>
              <a:buClr>
                <a:srgbClr val="528415"/>
              </a:buClr>
              <a:buSzPct val="80555"/>
              <a:buFont typeface="Verdana"/>
              <a:buChar char="–"/>
              <a:tabLst>
                <a:tab pos="544830" algn="l"/>
              </a:tabLst>
            </a:pPr>
            <a:r>
              <a:rPr dirty="0" sz="1800" spc="-220">
                <a:solidFill>
                  <a:srgbClr val="FFFFFF"/>
                </a:solidFill>
                <a:latin typeface="Arial Unicode MS"/>
                <a:cs typeface="Arial Unicode MS"/>
              </a:rPr>
              <a:t>ものすごいイテレーター。</a:t>
            </a:r>
            <a:endParaRPr sz="1800">
              <a:latin typeface="Arial Unicode MS"/>
              <a:cs typeface="Arial Unicode MS"/>
            </a:endParaRPr>
          </a:p>
          <a:p>
            <a:pPr lvl="2" marL="909955" indent="-176530">
              <a:lnSpc>
                <a:spcPct val="100000"/>
              </a:lnSpc>
              <a:spcBef>
                <a:spcPts val="380"/>
              </a:spcBef>
              <a:buClr>
                <a:srgbClr val="528415"/>
              </a:buClr>
              <a:buSzPct val="78125"/>
              <a:buFont typeface="Wingdings"/>
              <a:buChar char=""/>
              <a:tabLst>
                <a:tab pos="910590" algn="l"/>
              </a:tabLst>
            </a:pPr>
            <a:r>
              <a:rPr dirty="0" sz="1600" spc="-130">
                <a:solidFill>
                  <a:srgbClr val="FFFFFF"/>
                </a:solidFill>
                <a:latin typeface="Arial Unicode MS"/>
                <a:cs typeface="Arial Unicode MS"/>
              </a:rPr>
              <a:t>繰り返し処理に、条件抽出や変換、件数指定などの操作を幾らでも設定できる。</a:t>
            </a:r>
            <a:endParaRPr sz="1600">
              <a:latin typeface="Arial Unicode MS"/>
              <a:cs typeface="Arial Unicode MS"/>
            </a:endParaRPr>
          </a:p>
          <a:p>
            <a:pPr lvl="1" marL="544195" indent="-173990">
              <a:lnSpc>
                <a:spcPct val="100000"/>
              </a:lnSpc>
              <a:spcBef>
                <a:spcPts val="434"/>
              </a:spcBef>
              <a:buClr>
                <a:srgbClr val="528415"/>
              </a:buClr>
              <a:buSzPct val="80555"/>
              <a:buFont typeface="Verdana"/>
              <a:buChar char="–"/>
              <a:tabLst>
                <a:tab pos="544830" algn="l"/>
              </a:tabLst>
            </a:pPr>
            <a:r>
              <a:rPr dirty="0" sz="1800" spc="-90">
                <a:solidFill>
                  <a:srgbClr val="FFFFFF"/>
                </a:solidFill>
                <a:latin typeface="Arial Unicode MS"/>
                <a:cs typeface="Arial Unicode MS"/>
              </a:rPr>
              <a:t>繰り返し処理の方法は</a:t>
            </a:r>
            <a:r>
              <a:rPr dirty="0" sz="1800">
                <a:solidFill>
                  <a:srgbClr val="FFFFFF"/>
                </a:solidFill>
                <a:latin typeface="Verdana"/>
                <a:cs typeface="Verdana"/>
              </a:rPr>
              <a:t>Stream</a:t>
            </a:r>
            <a:r>
              <a:rPr dirty="0" sz="1800" spc="-95">
                <a:solidFill>
                  <a:srgbClr val="FFFFFF"/>
                </a:solidFill>
                <a:latin typeface="Verdana"/>
                <a:cs typeface="Verdana"/>
              </a:rPr>
              <a:t> </a:t>
            </a:r>
            <a:r>
              <a:rPr dirty="0" sz="1800" spc="-5">
                <a:solidFill>
                  <a:srgbClr val="FFFFFF"/>
                </a:solidFill>
                <a:latin typeface="Verdana"/>
                <a:cs typeface="Verdana"/>
              </a:rPr>
              <a:t>API</a:t>
            </a:r>
            <a:r>
              <a:rPr dirty="0" sz="1800" spc="-155">
                <a:solidFill>
                  <a:srgbClr val="FFFFFF"/>
                </a:solidFill>
                <a:latin typeface="Arial Unicode MS"/>
                <a:cs typeface="Arial Unicode MS"/>
              </a:rPr>
              <a:t>の中に隠蔽される。</a:t>
            </a:r>
            <a:endParaRPr sz="1800">
              <a:latin typeface="Arial Unicode MS"/>
              <a:cs typeface="Arial Unicode MS"/>
            </a:endParaRPr>
          </a:p>
          <a:p>
            <a:pPr lvl="2" marL="909955" indent="-176530">
              <a:lnSpc>
                <a:spcPct val="100000"/>
              </a:lnSpc>
              <a:spcBef>
                <a:spcPts val="375"/>
              </a:spcBef>
              <a:buClr>
                <a:srgbClr val="528415"/>
              </a:buClr>
              <a:buSzPct val="78125"/>
              <a:buFont typeface="Wingdings"/>
              <a:buChar char=""/>
              <a:tabLst>
                <a:tab pos="910590" algn="l"/>
              </a:tabLst>
            </a:pPr>
            <a:r>
              <a:rPr dirty="0" sz="1600" spc="-190">
                <a:solidFill>
                  <a:srgbClr val="FFFFFF"/>
                </a:solidFill>
                <a:latin typeface="Arial Unicode MS"/>
                <a:cs typeface="Arial Unicode MS"/>
              </a:rPr>
              <a:t>今まで繰り返しは、</a:t>
            </a:r>
            <a:r>
              <a:rPr dirty="0" sz="1600" spc="-5">
                <a:solidFill>
                  <a:srgbClr val="FFFFFF"/>
                </a:solidFill>
                <a:latin typeface="Verdana"/>
                <a:cs typeface="Verdana"/>
              </a:rPr>
              <a:t>for/while</a:t>
            </a:r>
            <a:r>
              <a:rPr dirty="0" sz="1600" spc="-15">
                <a:solidFill>
                  <a:srgbClr val="FFFFFF"/>
                </a:solidFill>
                <a:latin typeface="Verdana"/>
                <a:cs typeface="Verdana"/>
              </a:rPr>
              <a:t>/</a:t>
            </a:r>
            <a:r>
              <a:rPr dirty="0" sz="1600" spc="-5">
                <a:solidFill>
                  <a:srgbClr val="FFFFFF"/>
                </a:solidFill>
                <a:latin typeface="Arial Unicode MS"/>
                <a:cs typeface="Arial Unicode MS"/>
              </a:rPr>
              <a:t>拡張</a:t>
            </a:r>
            <a:r>
              <a:rPr dirty="0" sz="1600" spc="-5">
                <a:solidFill>
                  <a:srgbClr val="FFFFFF"/>
                </a:solidFill>
                <a:latin typeface="Verdana"/>
                <a:cs typeface="Verdana"/>
              </a:rPr>
              <a:t>fo</a:t>
            </a:r>
            <a:r>
              <a:rPr dirty="0" sz="1600" spc="-10">
                <a:solidFill>
                  <a:srgbClr val="FFFFFF"/>
                </a:solidFill>
                <a:latin typeface="Verdana"/>
                <a:cs typeface="Verdana"/>
              </a:rPr>
              <a:t>r</a:t>
            </a:r>
            <a:r>
              <a:rPr dirty="0" sz="1600" spc="-135">
                <a:solidFill>
                  <a:srgbClr val="FFFFFF"/>
                </a:solidFill>
                <a:latin typeface="Arial Unicode MS"/>
                <a:cs typeface="Arial Unicode MS"/>
              </a:rPr>
              <a:t>文などを選んでいたが、その必要がない。</a:t>
            </a:r>
            <a:endParaRPr sz="1600">
              <a:latin typeface="Arial Unicode MS"/>
              <a:cs typeface="Arial Unicode MS"/>
            </a:endParaRPr>
          </a:p>
          <a:p>
            <a:pPr marL="1088390">
              <a:lnSpc>
                <a:spcPct val="100000"/>
              </a:lnSpc>
              <a:spcBef>
                <a:spcPts val="340"/>
              </a:spcBef>
            </a:pPr>
            <a:r>
              <a:rPr dirty="0" sz="1100" spc="10">
                <a:solidFill>
                  <a:srgbClr val="FFFFFF"/>
                </a:solidFill>
                <a:latin typeface="Verdana"/>
                <a:cs typeface="Verdana"/>
              </a:rPr>
              <a:t>–</a:t>
            </a:r>
            <a:r>
              <a:rPr dirty="0" sz="1100" spc="240">
                <a:solidFill>
                  <a:srgbClr val="FFFFFF"/>
                </a:solidFill>
                <a:latin typeface="Verdana"/>
                <a:cs typeface="Verdana"/>
              </a:rPr>
              <a:t> </a:t>
            </a:r>
            <a:r>
              <a:rPr dirty="0" sz="1400" spc="-75">
                <a:solidFill>
                  <a:srgbClr val="FFFFFF"/>
                </a:solidFill>
                <a:latin typeface="Arial Unicode MS"/>
                <a:cs typeface="Arial Unicode MS"/>
              </a:rPr>
              <a:t>繰り返し処理の最適化を</a:t>
            </a:r>
            <a:r>
              <a:rPr dirty="0" sz="1400">
                <a:solidFill>
                  <a:srgbClr val="FFFFFF"/>
                </a:solidFill>
                <a:latin typeface="Verdana"/>
                <a:cs typeface="Verdana"/>
              </a:rPr>
              <a:t>Stream</a:t>
            </a:r>
            <a:r>
              <a:rPr dirty="0" sz="1400" spc="-150">
                <a:solidFill>
                  <a:srgbClr val="FFFFFF"/>
                </a:solidFill>
                <a:latin typeface="Arial Unicode MS"/>
                <a:cs typeface="Arial Unicode MS"/>
              </a:rPr>
              <a:t>に任す。</a:t>
            </a:r>
            <a:endParaRPr sz="1400">
              <a:latin typeface="Arial Unicode MS"/>
              <a:cs typeface="Arial Unicode MS"/>
            </a:endParaRPr>
          </a:p>
          <a:p>
            <a:pPr lvl="2" marL="909955" indent="-176530">
              <a:lnSpc>
                <a:spcPct val="100000"/>
              </a:lnSpc>
              <a:spcBef>
                <a:spcPts val="370"/>
              </a:spcBef>
              <a:buClr>
                <a:srgbClr val="528415"/>
              </a:buClr>
              <a:buSzPct val="78125"/>
              <a:buFont typeface="Wingdings"/>
              <a:buChar char=""/>
              <a:tabLst>
                <a:tab pos="910590" algn="l"/>
              </a:tabLst>
            </a:pPr>
            <a:r>
              <a:rPr dirty="0" sz="1600" spc="-165">
                <a:solidFill>
                  <a:srgbClr val="FFFFFF"/>
                </a:solidFill>
                <a:latin typeface="Arial Unicode MS"/>
                <a:cs typeface="Arial Unicode MS"/>
              </a:rPr>
              <a:t>プログラマは</a:t>
            </a:r>
            <a:r>
              <a:rPr dirty="0" sz="1600" spc="-5">
                <a:solidFill>
                  <a:srgbClr val="FFFFFF"/>
                </a:solidFill>
                <a:latin typeface="Verdana"/>
                <a:cs typeface="Verdana"/>
              </a:rPr>
              <a:t>Strea</a:t>
            </a:r>
            <a:r>
              <a:rPr dirty="0" sz="1600" spc="-10">
                <a:solidFill>
                  <a:srgbClr val="FFFFFF"/>
                </a:solidFill>
                <a:latin typeface="Verdana"/>
                <a:cs typeface="Verdana"/>
              </a:rPr>
              <a:t>m</a:t>
            </a:r>
            <a:r>
              <a:rPr dirty="0" sz="1600" spc="-180">
                <a:solidFill>
                  <a:srgbClr val="FFFFFF"/>
                </a:solidFill>
                <a:latin typeface="Arial Unicode MS"/>
                <a:cs typeface="Arial Unicode MS"/>
              </a:rPr>
              <a:t>にどのような操作を行うか中心に書く。（宣言的なプログラム</a:t>
            </a:r>
            <a:r>
              <a:rPr dirty="0" sz="1600" spc="-570">
                <a:solidFill>
                  <a:srgbClr val="FFFFFF"/>
                </a:solidFill>
                <a:latin typeface="Verdana"/>
                <a:cs typeface="Verdana"/>
              </a:rPr>
              <a:t>)</a:t>
            </a:r>
            <a:endParaRPr sz="1600">
              <a:latin typeface="Verdana"/>
              <a:cs typeface="Verdana"/>
            </a:endParaRPr>
          </a:p>
          <a:p>
            <a:pPr marL="190500" indent="-177800">
              <a:lnSpc>
                <a:spcPct val="100000"/>
              </a:lnSpc>
              <a:spcBef>
                <a:spcPts val="484"/>
              </a:spcBef>
              <a:buClr>
                <a:srgbClr val="528415"/>
              </a:buClr>
              <a:buSzPct val="80000"/>
              <a:buFont typeface="Wingdings"/>
              <a:buChar char=""/>
              <a:tabLst>
                <a:tab pos="191135" algn="l"/>
              </a:tabLst>
            </a:pPr>
            <a:r>
              <a:rPr dirty="0" sz="2000">
                <a:solidFill>
                  <a:srgbClr val="FFFFFF"/>
                </a:solidFill>
                <a:latin typeface="Arial Unicode MS"/>
                <a:cs typeface="Arial Unicode MS"/>
              </a:rPr>
              <a:t>性質</a:t>
            </a:r>
            <a:endParaRPr sz="2000">
              <a:latin typeface="Arial Unicode MS"/>
              <a:cs typeface="Arial Unicode MS"/>
            </a:endParaRPr>
          </a:p>
          <a:p>
            <a:pPr lvl="1" marL="544195" indent="-173990">
              <a:lnSpc>
                <a:spcPct val="100000"/>
              </a:lnSpc>
              <a:spcBef>
                <a:spcPts val="425"/>
              </a:spcBef>
              <a:buClr>
                <a:srgbClr val="528415"/>
              </a:buClr>
              <a:buSzPct val="80555"/>
              <a:buFont typeface="Verdana"/>
              <a:buChar char="–"/>
              <a:tabLst>
                <a:tab pos="544830" algn="l"/>
              </a:tabLst>
            </a:pPr>
            <a:r>
              <a:rPr dirty="0" sz="1800" spc="-275">
                <a:solidFill>
                  <a:srgbClr val="FFFFFF"/>
                </a:solidFill>
                <a:latin typeface="Arial Unicode MS"/>
                <a:cs typeface="Arial Unicode MS"/>
              </a:rPr>
              <a:t>コレクションとは異なるクラス</a:t>
            </a:r>
            <a:endParaRPr sz="1800">
              <a:latin typeface="Arial Unicode MS"/>
              <a:cs typeface="Arial Unicode MS"/>
            </a:endParaRPr>
          </a:p>
          <a:p>
            <a:pPr lvl="2" marL="909955" indent="-176530">
              <a:lnSpc>
                <a:spcPct val="100000"/>
              </a:lnSpc>
              <a:spcBef>
                <a:spcPts val="380"/>
              </a:spcBef>
              <a:buClr>
                <a:srgbClr val="528415"/>
              </a:buClr>
              <a:buSzPct val="78125"/>
              <a:buFont typeface="Wingdings"/>
              <a:buChar char=""/>
              <a:tabLst>
                <a:tab pos="910590" algn="l"/>
              </a:tabLst>
            </a:pPr>
            <a:r>
              <a:rPr dirty="0" sz="1600" spc="-10">
                <a:solidFill>
                  <a:srgbClr val="FFFFFF"/>
                </a:solidFill>
                <a:latin typeface="Arial Unicode MS"/>
                <a:cs typeface="Arial Unicode MS"/>
              </a:rPr>
              <a:t>生</a:t>
            </a:r>
            <a:r>
              <a:rPr dirty="0" sz="1600" spc="-5">
                <a:solidFill>
                  <a:srgbClr val="FFFFFF"/>
                </a:solidFill>
                <a:latin typeface="Arial Unicode MS"/>
                <a:cs typeface="Arial Unicode MS"/>
              </a:rPr>
              <a:t>成</a:t>
            </a:r>
            <a:r>
              <a:rPr dirty="0" sz="1600" spc="145">
                <a:solidFill>
                  <a:srgbClr val="FFFFFF"/>
                </a:solidFill>
                <a:latin typeface="Arial Unicode MS"/>
                <a:cs typeface="Arial Unicode MS"/>
              </a:rPr>
              <a:t> </a:t>
            </a:r>
            <a:r>
              <a:rPr dirty="0" sz="1600" spc="-5">
                <a:solidFill>
                  <a:srgbClr val="FFFFFF"/>
                </a:solidFill>
                <a:latin typeface="Verdana"/>
                <a:cs typeface="Verdana"/>
              </a:rPr>
              <a:t>-</a:t>
            </a:r>
            <a:r>
              <a:rPr dirty="0" sz="1600" spc="15">
                <a:solidFill>
                  <a:srgbClr val="FFFFFF"/>
                </a:solidFill>
                <a:latin typeface="Verdana"/>
                <a:cs typeface="Verdana"/>
              </a:rPr>
              <a:t> </a:t>
            </a:r>
            <a:r>
              <a:rPr dirty="0" sz="1600" spc="-5">
                <a:solidFill>
                  <a:srgbClr val="FFFFFF"/>
                </a:solidFill>
                <a:latin typeface="Verdana"/>
                <a:cs typeface="Verdana"/>
              </a:rPr>
              <a:t>Stream</a:t>
            </a:r>
            <a:r>
              <a:rPr dirty="0" sz="1600" spc="-135">
                <a:solidFill>
                  <a:srgbClr val="FFFFFF"/>
                </a:solidFill>
                <a:latin typeface="Arial Unicode MS"/>
                <a:cs typeface="Arial Unicode MS"/>
              </a:rPr>
              <a:t>を使うには既存のコレクションや配列から、別途変換が必要</a:t>
            </a:r>
            <a:endParaRPr sz="1600">
              <a:latin typeface="Arial Unicode MS"/>
              <a:cs typeface="Arial Unicode MS"/>
            </a:endParaRPr>
          </a:p>
          <a:p>
            <a:pPr lvl="1" marL="544195" indent="-173990">
              <a:lnSpc>
                <a:spcPct val="100000"/>
              </a:lnSpc>
              <a:spcBef>
                <a:spcPts val="434"/>
              </a:spcBef>
              <a:buClr>
                <a:srgbClr val="528415"/>
              </a:buClr>
              <a:buSzPct val="80555"/>
              <a:buChar char="–"/>
              <a:tabLst>
                <a:tab pos="544830" algn="l"/>
              </a:tabLst>
            </a:pPr>
            <a:r>
              <a:rPr dirty="0" sz="1800">
                <a:solidFill>
                  <a:srgbClr val="FFFFFF"/>
                </a:solidFill>
                <a:latin typeface="Verdana"/>
                <a:cs typeface="Verdana"/>
              </a:rPr>
              <a:t>Stream</a:t>
            </a:r>
            <a:r>
              <a:rPr dirty="0" sz="1800" spc="-110">
                <a:solidFill>
                  <a:srgbClr val="FFFFFF"/>
                </a:solidFill>
                <a:latin typeface="Verdana"/>
                <a:cs typeface="Verdana"/>
              </a:rPr>
              <a:t> </a:t>
            </a:r>
            <a:r>
              <a:rPr dirty="0" sz="1800" spc="-165">
                <a:solidFill>
                  <a:srgbClr val="FFFFFF"/>
                </a:solidFill>
                <a:latin typeface="Arial Unicode MS"/>
                <a:cs typeface="Arial Unicode MS"/>
              </a:rPr>
              <a:t>の各種メソッドは大別して以下の</a:t>
            </a:r>
            <a:r>
              <a:rPr dirty="0" sz="1800">
                <a:solidFill>
                  <a:srgbClr val="FFFFFF"/>
                </a:solidFill>
                <a:latin typeface="Verdana"/>
                <a:cs typeface="Verdana"/>
              </a:rPr>
              <a:t>2</a:t>
            </a:r>
            <a:r>
              <a:rPr dirty="0" sz="1800" spc="-120">
                <a:solidFill>
                  <a:srgbClr val="FFFFFF"/>
                </a:solidFill>
                <a:latin typeface="Arial Unicode MS"/>
                <a:cs typeface="Arial Unicode MS"/>
              </a:rPr>
              <a:t>種類に分かれる。</a:t>
            </a:r>
            <a:endParaRPr sz="1800">
              <a:latin typeface="Arial Unicode MS"/>
              <a:cs typeface="Arial Unicode MS"/>
            </a:endParaRPr>
          </a:p>
          <a:p>
            <a:pPr lvl="2" marL="909955" indent="-176530">
              <a:lnSpc>
                <a:spcPct val="100000"/>
              </a:lnSpc>
              <a:spcBef>
                <a:spcPts val="375"/>
              </a:spcBef>
              <a:buClr>
                <a:srgbClr val="528415"/>
              </a:buClr>
              <a:buSzPct val="78125"/>
              <a:buFont typeface="Wingdings"/>
              <a:buChar char=""/>
              <a:tabLst>
                <a:tab pos="910590" algn="l"/>
              </a:tabLst>
            </a:pPr>
            <a:r>
              <a:rPr dirty="0" sz="1600" spc="-5">
                <a:solidFill>
                  <a:srgbClr val="FFFFFF"/>
                </a:solidFill>
                <a:latin typeface="Arial Unicode MS"/>
                <a:cs typeface="Arial Unicode MS"/>
              </a:rPr>
              <a:t>中間操作</a:t>
            </a:r>
            <a:r>
              <a:rPr dirty="0" sz="1600" spc="100">
                <a:solidFill>
                  <a:srgbClr val="FFFFFF"/>
                </a:solidFill>
                <a:latin typeface="Arial Unicode MS"/>
                <a:cs typeface="Arial Unicode MS"/>
              </a:rPr>
              <a:t> </a:t>
            </a:r>
            <a:r>
              <a:rPr dirty="0" sz="1600" spc="-5">
                <a:solidFill>
                  <a:srgbClr val="FFFFFF"/>
                </a:solidFill>
                <a:latin typeface="Verdana"/>
                <a:cs typeface="Verdana"/>
              </a:rPr>
              <a:t>–</a:t>
            </a:r>
            <a:r>
              <a:rPr dirty="0" sz="1600" spc="-35">
                <a:solidFill>
                  <a:srgbClr val="FFFFFF"/>
                </a:solidFill>
                <a:latin typeface="Verdana"/>
                <a:cs typeface="Verdana"/>
              </a:rPr>
              <a:t> </a:t>
            </a:r>
            <a:r>
              <a:rPr dirty="0" sz="1600" spc="-105">
                <a:solidFill>
                  <a:srgbClr val="FFFFFF"/>
                </a:solidFill>
                <a:latin typeface="Arial Unicode MS"/>
                <a:cs typeface="Arial Unicode MS"/>
              </a:rPr>
              <a:t>生成で構築した集合に対する演算を適用する。</a:t>
            </a:r>
            <a:endParaRPr sz="1600">
              <a:latin typeface="Arial Unicode MS"/>
              <a:cs typeface="Arial Unicode MS"/>
            </a:endParaRPr>
          </a:p>
          <a:p>
            <a:pPr lvl="2" marL="909955" indent="-176530">
              <a:lnSpc>
                <a:spcPct val="100000"/>
              </a:lnSpc>
              <a:spcBef>
                <a:spcPts val="380"/>
              </a:spcBef>
              <a:buClr>
                <a:srgbClr val="528415"/>
              </a:buClr>
              <a:buSzPct val="78125"/>
              <a:buFont typeface="Wingdings"/>
              <a:buChar char=""/>
              <a:tabLst>
                <a:tab pos="910590" algn="l"/>
              </a:tabLst>
            </a:pPr>
            <a:r>
              <a:rPr dirty="0" sz="1600" spc="-5">
                <a:solidFill>
                  <a:srgbClr val="FFFFFF"/>
                </a:solidFill>
                <a:latin typeface="Arial Unicode MS"/>
                <a:cs typeface="Arial Unicode MS"/>
              </a:rPr>
              <a:t>終端操作</a:t>
            </a:r>
            <a:r>
              <a:rPr dirty="0" sz="1600" spc="80">
                <a:solidFill>
                  <a:srgbClr val="FFFFFF"/>
                </a:solidFill>
                <a:latin typeface="Arial Unicode MS"/>
                <a:cs typeface="Arial Unicode MS"/>
              </a:rPr>
              <a:t> </a:t>
            </a:r>
            <a:r>
              <a:rPr dirty="0" sz="1600" spc="-5">
                <a:solidFill>
                  <a:srgbClr val="FFFFFF"/>
                </a:solidFill>
                <a:latin typeface="Verdana"/>
                <a:cs typeface="Verdana"/>
              </a:rPr>
              <a:t>–</a:t>
            </a:r>
            <a:r>
              <a:rPr dirty="0" sz="1600" spc="-60">
                <a:solidFill>
                  <a:srgbClr val="FFFFFF"/>
                </a:solidFill>
                <a:latin typeface="Verdana"/>
                <a:cs typeface="Verdana"/>
              </a:rPr>
              <a:t> </a:t>
            </a:r>
            <a:r>
              <a:rPr dirty="0" sz="1600" spc="-200">
                <a:solidFill>
                  <a:srgbClr val="FFFFFF"/>
                </a:solidFill>
                <a:latin typeface="Arial Unicode MS"/>
                <a:cs typeface="Arial Unicode MS"/>
              </a:rPr>
              <a:t>ストリームの集合から、コレクション、配列等への変換を行う。</a:t>
            </a:r>
            <a:endParaRPr sz="1600">
              <a:latin typeface="Arial Unicode MS"/>
              <a:cs typeface="Arial Unicode MS"/>
            </a:endParaRPr>
          </a:p>
          <a:p>
            <a:pPr lvl="1" marL="544195" indent="-173990">
              <a:lnSpc>
                <a:spcPct val="100000"/>
              </a:lnSpc>
              <a:spcBef>
                <a:spcPts val="434"/>
              </a:spcBef>
              <a:buClr>
                <a:srgbClr val="528415"/>
              </a:buClr>
              <a:buSzPct val="77777"/>
              <a:buFont typeface="Verdana"/>
              <a:buChar char="–"/>
              <a:tabLst>
                <a:tab pos="544830" algn="l"/>
              </a:tabLst>
            </a:pPr>
            <a:r>
              <a:rPr dirty="0" sz="1800" spc="-5">
                <a:solidFill>
                  <a:srgbClr val="FFFFFF"/>
                </a:solidFill>
                <a:latin typeface="Arial Unicode MS"/>
                <a:cs typeface="Arial Unicode MS"/>
              </a:rPr>
              <a:t>逐次処理</a:t>
            </a:r>
            <a:r>
              <a:rPr dirty="0" sz="1800" spc="-5">
                <a:solidFill>
                  <a:srgbClr val="FFFFFF"/>
                </a:solidFill>
                <a:latin typeface="Verdana"/>
                <a:cs typeface="Verdana"/>
              </a:rPr>
              <a:t>/</a:t>
            </a:r>
            <a:r>
              <a:rPr dirty="0" sz="1800" spc="-5">
                <a:solidFill>
                  <a:srgbClr val="FFFFFF"/>
                </a:solidFill>
                <a:latin typeface="Arial Unicode MS"/>
                <a:cs typeface="Arial Unicode MS"/>
              </a:rPr>
              <a:t>並列処理</a:t>
            </a:r>
            <a:endParaRPr sz="1800">
              <a:latin typeface="Arial Unicode MS"/>
              <a:cs typeface="Arial Unicode MS"/>
            </a:endParaRPr>
          </a:p>
          <a:p>
            <a:pPr lvl="2" marL="909955" indent="-176530">
              <a:lnSpc>
                <a:spcPct val="100000"/>
              </a:lnSpc>
              <a:spcBef>
                <a:spcPts val="305"/>
              </a:spcBef>
              <a:buClr>
                <a:srgbClr val="528415"/>
              </a:buClr>
              <a:buSzPct val="78125"/>
              <a:buFont typeface="Wingdings"/>
              <a:buChar char=""/>
              <a:tabLst>
                <a:tab pos="910590" algn="l"/>
              </a:tabLst>
            </a:pPr>
            <a:r>
              <a:rPr dirty="0" sz="1600" spc="-114">
                <a:solidFill>
                  <a:srgbClr val="FFFFFF"/>
                </a:solidFill>
                <a:latin typeface="Arial Unicode MS"/>
                <a:cs typeface="Arial Unicode MS"/>
              </a:rPr>
              <a:t>繰り返し処理の方法を簡単に並列処理にできる。</a:t>
            </a:r>
            <a:endParaRPr sz="1600">
              <a:latin typeface="Arial Unicode MS"/>
              <a:cs typeface="Arial Unicode MS"/>
            </a:endParaRPr>
          </a:p>
          <a:p>
            <a:pPr marL="909955">
              <a:lnSpc>
                <a:spcPct val="100000"/>
              </a:lnSpc>
              <a:spcBef>
                <a:spcPts val="65"/>
              </a:spcBef>
            </a:pPr>
            <a:r>
              <a:rPr dirty="0" sz="1600" spc="-10">
                <a:solidFill>
                  <a:srgbClr val="FFFFFF"/>
                </a:solidFill>
                <a:latin typeface="Verdana"/>
                <a:cs typeface="Verdana"/>
              </a:rPr>
              <a:t>(</a:t>
            </a:r>
            <a:r>
              <a:rPr dirty="0" sz="1600" spc="-150">
                <a:solidFill>
                  <a:srgbClr val="FFFFFF"/>
                </a:solidFill>
                <a:latin typeface="Arial Unicode MS"/>
                <a:cs typeface="Arial Unicode MS"/>
              </a:rPr>
              <a:t>処理の仕方を、プログラマが書く必要がないため。</a:t>
            </a:r>
            <a:r>
              <a:rPr dirty="0" sz="1600" spc="-5">
                <a:solidFill>
                  <a:srgbClr val="FFFFFF"/>
                </a:solidFill>
                <a:latin typeface="Verdana"/>
                <a:cs typeface="Verdana"/>
              </a:rPr>
              <a:t>)</a:t>
            </a:r>
            <a:endParaRPr sz="1600">
              <a:latin typeface="Verdana"/>
              <a:cs typeface="Verdana"/>
            </a:endParaRPr>
          </a:p>
          <a:p>
            <a:pPr lvl="1" marL="544195" indent="-173990">
              <a:lnSpc>
                <a:spcPct val="100000"/>
              </a:lnSpc>
              <a:spcBef>
                <a:spcPts val="495"/>
              </a:spcBef>
              <a:buClr>
                <a:srgbClr val="528415"/>
              </a:buClr>
              <a:buSzPct val="77777"/>
              <a:buFont typeface="Verdana"/>
              <a:buChar char="–"/>
              <a:tabLst>
                <a:tab pos="544830" algn="l"/>
              </a:tabLst>
            </a:pPr>
            <a:r>
              <a:rPr dirty="0" sz="1800">
                <a:solidFill>
                  <a:srgbClr val="FFFFFF"/>
                </a:solidFill>
                <a:latin typeface="Arial Unicode MS"/>
                <a:cs typeface="Arial Unicode MS"/>
              </a:rPr>
              <a:t>遅延処理</a:t>
            </a:r>
            <a:endParaRPr sz="1800">
              <a:latin typeface="Arial Unicode MS"/>
              <a:cs typeface="Arial Unicode MS"/>
            </a:endParaRPr>
          </a:p>
          <a:p>
            <a:pPr lvl="2" marL="909955" indent="-176530">
              <a:lnSpc>
                <a:spcPct val="100000"/>
              </a:lnSpc>
              <a:spcBef>
                <a:spcPts val="375"/>
              </a:spcBef>
              <a:buClr>
                <a:srgbClr val="528415"/>
              </a:buClr>
              <a:buSzPct val="78125"/>
              <a:buFont typeface="Wingdings"/>
              <a:buChar char=""/>
              <a:tabLst>
                <a:tab pos="910590" algn="l"/>
              </a:tabLst>
            </a:pPr>
            <a:r>
              <a:rPr dirty="0" sz="1600" spc="-114">
                <a:solidFill>
                  <a:srgbClr val="FFFFFF"/>
                </a:solidFill>
                <a:latin typeface="Arial Unicode MS"/>
                <a:cs typeface="Arial Unicode MS"/>
              </a:rPr>
              <a:t>繰り返し処理は最後に一度だけ実行される。</a:t>
            </a:r>
            <a:endParaRPr sz="1600">
              <a:latin typeface="Arial Unicode MS"/>
              <a:cs typeface="Arial Unicode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751205"/>
          </a:xfrm>
          <a:custGeom>
            <a:avLst/>
            <a:gdLst/>
            <a:ahLst/>
            <a:cxnLst/>
            <a:rect l="l" t="t" r="r" b="b"/>
            <a:pathLst>
              <a:path w="9144000" h="751205">
                <a:moveTo>
                  <a:pt x="0" y="750951"/>
                </a:moveTo>
                <a:lnTo>
                  <a:pt x="9144000" y="750951"/>
                </a:lnTo>
                <a:lnTo>
                  <a:pt x="9144000" y="0"/>
                </a:lnTo>
                <a:lnTo>
                  <a:pt x="0" y="0"/>
                </a:lnTo>
                <a:lnTo>
                  <a:pt x="0" y="750951"/>
                </a:lnTo>
                <a:close/>
              </a:path>
            </a:pathLst>
          </a:custGeom>
          <a:solidFill>
            <a:srgbClr val="181818"/>
          </a:solidFill>
        </p:spPr>
        <p:txBody>
          <a:bodyPr wrap="square" lIns="0" tIns="0" rIns="0" bIns="0" rtlCol="0"/>
          <a:lstStyle/>
          <a:p/>
        </p:txBody>
      </p:sp>
      <p:sp>
        <p:nvSpPr>
          <p:cNvPr id="3" name="object 3"/>
          <p:cNvSpPr/>
          <p:nvPr/>
        </p:nvSpPr>
        <p:spPr>
          <a:xfrm>
            <a:off x="0" y="827150"/>
            <a:ext cx="9144000" cy="6031230"/>
          </a:xfrm>
          <a:custGeom>
            <a:avLst/>
            <a:gdLst/>
            <a:ahLst/>
            <a:cxnLst/>
            <a:rect l="l" t="t" r="r" b="b"/>
            <a:pathLst>
              <a:path w="9144000" h="6031230">
                <a:moveTo>
                  <a:pt x="0" y="6030849"/>
                </a:moveTo>
                <a:lnTo>
                  <a:pt x="9144000" y="6030849"/>
                </a:lnTo>
                <a:lnTo>
                  <a:pt x="9144000" y="0"/>
                </a:lnTo>
                <a:lnTo>
                  <a:pt x="0" y="0"/>
                </a:lnTo>
                <a:lnTo>
                  <a:pt x="0" y="6030849"/>
                </a:lnTo>
                <a:close/>
              </a:path>
            </a:pathLst>
          </a:custGeom>
          <a:solidFill>
            <a:srgbClr val="181818"/>
          </a:solidFill>
        </p:spPr>
        <p:txBody>
          <a:bodyPr wrap="square" lIns="0" tIns="0" rIns="0" bIns="0" rtlCol="0"/>
          <a:lstStyle/>
          <a:p/>
        </p:txBody>
      </p:sp>
      <p:sp>
        <p:nvSpPr>
          <p:cNvPr id="4" name="object 4"/>
          <p:cNvSpPr/>
          <p:nvPr/>
        </p:nvSpPr>
        <p:spPr>
          <a:xfrm>
            <a:off x="-1317" y="817625"/>
            <a:ext cx="9142095" cy="25400"/>
          </a:xfrm>
          <a:custGeom>
            <a:avLst/>
            <a:gdLst/>
            <a:ahLst/>
            <a:cxnLst/>
            <a:rect l="l" t="t" r="r" b="b"/>
            <a:pathLst>
              <a:path w="9142095" h="25400">
                <a:moveTo>
                  <a:pt x="0" y="25400"/>
                </a:moveTo>
                <a:lnTo>
                  <a:pt x="9141627" y="25400"/>
                </a:lnTo>
                <a:lnTo>
                  <a:pt x="9141627" y="0"/>
                </a:lnTo>
                <a:lnTo>
                  <a:pt x="0" y="0"/>
                </a:lnTo>
                <a:lnTo>
                  <a:pt x="0" y="25400"/>
                </a:lnTo>
                <a:close/>
              </a:path>
            </a:pathLst>
          </a:custGeom>
          <a:solidFill>
            <a:srgbClr val="000000"/>
          </a:solidFill>
        </p:spPr>
        <p:txBody>
          <a:bodyPr wrap="square" lIns="0" tIns="0" rIns="0" bIns="0" rtlCol="0"/>
          <a:lstStyle/>
          <a:p/>
        </p:txBody>
      </p:sp>
      <p:sp>
        <p:nvSpPr>
          <p:cNvPr id="5" name="object 5"/>
          <p:cNvSpPr/>
          <p:nvPr/>
        </p:nvSpPr>
        <p:spPr>
          <a:xfrm>
            <a:off x="-1319" y="750951"/>
            <a:ext cx="9133840" cy="76200"/>
          </a:xfrm>
          <a:custGeom>
            <a:avLst/>
            <a:gdLst/>
            <a:ahLst/>
            <a:cxnLst/>
            <a:rect l="l" t="t" r="r" b="b"/>
            <a:pathLst>
              <a:path w="9133840" h="76200">
                <a:moveTo>
                  <a:pt x="0" y="76200"/>
                </a:moveTo>
                <a:lnTo>
                  <a:pt x="9133639" y="76200"/>
                </a:lnTo>
                <a:lnTo>
                  <a:pt x="9133639" y="0"/>
                </a:lnTo>
                <a:lnTo>
                  <a:pt x="0" y="0"/>
                </a:lnTo>
                <a:lnTo>
                  <a:pt x="0" y="76200"/>
                </a:lnTo>
                <a:close/>
              </a:path>
            </a:pathLst>
          </a:custGeom>
          <a:solidFill>
            <a:srgbClr val="71BE44"/>
          </a:solidFill>
        </p:spPr>
        <p:txBody>
          <a:bodyPr wrap="square" lIns="0" tIns="0" rIns="0" bIns="0" rtlCol="0"/>
          <a:lstStyle/>
          <a:p/>
        </p:txBody>
      </p:sp>
      <p:sp>
        <p:nvSpPr>
          <p:cNvPr id="6" name="object 6"/>
          <p:cNvSpPr txBox="1">
            <a:spLocks noGrp="1"/>
          </p:cNvSpPr>
          <p:nvPr>
            <p:ph type="title"/>
          </p:nvPr>
        </p:nvSpPr>
        <p:spPr>
          <a:xfrm>
            <a:off x="227507" y="420242"/>
            <a:ext cx="2828925" cy="302895"/>
          </a:xfrm>
          <a:prstGeom prst="rect"/>
        </p:spPr>
        <p:txBody>
          <a:bodyPr wrap="square" lIns="0" tIns="0" rIns="0" bIns="0" rtlCol="0" vert="horz">
            <a:spAutoFit/>
          </a:bodyPr>
          <a:lstStyle/>
          <a:p>
            <a:pPr marL="12700">
              <a:lnSpc>
                <a:spcPts val="2380"/>
              </a:lnSpc>
            </a:pPr>
            <a:r>
              <a:rPr dirty="0" sz="2000" spc="295" b="1">
                <a:solidFill>
                  <a:srgbClr val="FFFFFF"/>
                </a:solidFill>
                <a:latin typeface="Apple SD Gothic Neo"/>
                <a:cs typeface="Apple SD Gothic Neo"/>
              </a:rPr>
              <a:t>生成・中間操作・終端操作</a:t>
            </a:r>
            <a:endParaRPr sz="2000">
              <a:latin typeface="Apple SD Gothic Neo"/>
              <a:cs typeface="Apple SD Gothic Neo"/>
            </a:endParaRPr>
          </a:p>
        </p:txBody>
      </p:sp>
      <p:sp>
        <p:nvSpPr>
          <p:cNvPr id="7" name="object 7"/>
          <p:cNvSpPr txBox="1"/>
          <p:nvPr/>
        </p:nvSpPr>
        <p:spPr>
          <a:xfrm>
            <a:off x="231140" y="955166"/>
            <a:ext cx="6678930" cy="1380490"/>
          </a:xfrm>
          <a:prstGeom prst="rect">
            <a:avLst/>
          </a:prstGeom>
        </p:spPr>
        <p:txBody>
          <a:bodyPr wrap="square" lIns="0" tIns="0" rIns="0" bIns="0" rtlCol="0" vert="horz">
            <a:spAutoFit/>
          </a:bodyPr>
          <a:lstStyle/>
          <a:p>
            <a:pPr marL="190500" indent="-177800">
              <a:lnSpc>
                <a:spcPct val="100000"/>
              </a:lnSpc>
              <a:buClr>
                <a:srgbClr val="528415"/>
              </a:buClr>
              <a:buSzPct val="80000"/>
              <a:buFont typeface="Wingdings"/>
              <a:buChar char=""/>
              <a:tabLst>
                <a:tab pos="191135" algn="l"/>
              </a:tabLst>
            </a:pPr>
            <a:r>
              <a:rPr dirty="0" sz="2000" spc="-210">
                <a:solidFill>
                  <a:srgbClr val="FFFFFF"/>
                </a:solidFill>
                <a:latin typeface="Arial Unicode MS"/>
                <a:cs typeface="Arial Unicode MS"/>
              </a:rPr>
              <a:t>生成で様々なオブジェクトから</a:t>
            </a:r>
            <a:r>
              <a:rPr dirty="0" sz="2000">
                <a:solidFill>
                  <a:srgbClr val="FFFFFF"/>
                </a:solidFill>
                <a:latin typeface="Verdana"/>
                <a:cs typeface="Verdana"/>
              </a:rPr>
              <a:t>Strea</a:t>
            </a:r>
            <a:r>
              <a:rPr dirty="0" sz="2000" spc="-5">
                <a:solidFill>
                  <a:srgbClr val="FFFFFF"/>
                </a:solidFill>
                <a:latin typeface="Verdana"/>
                <a:cs typeface="Verdana"/>
              </a:rPr>
              <a:t>m</a:t>
            </a:r>
            <a:r>
              <a:rPr dirty="0" sz="2000" spc="-185">
                <a:solidFill>
                  <a:srgbClr val="FFFFFF"/>
                </a:solidFill>
                <a:latin typeface="Arial Unicode MS"/>
                <a:cs typeface="Arial Unicode MS"/>
              </a:rPr>
              <a:t>を作る</a:t>
            </a:r>
            <a:endParaRPr sz="2000">
              <a:latin typeface="Arial Unicode MS"/>
              <a:cs typeface="Arial Unicode MS"/>
            </a:endParaRPr>
          </a:p>
          <a:p>
            <a:pPr marL="190500" indent="-177800">
              <a:lnSpc>
                <a:spcPct val="100000"/>
              </a:lnSpc>
              <a:spcBef>
                <a:spcPts val="480"/>
              </a:spcBef>
              <a:buClr>
                <a:srgbClr val="528415"/>
              </a:buClr>
              <a:buSzPct val="80000"/>
              <a:buFont typeface="Wingdings"/>
              <a:buChar char=""/>
              <a:tabLst>
                <a:tab pos="191135" algn="l"/>
              </a:tabLst>
            </a:pPr>
            <a:r>
              <a:rPr dirty="0" sz="2000" spc="-40">
                <a:solidFill>
                  <a:srgbClr val="FFFFFF"/>
                </a:solidFill>
                <a:latin typeface="Arial Unicode MS"/>
                <a:cs typeface="Arial Unicode MS"/>
              </a:rPr>
              <a:t>中間操作で</a:t>
            </a:r>
            <a:r>
              <a:rPr dirty="0" sz="2000">
                <a:solidFill>
                  <a:srgbClr val="FFFFFF"/>
                </a:solidFill>
                <a:latin typeface="Verdana"/>
                <a:cs typeface="Verdana"/>
              </a:rPr>
              <a:t>Strea</a:t>
            </a:r>
            <a:r>
              <a:rPr dirty="0" sz="2000">
                <a:solidFill>
                  <a:srgbClr val="FFFFFF"/>
                </a:solidFill>
                <a:latin typeface="Verdana"/>
                <a:cs typeface="Verdana"/>
              </a:rPr>
              <a:t>m</a:t>
            </a:r>
            <a:r>
              <a:rPr dirty="0" sz="2000" spc="-90">
                <a:solidFill>
                  <a:srgbClr val="FFFFFF"/>
                </a:solidFill>
                <a:latin typeface="Arial Unicode MS"/>
                <a:cs typeface="Arial Unicode MS"/>
              </a:rPr>
              <a:t>に設定を追加する</a:t>
            </a:r>
            <a:endParaRPr sz="2000">
              <a:latin typeface="Arial Unicode MS"/>
              <a:cs typeface="Arial Unicode MS"/>
            </a:endParaRPr>
          </a:p>
          <a:p>
            <a:pPr marL="190500" indent="-177800">
              <a:lnSpc>
                <a:spcPct val="100000"/>
              </a:lnSpc>
              <a:spcBef>
                <a:spcPts val="475"/>
              </a:spcBef>
              <a:buClr>
                <a:srgbClr val="528415"/>
              </a:buClr>
              <a:buSzPct val="80000"/>
              <a:buFont typeface="Wingdings"/>
              <a:buChar char=""/>
              <a:tabLst>
                <a:tab pos="191135" algn="l"/>
              </a:tabLst>
            </a:pPr>
            <a:r>
              <a:rPr dirty="0" sz="2000" spc="-40">
                <a:solidFill>
                  <a:srgbClr val="FFFFFF"/>
                </a:solidFill>
                <a:latin typeface="Arial Unicode MS"/>
                <a:cs typeface="Arial Unicode MS"/>
              </a:rPr>
              <a:t>終端操作で</a:t>
            </a:r>
            <a:r>
              <a:rPr dirty="0" sz="2000">
                <a:solidFill>
                  <a:srgbClr val="FFFFFF"/>
                </a:solidFill>
                <a:latin typeface="Verdana"/>
                <a:cs typeface="Verdana"/>
              </a:rPr>
              <a:t>Strea</a:t>
            </a:r>
            <a:r>
              <a:rPr dirty="0" sz="2000" spc="-5">
                <a:solidFill>
                  <a:srgbClr val="FFFFFF"/>
                </a:solidFill>
                <a:latin typeface="Verdana"/>
                <a:cs typeface="Verdana"/>
              </a:rPr>
              <a:t>m</a:t>
            </a:r>
            <a:r>
              <a:rPr dirty="0" sz="2000" spc="-150">
                <a:solidFill>
                  <a:srgbClr val="FFFFFF"/>
                </a:solidFill>
                <a:latin typeface="Arial Unicode MS"/>
                <a:cs typeface="Arial Unicode MS"/>
              </a:rPr>
              <a:t>を処理して結果を得る</a:t>
            </a:r>
            <a:endParaRPr sz="2000">
              <a:latin typeface="Arial Unicode MS"/>
              <a:cs typeface="Arial Unicode MS"/>
            </a:endParaRPr>
          </a:p>
          <a:p>
            <a:pPr marL="370840">
              <a:lnSpc>
                <a:spcPct val="100000"/>
              </a:lnSpc>
              <a:spcBef>
                <a:spcPts val="425"/>
              </a:spcBef>
            </a:pPr>
            <a:r>
              <a:rPr dirty="0" sz="1400" spc="25">
                <a:solidFill>
                  <a:srgbClr val="FFFFFF"/>
                </a:solidFill>
                <a:latin typeface="Verdana"/>
                <a:cs typeface="Verdana"/>
              </a:rPr>
              <a:t>–</a:t>
            </a:r>
            <a:r>
              <a:rPr dirty="0" sz="1400" spc="-70">
                <a:solidFill>
                  <a:srgbClr val="FFFFFF"/>
                </a:solidFill>
                <a:latin typeface="Verdana"/>
                <a:cs typeface="Verdana"/>
              </a:rPr>
              <a:t> </a:t>
            </a:r>
            <a:r>
              <a:rPr dirty="0" sz="1800" spc="-60">
                <a:solidFill>
                  <a:srgbClr val="FFFFFF"/>
                </a:solidFill>
                <a:latin typeface="Arial Unicode MS"/>
                <a:cs typeface="Arial Unicode MS"/>
              </a:rPr>
              <a:t>繰り返し処理や並列処理の詳細は</a:t>
            </a:r>
            <a:r>
              <a:rPr dirty="0" sz="1800" spc="-5">
                <a:solidFill>
                  <a:srgbClr val="FFFFFF"/>
                </a:solidFill>
                <a:latin typeface="Verdana"/>
                <a:cs typeface="Verdana"/>
              </a:rPr>
              <a:t>Stream</a:t>
            </a:r>
            <a:r>
              <a:rPr dirty="0" sz="1800" spc="-85">
                <a:solidFill>
                  <a:srgbClr val="FFFFFF"/>
                </a:solidFill>
                <a:latin typeface="Arial Unicode MS"/>
                <a:cs typeface="Arial Unicode MS"/>
              </a:rPr>
              <a:t>の中だけで完結する</a:t>
            </a:r>
            <a:endParaRPr sz="1800">
              <a:latin typeface="Arial Unicode MS"/>
              <a:cs typeface="Arial Unicode MS"/>
            </a:endParaRPr>
          </a:p>
        </p:txBody>
      </p:sp>
      <p:sp>
        <p:nvSpPr>
          <p:cNvPr id="8" name="object 8"/>
          <p:cNvSpPr/>
          <p:nvPr/>
        </p:nvSpPr>
        <p:spPr>
          <a:xfrm>
            <a:off x="539546" y="2564892"/>
            <a:ext cx="1224280" cy="716280"/>
          </a:xfrm>
          <a:custGeom>
            <a:avLst/>
            <a:gdLst/>
            <a:ahLst/>
            <a:cxnLst/>
            <a:rect l="l" t="t" r="r" b="b"/>
            <a:pathLst>
              <a:path w="1224280" h="716279">
                <a:moveTo>
                  <a:pt x="612076" y="0"/>
                </a:moveTo>
                <a:lnTo>
                  <a:pt x="553130" y="1638"/>
                </a:lnTo>
                <a:lnTo>
                  <a:pt x="495768" y="6455"/>
                </a:lnTo>
                <a:lnTo>
                  <a:pt x="440249" y="14298"/>
                </a:lnTo>
                <a:lnTo>
                  <a:pt x="386828" y="25020"/>
                </a:lnTo>
                <a:lnTo>
                  <a:pt x="335761" y="38469"/>
                </a:lnTo>
                <a:lnTo>
                  <a:pt x="287305" y="54495"/>
                </a:lnTo>
                <a:lnTo>
                  <a:pt x="241718" y="72949"/>
                </a:lnTo>
                <a:lnTo>
                  <a:pt x="199254" y="93681"/>
                </a:lnTo>
                <a:lnTo>
                  <a:pt x="160172" y="116540"/>
                </a:lnTo>
                <a:lnTo>
                  <a:pt x="124726" y="141377"/>
                </a:lnTo>
                <a:lnTo>
                  <a:pt x="93174" y="168042"/>
                </a:lnTo>
                <a:lnTo>
                  <a:pt x="65773" y="196384"/>
                </a:lnTo>
                <a:lnTo>
                  <a:pt x="24448" y="257502"/>
                </a:lnTo>
                <a:lnTo>
                  <a:pt x="2801" y="323531"/>
                </a:lnTo>
                <a:lnTo>
                  <a:pt x="0" y="358013"/>
                </a:lnTo>
                <a:lnTo>
                  <a:pt x="2801" y="392495"/>
                </a:lnTo>
                <a:lnTo>
                  <a:pt x="24448" y="458533"/>
                </a:lnTo>
                <a:lnTo>
                  <a:pt x="65773" y="519667"/>
                </a:lnTo>
                <a:lnTo>
                  <a:pt x="93174" y="548019"/>
                </a:lnTo>
                <a:lnTo>
                  <a:pt x="124726" y="574695"/>
                </a:lnTo>
                <a:lnTo>
                  <a:pt x="160172" y="599543"/>
                </a:lnTo>
                <a:lnTo>
                  <a:pt x="199254" y="622413"/>
                </a:lnTo>
                <a:lnTo>
                  <a:pt x="241718" y="643156"/>
                </a:lnTo>
                <a:lnTo>
                  <a:pt x="287305" y="661621"/>
                </a:lnTo>
                <a:lnTo>
                  <a:pt x="335761" y="677657"/>
                </a:lnTo>
                <a:lnTo>
                  <a:pt x="386828" y="691115"/>
                </a:lnTo>
                <a:lnTo>
                  <a:pt x="440249" y="701843"/>
                </a:lnTo>
                <a:lnTo>
                  <a:pt x="495768" y="709693"/>
                </a:lnTo>
                <a:lnTo>
                  <a:pt x="553130" y="714512"/>
                </a:lnTo>
                <a:lnTo>
                  <a:pt x="612076" y="716153"/>
                </a:lnTo>
                <a:lnTo>
                  <a:pt x="671030" y="714512"/>
                </a:lnTo>
                <a:lnTo>
                  <a:pt x="728396" y="709693"/>
                </a:lnTo>
                <a:lnTo>
                  <a:pt x="783917" y="701843"/>
                </a:lnTo>
                <a:lnTo>
                  <a:pt x="837338" y="691115"/>
                </a:lnTo>
                <a:lnTo>
                  <a:pt x="888403" y="677657"/>
                </a:lnTo>
                <a:lnTo>
                  <a:pt x="936855" y="661621"/>
                </a:lnTo>
                <a:lnTo>
                  <a:pt x="982437" y="643156"/>
                </a:lnTo>
                <a:lnTo>
                  <a:pt x="1024895" y="622413"/>
                </a:lnTo>
                <a:lnTo>
                  <a:pt x="1063971" y="599543"/>
                </a:lnTo>
                <a:lnTo>
                  <a:pt x="1099409" y="574695"/>
                </a:lnTo>
                <a:lnTo>
                  <a:pt x="1130954" y="548019"/>
                </a:lnTo>
                <a:lnTo>
                  <a:pt x="1158348" y="519667"/>
                </a:lnTo>
                <a:lnTo>
                  <a:pt x="1199662" y="458533"/>
                </a:lnTo>
                <a:lnTo>
                  <a:pt x="1221301" y="392495"/>
                </a:lnTo>
                <a:lnTo>
                  <a:pt x="1224102" y="358013"/>
                </a:lnTo>
                <a:lnTo>
                  <a:pt x="1221301" y="323531"/>
                </a:lnTo>
                <a:lnTo>
                  <a:pt x="1199662" y="257502"/>
                </a:lnTo>
                <a:lnTo>
                  <a:pt x="1158348" y="196384"/>
                </a:lnTo>
                <a:lnTo>
                  <a:pt x="1130954" y="168042"/>
                </a:lnTo>
                <a:lnTo>
                  <a:pt x="1099409" y="141377"/>
                </a:lnTo>
                <a:lnTo>
                  <a:pt x="1063971" y="116540"/>
                </a:lnTo>
                <a:lnTo>
                  <a:pt x="1024895" y="93681"/>
                </a:lnTo>
                <a:lnTo>
                  <a:pt x="982437" y="72949"/>
                </a:lnTo>
                <a:lnTo>
                  <a:pt x="936855" y="54495"/>
                </a:lnTo>
                <a:lnTo>
                  <a:pt x="888403" y="38469"/>
                </a:lnTo>
                <a:lnTo>
                  <a:pt x="837338" y="25020"/>
                </a:lnTo>
                <a:lnTo>
                  <a:pt x="783917" y="14298"/>
                </a:lnTo>
                <a:lnTo>
                  <a:pt x="728396" y="6455"/>
                </a:lnTo>
                <a:lnTo>
                  <a:pt x="671030" y="1638"/>
                </a:lnTo>
                <a:lnTo>
                  <a:pt x="612076" y="0"/>
                </a:lnTo>
                <a:close/>
              </a:path>
            </a:pathLst>
          </a:custGeom>
          <a:solidFill>
            <a:srgbClr val="FFFFFF"/>
          </a:solidFill>
        </p:spPr>
        <p:txBody>
          <a:bodyPr wrap="square" lIns="0" tIns="0" rIns="0" bIns="0" rtlCol="0"/>
          <a:lstStyle/>
          <a:p/>
        </p:txBody>
      </p:sp>
      <p:sp>
        <p:nvSpPr>
          <p:cNvPr id="9" name="object 9"/>
          <p:cNvSpPr/>
          <p:nvPr/>
        </p:nvSpPr>
        <p:spPr>
          <a:xfrm>
            <a:off x="539546" y="2564892"/>
            <a:ext cx="1224280" cy="716280"/>
          </a:xfrm>
          <a:custGeom>
            <a:avLst/>
            <a:gdLst/>
            <a:ahLst/>
            <a:cxnLst/>
            <a:rect l="l" t="t" r="r" b="b"/>
            <a:pathLst>
              <a:path w="1224280" h="716279">
                <a:moveTo>
                  <a:pt x="0" y="358013"/>
                </a:moveTo>
                <a:lnTo>
                  <a:pt x="11036" y="289978"/>
                </a:lnTo>
                <a:lnTo>
                  <a:pt x="42779" y="226254"/>
                </a:lnTo>
                <a:lnTo>
                  <a:pt x="93174" y="168042"/>
                </a:lnTo>
                <a:lnTo>
                  <a:pt x="124726" y="141377"/>
                </a:lnTo>
                <a:lnTo>
                  <a:pt x="160172" y="116540"/>
                </a:lnTo>
                <a:lnTo>
                  <a:pt x="199254" y="93681"/>
                </a:lnTo>
                <a:lnTo>
                  <a:pt x="241718" y="72949"/>
                </a:lnTo>
                <a:lnTo>
                  <a:pt x="287305" y="54495"/>
                </a:lnTo>
                <a:lnTo>
                  <a:pt x="335761" y="38469"/>
                </a:lnTo>
                <a:lnTo>
                  <a:pt x="386828" y="25020"/>
                </a:lnTo>
                <a:lnTo>
                  <a:pt x="440249" y="14298"/>
                </a:lnTo>
                <a:lnTo>
                  <a:pt x="495768" y="6455"/>
                </a:lnTo>
                <a:lnTo>
                  <a:pt x="553130" y="1638"/>
                </a:lnTo>
                <a:lnTo>
                  <a:pt x="612076" y="0"/>
                </a:lnTo>
                <a:lnTo>
                  <a:pt x="671030" y="1638"/>
                </a:lnTo>
                <a:lnTo>
                  <a:pt x="728396" y="6455"/>
                </a:lnTo>
                <a:lnTo>
                  <a:pt x="783917" y="14298"/>
                </a:lnTo>
                <a:lnTo>
                  <a:pt x="837338" y="25020"/>
                </a:lnTo>
                <a:lnTo>
                  <a:pt x="888403" y="38469"/>
                </a:lnTo>
                <a:lnTo>
                  <a:pt x="936855" y="54495"/>
                </a:lnTo>
                <a:lnTo>
                  <a:pt x="982437" y="72949"/>
                </a:lnTo>
                <a:lnTo>
                  <a:pt x="1024895" y="93681"/>
                </a:lnTo>
                <a:lnTo>
                  <a:pt x="1063971" y="116540"/>
                </a:lnTo>
                <a:lnTo>
                  <a:pt x="1099409" y="141377"/>
                </a:lnTo>
                <a:lnTo>
                  <a:pt x="1130954" y="168042"/>
                </a:lnTo>
                <a:lnTo>
                  <a:pt x="1158348" y="196384"/>
                </a:lnTo>
                <a:lnTo>
                  <a:pt x="1199662" y="257502"/>
                </a:lnTo>
                <a:lnTo>
                  <a:pt x="1221301" y="323531"/>
                </a:lnTo>
                <a:lnTo>
                  <a:pt x="1224102" y="358013"/>
                </a:lnTo>
                <a:lnTo>
                  <a:pt x="1221301" y="392495"/>
                </a:lnTo>
                <a:lnTo>
                  <a:pt x="1199662" y="458533"/>
                </a:lnTo>
                <a:lnTo>
                  <a:pt x="1158348" y="519667"/>
                </a:lnTo>
                <a:lnTo>
                  <a:pt x="1130954" y="548019"/>
                </a:lnTo>
                <a:lnTo>
                  <a:pt x="1099409" y="574695"/>
                </a:lnTo>
                <a:lnTo>
                  <a:pt x="1063971" y="599543"/>
                </a:lnTo>
                <a:lnTo>
                  <a:pt x="1024895" y="622413"/>
                </a:lnTo>
                <a:lnTo>
                  <a:pt x="982437" y="643156"/>
                </a:lnTo>
                <a:lnTo>
                  <a:pt x="936855" y="661621"/>
                </a:lnTo>
                <a:lnTo>
                  <a:pt x="888403" y="677657"/>
                </a:lnTo>
                <a:lnTo>
                  <a:pt x="837338" y="691115"/>
                </a:lnTo>
                <a:lnTo>
                  <a:pt x="783917" y="701843"/>
                </a:lnTo>
                <a:lnTo>
                  <a:pt x="728396" y="709693"/>
                </a:lnTo>
                <a:lnTo>
                  <a:pt x="671030" y="714512"/>
                </a:lnTo>
                <a:lnTo>
                  <a:pt x="612076" y="716153"/>
                </a:lnTo>
                <a:lnTo>
                  <a:pt x="553130" y="714512"/>
                </a:lnTo>
                <a:lnTo>
                  <a:pt x="495768" y="709693"/>
                </a:lnTo>
                <a:lnTo>
                  <a:pt x="440249" y="701843"/>
                </a:lnTo>
                <a:lnTo>
                  <a:pt x="386828" y="691115"/>
                </a:lnTo>
                <a:lnTo>
                  <a:pt x="335761" y="677657"/>
                </a:lnTo>
                <a:lnTo>
                  <a:pt x="287305" y="661621"/>
                </a:lnTo>
                <a:lnTo>
                  <a:pt x="241718" y="643156"/>
                </a:lnTo>
                <a:lnTo>
                  <a:pt x="199254" y="622413"/>
                </a:lnTo>
                <a:lnTo>
                  <a:pt x="160172" y="599543"/>
                </a:lnTo>
                <a:lnTo>
                  <a:pt x="124726" y="574695"/>
                </a:lnTo>
                <a:lnTo>
                  <a:pt x="93174" y="548019"/>
                </a:lnTo>
                <a:lnTo>
                  <a:pt x="65773" y="519667"/>
                </a:lnTo>
                <a:lnTo>
                  <a:pt x="24448" y="458533"/>
                </a:lnTo>
                <a:lnTo>
                  <a:pt x="2801" y="392495"/>
                </a:lnTo>
                <a:lnTo>
                  <a:pt x="0" y="358013"/>
                </a:lnTo>
                <a:close/>
              </a:path>
            </a:pathLst>
          </a:custGeom>
          <a:ln w="25400">
            <a:solidFill>
              <a:srgbClr val="71BE44"/>
            </a:solidFill>
          </a:ln>
        </p:spPr>
        <p:txBody>
          <a:bodyPr wrap="square" lIns="0" tIns="0" rIns="0" bIns="0" rtlCol="0"/>
          <a:lstStyle/>
          <a:p/>
        </p:txBody>
      </p:sp>
      <p:sp>
        <p:nvSpPr>
          <p:cNvPr id="10" name="object 10"/>
          <p:cNvSpPr txBox="1"/>
          <p:nvPr/>
        </p:nvSpPr>
        <p:spPr>
          <a:xfrm>
            <a:off x="887679" y="2772790"/>
            <a:ext cx="525780" cy="300355"/>
          </a:xfrm>
          <a:prstGeom prst="rect">
            <a:avLst/>
          </a:prstGeom>
        </p:spPr>
        <p:txBody>
          <a:bodyPr wrap="square" lIns="0" tIns="0" rIns="0" bIns="0" rtlCol="0" vert="horz">
            <a:spAutoFit/>
          </a:bodyPr>
          <a:lstStyle/>
          <a:p>
            <a:pPr marL="12700">
              <a:lnSpc>
                <a:spcPct val="100000"/>
              </a:lnSpc>
            </a:pPr>
            <a:r>
              <a:rPr dirty="0" sz="1800" spc="175" b="1">
                <a:solidFill>
                  <a:srgbClr val="1F4986"/>
                </a:solidFill>
                <a:latin typeface="Arial"/>
                <a:cs typeface="Arial"/>
              </a:rPr>
              <a:t>List</a:t>
            </a:r>
            <a:endParaRPr sz="1800">
              <a:latin typeface="Arial"/>
              <a:cs typeface="Arial"/>
            </a:endParaRPr>
          </a:p>
        </p:txBody>
      </p:sp>
      <p:sp>
        <p:nvSpPr>
          <p:cNvPr id="11" name="object 11"/>
          <p:cNvSpPr/>
          <p:nvPr/>
        </p:nvSpPr>
        <p:spPr>
          <a:xfrm>
            <a:off x="539546" y="3507613"/>
            <a:ext cx="1224280" cy="716280"/>
          </a:xfrm>
          <a:custGeom>
            <a:avLst/>
            <a:gdLst/>
            <a:ahLst/>
            <a:cxnLst/>
            <a:rect l="l" t="t" r="r" b="b"/>
            <a:pathLst>
              <a:path w="1224280" h="716279">
                <a:moveTo>
                  <a:pt x="612076" y="0"/>
                </a:moveTo>
                <a:lnTo>
                  <a:pt x="553130" y="1638"/>
                </a:lnTo>
                <a:lnTo>
                  <a:pt x="495768" y="6455"/>
                </a:lnTo>
                <a:lnTo>
                  <a:pt x="440249" y="14298"/>
                </a:lnTo>
                <a:lnTo>
                  <a:pt x="386828" y="25020"/>
                </a:lnTo>
                <a:lnTo>
                  <a:pt x="335761" y="38469"/>
                </a:lnTo>
                <a:lnTo>
                  <a:pt x="287305" y="54495"/>
                </a:lnTo>
                <a:lnTo>
                  <a:pt x="241718" y="72949"/>
                </a:lnTo>
                <a:lnTo>
                  <a:pt x="199254" y="93681"/>
                </a:lnTo>
                <a:lnTo>
                  <a:pt x="160172" y="116540"/>
                </a:lnTo>
                <a:lnTo>
                  <a:pt x="124726" y="141377"/>
                </a:lnTo>
                <a:lnTo>
                  <a:pt x="93174" y="168042"/>
                </a:lnTo>
                <a:lnTo>
                  <a:pt x="65773" y="196384"/>
                </a:lnTo>
                <a:lnTo>
                  <a:pt x="24448" y="257502"/>
                </a:lnTo>
                <a:lnTo>
                  <a:pt x="2801" y="323531"/>
                </a:lnTo>
                <a:lnTo>
                  <a:pt x="0" y="358013"/>
                </a:lnTo>
                <a:lnTo>
                  <a:pt x="2801" y="392495"/>
                </a:lnTo>
                <a:lnTo>
                  <a:pt x="24448" y="458533"/>
                </a:lnTo>
                <a:lnTo>
                  <a:pt x="65773" y="519667"/>
                </a:lnTo>
                <a:lnTo>
                  <a:pt x="93174" y="548019"/>
                </a:lnTo>
                <a:lnTo>
                  <a:pt x="124726" y="574695"/>
                </a:lnTo>
                <a:lnTo>
                  <a:pt x="160172" y="599543"/>
                </a:lnTo>
                <a:lnTo>
                  <a:pt x="199254" y="622413"/>
                </a:lnTo>
                <a:lnTo>
                  <a:pt x="241718" y="643156"/>
                </a:lnTo>
                <a:lnTo>
                  <a:pt x="287305" y="661621"/>
                </a:lnTo>
                <a:lnTo>
                  <a:pt x="335761" y="677657"/>
                </a:lnTo>
                <a:lnTo>
                  <a:pt x="386828" y="691115"/>
                </a:lnTo>
                <a:lnTo>
                  <a:pt x="440249" y="701843"/>
                </a:lnTo>
                <a:lnTo>
                  <a:pt x="495768" y="709693"/>
                </a:lnTo>
                <a:lnTo>
                  <a:pt x="553130" y="714512"/>
                </a:lnTo>
                <a:lnTo>
                  <a:pt x="612076" y="716153"/>
                </a:lnTo>
                <a:lnTo>
                  <a:pt x="671030" y="714512"/>
                </a:lnTo>
                <a:lnTo>
                  <a:pt x="728396" y="709693"/>
                </a:lnTo>
                <a:lnTo>
                  <a:pt x="783917" y="701843"/>
                </a:lnTo>
                <a:lnTo>
                  <a:pt x="837338" y="691115"/>
                </a:lnTo>
                <a:lnTo>
                  <a:pt x="888403" y="677657"/>
                </a:lnTo>
                <a:lnTo>
                  <a:pt x="936855" y="661621"/>
                </a:lnTo>
                <a:lnTo>
                  <a:pt x="982437" y="643156"/>
                </a:lnTo>
                <a:lnTo>
                  <a:pt x="1024895" y="622413"/>
                </a:lnTo>
                <a:lnTo>
                  <a:pt x="1063971" y="599543"/>
                </a:lnTo>
                <a:lnTo>
                  <a:pt x="1099409" y="574695"/>
                </a:lnTo>
                <a:lnTo>
                  <a:pt x="1130954" y="548019"/>
                </a:lnTo>
                <a:lnTo>
                  <a:pt x="1158348" y="519667"/>
                </a:lnTo>
                <a:lnTo>
                  <a:pt x="1199662" y="458533"/>
                </a:lnTo>
                <a:lnTo>
                  <a:pt x="1221301" y="392495"/>
                </a:lnTo>
                <a:lnTo>
                  <a:pt x="1224102" y="358013"/>
                </a:lnTo>
                <a:lnTo>
                  <a:pt x="1221301" y="323531"/>
                </a:lnTo>
                <a:lnTo>
                  <a:pt x="1199662" y="257502"/>
                </a:lnTo>
                <a:lnTo>
                  <a:pt x="1158348" y="196384"/>
                </a:lnTo>
                <a:lnTo>
                  <a:pt x="1130954" y="168042"/>
                </a:lnTo>
                <a:lnTo>
                  <a:pt x="1099409" y="141377"/>
                </a:lnTo>
                <a:lnTo>
                  <a:pt x="1063971" y="116540"/>
                </a:lnTo>
                <a:lnTo>
                  <a:pt x="1024895" y="93681"/>
                </a:lnTo>
                <a:lnTo>
                  <a:pt x="982437" y="72949"/>
                </a:lnTo>
                <a:lnTo>
                  <a:pt x="936855" y="54495"/>
                </a:lnTo>
                <a:lnTo>
                  <a:pt x="888403" y="38469"/>
                </a:lnTo>
                <a:lnTo>
                  <a:pt x="837338" y="25020"/>
                </a:lnTo>
                <a:lnTo>
                  <a:pt x="783917" y="14298"/>
                </a:lnTo>
                <a:lnTo>
                  <a:pt x="728396" y="6455"/>
                </a:lnTo>
                <a:lnTo>
                  <a:pt x="671030" y="1638"/>
                </a:lnTo>
                <a:lnTo>
                  <a:pt x="612076" y="0"/>
                </a:lnTo>
                <a:close/>
              </a:path>
            </a:pathLst>
          </a:custGeom>
          <a:solidFill>
            <a:srgbClr val="FFFFFF"/>
          </a:solidFill>
        </p:spPr>
        <p:txBody>
          <a:bodyPr wrap="square" lIns="0" tIns="0" rIns="0" bIns="0" rtlCol="0"/>
          <a:lstStyle/>
          <a:p/>
        </p:txBody>
      </p:sp>
      <p:sp>
        <p:nvSpPr>
          <p:cNvPr id="12" name="object 12"/>
          <p:cNvSpPr/>
          <p:nvPr/>
        </p:nvSpPr>
        <p:spPr>
          <a:xfrm>
            <a:off x="539546" y="3507613"/>
            <a:ext cx="1224280" cy="716280"/>
          </a:xfrm>
          <a:custGeom>
            <a:avLst/>
            <a:gdLst/>
            <a:ahLst/>
            <a:cxnLst/>
            <a:rect l="l" t="t" r="r" b="b"/>
            <a:pathLst>
              <a:path w="1224280" h="716279">
                <a:moveTo>
                  <a:pt x="0" y="358013"/>
                </a:moveTo>
                <a:lnTo>
                  <a:pt x="11036" y="289978"/>
                </a:lnTo>
                <a:lnTo>
                  <a:pt x="42779" y="226254"/>
                </a:lnTo>
                <a:lnTo>
                  <a:pt x="93174" y="168042"/>
                </a:lnTo>
                <a:lnTo>
                  <a:pt x="124726" y="141377"/>
                </a:lnTo>
                <a:lnTo>
                  <a:pt x="160172" y="116540"/>
                </a:lnTo>
                <a:lnTo>
                  <a:pt x="199254" y="93681"/>
                </a:lnTo>
                <a:lnTo>
                  <a:pt x="241718" y="72949"/>
                </a:lnTo>
                <a:lnTo>
                  <a:pt x="287305" y="54495"/>
                </a:lnTo>
                <a:lnTo>
                  <a:pt x="335761" y="38469"/>
                </a:lnTo>
                <a:lnTo>
                  <a:pt x="386828" y="25020"/>
                </a:lnTo>
                <a:lnTo>
                  <a:pt x="440249" y="14298"/>
                </a:lnTo>
                <a:lnTo>
                  <a:pt x="495768" y="6455"/>
                </a:lnTo>
                <a:lnTo>
                  <a:pt x="553130" y="1638"/>
                </a:lnTo>
                <a:lnTo>
                  <a:pt x="612076" y="0"/>
                </a:lnTo>
                <a:lnTo>
                  <a:pt x="671030" y="1638"/>
                </a:lnTo>
                <a:lnTo>
                  <a:pt x="728396" y="6455"/>
                </a:lnTo>
                <a:lnTo>
                  <a:pt x="783917" y="14298"/>
                </a:lnTo>
                <a:lnTo>
                  <a:pt x="837338" y="25020"/>
                </a:lnTo>
                <a:lnTo>
                  <a:pt x="888403" y="38469"/>
                </a:lnTo>
                <a:lnTo>
                  <a:pt x="936855" y="54495"/>
                </a:lnTo>
                <a:lnTo>
                  <a:pt x="982437" y="72949"/>
                </a:lnTo>
                <a:lnTo>
                  <a:pt x="1024895" y="93681"/>
                </a:lnTo>
                <a:lnTo>
                  <a:pt x="1063971" y="116540"/>
                </a:lnTo>
                <a:lnTo>
                  <a:pt x="1099409" y="141377"/>
                </a:lnTo>
                <a:lnTo>
                  <a:pt x="1130954" y="168042"/>
                </a:lnTo>
                <a:lnTo>
                  <a:pt x="1158348" y="196384"/>
                </a:lnTo>
                <a:lnTo>
                  <a:pt x="1199662" y="257502"/>
                </a:lnTo>
                <a:lnTo>
                  <a:pt x="1221301" y="323531"/>
                </a:lnTo>
                <a:lnTo>
                  <a:pt x="1224102" y="358013"/>
                </a:lnTo>
                <a:lnTo>
                  <a:pt x="1221301" y="392495"/>
                </a:lnTo>
                <a:lnTo>
                  <a:pt x="1199662" y="458533"/>
                </a:lnTo>
                <a:lnTo>
                  <a:pt x="1158348" y="519667"/>
                </a:lnTo>
                <a:lnTo>
                  <a:pt x="1130954" y="548019"/>
                </a:lnTo>
                <a:lnTo>
                  <a:pt x="1099409" y="574695"/>
                </a:lnTo>
                <a:lnTo>
                  <a:pt x="1063971" y="599543"/>
                </a:lnTo>
                <a:lnTo>
                  <a:pt x="1024895" y="622413"/>
                </a:lnTo>
                <a:lnTo>
                  <a:pt x="982437" y="643156"/>
                </a:lnTo>
                <a:lnTo>
                  <a:pt x="936855" y="661621"/>
                </a:lnTo>
                <a:lnTo>
                  <a:pt x="888403" y="677657"/>
                </a:lnTo>
                <a:lnTo>
                  <a:pt x="837338" y="691115"/>
                </a:lnTo>
                <a:lnTo>
                  <a:pt x="783917" y="701843"/>
                </a:lnTo>
                <a:lnTo>
                  <a:pt x="728396" y="709693"/>
                </a:lnTo>
                <a:lnTo>
                  <a:pt x="671030" y="714512"/>
                </a:lnTo>
                <a:lnTo>
                  <a:pt x="612076" y="716153"/>
                </a:lnTo>
                <a:lnTo>
                  <a:pt x="553130" y="714512"/>
                </a:lnTo>
                <a:lnTo>
                  <a:pt x="495768" y="709693"/>
                </a:lnTo>
                <a:lnTo>
                  <a:pt x="440249" y="701843"/>
                </a:lnTo>
                <a:lnTo>
                  <a:pt x="386828" y="691115"/>
                </a:lnTo>
                <a:lnTo>
                  <a:pt x="335761" y="677657"/>
                </a:lnTo>
                <a:lnTo>
                  <a:pt x="287305" y="661621"/>
                </a:lnTo>
                <a:lnTo>
                  <a:pt x="241718" y="643156"/>
                </a:lnTo>
                <a:lnTo>
                  <a:pt x="199254" y="622413"/>
                </a:lnTo>
                <a:lnTo>
                  <a:pt x="160172" y="599543"/>
                </a:lnTo>
                <a:lnTo>
                  <a:pt x="124726" y="574695"/>
                </a:lnTo>
                <a:lnTo>
                  <a:pt x="93174" y="548019"/>
                </a:lnTo>
                <a:lnTo>
                  <a:pt x="65773" y="519667"/>
                </a:lnTo>
                <a:lnTo>
                  <a:pt x="24448" y="458533"/>
                </a:lnTo>
                <a:lnTo>
                  <a:pt x="2801" y="392495"/>
                </a:lnTo>
                <a:lnTo>
                  <a:pt x="0" y="358013"/>
                </a:lnTo>
                <a:close/>
              </a:path>
            </a:pathLst>
          </a:custGeom>
          <a:ln w="25400">
            <a:solidFill>
              <a:srgbClr val="71BE44"/>
            </a:solidFill>
          </a:ln>
        </p:spPr>
        <p:txBody>
          <a:bodyPr wrap="square" lIns="0" tIns="0" rIns="0" bIns="0" rtlCol="0"/>
          <a:lstStyle/>
          <a:p/>
        </p:txBody>
      </p:sp>
      <p:sp>
        <p:nvSpPr>
          <p:cNvPr id="13" name="object 13"/>
          <p:cNvSpPr txBox="1"/>
          <p:nvPr/>
        </p:nvSpPr>
        <p:spPr>
          <a:xfrm>
            <a:off x="909015" y="3720338"/>
            <a:ext cx="485775" cy="273685"/>
          </a:xfrm>
          <a:prstGeom prst="rect">
            <a:avLst/>
          </a:prstGeom>
        </p:spPr>
        <p:txBody>
          <a:bodyPr wrap="square" lIns="0" tIns="0" rIns="0" bIns="0" rtlCol="0" vert="horz">
            <a:spAutoFit/>
          </a:bodyPr>
          <a:lstStyle/>
          <a:p>
            <a:pPr marL="12700">
              <a:lnSpc>
                <a:spcPts val="2155"/>
              </a:lnSpc>
            </a:pPr>
            <a:r>
              <a:rPr dirty="0" sz="1800" spc="250" b="1">
                <a:solidFill>
                  <a:srgbClr val="1F4986"/>
                </a:solidFill>
                <a:latin typeface="Apple SD Gothic Neo"/>
                <a:cs typeface="Apple SD Gothic Neo"/>
              </a:rPr>
              <a:t>配列</a:t>
            </a:r>
            <a:endParaRPr sz="1800">
              <a:latin typeface="Apple SD Gothic Neo"/>
              <a:cs typeface="Apple SD Gothic Neo"/>
            </a:endParaRPr>
          </a:p>
        </p:txBody>
      </p:sp>
      <p:sp>
        <p:nvSpPr>
          <p:cNvPr id="14" name="object 14"/>
          <p:cNvSpPr/>
          <p:nvPr/>
        </p:nvSpPr>
        <p:spPr>
          <a:xfrm>
            <a:off x="539546" y="4579111"/>
            <a:ext cx="1224280" cy="716280"/>
          </a:xfrm>
          <a:custGeom>
            <a:avLst/>
            <a:gdLst/>
            <a:ahLst/>
            <a:cxnLst/>
            <a:rect l="l" t="t" r="r" b="b"/>
            <a:pathLst>
              <a:path w="1224280" h="716279">
                <a:moveTo>
                  <a:pt x="612076" y="0"/>
                </a:moveTo>
                <a:lnTo>
                  <a:pt x="553130" y="1638"/>
                </a:lnTo>
                <a:lnTo>
                  <a:pt x="495768" y="6455"/>
                </a:lnTo>
                <a:lnTo>
                  <a:pt x="440249" y="14298"/>
                </a:lnTo>
                <a:lnTo>
                  <a:pt x="386828" y="25020"/>
                </a:lnTo>
                <a:lnTo>
                  <a:pt x="335761" y="38469"/>
                </a:lnTo>
                <a:lnTo>
                  <a:pt x="287305" y="54495"/>
                </a:lnTo>
                <a:lnTo>
                  <a:pt x="241718" y="72949"/>
                </a:lnTo>
                <a:lnTo>
                  <a:pt x="199254" y="93681"/>
                </a:lnTo>
                <a:lnTo>
                  <a:pt x="160172" y="116540"/>
                </a:lnTo>
                <a:lnTo>
                  <a:pt x="124726" y="141377"/>
                </a:lnTo>
                <a:lnTo>
                  <a:pt x="93174" y="168042"/>
                </a:lnTo>
                <a:lnTo>
                  <a:pt x="65773" y="196384"/>
                </a:lnTo>
                <a:lnTo>
                  <a:pt x="24448" y="257502"/>
                </a:lnTo>
                <a:lnTo>
                  <a:pt x="2801" y="323531"/>
                </a:lnTo>
                <a:lnTo>
                  <a:pt x="0" y="358013"/>
                </a:lnTo>
                <a:lnTo>
                  <a:pt x="2801" y="392495"/>
                </a:lnTo>
                <a:lnTo>
                  <a:pt x="24448" y="458533"/>
                </a:lnTo>
                <a:lnTo>
                  <a:pt x="65773" y="519667"/>
                </a:lnTo>
                <a:lnTo>
                  <a:pt x="93174" y="548019"/>
                </a:lnTo>
                <a:lnTo>
                  <a:pt x="124726" y="574695"/>
                </a:lnTo>
                <a:lnTo>
                  <a:pt x="160172" y="599543"/>
                </a:lnTo>
                <a:lnTo>
                  <a:pt x="199254" y="622413"/>
                </a:lnTo>
                <a:lnTo>
                  <a:pt x="241718" y="643156"/>
                </a:lnTo>
                <a:lnTo>
                  <a:pt x="287305" y="661621"/>
                </a:lnTo>
                <a:lnTo>
                  <a:pt x="335761" y="677657"/>
                </a:lnTo>
                <a:lnTo>
                  <a:pt x="386828" y="691115"/>
                </a:lnTo>
                <a:lnTo>
                  <a:pt x="440249" y="701843"/>
                </a:lnTo>
                <a:lnTo>
                  <a:pt x="495768" y="709693"/>
                </a:lnTo>
                <a:lnTo>
                  <a:pt x="553130" y="714512"/>
                </a:lnTo>
                <a:lnTo>
                  <a:pt x="612076" y="716153"/>
                </a:lnTo>
                <a:lnTo>
                  <a:pt x="671030" y="714512"/>
                </a:lnTo>
                <a:lnTo>
                  <a:pt x="728396" y="709693"/>
                </a:lnTo>
                <a:lnTo>
                  <a:pt x="783917" y="701843"/>
                </a:lnTo>
                <a:lnTo>
                  <a:pt x="837338" y="691115"/>
                </a:lnTo>
                <a:lnTo>
                  <a:pt x="888403" y="677657"/>
                </a:lnTo>
                <a:lnTo>
                  <a:pt x="936855" y="661621"/>
                </a:lnTo>
                <a:lnTo>
                  <a:pt x="982437" y="643156"/>
                </a:lnTo>
                <a:lnTo>
                  <a:pt x="1024895" y="622413"/>
                </a:lnTo>
                <a:lnTo>
                  <a:pt x="1063971" y="599543"/>
                </a:lnTo>
                <a:lnTo>
                  <a:pt x="1099409" y="574695"/>
                </a:lnTo>
                <a:lnTo>
                  <a:pt x="1130954" y="548019"/>
                </a:lnTo>
                <a:lnTo>
                  <a:pt x="1158348" y="519667"/>
                </a:lnTo>
                <a:lnTo>
                  <a:pt x="1199662" y="458533"/>
                </a:lnTo>
                <a:lnTo>
                  <a:pt x="1221301" y="392495"/>
                </a:lnTo>
                <a:lnTo>
                  <a:pt x="1224102" y="358013"/>
                </a:lnTo>
                <a:lnTo>
                  <a:pt x="1221301" y="323531"/>
                </a:lnTo>
                <a:lnTo>
                  <a:pt x="1199662" y="257502"/>
                </a:lnTo>
                <a:lnTo>
                  <a:pt x="1158348" y="196384"/>
                </a:lnTo>
                <a:lnTo>
                  <a:pt x="1130954" y="168042"/>
                </a:lnTo>
                <a:lnTo>
                  <a:pt x="1099409" y="141377"/>
                </a:lnTo>
                <a:lnTo>
                  <a:pt x="1063971" y="116540"/>
                </a:lnTo>
                <a:lnTo>
                  <a:pt x="1024895" y="93681"/>
                </a:lnTo>
                <a:lnTo>
                  <a:pt x="982437" y="72949"/>
                </a:lnTo>
                <a:lnTo>
                  <a:pt x="936855" y="54495"/>
                </a:lnTo>
                <a:lnTo>
                  <a:pt x="888403" y="38469"/>
                </a:lnTo>
                <a:lnTo>
                  <a:pt x="837338" y="25020"/>
                </a:lnTo>
                <a:lnTo>
                  <a:pt x="783917" y="14298"/>
                </a:lnTo>
                <a:lnTo>
                  <a:pt x="728396" y="6455"/>
                </a:lnTo>
                <a:lnTo>
                  <a:pt x="671030" y="1638"/>
                </a:lnTo>
                <a:lnTo>
                  <a:pt x="612076" y="0"/>
                </a:lnTo>
                <a:close/>
              </a:path>
            </a:pathLst>
          </a:custGeom>
          <a:solidFill>
            <a:srgbClr val="FFFFFF"/>
          </a:solidFill>
        </p:spPr>
        <p:txBody>
          <a:bodyPr wrap="square" lIns="0" tIns="0" rIns="0" bIns="0" rtlCol="0"/>
          <a:lstStyle/>
          <a:p/>
        </p:txBody>
      </p:sp>
      <p:sp>
        <p:nvSpPr>
          <p:cNvPr id="15" name="object 15"/>
          <p:cNvSpPr/>
          <p:nvPr/>
        </p:nvSpPr>
        <p:spPr>
          <a:xfrm>
            <a:off x="539546" y="4579111"/>
            <a:ext cx="1224280" cy="716280"/>
          </a:xfrm>
          <a:custGeom>
            <a:avLst/>
            <a:gdLst/>
            <a:ahLst/>
            <a:cxnLst/>
            <a:rect l="l" t="t" r="r" b="b"/>
            <a:pathLst>
              <a:path w="1224280" h="716279">
                <a:moveTo>
                  <a:pt x="0" y="358013"/>
                </a:moveTo>
                <a:lnTo>
                  <a:pt x="11036" y="289978"/>
                </a:lnTo>
                <a:lnTo>
                  <a:pt x="42779" y="226254"/>
                </a:lnTo>
                <a:lnTo>
                  <a:pt x="93174" y="168042"/>
                </a:lnTo>
                <a:lnTo>
                  <a:pt x="124726" y="141377"/>
                </a:lnTo>
                <a:lnTo>
                  <a:pt x="160172" y="116540"/>
                </a:lnTo>
                <a:lnTo>
                  <a:pt x="199254" y="93681"/>
                </a:lnTo>
                <a:lnTo>
                  <a:pt x="241718" y="72949"/>
                </a:lnTo>
                <a:lnTo>
                  <a:pt x="287305" y="54495"/>
                </a:lnTo>
                <a:lnTo>
                  <a:pt x="335761" y="38469"/>
                </a:lnTo>
                <a:lnTo>
                  <a:pt x="386828" y="25020"/>
                </a:lnTo>
                <a:lnTo>
                  <a:pt x="440249" y="14298"/>
                </a:lnTo>
                <a:lnTo>
                  <a:pt x="495768" y="6455"/>
                </a:lnTo>
                <a:lnTo>
                  <a:pt x="553130" y="1638"/>
                </a:lnTo>
                <a:lnTo>
                  <a:pt x="612076" y="0"/>
                </a:lnTo>
                <a:lnTo>
                  <a:pt x="671030" y="1638"/>
                </a:lnTo>
                <a:lnTo>
                  <a:pt x="728396" y="6455"/>
                </a:lnTo>
                <a:lnTo>
                  <a:pt x="783917" y="14298"/>
                </a:lnTo>
                <a:lnTo>
                  <a:pt x="837338" y="25020"/>
                </a:lnTo>
                <a:lnTo>
                  <a:pt x="888403" y="38469"/>
                </a:lnTo>
                <a:lnTo>
                  <a:pt x="936855" y="54495"/>
                </a:lnTo>
                <a:lnTo>
                  <a:pt x="982437" y="72949"/>
                </a:lnTo>
                <a:lnTo>
                  <a:pt x="1024895" y="93681"/>
                </a:lnTo>
                <a:lnTo>
                  <a:pt x="1063971" y="116540"/>
                </a:lnTo>
                <a:lnTo>
                  <a:pt x="1099409" y="141377"/>
                </a:lnTo>
                <a:lnTo>
                  <a:pt x="1130954" y="168042"/>
                </a:lnTo>
                <a:lnTo>
                  <a:pt x="1158348" y="196384"/>
                </a:lnTo>
                <a:lnTo>
                  <a:pt x="1199662" y="257502"/>
                </a:lnTo>
                <a:lnTo>
                  <a:pt x="1221301" y="323531"/>
                </a:lnTo>
                <a:lnTo>
                  <a:pt x="1224102" y="358013"/>
                </a:lnTo>
                <a:lnTo>
                  <a:pt x="1221301" y="392495"/>
                </a:lnTo>
                <a:lnTo>
                  <a:pt x="1199662" y="458533"/>
                </a:lnTo>
                <a:lnTo>
                  <a:pt x="1158348" y="519667"/>
                </a:lnTo>
                <a:lnTo>
                  <a:pt x="1130954" y="548019"/>
                </a:lnTo>
                <a:lnTo>
                  <a:pt x="1099409" y="574695"/>
                </a:lnTo>
                <a:lnTo>
                  <a:pt x="1063971" y="599543"/>
                </a:lnTo>
                <a:lnTo>
                  <a:pt x="1024895" y="622413"/>
                </a:lnTo>
                <a:lnTo>
                  <a:pt x="982437" y="643156"/>
                </a:lnTo>
                <a:lnTo>
                  <a:pt x="936855" y="661621"/>
                </a:lnTo>
                <a:lnTo>
                  <a:pt x="888403" y="677657"/>
                </a:lnTo>
                <a:lnTo>
                  <a:pt x="837338" y="691115"/>
                </a:lnTo>
                <a:lnTo>
                  <a:pt x="783917" y="701843"/>
                </a:lnTo>
                <a:lnTo>
                  <a:pt x="728396" y="709693"/>
                </a:lnTo>
                <a:lnTo>
                  <a:pt x="671030" y="714512"/>
                </a:lnTo>
                <a:lnTo>
                  <a:pt x="612076" y="716153"/>
                </a:lnTo>
                <a:lnTo>
                  <a:pt x="553130" y="714512"/>
                </a:lnTo>
                <a:lnTo>
                  <a:pt x="495768" y="709693"/>
                </a:lnTo>
                <a:lnTo>
                  <a:pt x="440249" y="701843"/>
                </a:lnTo>
                <a:lnTo>
                  <a:pt x="386828" y="691115"/>
                </a:lnTo>
                <a:lnTo>
                  <a:pt x="335761" y="677657"/>
                </a:lnTo>
                <a:lnTo>
                  <a:pt x="287305" y="661621"/>
                </a:lnTo>
                <a:lnTo>
                  <a:pt x="241718" y="643156"/>
                </a:lnTo>
                <a:lnTo>
                  <a:pt x="199254" y="622413"/>
                </a:lnTo>
                <a:lnTo>
                  <a:pt x="160172" y="599543"/>
                </a:lnTo>
                <a:lnTo>
                  <a:pt x="124726" y="574695"/>
                </a:lnTo>
                <a:lnTo>
                  <a:pt x="93174" y="548019"/>
                </a:lnTo>
                <a:lnTo>
                  <a:pt x="65773" y="519667"/>
                </a:lnTo>
                <a:lnTo>
                  <a:pt x="24448" y="458533"/>
                </a:lnTo>
                <a:lnTo>
                  <a:pt x="2801" y="392495"/>
                </a:lnTo>
                <a:lnTo>
                  <a:pt x="0" y="358013"/>
                </a:lnTo>
                <a:close/>
              </a:path>
            </a:pathLst>
          </a:custGeom>
          <a:ln w="25400">
            <a:solidFill>
              <a:srgbClr val="71BE44"/>
            </a:solidFill>
          </a:ln>
        </p:spPr>
        <p:txBody>
          <a:bodyPr wrap="square" lIns="0" tIns="0" rIns="0" bIns="0" rtlCol="0"/>
          <a:lstStyle/>
          <a:p/>
        </p:txBody>
      </p:sp>
      <p:sp>
        <p:nvSpPr>
          <p:cNvPr id="16" name="object 16"/>
          <p:cNvSpPr/>
          <p:nvPr/>
        </p:nvSpPr>
        <p:spPr>
          <a:xfrm>
            <a:off x="2439542" y="3488309"/>
            <a:ext cx="1008380" cy="716280"/>
          </a:xfrm>
          <a:custGeom>
            <a:avLst/>
            <a:gdLst/>
            <a:ahLst/>
            <a:cxnLst/>
            <a:rect l="l" t="t" r="r" b="b"/>
            <a:pathLst>
              <a:path w="1008379" h="716279">
                <a:moveTo>
                  <a:pt x="649986" y="0"/>
                </a:moveTo>
                <a:lnTo>
                  <a:pt x="649986" y="178942"/>
                </a:lnTo>
                <a:lnTo>
                  <a:pt x="0" y="178942"/>
                </a:lnTo>
                <a:lnTo>
                  <a:pt x="0" y="537082"/>
                </a:lnTo>
                <a:lnTo>
                  <a:pt x="649986" y="537082"/>
                </a:lnTo>
                <a:lnTo>
                  <a:pt x="649986" y="716025"/>
                </a:lnTo>
                <a:lnTo>
                  <a:pt x="1007999" y="358012"/>
                </a:lnTo>
                <a:lnTo>
                  <a:pt x="649986" y="0"/>
                </a:lnTo>
                <a:close/>
              </a:path>
            </a:pathLst>
          </a:custGeom>
          <a:solidFill>
            <a:srgbClr val="B5DD9D"/>
          </a:solidFill>
        </p:spPr>
        <p:txBody>
          <a:bodyPr wrap="square" lIns="0" tIns="0" rIns="0" bIns="0" rtlCol="0"/>
          <a:lstStyle/>
          <a:p/>
        </p:txBody>
      </p:sp>
      <p:sp>
        <p:nvSpPr>
          <p:cNvPr id="17" name="object 17"/>
          <p:cNvSpPr/>
          <p:nvPr/>
        </p:nvSpPr>
        <p:spPr>
          <a:xfrm>
            <a:off x="2439542" y="3488309"/>
            <a:ext cx="1008380" cy="716280"/>
          </a:xfrm>
          <a:custGeom>
            <a:avLst/>
            <a:gdLst/>
            <a:ahLst/>
            <a:cxnLst/>
            <a:rect l="l" t="t" r="r" b="b"/>
            <a:pathLst>
              <a:path w="1008379" h="716279">
                <a:moveTo>
                  <a:pt x="0" y="178942"/>
                </a:moveTo>
                <a:lnTo>
                  <a:pt x="649986" y="178942"/>
                </a:lnTo>
                <a:lnTo>
                  <a:pt x="649986" y="0"/>
                </a:lnTo>
                <a:lnTo>
                  <a:pt x="1007999" y="358012"/>
                </a:lnTo>
                <a:lnTo>
                  <a:pt x="649986" y="716025"/>
                </a:lnTo>
                <a:lnTo>
                  <a:pt x="649986" y="537082"/>
                </a:lnTo>
                <a:lnTo>
                  <a:pt x="0" y="537082"/>
                </a:lnTo>
                <a:lnTo>
                  <a:pt x="0" y="178942"/>
                </a:lnTo>
                <a:close/>
              </a:path>
            </a:pathLst>
          </a:custGeom>
          <a:ln w="25400">
            <a:solidFill>
              <a:srgbClr val="84A171"/>
            </a:solidFill>
          </a:ln>
        </p:spPr>
        <p:txBody>
          <a:bodyPr wrap="square" lIns="0" tIns="0" rIns="0" bIns="0" rtlCol="0"/>
          <a:lstStyle/>
          <a:p/>
        </p:txBody>
      </p:sp>
      <p:sp>
        <p:nvSpPr>
          <p:cNvPr id="18" name="object 18"/>
          <p:cNvSpPr txBox="1"/>
          <p:nvPr/>
        </p:nvSpPr>
        <p:spPr>
          <a:xfrm>
            <a:off x="2611627" y="3700907"/>
            <a:ext cx="485775" cy="273685"/>
          </a:xfrm>
          <a:prstGeom prst="rect">
            <a:avLst/>
          </a:prstGeom>
        </p:spPr>
        <p:txBody>
          <a:bodyPr wrap="square" lIns="0" tIns="0" rIns="0" bIns="0" rtlCol="0" vert="horz">
            <a:spAutoFit/>
          </a:bodyPr>
          <a:lstStyle/>
          <a:p>
            <a:pPr marL="12700">
              <a:lnSpc>
                <a:spcPts val="2155"/>
              </a:lnSpc>
            </a:pPr>
            <a:r>
              <a:rPr dirty="0" sz="1800" spc="250" b="1">
                <a:solidFill>
                  <a:srgbClr val="1F4986"/>
                </a:solidFill>
                <a:latin typeface="Apple SD Gothic Neo"/>
                <a:cs typeface="Apple SD Gothic Neo"/>
              </a:rPr>
              <a:t>生成</a:t>
            </a:r>
            <a:endParaRPr sz="1800">
              <a:latin typeface="Apple SD Gothic Neo"/>
              <a:cs typeface="Apple SD Gothic Neo"/>
            </a:endParaRPr>
          </a:p>
        </p:txBody>
      </p:sp>
      <p:sp>
        <p:nvSpPr>
          <p:cNvPr id="19" name="object 19"/>
          <p:cNvSpPr/>
          <p:nvPr/>
        </p:nvSpPr>
        <p:spPr>
          <a:xfrm>
            <a:off x="1851025" y="2677541"/>
            <a:ext cx="504190" cy="2376805"/>
          </a:xfrm>
          <a:custGeom>
            <a:avLst/>
            <a:gdLst/>
            <a:ahLst/>
            <a:cxnLst/>
            <a:rect l="l" t="t" r="r" b="b"/>
            <a:pathLst>
              <a:path w="504189" h="2376804">
                <a:moveTo>
                  <a:pt x="0" y="0"/>
                </a:moveTo>
                <a:lnTo>
                  <a:pt x="79654" y="2140"/>
                </a:lnTo>
                <a:lnTo>
                  <a:pt x="148823" y="8103"/>
                </a:lnTo>
                <a:lnTo>
                  <a:pt x="203362" y="17199"/>
                </a:lnTo>
                <a:lnTo>
                  <a:pt x="251968" y="42037"/>
                </a:lnTo>
                <a:lnTo>
                  <a:pt x="251968" y="1146175"/>
                </a:lnTo>
                <a:lnTo>
                  <a:pt x="264823" y="1159409"/>
                </a:lnTo>
                <a:lnTo>
                  <a:pt x="300618" y="1170912"/>
                </a:lnTo>
                <a:lnTo>
                  <a:pt x="355194" y="1179989"/>
                </a:lnTo>
                <a:lnTo>
                  <a:pt x="424395" y="1185945"/>
                </a:lnTo>
                <a:lnTo>
                  <a:pt x="504063" y="1188085"/>
                </a:lnTo>
                <a:lnTo>
                  <a:pt x="424395" y="1190225"/>
                </a:lnTo>
                <a:lnTo>
                  <a:pt x="355194" y="1196188"/>
                </a:lnTo>
                <a:lnTo>
                  <a:pt x="300618" y="1205284"/>
                </a:lnTo>
                <a:lnTo>
                  <a:pt x="264823" y="1216825"/>
                </a:lnTo>
                <a:lnTo>
                  <a:pt x="251968" y="1230122"/>
                </a:lnTo>
                <a:lnTo>
                  <a:pt x="251968" y="2334260"/>
                </a:lnTo>
                <a:lnTo>
                  <a:pt x="239125" y="2347556"/>
                </a:lnTo>
                <a:lnTo>
                  <a:pt x="203362" y="2359097"/>
                </a:lnTo>
                <a:lnTo>
                  <a:pt x="148823" y="2368193"/>
                </a:lnTo>
                <a:lnTo>
                  <a:pt x="79654" y="2374156"/>
                </a:lnTo>
                <a:lnTo>
                  <a:pt x="0" y="2376297"/>
                </a:lnTo>
              </a:path>
            </a:pathLst>
          </a:custGeom>
          <a:ln w="9525">
            <a:solidFill>
              <a:srgbClr val="FFFFFF"/>
            </a:solidFill>
          </a:ln>
        </p:spPr>
        <p:txBody>
          <a:bodyPr wrap="square" lIns="0" tIns="0" rIns="0" bIns="0" rtlCol="0"/>
          <a:lstStyle/>
          <a:p/>
        </p:txBody>
      </p:sp>
      <p:sp>
        <p:nvSpPr>
          <p:cNvPr id="20" name="object 20"/>
          <p:cNvSpPr/>
          <p:nvPr/>
        </p:nvSpPr>
        <p:spPr>
          <a:xfrm>
            <a:off x="5402707" y="3570351"/>
            <a:ext cx="1423035" cy="716280"/>
          </a:xfrm>
          <a:custGeom>
            <a:avLst/>
            <a:gdLst/>
            <a:ahLst/>
            <a:cxnLst/>
            <a:rect l="l" t="t" r="r" b="b"/>
            <a:pathLst>
              <a:path w="1423034" h="716279">
                <a:moveTo>
                  <a:pt x="1065022" y="0"/>
                </a:moveTo>
                <a:lnTo>
                  <a:pt x="1065022" y="179069"/>
                </a:lnTo>
                <a:lnTo>
                  <a:pt x="0" y="179069"/>
                </a:lnTo>
                <a:lnTo>
                  <a:pt x="0" y="537082"/>
                </a:lnTo>
                <a:lnTo>
                  <a:pt x="1065022" y="537082"/>
                </a:lnTo>
                <a:lnTo>
                  <a:pt x="1065022" y="716152"/>
                </a:lnTo>
                <a:lnTo>
                  <a:pt x="1423035" y="358012"/>
                </a:lnTo>
                <a:lnTo>
                  <a:pt x="1065022" y="0"/>
                </a:lnTo>
                <a:close/>
              </a:path>
            </a:pathLst>
          </a:custGeom>
          <a:solidFill>
            <a:srgbClr val="B5DD9D"/>
          </a:solidFill>
        </p:spPr>
        <p:txBody>
          <a:bodyPr wrap="square" lIns="0" tIns="0" rIns="0" bIns="0" rtlCol="0"/>
          <a:lstStyle/>
          <a:p/>
        </p:txBody>
      </p:sp>
      <p:sp>
        <p:nvSpPr>
          <p:cNvPr id="21" name="object 21"/>
          <p:cNvSpPr/>
          <p:nvPr/>
        </p:nvSpPr>
        <p:spPr>
          <a:xfrm>
            <a:off x="5402707" y="3570351"/>
            <a:ext cx="1423035" cy="716280"/>
          </a:xfrm>
          <a:custGeom>
            <a:avLst/>
            <a:gdLst/>
            <a:ahLst/>
            <a:cxnLst/>
            <a:rect l="l" t="t" r="r" b="b"/>
            <a:pathLst>
              <a:path w="1423034" h="716279">
                <a:moveTo>
                  <a:pt x="0" y="179069"/>
                </a:moveTo>
                <a:lnTo>
                  <a:pt x="1065022" y="179069"/>
                </a:lnTo>
                <a:lnTo>
                  <a:pt x="1065022" y="0"/>
                </a:lnTo>
                <a:lnTo>
                  <a:pt x="1423035" y="358012"/>
                </a:lnTo>
                <a:lnTo>
                  <a:pt x="1065022" y="716152"/>
                </a:lnTo>
                <a:lnTo>
                  <a:pt x="1065022" y="537082"/>
                </a:lnTo>
                <a:lnTo>
                  <a:pt x="0" y="537082"/>
                </a:lnTo>
                <a:lnTo>
                  <a:pt x="0" y="179069"/>
                </a:lnTo>
                <a:close/>
              </a:path>
            </a:pathLst>
          </a:custGeom>
          <a:ln w="25400">
            <a:solidFill>
              <a:srgbClr val="84A171"/>
            </a:solidFill>
          </a:ln>
        </p:spPr>
        <p:txBody>
          <a:bodyPr wrap="square" lIns="0" tIns="0" rIns="0" bIns="0" rtlCol="0"/>
          <a:lstStyle/>
          <a:p/>
        </p:txBody>
      </p:sp>
      <p:sp>
        <p:nvSpPr>
          <p:cNvPr id="22" name="object 22"/>
          <p:cNvSpPr txBox="1"/>
          <p:nvPr/>
        </p:nvSpPr>
        <p:spPr>
          <a:xfrm>
            <a:off x="5552947" y="3783203"/>
            <a:ext cx="946150" cy="273685"/>
          </a:xfrm>
          <a:prstGeom prst="rect">
            <a:avLst/>
          </a:prstGeom>
        </p:spPr>
        <p:txBody>
          <a:bodyPr wrap="square" lIns="0" tIns="0" rIns="0" bIns="0" rtlCol="0" vert="horz">
            <a:spAutoFit/>
          </a:bodyPr>
          <a:lstStyle/>
          <a:p>
            <a:pPr marL="12700">
              <a:lnSpc>
                <a:spcPts val="2155"/>
              </a:lnSpc>
            </a:pPr>
            <a:r>
              <a:rPr dirty="0" sz="1800" spc="250" b="1">
                <a:solidFill>
                  <a:srgbClr val="1F4986"/>
                </a:solidFill>
                <a:latin typeface="Apple SD Gothic Neo"/>
                <a:cs typeface="Apple SD Gothic Neo"/>
              </a:rPr>
              <a:t>終端操作</a:t>
            </a:r>
            <a:endParaRPr sz="1800">
              <a:latin typeface="Apple SD Gothic Neo"/>
              <a:cs typeface="Apple SD Gothic Neo"/>
            </a:endParaRPr>
          </a:p>
        </p:txBody>
      </p:sp>
      <p:sp>
        <p:nvSpPr>
          <p:cNvPr id="23" name="object 23"/>
          <p:cNvSpPr/>
          <p:nvPr/>
        </p:nvSpPr>
        <p:spPr>
          <a:xfrm>
            <a:off x="4315205" y="2882077"/>
            <a:ext cx="1056640" cy="883285"/>
          </a:xfrm>
          <a:custGeom>
            <a:avLst/>
            <a:gdLst/>
            <a:ahLst/>
            <a:cxnLst/>
            <a:rect l="l" t="t" r="r" b="b"/>
            <a:pathLst>
              <a:path w="1056639" h="883285">
                <a:moveTo>
                  <a:pt x="703707" y="550858"/>
                </a:moveTo>
                <a:lnTo>
                  <a:pt x="673481" y="852483"/>
                </a:lnTo>
                <a:lnTo>
                  <a:pt x="975106" y="882709"/>
                </a:lnTo>
                <a:lnTo>
                  <a:pt x="899287" y="790126"/>
                </a:lnTo>
                <a:lnTo>
                  <a:pt x="933873" y="758612"/>
                </a:lnTo>
                <a:lnTo>
                  <a:pt x="964255" y="724259"/>
                </a:lnTo>
                <a:lnTo>
                  <a:pt x="990393" y="687435"/>
                </a:lnTo>
                <a:lnTo>
                  <a:pt x="1012252" y="648509"/>
                </a:lnTo>
                <a:lnTo>
                  <a:pt x="1014439" y="643441"/>
                </a:lnTo>
                <a:lnTo>
                  <a:pt x="779399" y="643441"/>
                </a:lnTo>
                <a:lnTo>
                  <a:pt x="703707" y="550858"/>
                </a:lnTo>
                <a:close/>
              </a:path>
              <a:path w="1056639" h="883285">
                <a:moveTo>
                  <a:pt x="961975" y="189930"/>
                </a:moveTo>
                <a:lnTo>
                  <a:pt x="581252" y="189930"/>
                </a:lnTo>
                <a:lnTo>
                  <a:pt x="627157" y="190131"/>
                </a:lnTo>
                <a:lnTo>
                  <a:pt x="672193" y="199053"/>
                </a:lnTo>
                <a:lnTo>
                  <a:pt x="715006" y="216561"/>
                </a:lnTo>
                <a:lnTo>
                  <a:pt x="754240" y="242519"/>
                </a:lnTo>
                <a:lnTo>
                  <a:pt x="788543" y="276792"/>
                </a:lnTo>
                <a:lnTo>
                  <a:pt x="813054" y="306764"/>
                </a:lnTo>
                <a:lnTo>
                  <a:pt x="839830" y="347193"/>
                </a:lnTo>
                <a:lnTo>
                  <a:pt x="857480" y="390803"/>
                </a:lnTo>
                <a:lnTo>
                  <a:pt x="866140" y="436240"/>
                </a:lnTo>
                <a:lnTo>
                  <a:pt x="865949" y="482151"/>
                </a:lnTo>
                <a:lnTo>
                  <a:pt x="857042" y="527181"/>
                </a:lnTo>
                <a:lnTo>
                  <a:pt x="839557" y="569976"/>
                </a:lnTo>
                <a:lnTo>
                  <a:pt x="813630" y="609181"/>
                </a:lnTo>
                <a:lnTo>
                  <a:pt x="779399" y="643441"/>
                </a:lnTo>
                <a:lnTo>
                  <a:pt x="1014439" y="643441"/>
                </a:lnTo>
                <a:lnTo>
                  <a:pt x="1029795" y="607849"/>
                </a:lnTo>
                <a:lnTo>
                  <a:pt x="1042985" y="565822"/>
                </a:lnTo>
                <a:lnTo>
                  <a:pt x="1051786" y="522798"/>
                </a:lnTo>
                <a:lnTo>
                  <a:pt x="1056159" y="479144"/>
                </a:lnTo>
                <a:lnTo>
                  <a:pt x="1056070" y="435230"/>
                </a:lnTo>
                <a:lnTo>
                  <a:pt x="1051480" y="391422"/>
                </a:lnTo>
                <a:lnTo>
                  <a:pt x="1042353" y="348089"/>
                </a:lnTo>
                <a:lnTo>
                  <a:pt x="1028652" y="305600"/>
                </a:lnTo>
                <a:lnTo>
                  <a:pt x="1010340" y="264323"/>
                </a:lnTo>
                <a:lnTo>
                  <a:pt x="987382" y="224626"/>
                </a:lnTo>
                <a:lnTo>
                  <a:pt x="961975" y="189930"/>
                </a:lnTo>
                <a:close/>
              </a:path>
              <a:path w="1056639" h="883285">
                <a:moveTo>
                  <a:pt x="624131" y="0"/>
                </a:moveTo>
                <a:lnTo>
                  <a:pt x="580212" y="86"/>
                </a:lnTo>
                <a:lnTo>
                  <a:pt x="536400" y="4669"/>
                </a:lnTo>
                <a:lnTo>
                  <a:pt x="493066" y="13786"/>
                </a:lnTo>
                <a:lnTo>
                  <a:pt x="450575" y="27473"/>
                </a:lnTo>
                <a:lnTo>
                  <a:pt x="409297" y="45768"/>
                </a:lnTo>
                <a:lnTo>
                  <a:pt x="369600" y="68706"/>
                </a:lnTo>
                <a:lnTo>
                  <a:pt x="331851" y="96325"/>
                </a:lnTo>
                <a:lnTo>
                  <a:pt x="0" y="367724"/>
                </a:lnTo>
                <a:lnTo>
                  <a:pt x="120014" y="514409"/>
                </a:lnTo>
                <a:lnTo>
                  <a:pt x="451866" y="243010"/>
                </a:lnTo>
                <a:lnTo>
                  <a:pt x="492252" y="216235"/>
                </a:lnTo>
                <a:lnTo>
                  <a:pt x="535832" y="198586"/>
                </a:lnTo>
                <a:lnTo>
                  <a:pt x="581252" y="189930"/>
                </a:lnTo>
                <a:lnTo>
                  <a:pt x="961975" y="189930"/>
                </a:lnTo>
                <a:lnTo>
                  <a:pt x="959738" y="186876"/>
                </a:lnTo>
                <a:lnTo>
                  <a:pt x="935228" y="156777"/>
                </a:lnTo>
                <a:lnTo>
                  <a:pt x="903690" y="122214"/>
                </a:lnTo>
                <a:lnTo>
                  <a:pt x="869316" y="91853"/>
                </a:lnTo>
                <a:lnTo>
                  <a:pt x="832474" y="65732"/>
                </a:lnTo>
                <a:lnTo>
                  <a:pt x="793533" y="43886"/>
                </a:lnTo>
                <a:lnTo>
                  <a:pt x="752860" y="26353"/>
                </a:lnTo>
                <a:lnTo>
                  <a:pt x="710824" y="13170"/>
                </a:lnTo>
                <a:lnTo>
                  <a:pt x="667791" y="4373"/>
                </a:lnTo>
                <a:lnTo>
                  <a:pt x="624131" y="0"/>
                </a:lnTo>
                <a:close/>
              </a:path>
            </a:pathLst>
          </a:custGeom>
          <a:solidFill>
            <a:srgbClr val="B5DD9D"/>
          </a:solidFill>
        </p:spPr>
        <p:txBody>
          <a:bodyPr wrap="square" lIns="0" tIns="0" rIns="0" bIns="0" rtlCol="0"/>
          <a:lstStyle/>
          <a:p/>
        </p:txBody>
      </p:sp>
      <p:sp>
        <p:nvSpPr>
          <p:cNvPr id="24" name="object 24"/>
          <p:cNvSpPr/>
          <p:nvPr/>
        </p:nvSpPr>
        <p:spPr>
          <a:xfrm>
            <a:off x="4315205" y="2882077"/>
            <a:ext cx="1056640" cy="883285"/>
          </a:xfrm>
          <a:custGeom>
            <a:avLst/>
            <a:gdLst/>
            <a:ahLst/>
            <a:cxnLst/>
            <a:rect l="l" t="t" r="r" b="b"/>
            <a:pathLst>
              <a:path w="1056639" h="883285">
                <a:moveTo>
                  <a:pt x="0" y="367724"/>
                </a:moveTo>
                <a:lnTo>
                  <a:pt x="331851" y="96325"/>
                </a:lnTo>
                <a:lnTo>
                  <a:pt x="369600" y="68706"/>
                </a:lnTo>
                <a:lnTo>
                  <a:pt x="409297" y="45768"/>
                </a:lnTo>
                <a:lnTo>
                  <a:pt x="450575" y="27473"/>
                </a:lnTo>
                <a:lnTo>
                  <a:pt x="493066" y="13786"/>
                </a:lnTo>
                <a:lnTo>
                  <a:pt x="536400" y="4669"/>
                </a:lnTo>
                <a:lnTo>
                  <a:pt x="580212" y="86"/>
                </a:lnTo>
                <a:lnTo>
                  <a:pt x="624131" y="0"/>
                </a:lnTo>
                <a:lnTo>
                  <a:pt x="667791" y="4373"/>
                </a:lnTo>
                <a:lnTo>
                  <a:pt x="710824" y="13170"/>
                </a:lnTo>
                <a:lnTo>
                  <a:pt x="752860" y="26353"/>
                </a:lnTo>
                <a:lnTo>
                  <a:pt x="793533" y="43886"/>
                </a:lnTo>
                <a:lnTo>
                  <a:pt x="832474" y="65732"/>
                </a:lnTo>
                <a:lnTo>
                  <a:pt x="869316" y="91853"/>
                </a:lnTo>
                <a:lnTo>
                  <a:pt x="903690" y="122214"/>
                </a:lnTo>
                <a:lnTo>
                  <a:pt x="935228" y="156777"/>
                </a:lnTo>
                <a:lnTo>
                  <a:pt x="959738" y="186876"/>
                </a:lnTo>
                <a:lnTo>
                  <a:pt x="987382" y="224626"/>
                </a:lnTo>
                <a:lnTo>
                  <a:pt x="1010340" y="264323"/>
                </a:lnTo>
                <a:lnTo>
                  <a:pt x="1028652" y="305600"/>
                </a:lnTo>
                <a:lnTo>
                  <a:pt x="1042353" y="348089"/>
                </a:lnTo>
                <a:lnTo>
                  <a:pt x="1051480" y="391422"/>
                </a:lnTo>
                <a:lnTo>
                  <a:pt x="1056070" y="435230"/>
                </a:lnTo>
                <a:lnTo>
                  <a:pt x="1056159" y="479144"/>
                </a:lnTo>
                <a:lnTo>
                  <a:pt x="1051786" y="522798"/>
                </a:lnTo>
                <a:lnTo>
                  <a:pt x="1042985" y="565822"/>
                </a:lnTo>
                <a:lnTo>
                  <a:pt x="1029795" y="607849"/>
                </a:lnTo>
                <a:lnTo>
                  <a:pt x="1012252" y="648509"/>
                </a:lnTo>
                <a:lnTo>
                  <a:pt x="990393" y="687435"/>
                </a:lnTo>
                <a:lnTo>
                  <a:pt x="964255" y="724259"/>
                </a:lnTo>
                <a:lnTo>
                  <a:pt x="933873" y="758612"/>
                </a:lnTo>
                <a:lnTo>
                  <a:pt x="899287" y="790126"/>
                </a:lnTo>
                <a:lnTo>
                  <a:pt x="975106" y="882709"/>
                </a:lnTo>
                <a:lnTo>
                  <a:pt x="673481" y="852483"/>
                </a:lnTo>
                <a:lnTo>
                  <a:pt x="703707" y="550858"/>
                </a:lnTo>
                <a:lnTo>
                  <a:pt x="779399" y="643441"/>
                </a:lnTo>
                <a:lnTo>
                  <a:pt x="813630" y="609181"/>
                </a:lnTo>
                <a:lnTo>
                  <a:pt x="839557" y="569976"/>
                </a:lnTo>
                <a:lnTo>
                  <a:pt x="857042" y="527181"/>
                </a:lnTo>
                <a:lnTo>
                  <a:pt x="865949" y="482151"/>
                </a:lnTo>
                <a:lnTo>
                  <a:pt x="866140" y="436240"/>
                </a:lnTo>
                <a:lnTo>
                  <a:pt x="857480" y="390803"/>
                </a:lnTo>
                <a:lnTo>
                  <a:pt x="839830" y="347193"/>
                </a:lnTo>
                <a:lnTo>
                  <a:pt x="813054" y="306764"/>
                </a:lnTo>
                <a:lnTo>
                  <a:pt x="788543" y="276792"/>
                </a:lnTo>
                <a:lnTo>
                  <a:pt x="754240" y="242519"/>
                </a:lnTo>
                <a:lnTo>
                  <a:pt x="715006" y="216561"/>
                </a:lnTo>
                <a:lnTo>
                  <a:pt x="672193" y="199053"/>
                </a:lnTo>
                <a:lnTo>
                  <a:pt x="627157" y="190131"/>
                </a:lnTo>
                <a:lnTo>
                  <a:pt x="581252" y="189930"/>
                </a:lnTo>
                <a:lnTo>
                  <a:pt x="535832" y="198586"/>
                </a:lnTo>
                <a:lnTo>
                  <a:pt x="492252" y="216235"/>
                </a:lnTo>
                <a:lnTo>
                  <a:pt x="451866" y="243010"/>
                </a:lnTo>
                <a:lnTo>
                  <a:pt x="120014" y="514409"/>
                </a:lnTo>
                <a:lnTo>
                  <a:pt x="0" y="367724"/>
                </a:lnTo>
                <a:close/>
              </a:path>
            </a:pathLst>
          </a:custGeom>
          <a:ln w="25400">
            <a:solidFill>
              <a:srgbClr val="84A171"/>
            </a:solidFill>
          </a:ln>
        </p:spPr>
        <p:txBody>
          <a:bodyPr wrap="square" lIns="0" tIns="0" rIns="0" bIns="0" rtlCol="0"/>
          <a:lstStyle/>
          <a:p/>
        </p:txBody>
      </p:sp>
      <p:sp>
        <p:nvSpPr>
          <p:cNvPr id="25" name="object 25"/>
          <p:cNvSpPr txBox="1"/>
          <p:nvPr/>
        </p:nvSpPr>
        <p:spPr>
          <a:xfrm>
            <a:off x="3495294" y="3392995"/>
            <a:ext cx="1440180" cy="906780"/>
          </a:xfrm>
          <a:prstGeom prst="rect">
            <a:avLst/>
          </a:prstGeom>
          <a:solidFill>
            <a:srgbClr val="FFFFFF"/>
          </a:solidFill>
          <a:ln w="25400">
            <a:solidFill>
              <a:srgbClr val="71BE44"/>
            </a:solidFill>
          </a:ln>
        </p:spPr>
        <p:txBody>
          <a:bodyPr wrap="square" lIns="0" tIns="241935" rIns="0" bIns="0" rtlCol="0" vert="horz">
            <a:spAutoFit/>
          </a:bodyPr>
          <a:lstStyle/>
          <a:p>
            <a:pPr marL="203200">
              <a:lnSpc>
                <a:spcPct val="100000"/>
              </a:lnSpc>
              <a:spcBef>
                <a:spcPts val="1905"/>
              </a:spcBef>
            </a:pPr>
            <a:r>
              <a:rPr dirty="0" sz="2400" spc="-35" b="1">
                <a:solidFill>
                  <a:srgbClr val="1F4986"/>
                </a:solidFill>
                <a:latin typeface="Arial"/>
                <a:cs typeface="Arial"/>
              </a:rPr>
              <a:t>Stream</a:t>
            </a:r>
            <a:endParaRPr sz="2400">
              <a:latin typeface="Arial"/>
              <a:cs typeface="Arial"/>
            </a:endParaRPr>
          </a:p>
        </p:txBody>
      </p:sp>
      <p:sp>
        <p:nvSpPr>
          <p:cNvPr id="26" name="object 26"/>
          <p:cNvSpPr txBox="1"/>
          <p:nvPr/>
        </p:nvSpPr>
        <p:spPr>
          <a:xfrm>
            <a:off x="5194084" y="2717228"/>
            <a:ext cx="946150" cy="273685"/>
          </a:xfrm>
          <a:prstGeom prst="rect">
            <a:avLst/>
          </a:prstGeom>
        </p:spPr>
        <p:txBody>
          <a:bodyPr wrap="square" lIns="0" tIns="0" rIns="0" bIns="0" rtlCol="0" vert="horz">
            <a:spAutoFit/>
          </a:bodyPr>
          <a:lstStyle/>
          <a:p>
            <a:pPr marL="12700">
              <a:lnSpc>
                <a:spcPts val="2155"/>
              </a:lnSpc>
            </a:pPr>
            <a:r>
              <a:rPr dirty="0" sz="1800" spc="250" b="1">
                <a:solidFill>
                  <a:srgbClr val="FFFFFF"/>
                </a:solidFill>
                <a:latin typeface="Apple SD Gothic Neo"/>
                <a:cs typeface="Apple SD Gothic Neo"/>
              </a:rPr>
              <a:t>中間操作</a:t>
            </a:r>
            <a:endParaRPr sz="1800">
              <a:latin typeface="Apple SD Gothic Neo"/>
              <a:cs typeface="Apple SD Gothic Neo"/>
            </a:endParaRPr>
          </a:p>
        </p:txBody>
      </p:sp>
      <p:sp>
        <p:nvSpPr>
          <p:cNvPr id="27" name="object 27"/>
          <p:cNvSpPr/>
          <p:nvPr/>
        </p:nvSpPr>
        <p:spPr>
          <a:xfrm>
            <a:off x="7479665" y="2527680"/>
            <a:ext cx="1224280" cy="716280"/>
          </a:xfrm>
          <a:custGeom>
            <a:avLst/>
            <a:gdLst/>
            <a:ahLst/>
            <a:cxnLst/>
            <a:rect l="l" t="t" r="r" b="b"/>
            <a:pathLst>
              <a:path w="1224279" h="716280">
                <a:moveTo>
                  <a:pt x="612013" y="0"/>
                </a:moveTo>
                <a:lnTo>
                  <a:pt x="553081" y="1638"/>
                </a:lnTo>
                <a:lnTo>
                  <a:pt x="495732" y="6455"/>
                </a:lnTo>
                <a:lnTo>
                  <a:pt x="440223" y="14298"/>
                </a:lnTo>
                <a:lnTo>
                  <a:pt x="386810" y="25020"/>
                </a:lnTo>
                <a:lnTo>
                  <a:pt x="335750" y="38469"/>
                </a:lnTo>
                <a:lnTo>
                  <a:pt x="287300" y="54495"/>
                </a:lnTo>
                <a:lnTo>
                  <a:pt x="241716" y="72949"/>
                </a:lnTo>
                <a:lnTo>
                  <a:pt x="199255" y="93681"/>
                </a:lnTo>
                <a:lnTo>
                  <a:pt x="160174" y="116540"/>
                </a:lnTo>
                <a:lnTo>
                  <a:pt x="124729" y="141377"/>
                </a:lnTo>
                <a:lnTo>
                  <a:pt x="93178" y="168042"/>
                </a:lnTo>
                <a:lnTo>
                  <a:pt x="65776" y="196384"/>
                </a:lnTo>
                <a:lnTo>
                  <a:pt x="24449" y="257502"/>
                </a:lnTo>
                <a:lnTo>
                  <a:pt x="2802" y="323531"/>
                </a:lnTo>
                <a:lnTo>
                  <a:pt x="0" y="358013"/>
                </a:lnTo>
                <a:lnTo>
                  <a:pt x="2802" y="392494"/>
                </a:lnTo>
                <a:lnTo>
                  <a:pt x="24449" y="458523"/>
                </a:lnTo>
                <a:lnTo>
                  <a:pt x="65776" y="519641"/>
                </a:lnTo>
                <a:lnTo>
                  <a:pt x="93178" y="547983"/>
                </a:lnTo>
                <a:lnTo>
                  <a:pt x="124729" y="574648"/>
                </a:lnTo>
                <a:lnTo>
                  <a:pt x="160174" y="599485"/>
                </a:lnTo>
                <a:lnTo>
                  <a:pt x="199255" y="622344"/>
                </a:lnTo>
                <a:lnTo>
                  <a:pt x="241716" y="643076"/>
                </a:lnTo>
                <a:lnTo>
                  <a:pt x="287300" y="661530"/>
                </a:lnTo>
                <a:lnTo>
                  <a:pt x="335750" y="677556"/>
                </a:lnTo>
                <a:lnTo>
                  <a:pt x="386810" y="691005"/>
                </a:lnTo>
                <a:lnTo>
                  <a:pt x="440223" y="701727"/>
                </a:lnTo>
                <a:lnTo>
                  <a:pt x="495732" y="709570"/>
                </a:lnTo>
                <a:lnTo>
                  <a:pt x="553081" y="714387"/>
                </a:lnTo>
                <a:lnTo>
                  <a:pt x="612013" y="716026"/>
                </a:lnTo>
                <a:lnTo>
                  <a:pt x="670965" y="714387"/>
                </a:lnTo>
                <a:lnTo>
                  <a:pt x="728333" y="709570"/>
                </a:lnTo>
                <a:lnTo>
                  <a:pt x="783858" y="701727"/>
                </a:lnTo>
                <a:lnTo>
                  <a:pt x="837286" y="691005"/>
                </a:lnTo>
                <a:lnTo>
                  <a:pt x="888358" y="677556"/>
                </a:lnTo>
                <a:lnTo>
                  <a:pt x="936818" y="661530"/>
                </a:lnTo>
                <a:lnTo>
                  <a:pt x="982410" y="643076"/>
                </a:lnTo>
                <a:lnTo>
                  <a:pt x="1024878" y="622344"/>
                </a:lnTo>
                <a:lnTo>
                  <a:pt x="1063965" y="599485"/>
                </a:lnTo>
                <a:lnTo>
                  <a:pt x="1099414" y="574648"/>
                </a:lnTo>
                <a:lnTo>
                  <a:pt x="1130969" y="547983"/>
                </a:lnTo>
                <a:lnTo>
                  <a:pt x="1158373" y="519641"/>
                </a:lnTo>
                <a:lnTo>
                  <a:pt x="1199702" y="458523"/>
                </a:lnTo>
                <a:lnTo>
                  <a:pt x="1221350" y="392494"/>
                </a:lnTo>
                <a:lnTo>
                  <a:pt x="1224153" y="358013"/>
                </a:lnTo>
                <a:lnTo>
                  <a:pt x="1221350" y="323531"/>
                </a:lnTo>
                <a:lnTo>
                  <a:pt x="1199702" y="257502"/>
                </a:lnTo>
                <a:lnTo>
                  <a:pt x="1158373" y="196384"/>
                </a:lnTo>
                <a:lnTo>
                  <a:pt x="1130969" y="168042"/>
                </a:lnTo>
                <a:lnTo>
                  <a:pt x="1099414" y="141377"/>
                </a:lnTo>
                <a:lnTo>
                  <a:pt x="1063965" y="116540"/>
                </a:lnTo>
                <a:lnTo>
                  <a:pt x="1024878" y="93681"/>
                </a:lnTo>
                <a:lnTo>
                  <a:pt x="982410" y="72949"/>
                </a:lnTo>
                <a:lnTo>
                  <a:pt x="936818" y="54495"/>
                </a:lnTo>
                <a:lnTo>
                  <a:pt x="888358" y="38469"/>
                </a:lnTo>
                <a:lnTo>
                  <a:pt x="837286" y="25020"/>
                </a:lnTo>
                <a:lnTo>
                  <a:pt x="783858" y="14298"/>
                </a:lnTo>
                <a:lnTo>
                  <a:pt x="728333" y="6455"/>
                </a:lnTo>
                <a:lnTo>
                  <a:pt x="670965" y="1638"/>
                </a:lnTo>
                <a:lnTo>
                  <a:pt x="612013" y="0"/>
                </a:lnTo>
                <a:close/>
              </a:path>
            </a:pathLst>
          </a:custGeom>
          <a:solidFill>
            <a:srgbClr val="FFFFFF"/>
          </a:solidFill>
        </p:spPr>
        <p:txBody>
          <a:bodyPr wrap="square" lIns="0" tIns="0" rIns="0" bIns="0" rtlCol="0"/>
          <a:lstStyle/>
          <a:p/>
        </p:txBody>
      </p:sp>
      <p:sp>
        <p:nvSpPr>
          <p:cNvPr id="28" name="object 28"/>
          <p:cNvSpPr/>
          <p:nvPr/>
        </p:nvSpPr>
        <p:spPr>
          <a:xfrm>
            <a:off x="7479665" y="2527680"/>
            <a:ext cx="1224280" cy="716280"/>
          </a:xfrm>
          <a:custGeom>
            <a:avLst/>
            <a:gdLst/>
            <a:ahLst/>
            <a:cxnLst/>
            <a:rect l="l" t="t" r="r" b="b"/>
            <a:pathLst>
              <a:path w="1224279" h="716280">
                <a:moveTo>
                  <a:pt x="0" y="358013"/>
                </a:moveTo>
                <a:lnTo>
                  <a:pt x="11037" y="289978"/>
                </a:lnTo>
                <a:lnTo>
                  <a:pt x="42781" y="226254"/>
                </a:lnTo>
                <a:lnTo>
                  <a:pt x="93178" y="168042"/>
                </a:lnTo>
                <a:lnTo>
                  <a:pt x="124729" y="141377"/>
                </a:lnTo>
                <a:lnTo>
                  <a:pt x="160174" y="116540"/>
                </a:lnTo>
                <a:lnTo>
                  <a:pt x="199255" y="93681"/>
                </a:lnTo>
                <a:lnTo>
                  <a:pt x="241716" y="72949"/>
                </a:lnTo>
                <a:lnTo>
                  <a:pt x="287300" y="54495"/>
                </a:lnTo>
                <a:lnTo>
                  <a:pt x="335750" y="38469"/>
                </a:lnTo>
                <a:lnTo>
                  <a:pt x="386810" y="25020"/>
                </a:lnTo>
                <a:lnTo>
                  <a:pt x="440223" y="14298"/>
                </a:lnTo>
                <a:lnTo>
                  <a:pt x="495732" y="6455"/>
                </a:lnTo>
                <a:lnTo>
                  <a:pt x="553081" y="1638"/>
                </a:lnTo>
                <a:lnTo>
                  <a:pt x="612013" y="0"/>
                </a:lnTo>
                <a:lnTo>
                  <a:pt x="670965" y="1638"/>
                </a:lnTo>
                <a:lnTo>
                  <a:pt x="728333" y="6455"/>
                </a:lnTo>
                <a:lnTo>
                  <a:pt x="783858" y="14298"/>
                </a:lnTo>
                <a:lnTo>
                  <a:pt x="837286" y="25020"/>
                </a:lnTo>
                <a:lnTo>
                  <a:pt x="888358" y="38469"/>
                </a:lnTo>
                <a:lnTo>
                  <a:pt x="936818" y="54495"/>
                </a:lnTo>
                <a:lnTo>
                  <a:pt x="982410" y="72949"/>
                </a:lnTo>
                <a:lnTo>
                  <a:pt x="1024878" y="93681"/>
                </a:lnTo>
                <a:lnTo>
                  <a:pt x="1063965" y="116540"/>
                </a:lnTo>
                <a:lnTo>
                  <a:pt x="1099414" y="141377"/>
                </a:lnTo>
                <a:lnTo>
                  <a:pt x="1130969" y="168042"/>
                </a:lnTo>
                <a:lnTo>
                  <a:pt x="1158373" y="196384"/>
                </a:lnTo>
                <a:lnTo>
                  <a:pt x="1199702" y="257502"/>
                </a:lnTo>
                <a:lnTo>
                  <a:pt x="1221350" y="323531"/>
                </a:lnTo>
                <a:lnTo>
                  <a:pt x="1224153" y="358013"/>
                </a:lnTo>
                <a:lnTo>
                  <a:pt x="1221350" y="392494"/>
                </a:lnTo>
                <a:lnTo>
                  <a:pt x="1199702" y="458523"/>
                </a:lnTo>
                <a:lnTo>
                  <a:pt x="1158373" y="519641"/>
                </a:lnTo>
                <a:lnTo>
                  <a:pt x="1130969" y="547983"/>
                </a:lnTo>
                <a:lnTo>
                  <a:pt x="1099414" y="574648"/>
                </a:lnTo>
                <a:lnTo>
                  <a:pt x="1063965" y="599485"/>
                </a:lnTo>
                <a:lnTo>
                  <a:pt x="1024878" y="622344"/>
                </a:lnTo>
                <a:lnTo>
                  <a:pt x="982410" y="643076"/>
                </a:lnTo>
                <a:lnTo>
                  <a:pt x="936818" y="661530"/>
                </a:lnTo>
                <a:lnTo>
                  <a:pt x="888358" y="677556"/>
                </a:lnTo>
                <a:lnTo>
                  <a:pt x="837286" y="691005"/>
                </a:lnTo>
                <a:lnTo>
                  <a:pt x="783858" y="701727"/>
                </a:lnTo>
                <a:lnTo>
                  <a:pt x="728333" y="709570"/>
                </a:lnTo>
                <a:lnTo>
                  <a:pt x="670965" y="714387"/>
                </a:lnTo>
                <a:lnTo>
                  <a:pt x="612013" y="716026"/>
                </a:lnTo>
                <a:lnTo>
                  <a:pt x="553081" y="714387"/>
                </a:lnTo>
                <a:lnTo>
                  <a:pt x="495732" y="709570"/>
                </a:lnTo>
                <a:lnTo>
                  <a:pt x="440223" y="701727"/>
                </a:lnTo>
                <a:lnTo>
                  <a:pt x="386810" y="691005"/>
                </a:lnTo>
                <a:lnTo>
                  <a:pt x="335750" y="677556"/>
                </a:lnTo>
                <a:lnTo>
                  <a:pt x="287300" y="661530"/>
                </a:lnTo>
                <a:lnTo>
                  <a:pt x="241716" y="643076"/>
                </a:lnTo>
                <a:lnTo>
                  <a:pt x="199255" y="622344"/>
                </a:lnTo>
                <a:lnTo>
                  <a:pt x="160174" y="599485"/>
                </a:lnTo>
                <a:lnTo>
                  <a:pt x="124729" y="574648"/>
                </a:lnTo>
                <a:lnTo>
                  <a:pt x="93178" y="547983"/>
                </a:lnTo>
                <a:lnTo>
                  <a:pt x="65776" y="519641"/>
                </a:lnTo>
                <a:lnTo>
                  <a:pt x="24449" y="458523"/>
                </a:lnTo>
                <a:lnTo>
                  <a:pt x="2802" y="392494"/>
                </a:lnTo>
                <a:lnTo>
                  <a:pt x="0" y="358013"/>
                </a:lnTo>
                <a:close/>
              </a:path>
            </a:pathLst>
          </a:custGeom>
          <a:ln w="25400">
            <a:solidFill>
              <a:srgbClr val="71BE44"/>
            </a:solidFill>
          </a:ln>
        </p:spPr>
        <p:txBody>
          <a:bodyPr wrap="square" lIns="0" tIns="0" rIns="0" bIns="0" rtlCol="0"/>
          <a:lstStyle/>
          <a:p/>
        </p:txBody>
      </p:sp>
      <p:sp>
        <p:nvSpPr>
          <p:cNvPr id="29" name="object 29"/>
          <p:cNvSpPr txBox="1"/>
          <p:nvPr/>
        </p:nvSpPr>
        <p:spPr>
          <a:xfrm>
            <a:off x="7828915" y="2735579"/>
            <a:ext cx="525780" cy="300355"/>
          </a:xfrm>
          <a:prstGeom prst="rect">
            <a:avLst/>
          </a:prstGeom>
        </p:spPr>
        <p:txBody>
          <a:bodyPr wrap="square" lIns="0" tIns="0" rIns="0" bIns="0" rtlCol="0" vert="horz">
            <a:spAutoFit/>
          </a:bodyPr>
          <a:lstStyle/>
          <a:p>
            <a:pPr marL="12700">
              <a:lnSpc>
                <a:spcPct val="100000"/>
              </a:lnSpc>
            </a:pPr>
            <a:r>
              <a:rPr dirty="0" sz="1800" spc="175" b="1">
                <a:solidFill>
                  <a:srgbClr val="1F4986"/>
                </a:solidFill>
                <a:latin typeface="Arial"/>
                <a:cs typeface="Arial"/>
              </a:rPr>
              <a:t>List</a:t>
            </a:r>
            <a:endParaRPr sz="1800">
              <a:latin typeface="Arial"/>
              <a:cs typeface="Arial"/>
            </a:endParaRPr>
          </a:p>
        </p:txBody>
      </p:sp>
      <p:sp>
        <p:nvSpPr>
          <p:cNvPr id="30" name="object 30"/>
          <p:cNvSpPr/>
          <p:nvPr/>
        </p:nvSpPr>
        <p:spPr>
          <a:xfrm>
            <a:off x="7454010" y="3400044"/>
            <a:ext cx="1224280" cy="716280"/>
          </a:xfrm>
          <a:custGeom>
            <a:avLst/>
            <a:gdLst/>
            <a:ahLst/>
            <a:cxnLst/>
            <a:rect l="l" t="t" r="r" b="b"/>
            <a:pathLst>
              <a:path w="1224279" h="716279">
                <a:moveTo>
                  <a:pt x="612140" y="0"/>
                </a:moveTo>
                <a:lnTo>
                  <a:pt x="553187" y="1638"/>
                </a:lnTo>
                <a:lnTo>
                  <a:pt x="495819" y="6455"/>
                </a:lnTo>
                <a:lnTo>
                  <a:pt x="440294" y="14298"/>
                </a:lnTo>
                <a:lnTo>
                  <a:pt x="386866" y="25020"/>
                </a:lnTo>
                <a:lnTo>
                  <a:pt x="335794" y="38469"/>
                </a:lnTo>
                <a:lnTo>
                  <a:pt x="287334" y="54495"/>
                </a:lnTo>
                <a:lnTo>
                  <a:pt x="241742" y="72949"/>
                </a:lnTo>
                <a:lnTo>
                  <a:pt x="199274" y="93681"/>
                </a:lnTo>
                <a:lnTo>
                  <a:pt x="160187" y="116540"/>
                </a:lnTo>
                <a:lnTo>
                  <a:pt x="124738" y="141377"/>
                </a:lnTo>
                <a:lnTo>
                  <a:pt x="93183" y="168042"/>
                </a:lnTo>
                <a:lnTo>
                  <a:pt x="65779" y="196384"/>
                </a:lnTo>
                <a:lnTo>
                  <a:pt x="24450" y="257502"/>
                </a:lnTo>
                <a:lnTo>
                  <a:pt x="2802" y="323531"/>
                </a:lnTo>
                <a:lnTo>
                  <a:pt x="0" y="358013"/>
                </a:lnTo>
                <a:lnTo>
                  <a:pt x="2802" y="392494"/>
                </a:lnTo>
                <a:lnTo>
                  <a:pt x="24450" y="458523"/>
                </a:lnTo>
                <a:lnTo>
                  <a:pt x="65779" y="519641"/>
                </a:lnTo>
                <a:lnTo>
                  <a:pt x="93183" y="547983"/>
                </a:lnTo>
                <a:lnTo>
                  <a:pt x="124738" y="574648"/>
                </a:lnTo>
                <a:lnTo>
                  <a:pt x="160187" y="599485"/>
                </a:lnTo>
                <a:lnTo>
                  <a:pt x="199274" y="622344"/>
                </a:lnTo>
                <a:lnTo>
                  <a:pt x="241742" y="643076"/>
                </a:lnTo>
                <a:lnTo>
                  <a:pt x="287334" y="661530"/>
                </a:lnTo>
                <a:lnTo>
                  <a:pt x="335794" y="677556"/>
                </a:lnTo>
                <a:lnTo>
                  <a:pt x="386866" y="691005"/>
                </a:lnTo>
                <a:lnTo>
                  <a:pt x="440294" y="701727"/>
                </a:lnTo>
                <a:lnTo>
                  <a:pt x="495819" y="709570"/>
                </a:lnTo>
                <a:lnTo>
                  <a:pt x="553187" y="714387"/>
                </a:lnTo>
                <a:lnTo>
                  <a:pt x="612140" y="716026"/>
                </a:lnTo>
                <a:lnTo>
                  <a:pt x="671071" y="714387"/>
                </a:lnTo>
                <a:lnTo>
                  <a:pt x="728420" y="709570"/>
                </a:lnTo>
                <a:lnTo>
                  <a:pt x="783929" y="701727"/>
                </a:lnTo>
                <a:lnTo>
                  <a:pt x="837342" y="691005"/>
                </a:lnTo>
                <a:lnTo>
                  <a:pt x="888402" y="677556"/>
                </a:lnTo>
                <a:lnTo>
                  <a:pt x="936852" y="661530"/>
                </a:lnTo>
                <a:lnTo>
                  <a:pt x="982436" y="643076"/>
                </a:lnTo>
                <a:lnTo>
                  <a:pt x="1024897" y="622344"/>
                </a:lnTo>
                <a:lnTo>
                  <a:pt x="1063978" y="599485"/>
                </a:lnTo>
                <a:lnTo>
                  <a:pt x="1099423" y="574648"/>
                </a:lnTo>
                <a:lnTo>
                  <a:pt x="1130974" y="547983"/>
                </a:lnTo>
                <a:lnTo>
                  <a:pt x="1158376" y="519641"/>
                </a:lnTo>
                <a:lnTo>
                  <a:pt x="1199703" y="458523"/>
                </a:lnTo>
                <a:lnTo>
                  <a:pt x="1221350" y="392494"/>
                </a:lnTo>
                <a:lnTo>
                  <a:pt x="1224153" y="358013"/>
                </a:lnTo>
                <a:lnTo>
                  <a:pt x="1221350" y="323531"/>
                </a:lnTo>
                <a:lnTo>
                  <a:pt x="1199703" y="257502"/>
                </a:lnTo>
                <a:lnTo>
                  <a:pt x="1158376" y="196384"/>
                </a:lnTo>
                <a:lnTo>
                  <a:pt x="1130974" y="168042"/>
                </a:lnTo>
                <a:lnTo>
                  <a:pt x="1099423" y="141377"/>
                </a:lnTo>
                <a:lnTo>
                  <a:pt x="1063978" y="116540"/>
                </a:lnTo>
                <a:lnTo>
                  <a:pt x="1024897" y="93681"/>
                </a:lnTo>
                <a:lnTo>
                  <a:pt x="982436" y="72949"/>
                </a:lnTo>
                <a:lnTo>
                  <a:pt x="936852" y="54495"/>
                </a:lnTo>
                <a:lnTo>
                  <a:pt x="888402" y="38469"/>
                </a:lnTo>
                <a:lnTo>
                  <a:pt x="837342" y="25020"/>
                </a:lnTo>
                <a:lnTo>
                  <a:pt x="783929" y="14298"/>
                </a:lnTo>
                <a:lnTo>
                  <a:pt x="728420" y="6455"/>
                </a:lnTo>
                <a:lnTo>
                  <a:pt x="671071" y="1638"/>
                </a:lnTo>
                <a:lnTo>
                  <a:pt x="612140" y="0"/>
                </a:lnTo>
                <a:close/>
              </a:path>
            </a:pathLst>
          </a:custGeom>
          <a:solidFill>
            <a:srgbClr val="FFFFFF"/>
          </a:solidFill>
        </p:spPr>
        <p:txBody>
          <a:bodyPr wrap="square" lIns="0" tIns="0" rIns="0" bIns="0" rtlCol="0"/>
          <a:lstStyle/>
          <a:p/>
        </p:txBody>
      </p:sp>
      <p:sp>
        <p:nvSpPr>
          <p:cNvPr id="31" name="object 31"/>
          <p:cNvSpPr/>
          <p:nvPr/>
        </p:nvSpPr>
        <p:spPr>
          <a:xfrm>
            <a:off x="7454010" y="3400044"/>
            <a:ext cx="1224280" cy="716280"/>
          </a:xfrm>
          <a:custGeom>
            <a:avLst/>
            <a:gdLst/>
            <a:ahLst/>
            <a:cxnLst/>
            <a:rect l="l" t="t" r="r" b="b"/>
            <a:pathLst>
              <a:path w="1224279" h="716279">
                <a:moveTo>
                  <a:pt x="0" y="358013"/>
                </a:moveTo>
                <a:lnTo>
                  <a:pt x="11037" y="289978"/>
                </a:lnTo>
                <a:lnTo>
                  <a:pt x="42783" y="226254"/>
                </a:lnTo>
                <a:lnTo>
                  <a:pt x="93183" y="168042"/>
                </a:lnTo>
                <a:lnTo>
                  <a:pt x="124738" y="141377"/>
                </a:lnTo>
                <a:lnTo>
                  <a:pt x="160187" y="116540"/>
                </a:lnTo>
                <a:lnTo>
                  <a:pt x="199274" y="93681"/>
                </a:lnTo>
                <a:lnTo>
                  <a:pt x="241742" y="72949"/>
                </a:lnTo>
                <a:lnTo>
                  <a:pt x="287334" y="54495"/>
                </a:lnTo>
                <a:lnTo>
                  <a:pt x="335794" y="38469"/>
                </a:lnTo>
                <a:lnTo>
                  <a:pt x="386866" y="25020"/>
                </a:lnTo>
                <a:lnTo>
                  <a:pt x="440294" y="14298"/>
                </a:lnTo>
                <a:lnTo>
                  <a:pt x="495819" y="6455"/>
                </a:lnTo>
                <a:lnTo>
                  <a:pt x="553187" y="1638"/>
                </a:lnTo>
                <a:lnTo>
                  <a:pt x="612140" y="0"/>
                </a:lnTo>
                <a:lnTo>
                  <a:pt x="671071" y="1638"/>
                </a:lnTo>
                <a:lnTo>
                  <a:pt x="728420" y="6455"/>
                </a:lnTo>
                <a:lnTo>
                  <a:pt x="783929" y="14298"/>
                </a:lnTo>
                <a:lnTo>
                  <a:pt x="837342" y="25020"/>
                </a:lnTo>
                <a:lnTo>
                  <a:pt x="888402" y="38469"/>
                </a:lnTo>
                <a:lnTo>
                  <a:pt x="936852" y="54495"/>
                </a:lnTo>
                <a:lnTo>
                  <a:pt x="982436" y="72949"/>
                </a:lnTo>
                <a:lnTo>
                  <a:pt x="1024897" y="93681"/>
                </a:lnTo>
                <a:lnTo>
                  <a:pt x="1063978" y="116540"/>
                </a:lnTo>
                <a:lnTo>
                  <a:pt x="1099423" y="141377"/>
                </a:lnTo>
                <a:lnTo>
                  <a:pt x="1130974" y="168042"/>
                </a:lnTo>
                <a:lnTo>
                  <a:pt x="1158376" y="196384"/>
                </a:lnTo>
                <a:lnTo>
                  <a:pt x="1199703" y="257502"/>
                </a:lnTo>
                <a:lnTo>
                  <a:pt x="1221350" y="323531"/>
                </a:lnTo>
                <a:lnTo>
                  <a:pt x="1224153" y="358013"/>
                </a:lnTo>
                <a:lnTo>
                  <a:pt x="1221350" y="392494"/>
                </a:lnTo>
                <a:lnTo>
                  <a:pt x="1199703" y="458523"/>
                </a:lnTo>
                <a:lnTo>
                  <a:pt x="1158376" y="519641"/>
                </a:lnTo>
                <a:lnTo>
                  <a:pt x="1130974" y="547983"/>
                </a:lnTo>
                <a:lnTo>
                  <a:pt x="1099423" y="574648"/>
                </a:lnTo>
                <a:lnTo>
                  <a:pt x="1063978" y="599485"/>
                </a:lnTo>
                <a:lnTo>
                  <a:pt x="1024897" y="622344"/>
                </a:lnTo>
                <a:lnTo>
                  <a:pt x="982436" y="643076"/>
                </a:lnTo>
                <a:lnTo>
                  <a:pt x="936852" y="661530"/>
                </a:lnTo>
                <a:lnTo>
                  <a:pt x="888402" y="677556"/>
                </a:lnTo>
                <a:lnTo>
                  <a:pt x="837342" y="691005"/>
                </a:lnTo>
                <a:lnTo>
                  <a:pt x="783929" y="701727"/>
                </a:lnTo>
                <a:lnTo>
                  <a:pt x="728420" y="709570"/>
                </a:lnTo>
                <a:lnTo>
                  <a:pt x="671071" y="714387"/>
                </a:lnTo>
                <a:lnTo>
                  <a:pt x="612140" y="716026"/>
                </a:lnTo>
                <a:lnTo>
                  <a:pt x="553187" y="714387"/>
                </a:lnTo>
                <a:lnTo>
                  <a:pt x="495819" y="709570"/>
                </a:lnTo>
                <a:lnTo>
                  <a:pt x="440294" y="701727"/>
                </a:lnTo>
                <a:lnTo>
                  <a:pt x="386866" y="691005"/>
                </a:lnTo>
                <a:lnTo>
                  <a:pt x="335794" y="677556"/>
                </a:lnTo>
                <a:lnTo>
                  <a:pt x="287334" y="661530"/>
                </a:lnTo>
                <a:lnTo>
                  <a:pt x="241742" y="643076"/>
                </a:lnTo>
                <a:lnTo>
                  <a:pt x="199274" y="622344"/>
                </a:lnTo>
                <a:lnTo>
                  <a:pt x="160187" y="599485"/>
                </a:lnTo>
                <a:lnTo>
                  <a:pt x="124738" y="574648"/>
                </a:lnTo>
                <a:lnTo>
                  <a:pt x="93183" y="547983"/>
                </a:lnTo>
                <a:lnTo>
                  <a:pt x="65779" y="519641"/>
                </a:lnTo>
                <a:lnTo>
                  <a:pt x="24450" y="458523"/>
                </a:lnTo>
                <a:lnTo>
                  <a:pt x="2802" y="392494"/>
                </a:lnTo>
                <a:lnTo>
                  <a:pt x="0" y="358013"/>
                </a:lnTo>
                <a:close/>
              </a:path>
            </a:pathLst>
          </a:custGeom>
          <a:ln w="25400">
            <a:solidFill>
              <a:srgbClr val="71BE44"/>
            </a:solidFill>
          </a:ln>
        </p:spPr>
        <p:txBody>
          <a:bodyPr wrap="square" lIns="0" tIns="0" rIns="0" bIns="0" rtlCol="0"/>
          <a:lstStyle/>
          <a:p/>
        </p:txBody>
      </p:sp>
      <p:sp>
        <p:nvSpPr>
          <p:cNvPr id="32" name="object 32"/>
          <p:cNvSpPr txBox="1"/>
          <p:nvPr/>
        </p:nvSpPr>
        <p:spPr>
          <a:xfrm>
            <a:off x="7865744" y="3608196"/>
            <a:ext cx="400685" cy="300355"/>
          </a:xfrm>
          <a:prstGeom prst="rect">
            <a:avLst/>
          </a:prstGeom>
        </p:spPr>
        <p:txBody>
          <a:bodyPr wrap="square" lIns="0" tIns="0" rIns="0" bIns="0" rtlCol="0" vert="horz">
            <a:spAutoFit/>
          </a:bodyPr>
          <a:lstStyle/>
          <a:p>
            <a:pPr marL="12700">
              <a:lnSpc>
                <a:spcPct val="100000"/>
              </a:lnSpc>
            </a:pPr>
            <a:r>
              <a:rPr dirty="0" sz="1800" spc="245" b="1">
                <a:solidFill>
                  <a:srgbClr val="1F4986"/>
                </a:solidFill>
                <a:latin typeface="Arial"/>
                <a:cs typeface="Arial"/>
              </a:rPr>
              <a:t>int</a:t>
            </a:r>
            <a:endParaRPr sz="1800">
              <a:latin typeface="Arial"/>
              <a:cs typeface="Arial"/>
            </a:endParaRPr>
          </a:p>
        </p:txBody>
      </p:sp>
      <p:sp>
        <p:nvSpPr>
          <p:cNvPr id="33" name="object 33"/>
          <p:cNvSpPr/>
          <p:nvPr/>
        </p:nvSpPr>
        <p:spPr>
          <a:xfrm>
            <a:off x="7454010" y="4337684"/>
            <a:ext cx="1224280" cy="716280"/>
          </a:xfrm>
          <a:custGeom>
            <a:avLst/>
            <a:gdLst/>
            <a:ahLst/>
            <a:cxnLst/>
            <a:rect l="l" t="t" r="r" b="b"/>
            <a:pathLst>
              <a:path w="1224279" h="716279">
                <a:moveTo>
                  <a:pt x="612140" y="0"/>
                </a:moveTo>
                <a:lnTo>
                  <a:pt x="553187" y="1638"/>
                </a:lnTo>
                <a:lnTo>
                  <a:pt x="495819" y="6455"/>
                </a:lnTo>
                <a:lnTo>
                  <a:pt x="440294" y="14298"/>
                </a:lnTo>
                <a:lnTo>
                  <a:pt x="386866" y="25020"/>
                </a:lnTo>
                <a:lnTo>
                  <a:pt x="335794" y="38469"/>
                </a:lnTo>
                <a:lnTo>
                  <a:pt x="287334" y="54495"/>
                </a:lnTo>
                <a:lnTo>
                  <a:pt x="241742" y="72949"/>
                </a:lnTo>
                <a:lnTo>
                  <a:pt x="199274" y="93681"/>
                </a:lnTo>
                <a:lnTo>
                  <a:pt x="160187" y="116540"/>
                </a:lnTo>
                <a:lnTo>
                  <a:pt x="124738" y="141377"/>
                </a:lnTo>
                <a:lnTo>
                  <a:pt x="93183" y="168042"/>
                </a:lnTo>
                <a:lnTo>
                  <a:pt x="65779" y="196384"/>
                </a:lnTo>
                <a:lnTo>
                  <a:pt x="24450" y="257502"/>
                </a:lnTo>
                <a:lnTo>
                  <a:pt x="2802" y="323531"/>
                </a:lnTo>
                <a:lnTo>
                  <a:pt x="0" y="358013"/>
                </a:lnTo>
                <a:lnTo>
                  <a:pt x="2802" y="392515"/>
                </a:lnTo>
                <a:lnTo>
                  <a:pt x="24450" y="458579"/>
                </a:lnTo>
                <a:lnTo>
                  <a:pt x="65779" y="519723"/>
                </a:lnTo>
                <a:lnTo>
                  <a:pt x="93183" y="548076"/>
                </a:lnTo>
                <a:lnTo>
                  <a:pt x="124738" y="574749"/>
                </a:lnTo>
                <a:lnTo>
                  <a:pt x="160187" y="599593"/>
                </a:lnTo>
                <a:lnTo>
                  <a:pt x="199274" y="622458"/>
                </a:lnTo>
                <a:lnTo>
                  <a:pt x="241742" y="643194"/>
                </a:lnTo>
                <a:lnTo>
                  <a:pt x="287334" y="661651"/>
                </a:lnTo>
                <a:lnTo>
                  <a:pt x="335794" y="677680"/>
                </a:lnTo>
                <a:lnTo>
                  <a:pt x="386866" y="691131"/>
                </a:lnTo>
                <a:lnTo>
                  <a:pt x="440294" y="701853"/>
                </a:lnTo>
                <a:lnTo>
                  <a:pt x="495819" y="709697"/>
                </a:lnTo>
                <a:lnTo>
                  <a:pt x="553187" y="714514"/>
                </a:lnTo>
                <a:lnTo>
                  <a:pt x="612140" y="716153"/>
                </a:lnTo>
                <a:lnTo>
                  <a:pt x="671071" y="714514"/>
                </a:lnTo>
                <a:lnTo>
                  <a:pt x="728420" y="709697"/>
                </a:lnTo>
                <a:lnTo>
                  <a:pt x="783929" y="701853"/>
                </a:lnTo>
                <a:lnTo>
                  <a:pt x="837342" y="691131"/>
                </a:lnTo>
                <a:lnTo>
                  <a:pt x="888402" y="677680"/>
                </a:lnTo>
                <a:lnTo>
                  <a:pt x="936852" y="661651"/>
                </a:lnTo>
                <a:lnTo>
                  <a:pt x="982436" y="643194"/>
                </a:lnTo>
                <a:lnTo>
                  <a:pt x="1024897" y="622458"/>
                </a:lnTo>
                <a:lnTo>
                  <a:pt x="1063978" y="599593"/>
                </a:lnTo>
                <a:lnTo>
                  <a:pt x="1099423" y="574749"/>
                </a:lnTo>
                <a:lnTo>
                  <a:pt x="1130974" y="548076"/>
                </a:lnTo>
                <a:lnTo>
                  <a:pt x="1158376" y="519723"/>
                </a:lnTo>
                <a:lnTo>
                  <a:pt x="1199703" y="458579"/>
                </a:lnTo>
                <a:lnTo>
                  <a:pt x="1221350" y="392515"/>
                </a:lnTo>
                <a:lnTo>
                  <a:pt x="1224153" y="358013"/>
                </a:lnTo>
                <a:lnTo>
                  <a:pt x="1221350" y="323531"/>
                </a:lnTo>
                <a:lnTo>
                  <a:pt x="1199703" y="257502"/>
                </a:lnTo>
                <a:lnTo>
                  <a:pt x="1158376" y="196384"/>
                </a:lnTo>
                <a:lnTo>
                  <a:pt x="1130974" y="168042"/>
                </a:lnTo>
                <a:lnTo>
                  <a:pt x="1099423" y="141377"/>
                </a:lnTo>
                <a:lnTo>
                  <a:pt x="1063978" y="116540"/>
                </a:lnTo>
                <a:lnTo>
                  <a:pt x="1024897" y="93681"/>
                </a:lnTo>
                <a:lnTo>
                  <a:pt x="982436" y="72949"/>
                </a:lnTo>
                <a:lnTo>
                  <a:pt x="936852" y="54495"/>
                </a:lnTo>
                <a:lnTo>
                  <a:pt x="888402" y="38469"/>
                </a:lnTo>
                <a:lnTo>
                  <a:pt x="837342" y="25020"/>
                </a:lnTo>
                <a:lnTo>
                  <a:pt x="783929" y="14298"/>
                </a:lnTo>
                <a:lnTo>
                  <a:pt x="728420" y="6455"/>
                </a:lnTo>
                <a:lnTo>
                  <a:pt x="671071" y="1638"/>
                </a:lnTo>
                <a:lnTo>
                  <a:pt x="612140" y="0"/>
                </a:lnTo>
                <a:close/>
              </a:path>
            </a:pathLst>
          </a:custGeom>
          <a:solidFill>
            <a:srgbClr val="FFFFFF"/>
          </a:solidFill>
        </p:spPr>
        <p:txBody>
          <a:bodyPr wrap="square" lIns="0" tIns="0" rIns="0" bIns="0" rtlCol="0"/>
          <a:lstStyle/>
          <a:p/>
        </p:txBody>
      </p:sp>
      <p:sp>
        <p:nvSpPr>
          <p:cNvPr id="34" name="object 34"/>
          <p:cNvSpPr/>
          <p:nvPr/>
        </p:nvSpPr>
        <p:spPr>
          <a:xfrm>
            <a:off x="7454010" y="4337684"/>
            <a:ext cx="1224280" cy="716280"/>
          </a:xfrm>
          <a:custGeom>
            <a:avLst/>
            <a:gdLst/>
            <a:ahLst/>
            <a:cxnLst/>
            <a:rect l="l" t="t" r="r" b="b"/>
            <a:pathLst>
              <a:path w="1224279" h="716279">
                <a:moveTo>
                  <a:pt x="0" y="358013"/>
                </a:moveTo>
                <a:lnTo>
                  <a:pt x="11037" y="289978"/>
                </a:lnTo>
                <a:lnTo>
                  <a:pt x="42783" y="226254"/>
                </a:lnTo>
                <a:lnTo>
                  <a:pt x="93183" y="168042"/>
                </a:lnTo>
                <a:lnTo>
                  <a:pt x="124738" y="141377"/>
                </a:lnTo>
                <a:lnTo>
                  <a:pt x="160187" y="116540"/>
                </a:lnTo>
                <a:lnTo>
                  <a:pt x="199274" y="93681"/>
                </a:lnTo>
                <a:lnTo>
                  <a:pt x="241742" y="72949"/>
                </a:lnTo>
                <a:lnTo>
                  <a:pt x="287334" y="54495"/>
                </a:lnTo>
                <a:lnTo>
                  <a:pt x="335794" y="38469"/>
                </a:lnTo>
                <a:lnTo>
                  <a:pt x="386866" y="25020"/>
                </a:lnTo>
                <a:lnTo>
                  <a:pt x="440294" y="14298"/>
                </a:lnTo>
                <a:lnTo>
                  <a:pt x="495819" y="6455"/>
                </a:lnTo>
                <a:lnTo>
                  <a:pt x="553187" y="1638"/>
                </a:lnTo>
                <a:lnTo>
                  <a:pt x="612140" y="0"/>
                </a:lnTo>
                <a:lnTo>
                  <a:pt x="671071" y="1638"/>
                </a:lnTo>
                <a:lnTo>
                  <a:pt x="728420" y="6455"/>
                </a:lnTo>
                <a:lnTo>
                  <a:pt x="783929" y="14298"/>
                </a:lnTo>
                <a:lnTo>
                  <a:pt x="837342" y="25020"/>
                </a:lnTo>
                <a:lnTo>
                  <a:pt x="888402" y="38469"/>
                </a:lnTo>
                <a:lnTo>
                  <a:pt x="936852" y="54495"/>
                </a:lnTo>
                <a:lnTo>
                  <a:pt x="982436" y="72949"/>
                </a:lnTo>
                <a:lnTo>
                  <a:pt x="1024897" y="93681"/>
                </a:lnTo>
                <a:lnTo>
                  <a:pt x="1063978" y="116540"/>
                </a:lnTo>
                <a:lnTo>
                  <a:pt x="1099423" y="141377"/>
                </a:lnTo>
                <a:lnTo>
                  <a:pt x="1130974" y="168042"/>
                </a:lnTo>
                <a:lnTo>
                  <a:pt x="1158376" y="196384"/>
                </a:lnTo>
                <a:lnTo>
                  <a:pt x="1199703" y="257502"/>
                </a:lnTo>
                <a:lnTo>
                  <a:pt x="1221350" y="323531"/>
                </a:lnTo>
                <a:lnTo>
                  <a:pt x="1224153" y="358013"/>
                </a:lnTo>
                <a:lnTo>
                  <a:pt x="1221350" y="392515"/>
                </a:lnTo>
                <a:lnTo>
                  <a:pt x="1199703" y="458579"/>
                </a:lnTo>
                <a:lnTo>
                  <a:pt x="1158376" y="519723"/>
                </a:lnTo>
                <a:lnTo>
                  <a:pt x="1130974" y="548076"/>
                </a:lnTo>
                <a:lnTo>
                  <a:pt x="1099423" y="574749"/>
                </a:lnTo>
                <a:lnTo>
                  <a:pt x="1063978" y="599593"/>
                </a:lnTo>
                <a:lnTo>
                  <a:pt x="1024897" y="622458"/>
                </a:lnTo>
                <a:lnTo>
                  <a:pt x="982436" y="643194"/>
                </a:lnTo>
                <a:lnTo>
                  <a:pt x="936852" y="661651"/>
                </a:lnTo>
                <a:lnTo>
                  <a:pt x="888402" y="677680"/>
                </a:lnTo>
                <a:lnTo>
                  <a:pt x="837342" y="691131"/>
                </a:lnTo>
                <a:lnTo>
                  <a:pt x="783929" y="701853"/>
                </a:lnTo>
                <a:lnTo>
                  <a:pt x="728420" y="709697"/>
                </a:lnTo>
                <a:lnTo>
                  <a:pt x="671071" y="714514"/>
                </a:lnTo>
                <a:lnTo>
                  <a:pt x="612140" y="716153"/>
                </a:lnTo>
                <a:lnTo>
                  <a:pt x="553187" y="714514"/>
                </a:lnTo>
                <a:lnTo>
                  <a:pt x="495819" y="709697"/>
                </a:lnTo>
                <a:lnTo>
                  <a:pt x="440294" y="701853"/>
                </a:lnTo>
                <a:lnTo>
                  <a:pt x="386866" y="691131"/>
                </a:lnTo>
                <a:lnTo>
                  <a:pt x="335794" y="677680"/>
                </a:lnTo>
                <a:lnTo>
                  <a:pt x="287334" y="661651"/>
                </a:lnTo>
                <a:lnTo>
                  <a:pt x="241742" y="643194"/>
                </a:lnTo>
                <a:lnTo>
                  <a:pt x="199274" y="622458"/>
                </a:lnTo>
                <a:lnTo>
                  <a:pt x="160187" y="599593"/>
                </a:lnTo>
                <a:lnTo>
                  <a:pt x="124738" y="574749"/>
                </a:lnTo>
                <a:lnTo>
                  <a:pt x="93183" y="548076"/>
                </a:lnTo>
                <a:lnTo>
                  <a:pt x="65779" y="519723"/>
                </a:lnTo>
                <a:lnTo>
                  <a:pt x="24450" y="458579"/>
                </a:lnTo>
                <a:lnTo>
                  <a:pt x="2802" y="392515"/>
                </a:lnTo>
                <a:lnTo>
                  <a:pt x="0" y="358013"/>
                </a:lnTo>
                <a:close/>
              </a:path>
            </a:pathLst>
          </a:custGeom>
          <a:ln w="25400">
            <a:solidFill>
              <a:srgbClr val="71BE44"/>
            </a:solidFill>
          </a:ln>
        </p:spPr>
        <p:txBody>
          <a:bodyPr wrap="square" lIns="0" tIns="0" rIns="0" bIns="0" rtlCol="0"/>
          <a:lstStyle/>
          <a:p/>
        </p:txBody>
      </p:sp>
      <p:sp>
        <p:nvSpPr>
          <p:cNvPr id="35" name="object 35"/>
          <p:cNvSpPr txBox="1"/>
          <p:nvPr/>
        </p:nvSpPr>
        <p:spPr>
          <a:xfrm>
            <a:off x="1012647" y="4546092"/>
            <a:ext cx="7378700" cy="541655"/>
          </a:xfrm>
          <a:prstGeom prst="rect">
            <a:avLst/>
          </a:prstGeom>
        </p:spPr>
        <p:txBody>
          <a:bodyPr wrap="square" lIns="0" tIns="0" rIns="0" bIns="0" rtlCol="0" vert="horz">
            <a:spAutoFit/>
          </a:bodyPr>
          <a:lstStyle/>
          <a:p>
            <a:pPr algn="r" marR="5080">
              <a:lnSpc>
                <a:spcPts val="2030"/>
              </a:lnSpc>
            </a:pPr>
            <a:r>
              <a:rPr dirty="0" sz="1800" spc="215" b="1">
                <a:solidFill>
                  <a:srgbClr val="1F4986"/>
                </a:solidFill>
                <a:latin typeface="Arial"/>
                <a:cs typeface="Arial"/>
              </a:rPr>
              <a:t>Etc..</a:t>
            </a:r>
            <a:endParaRPr sz="1800">
              <a:latin typeface="Arial"/>
              <a:cs typeface="Arial"/>
            </a:endParaRPr>
          </a:p>
          <a:p>
            <a:pPr marL="12700">
              <a:lnSpc>
                <a:spcPts val="2030"/>
              </a:lnSpc>
            </a:pPr>
            <a:r>
              <a:rPr dirty="0" sz="1800" spc="25" b="1">
                <a:solidFill>
                  <a:srgbClr val="1F4986"/>
                </a:solidFill>
                <a:latin typeface="Arial"/>
                <a:cs typeface="Arial"/>
              </a:rPr>
              <a:t>IO</a:t>
            </a:r>
            <a:endParaRPr sz="1800">
              <a:latin typeface="Arial"/>
              <a:cs typeface="Arial"/>
            </a:endParaRPr>
          </a:p>
        </p:txBody>
      </p:sp>
      <p:sp>
        <p:nvSpPr>
          <p:cNvPr id="36" name="object 36"/>
          <p:cNvSpPr/>
          <p:nvPr/>
        </p:nvSpPr>
        <p:spPr>
          <a:xfrm>
            <a:off x="6825742" y="2707004"/>
            <a:ext cx="467359" cy="2498090"/>
          </a:xfrm>
          <a:custGeom>
            <a:avLst/>
            <a:gdLst/>
            <a:ahLst/>
            <a:cxnLst/>
            <a:rect l="l" t="t" r="r" b="b"/>
            <a:pathLst>
              <a:path w="467359" h="2498090">
                <a:moveTo>
                  <a:pt x="467232" y="2497709"/>
                </a:moveTo>
                <a:lnTo>
                  <a:pt x="393443" y="2495726"/>
                </a:lnTo>
                <a:lnTo>
                  <a:pt x="329335" y="2490202"/>
                </a:lnTo>
                <a:lnTo>
                  <a:pt x="278766" y="2481771"/>
                </a:lnTo>
                <a:lnTo>
                  <a:pt x="233679" y="2458720"/>
                </a:lnTo>
                <a:lnTo>
                  <a:pt x="233679" y="1287780"/>
                </a:lnTo>
                <a:lnTo>
                  <a:pt x="221764" y="1275483"/>
                </a:lnTo>
                <a:lnTo>
                  <a:pt x="188585" y="1264783"/>
                </a:lnTo>
                <a:lnTo>
                  <a:pt x="137997" y="1256333"/>
                </a:lnTo>
                <a:lnTo>
                  <a:pt x="73851" y="1250785"/>
                </a:lnTo>
                <a:lnTo>
                  <a:pt x="0" y="1248791"/>
                </a:lnTo>
                <a:lnTo>
                  <a:pt x="73851" y="1246809"/>
                </a:lnTo>
                <a:lnTo>
                  <a:pt x="137997" y="1241292"/>
                </a:lnTo>
                <a:lnTo>
                  <a:pt x="188585" y="1232880"/>
                </a:lnTo>
                <a:lnTo>
                  <a:pt x="221764" y="1222212"/>
                </a:lnTo>
                <a:lnTo>
                  <a:pt x="233679" y="1209929"/>
                </a:lnTo>
                <a:lnTo>
                  <a:pt x="233679" y="38862"/>
                </a:lnTo>
                <a:lnTo>
                  <a:pt x="245594" y="26578"/>
                </a:lnTo>
                <a:lnTo>
                  <a:pt x="278766" y="15910"/>
                </a:lnTo>
                <a:lnTo>
                  <a:pt x="329335" y="7498"/>
                </a:lnTo>
                <a:lnTo>
                  <a:pt x="393443" y="1981"/>
                </a:lnTo>
                <a:lnTo>
                  <a:pt x="467232" y="0"/>
                </a:lnTo>
              </a:path>
            </a:pathLst>
          </a:custGeom>
          <a:ln w="9525">
            <a:solidFill>
              <a:srgbClr val="FFFFFF"/>
            </a:solidFill>
          </a:ln>
        </p:spPr>
        <p:txBody>
          <a:bodyPr wrap="square" lIns="0" tIns="0" rIns="0" bIns="0" rtlCol="0"/>
          <a:lstStyle/>
          <a:p/>
        </p:txBody>
      </p:sp>
      <p:sp>
        <p:nvSpPr>
          <p:cNvPr id="37" name="object 37"/>
          <p:cNvSpPr txBox="1">
            <a:spLocks noGrp="1"/>
          </p:cNvSpPr>
          <p:nvPr>
            <p:ph type="sldNum" idx="7" sz="quarter"/>
          </p:nvPr>
        </p:nvSpPr>
        <p:spPr>
          <a:prstGeom prst="rect"/>
        </p:spPr>
        <p:txBody>
          <a:bodyPr wrap="square" lIns="0" tIns="18415" rIns="0" bIns="0" rtlCol="0" vert="horz">
            <a:spAutoFit/>
          </a:bodyPr>
          <a:lstStyle/>
          <a:p>
            <a:pPr marL="25400">
              <a:lnSpc>
                <a:spcPct val="100000"/>
              </a:lnSpc>
              <a:spcBef>
                <a:spcPts val="145"/>
              </a:spcBef>
            </a:pPr>
            <a:fld id="{81D60167-4931-47E6-BA6A-407CBD079E47}" type="slidenum">
              <a:rPr dirty="0" spc="80"/>
              <a:t>004</a:t>
            </a:fld>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751205"/>
          </a:xfrm>
          <a:custGeom>
            <a:avLst/>
            <a:gdLst/>
            <a:ahLst/>
            <a:cxnLst/>
            <a:rect l="l" t="t" r="r" b="b"/>
            <a:pathLst>
              <a:path w="9144000" h="751205">
                <a:moveTo>
                  <a:pt x="0" y="750951"/>
                </a:moveTo>
                <a:lnTo>
                  <a:pt x="9144000" y="750951"/>
                </a:lnTo>
                <a:lnTo>
                  <a:pt x="9144000" y="0"/>
                </a:lnTo>
                <a:lnTo>
                  <a:pt x="0" y="0"/>
                </a:lnTo>
                <a:lnTo>
                  <a:pt x="0" y="750951"/>
                </a:lnTo>
                <a:close/>
              </a:path>
            </a:pathLst>
          </a:custGeom>
          <a:solidFill>
            <a:srgbClr val="181818"/>
          </a:solidFill>
        </p:spPr>
        <p:txBody>
          <a:bodyPr wrap="square" lIns="0" tIns="0" rIns="0" bIns="0" rtlCol="0"/>
          <a:lstStyle/>
          <a:p/>
        </p:txBody>
      </p:sp>
      <p:sp>
        <p:nvSpPr>
          <p:cNvPr id="3" name="object 3"/>
          <p:cNvSpPr/>
          <p:nvPr/>
        </p:nvSpPr>
        <p:spPr>
          <a:xfrm>
            <a:off x="0" y="827150"/>
            <a:ext cx="9144000" cy="6031230"/>
          </a:xfrm>
          <a:custGeom>
            <a:avLst/>
            <a:gdLst/>
            <a:ahLst/>
            <a:cxnLst/>
            <a:rect l="l" t="t" r="r" b="b"/>
            <a:pathLst>
              <a:path w="9144000" h="6031230">
                <a:moveTo>
                  <a:pt x="0" y="6030849"/>
                </a:moveTo>
                <a:lnTo>
                  <a:pt x="9144000" y="6030849"/>
                </a:lnTo>
                <a:lnTo>
                  <a:pt x="9144000" y="0"/>
                </a:lnTo>
                <a:lnTo>
                  <a:pt x="0" y="0"/>
                </a:lnTo>
                <a:lnTo>
                  <a:pt x="0" y="6030849"/>
                </a:lnTo>
                <a:close/>
              </a:path>
            </a:pathLst>
          </a:custGeom>
          <a:solidFill>
            <a:srgbClr val="181818"/>
          </a:solidFill>
        </p:spPr>
        <p:txBody>
          <a:bodyPr wrap="square" lIns="0" tIns="0" rIns="0" bIns="0" rtlCol="0"/>
          <a:lstStyle/>
          <a:p/>
        </p:txBody>
      </p:sp>
      <p:sp>
        <p:nvSpPr>
          <p:cNvPr id="4" name="object 4"/>
          <p:cNvSpPr/>
          <p:nvPr/>
        </p:nvSpPr>
        <p:spPr>
          <a:xfrm>
            <a:off x="542" y="817625"/>
            <a:ext cx="9144000" cy="25400"/>
          </a:xfrm>
          <a:custGeom>
            <a:avLst/>
            <a:gdLst/>
            <a:ahLst/>
            <a:cxnLst/>
            <a:rect l="l" t="t" r="r" b="b"/>
            <a:pathLst>
              <a:path w="9144000" h="25400">
                <a:moveTo>
                  <a:pt x="0" y="25400"/>
                </a:moveTo>
                <a:lnTo>
                  <a:pt x="9143457" y="25400"/>
                </a:lnTo>
                <a:lnTo>
                  <a:pt x="9143457" y="0"/>
                </a:lnTo>
                <a:lnTo>
                  <a:pt x="0" y="0"/>
                </a:lnTo>
                <a:lnTo>
                  <a:pt x="0" y="25400"/>
                </a:lnTo>
                <a:close/>
              </a:path>
            </a:pathLst>
          </a:custGeom>
          <a:solidFill>
            <a:srgbClr val="000000"/>
          </a:solidFill>
        </p:spPr>
        <p:txBody>
          <a:bodyPr wrap="square" lIns="0" tIns="0" rIns="0" bIns="0" rtlCol="0"/>
          <a:lstStyle/>
          <a:p/>
        </p:txBody>
      </p:sp>
      <p:sp>
        <p:nvSpPr>
          <p:cNvPr id="5" name="object 5"/>
          <p:cNvSpPr/>
          <p:nvPr/>
        </p:nvSpPr>
        <p:spPr>
          <a:xfrm>
            <a:off x="542" y="750951"/>
            <a:ext cx="9144000" cy="76200"/>
          </a:xfrm>
          <a:custGeom>
            <a:avLst/>
            <a:gdLst/>
            <a:ahLst/>
            <a:cxnLst/>
            <a:rect l="l" t="t" r="r" b="b"/>
            <a:pathLst>
              <a:path w="9144000" h="76200">
                <a:moveTo>
                  <a:pt x="0" y="0"/>
                </a:moveTo>
                <a:lnTo>
                  <a:pt x="0" y="76200"/>
                </a:lnTo>
                <a:lnTo>
                  <a:pt x="9143457" y="76200"/>
                </a:lnTo>
                <a:lnTo>
                  <a:pt x="9143457" y="0"/>
                </a:lnTo>
                <a:lnTo>
                  <a:pt x="0" y="0"/>
                </a:lnTo>
                <a:close/>
              </a:path>
            </a:pathLst>
          </a:custGeom>
          <a:solidFill>
            <a:srgbClr val="71BE44"/>
          </a:solidFill>
        </p:spPr>
        <p:txBody>
          <a:bodyPr wrap="square" lIns="0" tIns="0" rIns="0" bIns="0" rtlCol="0"/>
          <a:lstStyle/>
          <a:p/>
        </p:txBody>
      </p:sp>
      <p:sp>
        <p:nvSpPr>
          <p:cNvPr id="6" name="object 6"/>
          <p:cNvSpPr txBox="1">
            <a:spLocks noGrp="1"/>
          </p:cNvSpPr>
          <p:nvPr>
            <p:ph type="title"/>
          </p:nvPr>
        </p:nvSpPr>
        <p:spPr>
          <a:xfrm>
            <a:off x="231140" y="430504"/>
            <a:ext cx="1907539" cy="320675"/>
          </a:xfrm>
          <a:prstGeom prst="rect"/>
        </p:spPr>
        <p:txBody>
          <a:bodyPr wrap="square" lIns="0" tIns="0" rIns="0" bIns="0" rtlCol="0" vert="horz">
            <a:spAutoFit/>
          </a:bodyPr>
          <a:lstStyle/>
          <a:p>
            <a:pPr marL="12700">
              <a:lnSpc>
                <a:spcPct val="100000"/>
              </a:lnSpc>
            </a:pPr>
            <a:r>
              <a:rPr dirty="0" sz="2000" b="1">
                <a:solidFill>
                  <a:srgbClr val="FFFFFF"/>
                </a:solidFill>
                <a:latin typeface="Verdana"/>
                <a:cs typeface="Verdana"/>
              </a:rPr>
              <a:t>Stream</a:t>
            </a:r>
            <a:r>
              <a:rPr dirty="0" sz="2000" spc="-135" b="1">
                <a:solidFill>
                  <a:srgbClr val="FFFFFF"/>
                </a:solidFill>
                <a:latin typeface="Verdana"/>
                <a:cs typeface="Verdana"/>
              </a:rPr>
              <a:t> </a:t>
            </a:r>
            <a:r>
              <a:rPr dirty="0" sz="2000" spc="280" b="1">
                <a:solidFill>
                  <a:srgbClr val="FFFFFF"/>
                </a:solidFill>
                <a:latin typeface="Apple SD Gothic Neo"/>
                <a:cs typeface="Apple SD Gothic Neo"/>
              </a:rPr>
              <a:t>の生成</a:t>
            </a:r>
            <a:endParaRPr sz="2000">
              <a:latin typeface="Apple SD Gothic Neo"/>
              <a:cs typeface="Apple SD Gothic Neo"/>
            </a:endParaRPr>
          </a:p>
        </p:txBody>
      </p:sp>
      <p:sp>
        <p:nvSpPr>
          <p:cNvPr id="8" name="object 8"/>
          <p:cNvSpPr txBox="1">
            <a:spLocks noGrp="1"/>
          </p:cNvSpPr>
          <p:nvPr>
            <p:ph type="sldNum" idx="7" sz="quarter"/>
          </p:nvPr>
        </p:nvSpPr>
        <p:spPr>
          <a:prstGeom prst="rect"/>
        </p:spPr>
        <p:txBody>
          <a:bodyPr wrap="square" lIns="0" tIns="18415" rIns="0" bIns="0" rtlCol="0" vert="horz">
            <a:spAutoFit/>
          </a:bodyPr>
          <a:lstStyle/>
          <a:p>
            <a:pPr marL="25400">
              <a:lnSpc>
                <a:spcPct val="100000"/>
              </a:lnSpc>
              <a:spcBef>
                <a:spcPts val="145"/>
              </a:spcBef>
            </a:pPr>
            <a:fld id="{81D60167-4931-47E6-BA6A-407CBD079E47}" type="slidenum">
              <a:rPr dirty="0" spc="80"/>
              <a:t>004</a:t>
            </a:fld>
          </a:p>
        </p:txBody>
      </p:sp>
      <p:sp>
        <p:nvSpPr>
          <p:cNvPr id="7" name="object 7"/>
          <p:cNvSpPr txBox="1"/>
          <p:nvPr/>
        </p:nvSpPr>
        <p:spPr>
          <a:xfrm>
            <a:off x="231317" y="953960"/>
            <a:ext cx="8329930" cy="4150360"/>
          </a:xfrm>
          <a:prstGeom prst="rect">
            <a:avLst/>
          </a:prstGeom>
        </p:spPr>
        <p:txBody>
          <a:bodyPr wrap="square" lIns="0" tIns="0" rIns="0" bIns="0" rtlCol="0" vert="horz">
            <a:spAutoFit/>
          </a:bodyPr>
          <a:lstStyle/>
          <a:p>
            <a:pPr marL="190500" indent="-177800">
              <a:lnSpc>
                <a:spcPct val="100000"/>
              </a:lnSpc>
              <a:buClr>
                <a:srgbClr val="528415"/>
              </a:buClr>
              <a:buSzPct val="80000"/>
              <a:buFont typeface="Wingdings"/>
              <a:buChar char=""/>
              <a:tabLst>
                <a:tab pos="191135" algn="l"/>
              </a:tabLst>
            </a:pPr>
            <a:r>
              <a:rPr dirty="0" sz="2000">
                <a:solidFill>
                  <a:srgbClr val="FFFFFF"/>
                </a:solidFill>
                <a:latin typeface="Klee-Medium"/>
                <a:cs typeface="Klee-Medium"/>
              </a:rPr>
              <a:t>生成</a:t>
            </a:r>
            <a:endParaRPr sz="2000">
              <a:latin typeface="Klee-Medium"/>
              <a:cs typeface="Klee-Medium"/>
            </a:endParaRPr>
          </a:p>
          <a:p>
            <a:pPr lvl="1" marL="544195" indent="-173990">
              <a:lnSpc>
                <a:spcPct val="100000"/>
              </a:lnSpc>
              <a:spcBef>
                <a:spcPts val="430"/>
              </a:spcBef>
              <a:buClr>
                <a:srgbClr val="528415"/>
              </a:buClr>
              <a:buSzPct val="80555"/>
              <a:buFont typeface="Verdana"/>
              <a:buChar char="–"/>
              <a:tabLst>
                <a:tab pos="544830" algn="l"/>
              </a:tabLst>
            </a:pPr>
            <a:r>
              <a:rPr dirty="0" sz="1800">
                <a:solidFill>
                  <a:srgbClr val="FFFFFF"/>
                </a:solidFill>
                <a:latin typeface="Klee-Medium"/>
                <a:cs typeface="Klee-Medium"/>
              </a:rPr>
              <a:t>色々なデータからStreamを生成するメソッドが、多数追加された。</a:t>
            </a:r>
            <a:endParaRPr sz="1800">
              <a:latin typeface="Klee-Medium"/>
              <a:cs typeface="Klee-Medium"/>
            </a:endParaRPr>
          </a:p>
          <a:p>
            <a:pPr lvl="2" marL="909955" indent="-176530">
              <a:lnSpc>
                <a:spcPct val="100000"/>
              </a:lnSpc>
              <a:spcBef>
                <a:spcPts val="380"/>
              </a:spcBef>
              <a:buClr>
                <a:srgbClr val="528415"/>
              </a:buClr>
              <a:buSzPct val="78125"/>
              <a:buFont typeface="Wingdings"/>
              <a:buChar char=""/>
              <a:tabLst>
                <a:tab pos="910590" algn="l"/>
              </a:tabLst>
            </a:pPr>
            <a:r>
              <a:rPr dirty="0" sz="1600" spc="-5">
                <a:solidFill>
                  <a:srgbClr val="FFFFFF"/>
                </a:solidFill>
                <a:latin typeface="Klee-Medium"/>
                <a:cs typeface="Klee-Medium"/>
              </a:rPr>
              <a:t>コレクションから</a:t>
            </a:r>
            <a:r>
              <a:rPr dirty="0" sz="1600" spc="35">
                <a:solidFill>
                  <a:srgbClr val="FFFFFF"/>
                </a:solidFill>
                <a:latin typeface="Klee-Medium"/>
                <a:cs typeface="Klee-Medium"/>
              </a:rPr>
              <a:t> </a:t>
            </a:r>
            <a:r>
              <a:rPr dirty="0" sz="1600" spc="-5">
                <a:solidFill>
                  <a:srgbClr val="FFFFFF"/>
                </a:solidFill>
                <a:latin typeface="Klee-Medium"/>
                <a:cs typeface="Klee-Medium"/>
              </a:rPr>
              <a:t>–</a:t>
            </a:r>
            <a:r>
              <a:rPr dirty="0" sz="1600" spc="5">
                <a:solidFill>
                  <a:srgbClr val="FFFFFF"/>
                </a:solidFill>
                <a:latin typeface="Klee-Medium"/>
                <a:cs typeface="Klee-Medium"/>
              </a:rPr>
              <a:t> </a:t>
            </a:r>
            <a:r>
              <a:rPr dirty="0" sz="1600" spc="-5">
                <a:solidFill>
                  <a:srgbClr val="FFFFFF"/>
                </a:solidFill>
                <a:latin typeface="Klee-Medium"/>
                <a:cs typeface="Klee-Medium"/>
              </a:rPr>
              <a:t>Collection#stream,</a:t>
            </a:r>
            <a:r>
              <a:rPr dirty="0" sz="1600" spc="50">
                <a:solidFill>
                  <a:srgbClr val="FFFFFF"/>
                </a:solidFill>
                <a:latin typeface="Klee-Medium"/>
                <a:cs typeface="Klee-Medium"/>
              </a:rPr>
              <a:t> </a:t>
            </a:r>
            <a:r>
              <a:rPr dirty="0" sz="1600" spc="-5">
                <a:solidFill>
                  <a:srgbClr val="FFFFFF"/>
                </a:solidFill>
                <a:latin typeface="Klee-Medium"/>
                <a:cs typeface="Klee-Medium"/>
              </a:rPr>
              <a:t>parallelStreamメソッド</a:t>
            </a:r>
            <a:endParaRPr sz="1600">
              <a:latin typeface="Klee-Medium"/>
              <a:cs typeface="Klee-Medium"/>
            </a:endParaRPr>
          </a:p>
          <a:p>
            <a:pPr lvl="2" marL="909955" indent="-176530">
              <a:lnSpc>
                <a:spcPct val="100000"/>
              </a:lnSpc>
              <a:spcBef>
                <a:spcPts val="384"/>
              </a:spcBef>
              <a:buClr>
                <a:srgbClr val="528415"/>
              </a:buClr>
              <a:buSzPct val="78125"/>
              <a:buFont typeface="Wingdings"/>
              <a:buChar char=""/>
              <a:tabLst>
                <a:tab pos="910590" algn="l"/>
                <a:tab pos="1457960" algn="l"/>
              </a:tabLst>
            </a:pPr>
            <a:r>
              <a:rPr dirty="0" sz="1600" spc="-5">
                <a:solidFill>
                  <a:srgbClr val="FFFFFF"/>
                </a:solidFill>
                <a:latin typeface="Klee-Medium"/>
                <a:cs typeface="Klee-Medium"/>
              </a:rPr>
              <a:t>配列	-</a:t>
            </a:r>
            <a:r>
              <a:rPr dirty="0" sz="1600" spc="-55">
                <a:solidFill>
                  <a:srgbClr val="FFFFFF"/>
                </a:solidFill>
                <a:latin typeface="Klee-Medium"/>
                <a:cs typeface="Klee-Medium"/>
              </a:rPr>
              <a:t> </a:t>
            </a:r>
            <a:r>
              <a:rPr dirty="0" sz="1600" spc="-5">
                <a:solidFill>
                  <a:srgbClr val="FFFFFF"/>
                </a:solidFill>
                <a:latin typeface="Klee-Medium"/>
                <a:cs typeface="Klee-Medium"/>
              </a:rPr>
              <a:t>Arrays#stream</a:t>
            </a:r>
            <a:endParaRPr sz="1600">
              <a:latin typeface="Klee-Medium"/>
              <a:cs typeface="Klee-Medium"/>
            </a:endParaRPr>
          </a:p>
          <a:p>
            <a:pPr lvl="2" marL="909955" indent="-176530">
              <a:lnSpc>
                <a:spcPct val="100000"/>
              </a:lnSpc>
              <a:spcBef>
                <a:spcPts val="385"/>
              </a:spcBef>
              <a:buClr>
                <a:srgbClr val="528415"/>
              </a:buClr>
              <a:buSzPct val="78125"/>
              <a:buFont typeface="Wingdings"/>
              <a:buChar char=""/>
              <a:tabLst>
                <a:tab pos="910590" algn="l"/>
              </a:tabLst>
            </a:pPr>
            <a:r>
              <a:rPr dirty="0" sz="1600" spc="-5">
                <a:solidFill>
                  <a:srgbClr val="FFFFFF"/>
                </a:solidFill>
                <a:latin typeface="Klee-Medium"/>
                <a:cs typeface="Klee-Medium"/>
              </a:rPr>
              <a:t>IOストリーム、ファイル</a:t>
            </a:r>
            <a:r>
              <a:rPr dirty="0" sz="1600" spc="65">
                <a:solidFill>
                  <a:srgbClr val="FFFFFF"/>
                </a:solidFill>
                <a:latin typeface="Klee-Medium"/>
                <a:cs typeface="Klee-Medium"/>
              </a:rPr>
              <a:t> </a:t>
            </a:r>
            <a:r>
              <a:rPr dirty="0" sz="1600" spc="-5">
                <a:solidFill>
                  <a:srgbClr val="FFFFFF"/>
                </a:solidFill>
                <a:latin typeface="Klee-Medium"/>
                <a:cs typeface="Klee-Medium"/>
              </a:rPr>
              <a:t>– BufferedReader#lines,</a:t>
            </a:r>
            <a:r>
              <a:rPr dirty="0" sz="1600" spc="45">
                <a:solidFill>
                  <a:srgbClr val="FFFFFF"/>
                </a:solidFill>
                <a:latin typeface="Klee-Medium"/>
                <a:cs typeface="Klee-Medium"/>
              </a:rPr>
              <a:t> </a:t>
            </a:r>
            <a:r>
              <a:rPr dirty="0" sz="1600" spc="-5">
                <a:solidFill>
                  <a:srgbClr val="FFFFFF"/>
                </a:solidFill>
                <a:latin typeface="Klee-Medium"/>
                <a:cs typeface="Klee-Medium"/>
              </a:rPr>
              <a:t>Files#lines</a:t>
            </a:r>
            <a:endParaRPr sz="1600">
              <a:latin typeface="Klee-Medium"/>
              <a:cs typeface="Klee-Medium"/>
            </a:endParaRPr>
          </a:p>
          <a:p>
            <a:pPr lvl="2" marL="909955" indent="-176530">
              <a:lnSpc>
                <a:spcPct val="100000"/>
              </a:lnSpc>
              <a:spcBef>
                <a:spcPts val="385"/>
              </a:spcBef>
              <a:buClr>
                <a:srgbClr val="528415"/>
              </a:buClr>
              <a:buSzPct val="78125"/>
              <a:buFont typeface="Wingdings"/>
              <a:buChar char=""/>
              <a:tabLst>
                <a:tab pos="910590" algn="l"/>
              </a:tabLst>
            </a:pPr>
            <a:r>
              <a:rPr dirty="0" sz="1600" spc="-10">
                <a:solidFill>
                  <a:srgbClr val="FFFFFF"/>
                </a:solidFill>
                <a:latin typeface="Klee-Medium"/>
                <a:cs typeface="Klee-Medium"/>
              </a:rPr>
              <a:t>任意の可変長引数</a:t>
            </a:r>
            <a:r>
              <a:rPr dirty="0" sz="1600" spc="-5">
                <a:solidFill>
                  <a:srgbClr val="FFFFFF"/>
                </a:solidFill>
                <a:latin typeface="Klee-Medium"/>
                <a:cs typeface="Klee-Medium"/>
              </a:rPr>
              <a:t>で</a:t>
            </a:r>
            <a:r>
              <a:rPr dirty="0" sz="1600" spc="20">
                <a:solidFill>
                  <a:srgbClr val="FFFFFF"/>
                </a:solidFill>
                <a:latin typeface="Klee-Medium"/>
                <a:cs typeface="Klee-Medium"/>
              </a:rPr>
              <a:t> </a:t>
            </a:r>
            <a:r>
              <a:rPr dirty="0" sz="1600" spc="-5">
                <a:solidFill>
                  <a:srgbClr val="FFFFFF"/>
                </a:solidFill>
                <a:latin typeface="Klee-Medium"/>
                <a:cs typeface="Klee-Medium"/>
              </a:rPr>
              <a:t>–</a:t>
            </a:r>
            <a:r>
              <a:rPr dirty="0" sz="1600" spc="-15">
                <a:solidFill>
                  <a:srgbClr val="FFFFFF"/>
                </a:solidFill>
                <a:latin typeface="Klee-Medium"/>
                <a:cs typeface="Klee-Medium"/>
              </a:rPr>
              <a:t> </a:t>
            </a:r>
            <a:r>
              <a:rPr dirty="0" sz="1600" spc="-5">
                <a:solidFill>
                  <a:srgbClr val="FFFFFF"/>
                </a:solidFill>
                <a:latin typeface="Klee-Medium"/>
                <a:cs typeface="Klee-Medium"/>
              </a:rPr>
              <a:t>Stream#of</a:t>
            </a:r>
            <a:endParaRPr sz="1600">
              <a:latin typeface="Klee-Medium"/>
              <a:cs typeface="Klee-Medium"/>
            </a:endParaRPr>
          </a:p>
          <a:p>
            <a:pPr lvl="2" marL="909955" indent="-176530">
              <a:lnSpc>
                <a:spcPct val="100000"/>
              </a:lnSpc>
              <a:spcBef>
                <a:spcPts val="380"/>
              </a:spcBef>
              <a:buClr>
                <a:srgbClr val="528415"/>
              </a:buClr>
              <a:buSzPct val="78125"/>
              <a:buFont typeface="Wingdings"/>
              <a:buChar char=""/>
              <a:tabLst>
                <a:tab pos="910590" algn="l"/>
              </a:tabLst>
            </a:pPr>
            <a:r>
              <a:rPr dirty="0" sz="1600" spc="-5">
                <a:solidFill>
                  <a:srgbClr val="FFFFFF"/>
                </a:solidFill>
                <a:latin typeface="Klee-Medium"/>
                <a:cs typeface="Klee-Medium"/>
              </a:rPr>
              <a:t>文字列から文字のストリーム</a:t>
            </a:r>
            <a:r>
              <a:rPr dirty="0" sz="1600" spc="45">
                <a:solidFill>
                  <a:srgbClr val="FFFFFF"/>
                </a:solidFill>
                <a:latin typeface="Klee-Medium"/>
                <a:cs typeface="Klee-Medium"/>
              </a:rPr>
              <a:t> </a:t>
            </a:r>
            <a:r>
              <a:rPr dirty="0" sz="1600" spc="-5">
                <a:solidFill>
                  <a:srgbClr val="FFFFFF"/>
                </a:solidFill>
                <a:latin typeface="Klee-Medium"/>
                <a:cs typeface="Klee-Medium"/>
              </a:rPr>
              <a:t>–</a:t>
            </a:r>
            <a:r>
              <a:rPr dirty="0" sz="1600" spc="-30">
                <a:solidFill>
                  <a:srgbClr val="FFFFFF"/>
                </a:solidFill>
                <a:latin typeface="Klee-Medium"/>
                <a:cs typeface="Klee-Medium"/>
              </a:rPr>
              <a:t> </a:t>
            </a:r>
            <a:r>
              <a:rPr dirty="0" sz="1600" spc="-5">
                <a:solidFill>
                  <a:srgbClr val="FFFFFF"/>
                </a:solidFill>
                <a:latin typeface="Klee-Medium"/>
                <a:cs typeface="Klee-Medium"/>
              </a:rPr>
              <a:t>String#codePoint</a:t>
            </a:r>
            <a:endParaRPr sz="1600">
              <a:latin typeface="Klee-Medium"/>
              <a:cs typeface="Klee-Medium"/>
            </a:endParaRPr>
          </a:p>
          <a:p>
            <a:pPr lvl="2" marL="909955" indent="-176530">
              <a:lnSpc>
                <a:spcPct val="100000"/>
              </a:lnSpc>
              <a:spcBef>
                <a:spcPts val="380"/>
              </a:spcBef>
              <a:buClr>
                <a:srgbClr val="528415"/>
              </a:buClr>
              <a:buSzPct val="78125"/>
              <a:buFont typeface="Wingdings"/>
              <a:buChar char=""/>
              <a:tabLst>
                <a:tab pos="910590" algn="l"/>
              </a:tabLst>
            </a:pPr>
            <a:r>
              <a:rPr dirty="0" sz="1600" spc="-5">
                <a:solidFill>
                  <a:srgbClr val="FFFFFF"/>
                </a:solidFill>
                <a:latin typeface="Klee-Medium"/>
                <a:cs typeface="Klee-Medium"/>
              </a:rPr>
              <a:t>無限数列</a:t>
            </a:r>
            <a:r>
              <a:rPr dirty="0" sz="1600" spc="5">
                <a:solidFill>
                  <a:srgbClr val="FFFFFF"/>
                </a:solidFill>
                <a:latin typeface="Klee-Medium"/>
                <a:cs typeface="Klee-Medium"/>
              </a:rPr>
              <a:t> </a:t>
            </a:r>
            <a:r>
              <a:rPr dirty="0" sz="1600" spc="-5">
                <a:solidFill>
                  <a:srgbClr val="FFFFFF"/>
                </a:solidFill>
                <a:latin typeface="Klee-Medium"/>
                <a:cs typeface="Klee-Medium"/>
              </a:rPr>
              <a:t>–</a:t>
            </a:r>
            <a:r>
              <a:rPr dirty="0" sz="1600" spc="-15">
                <a:solidFill>
                  <a:srgbClr val="FFFFFF"/>
                </a:solidFill>
                <a:latin typeface="Klee-Medium"/>
                <a:cs typeface="Klee-Medium"/>
              </a:rPr>
              <a:t> </a:t>
            </a:r>
            <a:r>
              <a:rPr dirty="0" sz="1600" spc="-5">
                <a:solidFill>
                  <a:srgbClr val="FFFFFF"/>
                </a:solidFill>
                <a:latin typeface="Klee-Medium"/>
                <a:cs typeface="Klee-Medium"/>
              </a:rPr>
              <a:t>Stream#iterate,</a:t>
            </a:r>
            <a:r>
              <a:rPr dirty="0" sz="1600" spc="40">
                <a:solidFill>
                  <a:srgbClr val="FFFFFF"/>
                </a:solidFill>
                <a:latin typeface="Klee-Medium"/>
                <a:cs typeface="Klee-Medium"/>
              </a:rPr>
              <a:t> </a:t>
            </a:r>
            <a:r>
              <a:rPr dirty="0" sz="1600" spc="-5">
                <a:solidFill>
                  <a:srgbClr val="FFFFFF"/>
                </a:solidFill>
                <a:latin typeface="Klee-Medium"/>
                <a:cs typeface="Klee-Medium"/>
              </a:rPr>
              <a:t>Stream#repeat</a:t>
            </a:r>
            <a:endParaRPr sz="1600">
              <a:latin typeface="Klee-Medium"/>
              <a:cs typeface="Klee-Medium"/>
            </a:endParaRPr>
          </a:p>
          <a:p>
            <a:pPr lvl="2" marL="909955" indent="-176530">
              <a:lnSpc>
                <a:spcPct val="100000"/>
              </a:lnSpc>
              <a:spcBef>
                <a:spcPts val="380"/>
              </a:spcBef>
              <a:buClr>
                <a:srgbClr val="528415"/>
              </a:buClr>
              <a:buSzPct val="78125"/>
              <a:buFont typeface="Wingdings"/>
              <a:buChar char=""/>
              <a:tabLst>
                <a:tab pos="910590" algn="l"/>
              </a:tabLst>
            </a:pPr>
            <a:r>
              <a:rPr dirty="0" sz="1600" spc="-5">
                <a:solidFill>
                  <a:srgbClr val="FFFFFF"/>
                </a:solidFill>
                <a:latin typeface="Klee-Medium"/>
                <a:cs typeface="Klee-Medium"/>
              </a:rPr>
              <a:t>範囲生成</a:t>
            </a:r>
            <a:r>
              <a:rPr dirty="0" sz="1600" spc="-10">
                <a:solidFill>
                  <a:srgbClr val="FFFFFF"/>
                </a:solidFill>
                <a:latin typeface="Klee-Medium"/>
                <a:cs typeface="Klee-Medium"/>
              </a:rPr>
              <a:t>(1</a:t>
            </a:r>
            <a:r>
              <a:rPr dirty="0" sz="1600" spc="-5">
                <a:solidFill>
                  <a:srgbClr val="FFFFFF"/>
                </a:solidFill>
                <a:latin typeface="Klee-Medium"/>
                <a:cs typeface="Klee-Medium"/>
              </a:rPr>
              <a:t>から100までとか)</a:t>
            </a:r>
            <a:r>
              <a:rPr dirty="0" sz="1600">
                <a:solidFill>
                  <a:srgbClr val="FFFFFF"/>
                </a:solidFill>
                <a:latin typeface="Klee-Medium"/>
                <a:cs typeface="Klee-Medium"/>
              </a:rPr>
              <a:t> </a:t>
            </a:r>
            <a:r>
              <a:rPr dirty="0" sz="1600" spc="-5">
                <a:solidFill>
                  <a:srgbClr val="FFFFFF"/>
                </a:solidFill>
                <a:latin typeface="Klee-Medium"/>
                <a:cs typeface="Klee-Medium"/>
              </a:rPr>
              <a:t>–</a:t>
            </a:r>
            <a:r>
              <a:rPr dirty="0" sz="1600" spc="-25">
                <a:solidFill>
                  <a:srgbClr val="FFFFFF"/>
                </a:solidFill>
                <a:latin typeface="Klee-Medium"/>
                <a:cs typeface="Klee-Medium"/>
              </a:rPr>
              <a:t> </a:t>
            </a:r>
            <a:r>
              <a:rPr dirty="0" sz="1600" spc="-5">
                <a:solidFill>
                  <a:srgbClr val="FFFFFF"/>
                </a:solidFill>
                <a:latin typeface="Klee-Medium"/>
                <a:cs typeface="Klee-Medium"/>
              </a:rPr>
              <a:t>IntStream#range</a:t>
            </a:r>
            <a:endParaRPr sz="1600">
              <a:latin typeface="Klee-Medium"/>
              <a:cs typeface="Klee-Medium"/>
            </a:endParaRPr>
          </a:p>
          <a:p>
            <a:pPr lvl="2" marL="909955" indent="-176530">
              <a:lnSpc>
                <a:spcPct val="100000"/>
              </a:lnSpc>
              <a:spcBef>
                <a:spcPts val="380"/>
              </a:spcBef>
              <a:buClr>
                <a:srgbClr val="528415"/>
              </a:buClr>
              <a:buSzPct val="78125"/>
              <a:buFont typeface="Wingdings"/>
              <a:buChar char=""/>
              <a:tabLst>
                <a:tab pos="910590" algn="l"/>
              </a:tabLst>
            </a:pPr>
            <a:r>
              <a:rPr dirty="0" sz="1600" spc="-10">
                <a:solidFill>
                  <a:srgbClr val="FFFFFF"/>
                </a:solidFill>
                <a:latin typeface="Klee-Medium"/>
                <a:cs typeface="Klee-Medium"/>
              </a:rPr>
              <a:t>他多数</a:t>
            </a:r>
            <a:endParaRPr sz="1600">
              <a:latin typeface="Klee-Medium"/>
              <a:cs typeface="Klee-Medium"/>
            </a:endParaRPr>
          </a:p>
          <a:p>
            <a:pPr lvl="1" marL="544195" marR="233679" indent="-173990">
              <a:lnSpc>
                <a:spcPct val="100000"/>
              </a:lnSpc>
              <a:spcBef>
                <a:spcPts val="490"/>
              </a:spcBef>
              <a:buClr>
                <a:srgbClr val="528415"/>
              </a:buClr>
              <a:buSzPct val="80555"/>
              <a:buFont typeface="Verdana"/>
              <a:buChar char="–"/>
              <a:tabLst>
                <a:tab pos="544830" algn="l"/>
              </a:tabLst>
            </a:pPr>
            <a:r>
              <a:rPr dirty="0" sz="1800">
                <a:solidFill>
                  <a:srgbClr val="FFFFFF"/>
                </a:solidFill>
                <a:latin typeface="Klee-Medium"/>
                <a:cs typeface="Klee-Medium"/>
              </a:rPr>
              <a:t>ストリームを構築するコードを書く必要はありますが、逆に、元がコレク ション、配列、</a:t>
            </a:r>
            <a:endParaRPr sz="1800">
              <a:latin typeface="Klee-Medium"/>
              <a:cs typeface="Klee-Medium"/>
            </a:endParaRPr>
          </a:p>
          <a:p>
            <a:pPr marL="544195" marR="5080">
              <a:lnSpc>
                <a:spcPct val="100000"/>
              </a:lnSpc>
            </a:pPr>
            <a:r>
              <a:rPr dirty="0" sz="1800">
                <a:solidFill>
                  <a:srgbClr val="FFFFFF"/>
                </a:solidFill>
                <a:latin typeface="Klee-Medium"/>
                <a:cs typeface="Klee-Medium"/>
              </a:rPr>
              <a:t>ファイル、その他、何であっても一旦ストリームにしてしまえば、後は同じ 方法で扱う事ができる。</a:t>
            </a:r>
            <a:endParaRPr sz="1800">
              <a:latin typeface="Klee-Medium"/>
              <a:cs typeface="Klee-Medium"/>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2017-02-14T22:08:49Z</dcterms:created>
  <dcterms:modified xsi:type="dcterms:W3CDTF">2017-02-14T22:08:49Z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2017-01-22T00:00:00Z</vt:filetime>
  </property>
  <property fmtid="{D5CDD505-2E9C-101B-9397-08002B2CF9AE}" pid="3" name="Creator">
    <vt:lpwstr>Acrobat Pro 15.23.20053</vt:lpwstr>
  </property>
  <property fmtid="{D5CDD505-2E9C-101B-9397-08002B2CF9AE}" pid="4" name="LastSaved">
    <vt:filetime>2017-02-14T00:00:00Z</vt:filetime>
  </property>
</Properties>
</file>