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2" r:id="rId2"/>
    <p:sldMasterId id="214748370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A5D"/>
    <a:srgbClr val="007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65"/>
    <p:restoredTop sz="96327"/>
  </p:normalViewPr>
  <p:slideViewPr>
    <p:cSldViewPr snapToGrid="0" snapToObjects="1">
      <p:cViewPr varScale="1">
        <p:scale>
          <a:sx n="115" d="100"/>
          <a:sy n="115" d="100"/>
        </p:scale>
        <p:origin x="24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1.jp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jp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5706C32-4A7F-904A-A159-858BADF28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4A908DD-8A6B-CA4C-A972-B41A7779B8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6366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, bird&#10;&#10;Description automatically generated">
            <a:extLst>
              <a:ext uri="{FF2B5EF4-FFF2-40B4-BE49-F238E27FC236}">
                <a16:creationId xmlns:a16="http://schemas.microsoft.com/office/drawing/2014/main" id="{3EE9051B-EE1E-6E4F-9694-61E46BF379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0E6F5C-96D4-2C42-A755-56B3A9343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34C2B7B-BC28-FA40-9621-C1B66ACC3A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8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1DE6E88-83B3-4D4F-9E40-6D50AB5E0B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6F5ACEC9-B6BC-BB44-A490-7942ABDCA6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17946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2641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91381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0518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584466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158501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6012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BE7CF1A-F401-2C48-970E-B029112B61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&#10;&#10;Description automatically generated">
            <a:extLst>
              <a:ext uri="{FF2B5EF4-FFF2-40B4-BE49-F238E27FC236}">
                <a16:creationId xmlns:a16="http://schemas.microsoft.com/office/drawing/2014/main" id="{2C349984-7690-2A47-87D3-C0DD158BA1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72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57E5DAEA-9D65-2A41-94A3-D73BF29B06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2F1E15CE-4088-7C4E-8064-638CAAE8E1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575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6602164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3BBE3F-8531-7640-B2C4-6EB1B05B39F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3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F805847-4216-854B-BDC6-6E0F9050F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58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5706C32-4A7F-904A-A159-858BADF28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DCE32C8E-AD93-564F-8B06-E5E9585FFC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food&#10;&#10;Description automatically generated">
            <a:extLst>
              <a:ext uri="{FF2B5EF4-FFF2-40B4-BE49-F238E27FC236}">
                <a16:creationId xmlns:a16="http://schemas.microsoft.com/office/drawing/2014/main" id="{418E01C3-C0B3-CD4D-A23C-46B4FEE34FB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2">
                    <a:lumMod val="75000"/>
                  </a:schemeClr>
                </a:solidFill>
                <a:effectLst/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67292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535119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title</a:t>
            </a:r>
          </a:p>
        </p:txBody>
      </p:sp>
    </p:spTree>
    <p:extLst>
      <p:ext uri="{BB962C8B-B14F-4D97-AF65-F5344CB8AC3E}">
        <p14:creationId xmlns:p14="http://schemas.microsoft.com/office/powerpoint/2010/main" val="4073759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5003312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4091522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7765991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9223973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>
            <a:extLst>
              <a:ext uri="{FF2B5EF4-FFF2-40B4-BE49-F238E27FC236}">
                <a16:creationId xmlns:a16="http://schemas.microsoft.com/office/drawing/2014/main" id="{9084CF26-838B-4E40-ACF0-0614B36F1F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>
            <a:extLst>
              <a:ext uri="{FF2B5EF4-FFF2-40B4-BE49-F238E27FC236}">
                <a16:creationId xmlns:a16="http://schemas.microsoft.com/office/drawing/2014/main" id="{D234C7AA-D40B-5847-86A6-3CD23C1306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27A096B-CACF-5A49-BD46-861181D641C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359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9771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title</a:t>
            </a:r>
          </a:p>
        </p:txBody>
      </p:sp>
    </p:spTree>
    <p:extLst>
      <p:ext uri="{BB962C8B-B14F-4D97-AF65-F5344CB8AC3E}">
        <p14:creationId xmlns:p14="http://schemas.microsoft.com/office/powerpoint/2010/main" val="2325266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AE40E4B-A2A3-7344-AB57-DFD4DEF809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97EF48-876B-0347-9579-189D84F2E965}"/>
              </a:ext>
            </a:extLst>
          </p:cNvPr>
          <p:cNvSpPr/>
          <p:nvPr userDrawn="1"/>
        </p:nvSpPr>
        <p:spPr>
          <a:xfrm>
            <a:off x="9128502" y="4277532"/>
            <a:ext cx="2805193" cy="2293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585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7823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85783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83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>
            <a:extLst>
              <a:ext uri="{FF2B5EF4-FFF2-40B4-BE49-F238E27FC236}">
                <a16:creationId xmlns:a16="http://schemas.microsoft.com/office/drawing/2014/main" id="{9084CF26-838B-4E40-ACF0-0614B36F1F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>
            <a:extLst>
              <a:ext uri="{FF2B5EF4-FFF2-40B4-BE49-F238E27FC236}">
                <a16:creationId xmlns:a16="http://schemas.microsoft.com/office/drawing/2014/main" id="{D234C7AA-D40B-5847-86A6-3CD23C1306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2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CC941C59-736C-AA42-A40C-1FD6A9C0F0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29667154-201A-9841-BEEE-FE4CF6604A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7994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2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1.jp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20.jp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91C326E-BF68-6445-9231-1C87CA8DE2E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88693D-82A9-C941-B148-1250D9B2438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6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0" r:id="rId2"/>
    <p:sldLayoutId id="2147483649" r:id="rId3"/>
    <p:sldLayoutId id="2147483652" r:id="rId4"/>
    <p:sldLayoutId id="2147483653" r:id="rId5"/>
    <p:sldLayoutId id="2147483655" r:id="rId6"/>
    <p:sldLayoutId id="2147483654" r:id="rId7"/>
    <p:sldLayoutId id="2147483673" r:id="rId8"/>
    <p:sldLayoutId id="2147483677" r:id="rId9"/>
    <p:sldLayoutId id="214748369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B238D30-2F91-4C40-9D8B-1760377E0BC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4E9D20F-A939-7E47-A0F0-7A4B86BA154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3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3" r:id="rId9"/>
    <p:sldLayoutId id="214748370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91C326E-BF68-6445-9231-1C87CA8DE2E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886E8AC-23B8-D04F-ACEE-B128CD5224F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1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lg-ulb/creditcardfrau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37BA-2E84-3549-8B00-4D6E2E7C8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2060" y="3429000"/>
            <a:ext cx="8389575" cy="728307"/>
          </a:xfrm>
        </p:spPr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Credit Card Fraud Detection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025FF-B551-7A4B-9349-720975BC8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197" y="4348400"/>
            <a:ext cx="8389575" cy="1752600"/>
          </a:xfrm>
        </p:spPr>
        <p:txBody>
          <a:bodyPr/>
          <a:lstStyle/>
          <a:p>
            <a:pPr algn="ctr"/>
            <a:r>
              <a:rPr lang="en-US" b="1" i="1" dirty="0">
                <a:effectLst/>
                <a:latin typeface="Helvetica" pitchFamily="2" charset="0"/>
              </a:rPr>
              <a:t>TEAM V </a:t>
            </a:r>
          </a:p>
          <a:p>
            <a:pPr algn="ctr"/>
            <a:r>
              <a:rPr lang="en-US" sz="2000" i="1" dirty="0">
                <a:effectLst/>
                <a:latin typeface="Helvetica" pitchFamily="2" charset="0"/>
              </a:rPr>
              <a:t>Aveline </a:t>
            </a:r>
            <a:r>
              <a:rPr lang="en-US" sz="2000" i="1" dirty="0" err="1">
                <a:effectLst/>
                <a:latin typeface="Helvetica" pitchFamily="2" charset="0"/>
              </a:rPr>
              <a:t>Mariya</a:t>
            </a:r>
            <a:r>
              <a:rPr lang="en-US" sz="2000" i="1" dirty="0">
                <a:effectLst/>
                <a:latin typeface="Helvetica" pitchFamily="2" charset="0"/>
              </a:rPr>
              <a:t> </a:t>
            </a:r>
            <a:r>
              <a:rPr lang="en-US" sz="2000" i="1" dirty="0" err="1">
                <a:effectLst/>
                <a:latin typeface="Helvetica" pitchFamily="2" charset="0"/>
              </a:rPr>
              <a:t>Shaji</a:t>
            </a:r>
            <a:r>
              <a:rPr lang="en-US" sz="2000" i="1" dirty="0">
                <a:effectLst/>
                <a:latin typeface="Helvetica" pitchFamily="2" charset="0"/>
              </a:rPr>
              <a:t>, </a:t>
            </a:r>
            <a:r>
              <a:rPr lang="en-US" sz="2000" i="1" dirty="0" err="1">
                <a:effectLst/>
                <a:latin typeface="Helvetica" pitchFamily="2" charset="0"/>
              </a:rPr>
              <a:t>Kyuri</a:t>
            </a:r>
            <a:r>
              <a:rPr lang="en-US" sz="2000" i="1" dirty="0">
                <a:effectLst/>
                <a:latin typeface="Helvetica" pitchFamily="2" charset="0"/>
              </a:rPr>
              <a:t> Kim, Satya Bharath Reddy </a:t>
            </a:r>
            <a:r>
              <a:rPr lang="en-US" sz="2000" i="1" dirty="0" err="1">
                <a:effectLst/>
                <a:latin typeface="Helvetica" pitchFamily="2" charset="0"/>
              </a:rPr>
              <a:t>Duvvi</a:t>
            </a:r>
            <a:endParaRPr lang="en-US" sz="2000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6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3A03E3-0BCB-9F4B-94E4-32826A5EB12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483112" y="2085275"/>
            <a:ext cx="8976732" cy="2163337"/>
          </a:xfrm>
          <a:ln w="28575">
            <a:solidFill>
              <a:schemeClr val="tx1"/>
            </a:solidFill>
          </a:ln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use different methods to handle “Unbalanced Data”.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Implement different ML Algorithms and identify the best model for predicting Credit Card Fraud Detection.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1349A66-BE07-C14D-99B8-BB68FA59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Purpose</a:t>
            </a:r>
          </a:p>
        </p:txBody>
      </p:sp>
    </p:spTree>
    <p:extLst>
      <p:ext uri="{BB962C8B-B14F-4D97-AF65-F5344CB8AC3E}">
        <p14:creationId xmlns:p14="http://schemas.microsoft.com/office/powerpoint/2010/main" val="129491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86AFC1-FCAB-2FC3-5A28-6FB9E1E2983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68712" y="1825625"/>
            <a:ext cx="10872439" cy="1698160"/>
          </a:xfrm>
        </p:spPr>
        <p:txBody>
          <a:bodyPr/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Which ML model performs best in predictive analysis on credit card transaction dataset and detect the fraudulent transactions from the given dataset </a:t>
            </a:r>
            <a:r>
              <a:rPr lang="en-US" sz="2400" dirty="0">
                <a:solidFill>
                  <a:srgbClr val="FF0000"/>
                </a:solidFill>
              </a:rPr>
              <a:t>!?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7D1AE3-91BB-7D05-C611-1D1221C0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SMART Questions</a:t>
            </a:r>
          </a:p>
        </p:txBody>
      </p:sp>
    </p:spTree>
    <p:extLst>
      <p:ext uri="{BB962C8B-B14F-4D97-AF65-F5344CB8AC3E}">
        <p14:creationId xmlns:p14="http://schemas.microsoft.com/office/powerpoint/2010/main" val="404164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B4979A-535A-7B3D-60AB-AED71F8E7DB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2107577"/>
            <a:ext cx="10515600" cy="2419815"/>
          </a:xfrm>
          <a:ln w="28575">
            <a:solidFill>
              <a:schemeClr val="tx1"/>
            </a:solidFill>
          </a:ln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ui-monospace"/>
              </a:rPr>
              <a:t>September 2013 data by European cardholders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ui-monospace"/>
              </a:rPr>
              <a:t>Unbalanced Data:  492 frauds out of 284,807 transactions (</a:t>
            </a:r>
            <a:r>
              <a:rPr lang="en-US" b="1" i="0" dirty="0">
                <a:solidFill>
                  <a:srgbClr val="FF0000"/>
                </a:solidFill>
                <a:effectLst/>
                <a:latin typeface="ui-monospace"/>
              </a:rPr>
              <a:t>0.172%</a:t>
            </a:r>
            <a:r>
              <a:rPr lang="en-US" b="0" i="0" dirty="0">
                <a:solidFill>
                  <a:schemeClr val="tx1"/>
                </a:solidFill>
                <a:effectLst/>
                <a:latin typeface="ui-monospace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  <a:latin typeface="ui-monospace"/>
              </a:rPr>
              <a:t>C</a:t>
            </a:r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ontains only numerical input variables which are the result of a PCA transformation</a:t>
            </a:r>
            <a:endParaRPr lang="en-US" b="0" i="0" dirty="0">
              <a:solidFill>
                <a:schemeClr val="tx1"/>
              </a:solidFill>
              <a:effectLst/>
              <a:latin typeface="ui-monospac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ui-monospace"/>
              </a:rPr>
              <a:t>Data Source: </a:t>
            </a:r>
            <a:r>
              <a:rPr lang="en-US" sz="2800" dirty="0">
                <a:effectLst/>
                <a:latin typeface="ui-monospace"/>
                <a:hlinkClick r:id="rId2"/>
              </a:rPr>
              <a:t>https://www.kaggle.com/mlg-ulb/creditcardfraud</a:t>
            </a:r>
            <a:endParaRPr lang="en-US" sz="2800" dirty="0">
              <a:effectLst/>
              <a:latin typeface="ui-monospac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effectLst/>
              <a:latin typeface="ui-monospac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24292F"/>
              </a:solidFill>
              <a:latin typeface="ui-monospac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92F"/>
              </a:solidFill>
              <a:effectLst/>
              <a:latin typeface="ui-monospac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ui-monospac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AA61E9-BDB6-B3EE-7D0C-72EC86EE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59C1B31-0FAC-9B7F-B5D6-FE601CA4F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187" y="1502460"/>
            <a:ext cx="939807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685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BD942-D097-7663-B997-6159B4457EB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510883" y="1847927"/>
            <a:ext cx="4938132" cy="2467595"/>
          </a:xfrm>
          <a:ln>
            <a:solidFill>
              <a:schemeClr val="tx1"/>
            </a:solidFill>
          </a:ln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Import  Data 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Removed missing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Checked and deleted Duplicates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Basic EDA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Implemented Balancing Techniques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Used ML Algorithms on final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C46DD9-36B8-7CCD-15BC-23431C11F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898" y="884524"/>
            <a:ext cx="5368044" cy="95706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Understanding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BF542B-3A0A-255D-A6B3-9F5CBBF97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139" y="55755"/>
            <a:ext cx="2365545" cy="5662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2DCB14-F0D6-62F4-E7FF-D11658334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763" y="4503454"/>
            <a:ext cx="4010804" cy="85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6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880FC0-0D5F-4C0D-7A1E-46B408EA24D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20235" y="1579638"/>
            <a:ext cx="3885736" cy="374059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BDFA7EB-E17C-1728-E677-CD9B22E6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291" y="203126"/>
            <a:ext cx="4609761" cy="9750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752061-3E53-ED7C-B0A0-2EBF07C4E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866" y="1579638"/>
            <a:ext cx="3935874" cy="37888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7E2CB8-99D1-084D-BA98-A2309F51F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334" y="1579638"/>
            <a:ext cx="3813169" cy="3740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A868A3-E103-7595-F910-38091D20926F}"/>
              </a:ext>
            </a:extLst>
          </p:cNvPr>
          <p:cNvSpPr txBox="1"/>
          <p:nvPr/>
        </p:nvSpPr>
        <p:spPr>
          <a:xfrm>
            <a:off x="345688" y="1159725"/>
            <a:ext cx="344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Unbalanced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7F2C9-AEE5-9A8D-B58E-92DD8117B66C}"/>
              </a:ext>
            </a:extLst>
          </p:cNvPr>
          <p:cNvSpPr txBox="1"/>
          <p:nvPr/>
        </p:nvSpPr>
        <p:spPr>
          <a:xfrm>
            <a:off x="4460488" y="1127285"/>
            <a:ext cx="279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Under Sampling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16998-052C-63C4-36A1-DF21E7FBDF3A}"/>
              </a:ext>
            </a:extLst>
          </p:cNvPr>
          <p:cNvSpPr txBox="1"/>
          <p:nvPr/>
        </p:nvSpPr>
        <p:spPr>
          <a:xfrm>
            <a:off x="8630325" y="1120166"/>
            <a:ext cx="279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 Sampling</a:t>
            </a:r>
          </a:p>
        </p:txBody>
      </p:sp>
    </p:spTree>
    <p:extLst>
      <p:ext uri="{BB962C8B-B14F-4D97-AF65-F5344CB8AC3E}">
        <p14:creationId xmlns:p14="http://schemas.microsoft.com/office/powerpoint/2010/main" val="1056153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8529C-5BCE-67DB-2F68-EBE4CD50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Models in Under-Sampling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EDD6D-BA2F-9D5B-8986-8A41452B7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5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BC2120-D94F-AFF8-0602-5C791835D49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247161" y="1913708"/>
            <a:ext cx="5384800" cy="31496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71F2B47-952A-C503-0847-BA0A145B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EDE3F-D6ED-62F4-048E-CB27570B3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666" y="2745988"/>
            <a:ext cx="38862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7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2986</TotalTime>
  <Words>154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Helvetica</vt:lpstr>
      <vt:lpstr>ui-monospace</vt:lpstr>
      <vt:lpstr>Office Theme</vt:lpstr>
      <vt:lpstr>2_Office Theme</vt:lpstr>
      <vt:lpstr>1_Office Theme</vt:lpstr>
      <vt:lpstr>Credit Card Fraud Detection</vt:lpstr>
      <vt:lpstr>Purpose</vt:lpstr>
      <vt:lpstr>SMART Questions</vt:lpstr>
      <vt:lpstr>Data</vt:lpstr>
      <vt:lpstr>Understanding DATA</vt:lpstr>
      <vt:lpstr>Data Visualization</vt:lpstr>
      <vt:lpstr>ML Models in Under-Sampling</vt:lpstr>
      <vt:lpstr>Random Forest Classifier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Healy, Devin Marie</dc:creator>
  <cp:lastModifiedBy>Shaji, Aveline Mariya</cp:lastModifiedBy>
  <cp:revision>30</cp:revision>
  <dcterms:created xsi:type="dcterms:W3CDTF">2020-03-10T16:22:03Z</dcterms:created>
  <dcterms:modified xsi:type="dcterms:W3CDTF">2022-12-12T16:13:59Z</dcterms:modified>
</cp:coreProperties>
</file>