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76" r:id="rId4"/>
    <p:sldId id="277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8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8E44126E-9C9B-3F49-A674-C704345E515A}">
          <p14:sldIdLst>
            <p14:sldId id="276"/>
          </p14:sldIdLst>
        </p14:section>
        <p14:section name="Credit Card Fraud Detection" id="{50B3C9C2-D51D-DD40-A626-3FAB56B928BD}">
          <p14:sldIdLst>
            <p14:sldId id="277"/>
            <p14:sldId id="257"/>
            <p14:sldId id="258"/>
            <p14:sldId id="259"/>
            <p14:sldId id="260"/>
            <p14:sldId id="261"/>
          </p14:sldIdLst>
        </p14:section>
        <p14:section name="ML Models in Under-Sampling" id="{B5908BCE-45FE-084D-888F-EDCBE7E687C9}">
          <p14:sldIdLst>
            <p14:sldId id="263"/>
            <p14:sldId id="262"/>
            <p14:sldId id="264"/>
            <p14:sldId id="265"/>
            <p14:sldId id="266"/>
          </p14:sldIdLst>
        </p14:section>
        <p14:section name="ML Models in Over-Sampling" id="{D88B4C56-F52D-2342-A188-69FD4DAA8047}">
          <p14:sldIdLst>
            <p14:sldId id="267"/>
            <p14:sldId id="269"/>
            <p14:sldId id="270"/>
            <p14:sldId id="271"/>
            <p14:sldId id="272"/>
          </p14:sldIdLst>
        </p14:section>
        <p14:section name="CONCLUSION" id="{B9E36CD9-1BE9-6B45-8054-215D7FF9DB71}">
          <p14:sldIdLst>
            <p14:sldId id="27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0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5.png"/><Relationship Id="rId7" Type="http://schemas.openxmlformats.org/officeDocument/2006/relationships/slide" Target="slide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97D5-135D-7FFA-73E8-402BD36CD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Credit Card Fraud Detection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A6DCA-3573-9D40-564D-5D9001F357F7}"/>
              </a:ext>
            </a:extLst>
          </p:cNvPr>
          <p:cNvSpPr txBox="1"/>
          <p:nvPr/>
        </p:nvSpPr>
        <p:spPr>
          <a:xfrm>
            <a:off x="3150704" y="1715668"/>
            <a:ext cx="6348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effectLst/>
                <a:latin typeface="Helvetica" pitchFamily="2" charset="0"/>
              </a:rPr>
              <a:t>TEAM V </a:t>
            </a:r>
          </a:p>
          <a:p>
            <a:pPr algn="ctr"/>
            <a:r>
              <a:rPr lang="en-US" sz="1800" i="1" dirty="0">
                <a:solidFill>
                  <a:schemeClr val="bg1"/>
                </a:solidFill>
                <a:effectLst/>
                <a:latin typeface="Helvetica" pitchFamily="2" charset="0"/>
              </a:rPr>
              <a:t>Aveline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Helvetica" pitchFamily="2" charset="0"/>
              </a:rPr>
              <a:t>Mariya</a:t>
            </a:r>
            <a:r>
              <a:rPr lang="en-US" sz="1800" i="1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Helvetica" pitchFamily="2" charset="0"/>
              </a:rPr>
              <a:t>Shaji</a:t>
            </a:r>
            <a:r>
              <a:rPr lang="en-US" sz="1800" i="1" dirty="0">
                <a:solidFill>
                  <a:schemeClr val="bg1"/>
                </a:solidFill>
                <a:effectLst/>
                <a:latin typeface="Helvetica" pitchFamily="2" charset="0"/>
              </a:rPr>
              <a:t>,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Helvetica" pitchFamily="2" charset="0"/>
              </a:rPr>
              <a:t>Kyuri</a:t>
            </a:r>
            <a:r>
              <a:rPr lang="en-US" sz="1800" i="1" dirty="0">
                <a:solidFill>
                  <a:schemeClr val="bg1"/>
                </a:solidFill>
                <a:effectLst/>
                <a:latin typeface="Helvetica" pitchFamily="2" charset="0"/>
              </a:rPr>
              <a:t> Kim, Satya Bharath Reddy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Helvetica" pitchFamily="2" charset="0"/>
              </a:rPr>
              <a:t>Duvvi</a:t>
            </a:r>
            <a:endParaRPr lang="en-US" sz="1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Summary Zoom 7">
                <a:extLst>
                  <a:ext uri="{FF2B5EF4-FFF2-40B4-BE49-F238E27FC236}">
                    <a16:creationId xmlns:a16="http://schemas.microsoft.com/office/drawing/2014/main" id="{B26E1750-A2F1-5206-6DBC-169793C752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1541278"/>
                  </p:ext>
                </p:extLst>
              </p:nvPr>
            </p:nvGraphicFramePr>
            <p:xfrm>
              <a:off x="-1996440" y="3044825"/>
              <a:ext cx="10515600" cy="3475038"/>
            </p:xfrm>
            <a:graphic>
              <a:graphicData uri="http://schemas.microsoft.com/office/powerpoint/2016/summaryzoom">
                <psuz:summaryZm>
                  <psuz:summaryZmObj sectionId="{50B3C9C2-D51D-DD40-A626-3FAB56B928BD}">
                    <psuz:zmPr id="{B2D025A6-BC43-064E-9F51-A793C2804B2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25644" y="121626"/>
                          <a:ext cx="2780030" cy="15637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908BCE-45FE-084D-888F-EDCBE7E687C9}">
                    <psuz:zmPr id="{8D1B3CFF-32D1-3B48-BDF6-685264AD38EE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9925" y="121626"/>
                          <a:ext cx="2780030" cy="15637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88B4C56-F52D-2342-A188-69FD4DAA8047}">
                    <psuz:zmPr id="{95F8A3D8-1037-5141-8606-37B614FB311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25644" y="1789644"/>
                          <a:ext cx="2780030" cy="15637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E36CD9-1BE9-6B45-8054-215D7FF9DB71}">
                    <psuz:zmPr id="{24DA28B6-BE50-C446-B775-814052BAB7F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9925" y="1789644"/>
                          <a:ext cx="2780030" cy="15637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Summary Zoom 7">
                <a:extLst>
                  <a:ext uri="{FF2B5EF4-FFF2-40B4-BE49-F238E27FC236}">
                    <a16:creationId xmlns:a16="http://schemas.microsoft.com/office/drawing/2014/main" id="{B26E1750-A2F1-5206-6DBC-169793C752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996440" y="3044825"/>
                <a:ext cx="10515600" cy="3475038"/>
                <a:chOff x="-1996440" y="3044825"/>
                <a:chExt cx="10515600" cy="3475038"/>
              </a:xfrm>
            </p:grpSpPr>
            <p:pic>
              <p:nvPicPr>
                <p:cNvPr id="9" name="Picture 9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29204" y="3166451"/>
                  <a:ext cx="2780030" cy="156376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3485" y="3166451"/>
                  <a:ext cx="2780030" cy="156376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9204" y="4834469"/>
                  <a:ext cx="2780030" cy="156376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13485" y="4834469"/>
                  <a:ext cx="2780030" cy="156376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2309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4" name="Content Placeholder 3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3CC4C23-6E88-76CD-BA5F-FA6C3C089A4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716299" y="1803322"/>
            <a:ext cx="582205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ADEC8C5-8A20-87AF-0C05-8E6C50F3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48" y="2108281"/>
            <a:ext cx="463296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CD8591-4F2A-D4CA-37F6-1EA99D910F1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938306" y="1892532"/>
            <a:ext cx="604711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A64C6C-B54B-0D45-E2D7-D364E38A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75" y="2123750"/>
            <a:ext cx="458724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pic>
        <p:nvPicPr>
          <p:cNvPr id="4" name="Content Placeholder 3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84DB02A-F0ED-5264-FE06-6BF81229B0F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613263" y="78057"/>
            <a:ext cx="4724400" cy="28194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8B48809-35B1-5E82-C023-D71B2EFE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06" y="2664734"/>
            <a:ext cx="5241663" cy="307163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CE27007-682E-43BA-91E7-86A5E9D3B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3163"/>
            <a:ext cx="6184994" cy="32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66CE-126E-656B-F2C9-C738AD4F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02" y="2043057"/>
            <a:ext cx="10799595" cy="1910716"/>
          </a:xfrm>
        </p:spPr>
        <p:txBody>
          <a:bodyPr/>
          <a:lstStyle/>
          <a:p>
            <a:r>
              <a:rPr lang="en-US" dirty="0"/>
              <a:t>ML Models in Over-Sampling</a:t>
            </a:r>
          </a:p>
        </p:txBody>
      </p:sp>
    </p:spTree>
    <p:extLst>
      <p:ext uri="{BB962C8B-B14F-4D97-AF65-F5344CB8AC3E}">
        <p14:creationId xmlns:p14="http://schemas.microsoft.com/office/powerpoint/2010/main" val="154910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D1D5756-C3E4-0ED5-EBC2-74D78D8B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7" y="2182464"/>
            <a:ext cx="4777740" cy="272034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8B7066-7549-FEA0-EC2E-60B35AC4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31" y="1635760"/>
            <a:ext cx="5943600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9E140E2-C40F-A120-A45C-801A724B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7" y="2227642"/>
            <a:ext cx="4480560" cy="280416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C257829-E07A-F843-3045-8939F01A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8063"/>
            <a:ext cx="5948681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4CC96A52-8677-F1B8-1BA9-3DA82B72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2030730"/>
            <a:ext cx="4419600" cy="279654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ABA1A0-B68B-2C23-59AF-9752715B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49" y="1363980"/>
            <a:ext cx="594360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B746098-FB53-9CC0-8468-32E0C4DA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7" y="1899285"/>
            <a:ext cx="5943600" cy="3059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24D4B-993E-53E5-65DA-4B73CA80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54" y="157836"/>
            <a:ext cx="3921512" cy="2652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27522-FEBF-7272-9ED9-835778DDE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192" y="2866825"/>
            <a:ext cx="4680280" cy="2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648A-E2C4-6AEC-1F89-0CF1563E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02" y="2317377"/>
            <a:ext cx="10799595" cy="156882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8569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AF4DA-369D-A717-6DB9-C9540E7419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928525" y="1891938"/>
            <a:ext cx="6467708" cy="264740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F08B1-9CD9-2FCB-F02E-0F3B7FA20922}"/>
              </a:ext>
            </a:extLst>
          </p:cNvPr>
          <p:cNvSpPr txBox="1"/>
          <p:nvPr/>
        </p:nvSpPr>
        <p:spPr>
          <a:xfrm>
            <a:off x="8092440" y="2392680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Oversampling gives better accuracy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RFC is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232203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29C-5BCE-67DB-2F68-EBE4CD50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02" y="2332617"/>
            <a:ext cx="10799595" cy="1910716"/>
          </a:xfrm>
        </p:spPr>
        <p:txBody>
          <a:bodyPr/>
          <a:lstStyle/>
          <a:p>
            <a:r>
              <a:rPr lang="en-US" sz="6600" i="1" dirty="0">
                <a:latin typeface="Helvetica" pitchFamily="2" charset="0"/>
              </a:rPr>
              <a:t>INTRODUCTION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1310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9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83112" y="2085275"/>
            <a:ext cx="8976732" cy="216333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use different methods to handle “Unbalanced Data”.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 different ML Algorithms and identify the best model for predicting Credit Card Fraud Detection.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6AFC1-FCAB-2FC3-5A28-6FB9E1E298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712" y="1825625"/>
            <a:ext cx="10872439" cy="169816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Which ML model performs best in predictive analysis on credit card transaction dataset and detect the fraudulent transactions from the given dataset </a:t>
            </a:r>
            <a:r>
              <a:rPr lang="en-US" sz="2400" dirty="0">
                <a:solidFill>
                  <a:srgbClr val="FF0000"/>
                </a:solidFill>
              </a:rPr>
              <a:t>!?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D1AE3-91BB-7D05-C611-1D1221C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Questions</a:t>
            </a:r>
          </a:p>
        </p:txBody>
      </p:sp>
    </p:spTree>
    <p:extLst>
      <p:ext uri="{BB962C8B-B14F-4D97-AF65-F5344CB8AC3E}">
        <p14:creationId xmlns:p14="http://schemas.microsoft.com/office/powerpoint/2010/main" val="404164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4979A-535A-7B3D-60AB-AED71F8E7D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07577"/>
            <a:ext cx="10515600" cy="241981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September 2013 data by European cardholders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Unbalanced Data:  492 frauds out of 284,807 transactions (</a:t>
            </a:r>
            <a:r>
              <a:rPr lang="en-US" b="1" i="0" dirty="0">
                <a:solidFill>
                  <a:srgbClr val="FF0000"/>
                </a:solidFill>
                <a:effectLst/>
                <a:latin typeface="ui-monospace"/>
              </a:rPr>
              <a:t>0.172%</a:t>
            </a: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C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ontains only numerical input variables which are the result of a PCA transformation</a:t>
            </a: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i-monospace"/>
              </a:rPr>
              <a:t>Data Source: </a:t>
            </a:r>
            <a:r>
              <a:rPr lang="en-US" sz="2800" dirty="0">
                <a:effectLst/>
                <a:latin typeface="ui-monospace"/>
                <a:hlinkClick r:id="rId2"/>
              </a:rPr>
              <a:t>https://www.kaggle.com/mlg-ulb/creditcardfraud</a:t>
            </a: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61E9-BDB6-B3EE-7D0C-72EC86E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9C1B31-0FAC-9B7F-B5D6-FE601CA4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7" y="1502460"/>
            <a:ext cx="939807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8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BD942-D097-7663-B997-6159B4457E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0883" y="1847927"/>
            <a:ext cx="4938132" cy="2467595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 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Removed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Checked and deleted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Implemented Balancing Techniques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ML Algorithms on final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C46DD9-36B8-7CCD-15BC-23431C11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98" y="884524"/>
            <a:ext cx="5368044" cy="9570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542B-3A0A-255D-A6B3-9F5CBBF9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39" y="55755"/>
            <a:ext cx="2365545" cy="566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DCB14-F0D6-62F4-E7FF-D116583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63" y="4503454"/>
            <a:ext cx="4010804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80FC0-0D5F-4C0D-7A1E-46B408EA24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235" y="1579638"/>
            <a:ext cx="3885736" cy="37405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DFA7EB-E17C-1728-E677-CD9B22E6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91" y="203126"/>
            <a:ext cx="4609761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2061-3E53-ED7C-B0A0-2EBF07C4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66" y="1579638"/>
            <a:ext cx="3935874" cy="378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E2CB8-99D1-084D-BA98-A2309F51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34" y="1579638"/>
            <a:ext cx="3813169" cy="374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868A3-E103-7595-F910-38091D20926F}"/>
              </a:ext>
            </a:extLst>
          </p:cNvPr>
          <p:cNvSpPr txBox="1"/>
          <p:nvPr/>
        </p:nvSpPr>
        <p:spPr>
          <a:xfrm>
            <a:off x="345688" y="1159725"/>
            <a:ext cx="34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Unbalanced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7F2C9-AEE5-9A8D-B58E-92DD8117B66C}"/>
              </a:ext>
            </a:extLst>
          </p:cNvPr>
          <p:cNvSpPr txBox="1"/>
          <p:nvPr/>
        </p:nvSpPr>
        <p:spPr>
          <a:xfrm>
            <a:off x="4460488" y="1127285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16998-052C-63C4-36A1-DF21E7FBDF3A}"/>
              </a:ext>
            </a:extLst>
          </p:cNvPr>
          <p:cNvSpPr txBox="1"/>
          <p:nvPr/>
        </p:nvSpPr>
        <p:spPr>
          <a:xfrm>
            <a:off x="8630325" y="1120166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Sampling</a:t>
            </a:r>
          </a:p>
        </p:txBody>
      </p:sp>
    </p:spTree>
    <p:extLst>
      <p:ext uri="{BB962C8B-B14F-4D97-AF65-F5344CB8AC3E}">
        <p14:creationId xmlns:p14="http://schemas.microsoft.com/office/powerpoint/2010/main" val="105615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29C-5BCE-67DB-2F68-EBE4CD50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02" y="1951617"/>
            <a:ext cx="10799595" cy="1910716"/>
          </a:xfrm>
        </p:spPr>
        <p:txBody>
          <a:bodyPr/>
          <a:lstStyle/>
          <a:p>
            <a:r>
              <a:rPr lang="en-US" dirty="0"/>
              <a:t>ML Models in Under-Sampling</a:t>
            </a:r>
          </a:p>
        </p:txBody>
      </p:sp>
    </p:spTree>
    <p:extLst>
      <p:ext uri="{BB962C8B-B14F-4D97-AF65-F5344CB8AC3E}">
        <p14:creationId xmlns:p14="http://schemas.microsoft.com/office/powerpoint/2010/main" val="413055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C2120-D94F-AFF8-0602-5C791835D4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247161" y="1913708"/>
            <a:ext cx="5384800" cy="3149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FA29971-F650-8FB9-EBC1-571B6AF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23" y="2052138"/>
            <a:ext cx="440436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185</Words>
  <Application>Microsoft Macintosh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Helvetica</vt:lpstr>
      <vt:lpstr>ui-monospace</vt:lpstr>
      <vt:lpstr>Office Theme</vt:lpstr>
      <vt:lpstr>2_Office Theme</vt:lpstr>
      <vt:lpstr>1_Office Theme</vt:lpstr>
      <vt:lpstr>Credit Card Fraud Detection</vt:lpstr>
      <vt:lpstr>INTRODUCTION</vt:lpstr>
      <vt:lpstr>Purpose</vt:lpstr>
      <vt:lpstr>SMART Questions</vt:lpstr>
      <vt:lpstr>Data</vt:lpstr>
      <vt:lpstr>Understanding DATA</vt:lpstr>
      <vt:lpstr>Data Visualization</vt:lpstr>
      <vt:lpstr>ML Models in Under-Sampling</vt:lpstr>
      <vt:lpstr>Random Forest Classifier</vt:lpstr>
      <vt:lpstr>Logistic Regression</vt:lpstr>
      <vt:lpstr>Decision Tree</vt:lpstr>
      <vt:lpstr>KNN Model</vt:lpstr>
      <vt:lpstr>ML Models in Over-Sampling</vt:lpstr>
      <vt:lpstr>Random Forest Classifier</vt:lpstr>
      <vt:lpstr>Logistic Regression</vt:lpstr>
      <vt:lpstr>Decision Tree</vt:lpstr>
      <vt:lpstr>KNN Model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Shaji, Aveline Mariya</cp:lastModifiedBy>
  <cp:revision>34</cp:revision>
  <dcterms:created xsi:type="dcterms:W3CDTF">2020-03-10T16:22:03Z</dcterms:created>
  <dcterms:modified xsi:type="dcterms:W3CDTF">2022-12-12T20:01:33Z</dcterms:modified>
</cp:coreProperties>
</file>