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44"/>
  </p:notesMasterIdLst>
  <p:sldIdLst>
    <p:sldId id="688" r:id="rId3"/>
    <p:sldId id="651" r:id="rId4"/>
    <p:sldId id="631" r:id="rId5"/>
    <p:sldId id="692" r:id="rId6"/>
    <p:sldId id="693" r:id="rId7"/>
    <p:sldId id="687" r:id="rId8"/>
    <p:sldId id="655" r:id="rId9"/>
    <p:sldId id="691" r:id="rId10"/>
    <p:sldId id="694" r:id="rId11"/>
    <p:sldId id="658" r:id="rId12"/>
    <p:sldId id="696" r:id="rId13"/>
    <p:sldId id="697" r:id="rId14"/>
    <p:sldId id="699" r:id="rId15"/>
    <p:sldId id="698" r:id="rId16"/>
    <p:sldId id="700" r:id="rId17"/>
    <p:sldId id="663" r:id="rId18"/>
    <p:sldId id="701" r:id="rId19"/>
    <p:sldId id="702" r:id="rId20"/>
    <p:sldId id="666" r:id="rId21"/>
    <p:sldId id="704" r:id="rId22"/>
    <p:sldId id="705" r:id="rId23"/>
    <p:sldId id="706" r:id="rId24"/>
    <p:sldId id="707" r:id="rId25"/>
    <p:sldId id="668" r:id="rId26"/>
    <p:sldId id="669" r:id="rId27"/>
    <p:sldId id="672" r:id="rId28"/>
    <p:sldId id="670" r:id="rId29"/>
    <p:sldId id="709" r:id="rId30"/>
    <p:sldId id="710" r:id="rId31"/>
    <p:sldId id="711" r:id="rId32"/>
    <p:sldId id="588" r:id="rId33"/>
    <p:sldId id="676" r:id="rId34"/>
    <p:sldId id="677" r:id="rId35"/>
    <p:sldId id="712" r:id="rId36"/>
    <p:sldId id="680" r:id="rId37"/>
    <p:sldId id="681" r:id="rId38"/>
    <p:sldId id="713" r:id="rId39"/>
    <p:sldId id="714" r:id="rId40"/>
    <p:sldId id="715" r:id="rId41"/>
    <p:sldId id="716" r:id="rId42"/>
    <p:sldId id="717" r:id="rId4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2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2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2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2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2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IS" initials="C" lastIdx="1" clrIdx="0">
    <p:extLst>
      <p:ext uri="{19B8F6BF-5375-455C-9EA6-DF929625EA0E}">
        <p15:presenceInfo xmlns:p15="http://schemas.microsoft.com/office/powerpoint/2012/main" userId="CI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0021"/>
    <a:srgbClr val="000099"/>
    <a:srgbClr val="0033CC"/>
    <a:srgbClr val="061505"/>
    <a:srgbClr val="154F11"/>
    <a:srgbClr val="1E7218"/>
    <a:srgbClr val="DBA5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7059" autoAdjust="0"/>
  </p:normalViewPr>
  <p:slideViewPr>
    <p:cSldViewPr>
      <p:cViewPr varScale="1">
        <p:scale>
          <a:sx n="159" d="100"/>
          <a:sy n="159" d="100"/>
        </p:scale>
        <p:origin x="1824" y="15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760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presProps" Target="pres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/>
            </a:lvl1pPr>
          </a:lstStyle>
          <a:p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/>
            </a:lvl1pPr>
          </a:lstStyle>
          <a:p>
            <a:endParaRPr 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/>
            </a:lvl1pPr>
          </a:lstStyle>
          <a:p>
            <a:endParaRPr lang="en-US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/>
            </a:lvl1pPr>
          </a:lstStyle>
          <a:p>
            <a:fld id="{77172384-9819-4A0C-8AD4-3C5EB7F9BC1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35070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8EE3101-C03C-4212-8268-2CFADA727228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4538" cy="3416300"/>
          </a:xfrm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1225" y="4341813"/>
            <a:ext cx="5033963" cy="4116387"/>
          </a:xfrm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333" tIns="44374" rIns="90333" bIns="44374"/>
          <a:lstStyle/>
          <a:p>
            <a:pPr marL="0" indent="0">
              <a:buFont typeface="+mj-lt"/>
              <a:buNone/>
            </a:pPr>
            <a:endParaRPr lang="en-US" u="sng" baseline="0" dirty="0"/>
          </a:p>
        </p:txBody>
      </p:sp>
    </p:spTree>
    <p:extLst>
      <p:ext uri="{BB962C8B-B14F-4D97-AF65-F5344CB8AC3E}">
        <p14:creationId xmlns:p14="http://schemas.microsoft.com/office/powerpoint/2010/main" val="19999535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altLang="en-US" sz="1200" dirty="0"/>
              <a:t>Most well-known method (</a:t>
            </a:r>
            <a:r>
              <a:rPr lang="en-US" altLang="en-US" sz="1200" dirty="0" err="1"/>
              <a:t>Obermarck</a:t>
            </a:r>
            <a:r>
              <a:rPr lang="en-US" altLang="en-US" sz="1200" dirty="0"/>
              <a:t>, 1982). Potentially more robust than other methods.</a:t>
            </a:r>
          </a:p>
          <a:p>
            <a:pPr algn="just" eaLnBrk="1" hangingPunct="1"/>
            <a:endParaRPr lang="en-US" altLang="en-US" sz="1200" dirty="0"/>
          </a:p>
          <a:p>
            <a:pPr algn="just" eaLnBrk="1" hangingPunct="1"/>
            <a:r>
              <a:rPr lang="en-US" altLang="en-US" sz="1200" dirty="0">
                <a:solidFill>
                  <a:srgbClr val="0033CC"/>
                </a:solidFill>
              </a:rPr>
              <a:t>external node</a:t>
            </a:r>
            <a:r>
              <a:rPr lang="en-US" altLang="en-US" sz="1200" dirty="0"/>
              <a:t>, </a:t>
            </a:r>
            <a:r>
              <a:rPr lang="en-US" altLang="en-US" sz="1200" dirty="0">
                <a:solidFill>
                  <a:srgbClr val="0033CC"/>
                </a:solidFill>
              </a:rPr>
              <a:t>T</a:t>
            </a:r>
            <a:r>
              <a:rPr lang="en-US" altLang="en-US" sz="1200" baseline="-25000" dirty="0">
                <a:solidFill>
                  <a:srgbClr val="0033CC"/>
                </a:solidFill>
              </a:rPr>
              <a:t>ext</a:t>
            </a:r>
            <a:r>
              <a:rPr lang="en-US" altLang="en-US" sz="1200" dirty="0"/>
              <a:t>, added to LWFG as </a:t>
            </a:r>
            <a:r>
              <a:rPr lang="en-US" altLang="en-US" sz="1200" i="1" dirty="0"/>
              <a:t>remote agent</a:t>
            </a:r>
            <a:r>
              <a:rPr lang="en-US" altLang="en-US" sz="1200" dirty="0"/>
              <a:t>.</a:t>
            </a:r>
          </a:p>
          <a:p>
            <a:pPr algn="just" eaLnBrk="1" hangingPunct="1"/>
            <a:r>
              <a:rPr lang="en-US" altLang="en-US" sz="1200" dirty="0"/>
              <a:t>If a LWFG contains a cycle without T</a:t>
            </a:r>
            <a:r>
              <a:rPr lang="en-US" altLang="en-US" sz="1200" baseline="-25000" dirty="0"/>
              <a:t>ext</a:t>
            </a:r>
            <a:r>
              <a:rPr lang="en-US" altLang="en-US" sz="1200" dirty="0"/>
              <a:t>, then site and DDBMS are in deadlock. </a:t>
            </a:r>
          </a:p>
          <a:p>
            <a:pPr algn="just" eaLnBrk="1" hangingPunct="1"/>
            <a:endParaRPr lang="en-US" altLang="en-US" sz="1200" dirty="0"/>
          </a:p>
          <a:p>
            <a:pPr algn="just" eaLnBrk="1" hangingPunct="1"/>
            <a:r>
              <a:rPr lang="en-US" altLang="en-US" sz="1200" i="1" dirty="0"/>
              <a:t>Global deadlock may (still) exist if LWFG contains a cycle involving T</a:t>
            </a:r>
            <a:r>
              <a:rPr lang="en-US" altLang="en-US" sz="1200" i="1" baseline="-25000" dirty="0"/>
              <a:t>ext</a:t>
            </a:r>
            <a:r>
              <a:rPr lang="en-US" altLang="en-US" sz="1200" i="1" dirty="0"/>
              <a:t>. To check, graphs are merged.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72384-9819-4A0C-8AD4-3C5EB7F9BC18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0235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altLang="en-US" sz="1200" dirty="0"/>
              <a:t>Most well-known method (</a:t>
            </a:r>
            <a:r>
              <a:rPr lang="en-US" altLang="en-US" sz="1200" dirty="0" err="1"/>
              <a:t>Obermarck</a:t>
            </a:r>
            <a:r>
              <a:rPr lang="en-US" altLang="en-US" sz="1200" dirty="0"/>
              <a:t>, 1982). Potentially more robust than other methods.</a:t>
            </a:r>
          </a:p>
          <a:p>
            <a:pPr algn="just" eaLnBrk="1" hangingPunct="1"/>
            <a:endParaRPr lang="en-US" altLang="en-US" sz="1200" dirty="0"/>
          </a:p>
          <a:p>
            <a:pPr algn="just" eaLnBrk="1" hangingPunct="1"/>
            <a:r>
              <a:rPr lang="en-US" altLang="en-US" sz="1200" dirty="0">
                <a:solidFill>
                  <a:srgbClr val="0033CC"/>
                </a:solidFill>
              </a:rPr>
              <a:t>external node</a:t>
            </a:r>
            <a:r>
              <a:rPr lang="en-US" altLang="en-US" sz="1200" dirty="0"/>
              <a:t>, </a:t>
            </a:r>
            <a:r>
              <a:rPr lang="en-US" altLang="en-US" sz="1200" dirty="0">
                <a:solidFill>
                  <a:srgbClr val="0033CC"/>
                </a:solidFill>
              </a:rPr>
              <a:t>T</a:t>
            </a:r>
            <a:r>
              <a:rPr lang="en-US" altLang="en-US" sz="1200" baseline="-25000" dirty="0">
                <a:solidFill>
                  <a:srgbClr val="0033CC"/>
                </a:solidFill>
              </a:rPr>
              <a:t>ext</a:t>
            </a:r>
            <a:r>
              <a:rPr lang="en-US" altLang="en-US" sz="1200" dirty="0"/>
              <a:t>, added to LWFG as </a:t>
            </a:r>
            <a:r>
              <a:rPr lang="en-US" altLang="en-US" sz="1200" i="1" dirty="0"/>
              <a:t>remote agent</a:t>
            </a:r>
            <a:r>
              <a:rPr lang="en-US" altLang="en-US" sz="1200" dirty="0"/>
              <a:t>.</a:t>
            </a:r>
          </a:p>
          <a:p>
            <a:pPr algn="just" eaLnBrk="1" hangingPunct="1"/>
            <a:r>
              <a:rPr lang="en-US" altLang="en-US" sz="1200" dirty="0"/>
              <a:t>If a LWFG contains a cycle without T</a:t>
            </a:r>
            <a:r>
              <a:rPr lang="en-US" altLang="en-US" sz="1200" baseline="-25000" dirty="0"/>
              <a:t>ext</a:t>
            </a:r>
            <a:r>
              <a:rPr lang="en-US" altLang="en-US" sz="1200" dirty="0"/>
              <a:t>, then site and DDBMS are in deadlock. </a:t>
            </a:r>
          </a:p>
          <a:p>
            <a:pPr algn="just" eaLnBrk="1" hangingPunct="1"/>
            <a:endParaRPr lang="en-US" altLang="en-US" sz="1200" dirty="0"/>
          </a:p>
          <a:p>
            <a:pPr algn="just" eaLnBrk="1" hangingPunct="1"/>
            <a:r>
              <a:rPr lang="en-US" altLang="en-US" sz="1200" i="1" dirty="0"/>
              <a:t>Global deadlock may (still) exist if LWFG contains a cycle involving T</a:t>
            </a:r>
            <a:r>
              <a:rPr lang="en-US" altLang="en-US" sz="1200" i="1" baseline="-25000" dirty="0"/>
              <a:t>ext</a:t>
            </a:r>
            <a:r>
              <a:rPr lang="en-US" altLang="en-US" sz="1200" i="1" dirty="0"/>
              <a:t>. To check, graphs are merged.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72384-9819-4A0C-8AD4-3C5EB7F9BC18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1719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altLang="en-US" sz="1200" dirty="0"/>
              <a:t>Most well-known method (</a:t>
            </a:r>
            <a:r>
              <a:rPr lang="en-US" altLang="en-US" sz="1200" dirty="0" err="1"/>
              <a:t>Obermarck</a:t>
            </a:r>
            <a:r>
              <a:rPr lang="en-US" altLang="en-US" sz="1200" dirty="0"/>
              <a:t>, 1982). Potentially more robust than other methods.</a:t>
            </a:r>
          </a:p>
          <a:p>
            <a:pPr algn="just" eaLnBrk="1" hangingPunct="1"/>
            <a:endParaRPr lang="en-US" altLang="en-US" sz="1200" dirty="0"/>
          </a:p>
          <a:p>
            <a:pPr algn="just" eaLnBrk="1" hangingPunct="1"/>
            <a:r>
              <a:rPr lang="en-US" altLang="en-US" sz="1200" dirty="0">
                <a:solidFill>
                  <a:srgbClr val="0033CC"/>
                </a:solidFill>
              </a:rPr>
              <a:t>external node</a:t>
            </a:r>
            <a:r>
              <a:rPr lang="en-US" altLang="en-US" sz="1200" dirty="0"/>
              <a:t>, </a:t>
            </a:r>
            <a:r>
              <a:rPr lang="en-US" altLang="en-US" sz="1200" dirty="0">
                <a:solidFill>
                  <a:srgbClr val="0033CC"/>
                </a:solidFill>
              </a:rPr>
              <a:t>T</a:t>
            </a:r>
            <a:r>
              <a:rPr lang="en-US" altLang="en-US" sz="1200" baseline="-25000" dirty="0">
                <a:solidFill>
                  <a:srgbClr val="0033CC"/>
                </a:solidFill>
              </a:rPr>
              <a:t>ext</a:t>
            </a:r>
            <a:r>
              <a:rPr lang="en-US" altLang="en-US" sz="1200" dirty="0"/>
              <a:t>, added to LWFG as </a:t>
            </a:r>
            <a:r>
              <a:rPr lang="en-US" altLang="en-US" sz="1200" i="1" dirty="0"/>
              <a:t>remote agent</a:t>
            </a:r>
            <a:r>
              <a:rPr lang="en-US" altLang="en-US" sz="1200" dirty="0"/>
              <a:t>.</a:t>
            </a:r>
          </a:p>
          <a:p>
            <a:pPr algn="just" eaLnBrk="1" hangingPunct="1"/>
            <a:r>
              <a:rPr lang="en-US" altLang="en-US" sz="1200" dirty="0"/>
              <a:t>If a LWFG contains a cycle without T</a:t>
            </a:r>
            <a:r>
              <a:rPr lang="en-US" altLang="en-US" sz="1200" baseline="-25000" dirty="0"/>
              <a:t>ext</a:t>
            </a:r>
            <a:r>
              <a:rPr lang="en-US" altLang="en-US" sz="1200" dirty="0"/>
              <a:t>, then site and DDBMS are in deadlock. </a:t>
            </a:r>
          </a:p>
          <a:p>
            <a:pPr algn="just" eaLnBrk="1" hangingPunct="1"/>
            <a:endParaRPr lang="en-US" altLang="en-US" sz="1200" dirty="0"/>
          </a:p>
          <a:p>
            <a:pPr algn="just" eaLnBrk="1" hangingPunct="1"/>
            <a:r>
              <a:rPr lang="en-US" altLang="en-US" sz="1200" i="1" dirty="0"/>
              <a:t>Global deadlock may (still) exist if LWFG contains a cycle involving T</a:t>
            </a:r>
            <a:r>
              <a:rPr lang="en-US" altLang="en-US" sz="1200" i="1" baseline="-25000" dirty="0"/>
              <a:t>ext</a:t>
            </a:r>
            <a:r>
              <a:rPr lang="en-US" altLang="en-US" sz="1200" i="1" dirty="0"/>
              <a:t>. To check, graphs are merged.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72384-9819-4A0C-8AD4-3C5EB7F9BC18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0570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altLang="en-US" sz="1200" dirty="0"/>
              <a:t>Most well-known method (</a:t>
            </a:r>
            <a:r>
              <a:rPr lang="en-US" altLang="en-US" sz="1200" dirty="0" err="1"/>
              <a:t>Obermarck</a:t>
            </a:r>
            <a:r>
              <a:rPr lang="en-US" altLang="en-US" sz="1200" dirty="0"/>
              <a:t>, 1982). Potentially more robust than other methods.</a:t>
            </a:r>
          </a:p>
          <a:p>
            <a:pPr algn="just" eaLnBrk="1" hangingPunct="1"/>
            <a:endParaRPr lang="en-US" altLang="en-US" sz="1200" dirty="0"/>
          </a:p>
          <a:p>
            <a:pPr algn="just" eaLnBrk="1" hangingPunct="1"/>
            <a:r>
              <a:rPr lang="en-US" altLang="en-US" sz="1200" dirty="0">
                <a:solidFill>
                  <a:srgbClr val="0033CC"/>
                </a:solidFill>
              </a:rPr>
              <a:t>external node</a:t>
            </a:r>
            <a:r>
              <a:rPr lang="en-US" altLang="en-US" sz="1200" dirty="0"/>
              <a:t>, </a:t>
            </a:r>
            <a:r>
              <a:rPr lang="en-US" altLang="en-US" sz="1200" dirty="0">
                <a:solidFill>
                  <a:srgbClr val="0033CC"/>
                </a:solidFill>
              </a:rPr>
              <a:t>T</a:t>
            </a:r>
            <a:r>
              <a:rPr lang="en-US" altLang="en-US" sz="1200" baseline="-25000" dirty="0">
                <a:solidFill>
                  <a:srgbClr val="0033CC"/>
                </a:solidFill>
              </a:rPr>
              <a:t>ext</a:t>
            </a:r>
            <a:r>
              <a:rPr lang="en-US" altLang="en-US" sz="1200" dirty="0"/>
              <a:t>, added to LWFG as </a:t>
            </a:r>
            <a:r>
              <a:rPr lang="en-US" altLang="en-US" sz="1200" i="1" dirty="0"/>
              <a:t>remote agent</a:t>
            </a:r>
            <a:r>
              <a:rPr lang="en-US" altLang="en-US" sz="1200" dirty="0"/>
              <a:t>.</a:t>
            </a:r>
          </a:p>
          <a:p>
            <a:pPr algn="just" eaLnBrk="1" hangingPunct="1"/>
            <a:r>
              <a:rPr lang="en-US" altLang="en-US" sz="1200" dirty="0"/>
              <a:t>If a LWFG contains a cycle without T</a:t>
            </a:r>
            <a:r>
              <a:rPr lang="en-US" altLang="en-US" sz="1200" baseline="-25000" dirty="0"/>
              <a:t>ext</a:t>
            </a:r>
            <a:r>
              <a:rPr lang="en-US" altLang="en-US" sz="1200" dirty="0"/>
              <a:t>, then site and DDBMS are in deadlock. </a:t>
            </a:r>
          </a:p>
          <a:p>
            <a:pPr algn="just" eaLnBrk="1" hangingPunct="1"/>
            <a:endParaRPr lang="en-US" altLang="en-US" sz="1200" dirty="0"/>
          </a:p>
          <a:p>
            <a:pPr algn="just" eaLnBrk="1" hangingPunct="1"/>
            <a:r>
              <a:rPr lang="en-US" altLang="en-US" sz="1200" i="1" dirty="0"/>
              <a:t>Global deadlock may (still) exist if LWFG contains a cycle involving T</a:t>
            </a:r>
            <a:r>
              <a:rPr lang="en-US" altLang="en-US" sz="1200" i="1" baseline="-25000" dirty="0"/>
              <a:t>ext</a:t>
            </a:r>
            <a:r>
              <a:rPr lang="en-US" altLang="en-US" sz="1200" i="1" dirty="0"/>
              <a:t>. To check, graphs are merged.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72384-9819-4A0C-8AD4-3C5EB7F9BC18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9612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altLang="en-US" sz="1200" dirty="0"/>
              <a:t>Most well-known method (</a:t>
            </a:r>
            <a:r>
              <a:rPr lang="en-US" altLang="en-US" sz="1200" dirty="0" err="1"/>
              <a:t>Obermarck</a:t>
            </a:r>
            <a:r>
              <a:rPr lang="en-US" altLang="en-US" sz="1200" dirty="0"/>
              <a:t>, 1982). Potentially more robust than other methods.</a:t>
            </a:r>
          </a:p>
          <a:p>
            <a:pPr algn="just" eaLnBrk="1" hangingPunct="1"/>
            <a:endParaRPr lang="en-US" altLang="en-US" sz="1200" dirty="0"/>
          </a:p>
          <a:p>
            <a:pPr algn="just" eaLnBrk="1" hangingPunct="1"/>
            <a:r>
              <a:rPr lang="en-US" altLang="en-US" sz="1200" dirty="0">
                <a:solidFill>
                  <a:srgbClr val="0033CC"/>
                </a:solidFill>
              </a:rPr>
              <a:t>external node</a:t>
            </a:r>
            <a:r>
              <a:rPr lang="en-US" altLang="en-US" sz="1200" dirty="0"/>
              <a:t>, </a:t>
            </a:r>
            <a:r>
              <a:rPr lang="en-US" altLang="en-US" sz="1200" dirty="0">
                <a:solidFill>
                  <a:srgbClr val="0033CC"/>
                </a:solidFill>
              </a:rPr>
              <a:t>T</a:t>
            </a:r>
            <a:r>
              <a:rPr lang="en-US" altLang="en-US" sz="1200" baseline="-25000" dirty="0">
                <a:solidFill>
                  <a:srgbClr val="0033CC"/>
                </a:solidFill>
              </a:rPr>
              <a:t>ext</a:t>
            </a:r>
            <a:r>
              <a:rPr lang="en-US" altLang="en-US" sz="1200" dirty="0"/>
              <a:t>, added to LWFG as </a:t>
            </a:r>
            <a:r>
              <a:rPr lang="en-US" altLang="en-US" sz="1200" i="1" dirty="0"/>
              <a:t>remote agent</a:t>
            </a:r>
            <a:r>
              <a:rPr lang="en-US" altLang="en-US" sz="1200" dirty="0"/>
              <a:t>.</a:t>
            </a:r>
          </a:p>
          <a:p>
            <a:pPr algn="just" eaLnBrk="1" hangingPunct="1"/>
            <a:r>
              <a:rPr lang="en-US" altLang="en-US" sz="1200" dirty="0"/>
              <a:t>If a LWFG contains a cycle without T</a:t>
            </a:r>
            <a:r>
              <a:rPr lang="en-US" altLang="en-US" sz="1200" baseline="-25000" dirty="0"/>
              <a:t>ext</a:t>
            </a:r>
            <a:r>
              <a:rPr lang="en-US" altLang="en-US" sz="1200" dirty="0"/>
              <a:t>, then site and DDBMS are in deadlock. </a:t>
            </a:r>
          </a:p>
          <a:p>
            <a:pPr algn="just" eaLnBrk="1" hangingPunct="1"/>
            <a:endParaRPr lang="en-US" altLang="en-US" sz="1200" dirty="0"/>
          </a:p>
          <a:p>
            <a:pPr algn="just" eaLnBrk="1" hangingPunct="1"/>
            <a:r>
              <a:rPr lang="en-US" altLang="en-US" sz="1200" i="1" dirty="0"/>
              <a:t>Global deadlock may (still) exist if LWFG contains a cycle involving T</a:t>
            </a:r>
            <a:r>
              <a:rPr lang="en-US" altLang="en-US" sz="1200" i="1" baseline="-25000" dirty="0"/>
              <a:t>ext</a:t>
            </a:r>
            <a:r>
              <a:rPr lang="en-US" altLang="en-US" sz="1200" i="1" dirty="0"/>
              <a:t>. To check, graphs are merged.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72384-9819-4A0C-8AD4-3C5EB7F9BC18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0506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DC =</a:t>
            </a:r>
            <a:r>
              <a:rPr lang="en-GB" baseline="0" dirty="0"/>
              <a:t> data communication component of the database management system (DDBMS)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72384-9819-4A0C-8AD4-3C5EB7F9BC18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3485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DC =</a:t>
            </a:r>
            <a:r>
              <a:rPr lang="en-GB" baseline="0" dirty="0"/>
              <a:t> data communication component of the database management system (DDBMS)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72384-9819-4A0C-8AD4-3C5EB7F9BC18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3073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200" dirty="0"/>
              <a:t>The coordinator knows the identity of all participants</a:t>
            </a:r>
            <a:endParaRPr lang="en-GB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200" dirty="0"/>
              <a:t>Each participant knows the identity of the coordinator (not necessarily the identity of all other participants)</a:t>
            </a:r>
            <a:endParaRPr lang="en-GB" dirty="0"/>
          </a:p>
          <a:p>
            <a:endParaRPr lang="en-GB" dirty="0"/>
          </a:p>
          <a:p>
            <a:r>
              <a:rPr lang="en-GB" dirty="0"/>
              <a:t>DC =</a:t>
            </a:r>
            <a:r>
              <a:rPr lang="en-GB" baseline="0" dirty="0"/>
              <a:t> data communication component of the database management system (DDBMS)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72384-9819-4A0C-8AD4-3C5EB7F9BC18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5260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en-US" altLang="en-US" sz="2800" dirty="0"/>
              <a:t>Two phases: a </a:t>
            </a:r>
            <a:r>
              <a:rPr lang="en-US" altLang="en-US" sz="2800" i="1" dirty="0">
                <a:solidFill>
                  <a:srgbClr val="FF0000"/>
                </a:solidFill>
              </a:rPr>
              <a:t>voting phase</a:t>
            </a:r>
            <a:r>
              <a:rPr lang="en-US" altLang="en-US" sz="2800" dirty="0">
                <a:solidFill>
                  <a:srgbClr val="FF0000"/>
                </a:solidFill>
              </a:rPr>
              <a:t> </a:t>
            </a:r>
            <a:r>
              <a:rPr lang="en-US" altLang="en-US" sz="2800" dirty="0"/>
              <a:t>and a </a:t>
            </a:r>
            <a:r>
              <a:rPr lang="en-US" altLang="en-US" sz="2800" i="1" dirty="0">
                <a:solidFill>
                  <a:srgbClr val="FF0000"/>
                </a:solidFill>
              </a:rPr>
              <a:t>decision phase</a:t>
            </a:r>
            <a:r>
              <a:rPr lang="en-US" altLang="en-US" sz="2800" dirty="0"/>
              <a:t>. </a:t>
            </a:r>
          </a:p>
          <a:p>
            <a:pPr algn="just" eaLnBrk="1" hangingPunct="1"/>
            <a:r>
              <a:rPr lang="en-US" altLang="en-US" sz="2800" dirty="0"/>
              <a:t>Coordinator asks participants to commit transaction </a:t>
            </a:r>
          </a:p>
          <a:p>
            <a:pPr lvl="1" algn="just"/>
            <a:r>
              <a:rPr lang="en-US" altLang="en-US" sz="2400" dirty="0"/>
              <a:t>If all vote commit, coordinator instructs all participants to commit. </a:t>
            </a:r>
          </a:p>
          <a:p>
            <a:pPr lvl="1" algn="just" eaLnBrk="1" hangingPunct="1"/>
            <a:r>
              <a:rPr lang="en-US" altLang="en-US" sz="2400" dirty="0"/>
              <a:t>If one participant votes abort (or times out) coordinator instructs </a:t>
            </a:r>
            <a:r>
              <a:rPr lang="en-US" altLang="en-US" sz="2400" b="1" dirty="0"/>
              <a:t>all</a:t>
            </a:r>
            <a:r>
              <a:rPr lang="en-US" altLang="en-US" sz="2400" dirty="0"/>
              <a:t> participants to abort transaction. </a:t>
            </a:r>
          </a:p>
          <a:p>
            <a:pPr lvl="1"/>
            <a:r>
              <a:rPr lang="en-US" altLang="en-US" sz="2400" dirty="0"/>
              <a:t>All participants must adopt global decision.</a:t>
            </a:r>
          </a:p>
          <a:p>
            <a:pPr algn="just" eaLnBrk="1" hangingPunct="1"/>
            <a:r>
              <a:rPr lang="en-US" altLang="en-US" sz="2800" dirty="0"/>
              <a:t>Participant:</a:t>
            </a:r>
          </a:p>
          <a:p>
            <a:pPr lvl="1" algn="just"/>
            <a:r>
              <a:rPr lang="en-US" altLang="en-US" sz="2400" dirty="0"/>
              <a:t>If votes abort, free to abort transaction immediately</a:t>
            </a:r>
          </a:p>
          <a:p>
            <a:pPr lvl="1" algn="just"/>
            <a:r>
              <a:rPr lang="en-US" altLang="en-US" sz="2400" dirty="0"/>
              <a:t>If votes commit, wait for coordinator global-commit or global-abort message. </a:t>
            </a:r>
          </a:p>
          <a:p>
            <a:pPr lvl="1" algn="just"/>
            <a:r>
              <a:rPr lang="en-US" altLang="en-US" sz="2400" dirty="0"/>
              <a:t>If no instruction from coordinator, can abort.</a:t>
            </a:r>
          </a:p>
          <a:p>
            <a:pPr lvl="1" algn="just"/>
            <a:r>
              <a:rPr lang="en-US" altLang="en-US" sz="2400" dirty="0"/>
              <a:t>Protocol assumes each site has own local log and can rollback or commit transaction reliably. </a:t>
            </a:r>
          </a:p>
          <a:p>
            <a:endParaRPr lang="en-US" altLang="en-US" sz="2800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72384-9819-4A0C-8AD4-3C5EB7F9BC18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7333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en-US" altLang="en-US" sz="2800" dirty="0"/>
              <a:t>Two phases: a </a:t>
            </a:r>
            <a:r>
              <a:rPr lang="en-US" altLang="en-US" sz="2800" i="1" dirty="0">
                <a:solidFill>
                  <a:srgbClr val="FF0000"/>
                </a:solidFill>
              </a:rPr>
              <a:t>voting phase</a:t>
            </a:r>
            <a:r>
              <a:rPr lang="en-US" altLang="en-US" sz="2800" dirty="0">
                <a:solidFill>
                  <a:srgbClr val="FF0000"/>
                </a:solidFill>
              </a:rPr>
              <a:t> </a:t>
            </a:r>
            <a:r>
              <a:rPr lang="en-US" altLang="en-US" sz="2800" dirty="0"/>
              <a:t>and a </a:t>
            </a:r>
            <a:r>
              <a:rPr lang="en-US" altLang="en-US" sz="2800" i="1" dirty="0">
                <a:solidFill>
                  <a:srgbClr val="FF0000"/>
                </a:solidFill>
              </a:rPr>
              <a:t>decision phase</a:t>
            </a:r>
            <a:r>
              <a:rPr lang="en-US" altLang="en-US" sz="2800" dirty="0"/>
              <a:t>. </a:t>
            </a:r>
          </a:p>
          <a:p>
            <a:pPr algn="just" eaLnBrk="1" hangingPunct="1"/>
            <a:r>
              <a:rPr lang="en-US" altLang="en-US" sz="2800" dirty="0"/>
              <a:t>Coordinator asks participants to commit transaction </a:t>
            </a:r>
          </a:p>
          <a:p>
            <a:pPr lvl="1" algn="just"/>
            <a:r>
              <a:rPr lang="en-US" altLang="en-US" sz="2400" dirty="0"/>
              <a:t>If all vote commit, coordinator instructs all participants to commit. </a:t>
            </a:r>
          </a:p>
          <a:p>
            <a:pPr lvl="1" algn="just" eaLnBrk="1" hangingPunct="1"/>
            <a:r>
              <a:rPr lang="en-US" altLang="en-US" sz="2400" dirty="0"/>
              <a:t>If one participant votes abort (or times out) coordinator instructs </a:t>
            </a:r>
            <a:r>
              <a:rPr lang="en-US" altLang="en-US" sz="2400" b="1" dirty="0"/>
              <a:t>all</a:t>
            </a:r>
            <a:r>
              <a:rPr lang="en-US" altLang="en-US" sz="2400" dirty="0"/>
              <a:t> participants to abort transaction. </a:t>
            </a:r>
          </a:p>
          <a:p>
            <a:pPr lvl="1"/>
            <a:r>
              <a:rPr lang="en-US" altLang="en-US" sz="2400" dirty="0"/>
              <a:t>All participants must adopt global decision.</a:t>
            </a:r>
          </a:p>
          <a:p>
            <a:pPr algn="just" eaLnBrk="1" hangingPunct="1"/>
            <a:r>
              <a:rPr lang="en-US" altLang="en-US" sz="2800" dirty="0"/>
              <a:t>Participant:</a:t>
            </a:r>
          </a:p>
          <a:p>
            <a:pPr lvl="1" algn="just"/>
            <a:r>
              <a:rPr lang="en-US" altLang="en-US" sz="2400" dirty="0"/>
              <a:t>If votes abort, free to abort transaction immediately</a:t>
            </a:r>
          </a:p>
          <a:p>
            <a:pPr lvl="1" algn="just"/>
            <a:r>
              <a:rPr lang="en-US" altLang="en-US" sz="2400" dirty="0"/>
              <a:t>If votes commit, wait for coordinator global-commit or global-abort message. </a:t>
            </a:r>
          </a:p>
          <a:p>
            <a:pPr lvl="1" algn="just"/>
            <a:r>
              <a:rPr lang="en-US" altLang="en-US" sz="2400" dirty="0"/>
              <a:t>If no instruction from coordinator, can abort.</a:t>
            </a:r>
          </a:p>
          <a:p>
            <a:pPr lvl="1" algn="just"/>
            <a:r>
              <a:rPr lang="en-US" altLang="en-US" sz="2400" dirty="0"/>
              <a:t>Protocol assumes each site has own local log and can rollback or commit transaction reliably. </a:t>
            </a:r>
          </a:p>
          <a:p>
            <a:endParaRPr lang="en-US" altLang="en-US" sz="2800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72384-9819-4A0C-8AD4-3C5EB7F9BC18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7363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8EE3101-C03C-4212-8268-2CFADA727228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4538" cy="3416300"/>
          </a:xfrm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1225" y="4341813"/>
            <a:ext cx="5033963" cy="4116387"/>
          </a:xfrm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333" tIns="44374" rIns="90333" bIns="44374"/>
          <a:lstStyle/>
          <a:p>
            <a:pPr marL="0" indent="0">
              <a:buFont typeface="+mj-lt"/>
              <a:buNone/>
            </a:pPr>
            <a:endParaRPr lang="en-US" u="sng" baseline="0" dirty="0"/>
          </a:p>
        </p:txBody>
      </p:sp>
    </p:spTree>
    <p:extLst>
      <p:ext uri="{BB962C8B-B14F-4D97-AF65-F5344CB8AC3E}">
        <p14:creationId xmlns:p14="http://schemas.microsoft.com/office/powerpoint/2010/main" val="199995353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en-US" altLang="en-US" sz="2800" dirty="0"/>
              <a:t>Two phases: a </a:t>
            </a:r>
            <a:r>
              <a:rPr lang="en-US" altLang="en-US" sz="2800" i="1" dirty="0">
                <a:solidFill>
                  <a:srgbClr val="FF0000"/>
                </a:solidFill>
              </a:rPr>
              <a:t>voting phase</a:t>
            </a:r>
            <a:r>
              <a:rPr lang="en-US" altLang="en-US" sz="2800" dirty="0">
                <a:solidFill>
                  <a:srgbClr val="FF0000"/>
                </a:solidFill>
              </a:rPr>
              <a:t> </a:t>
            </a:r>
            <a:r>
              <a:rPr lang="en-US" altLang="en-US" sz="2800" dirty="0"/>
              <a:t>and a </a:t>
            </a:r>
            <a:r>
              <a:rPr lang="en-US" altLang="en-US" sz="2800" i="1" dirty="0">
                <a:solidFill>
                  <a:srgbClr val="FF0000"/>
                </a:solidFill>
              </a:rPr>
              <a:t>decision phase</a:t>
            </a:r>
            <a:r>
              <a:rPr lang="en-US" altLang="en-US" sz="2800" dirty="0"/>
              <a:t>. </a:t>
            </a:r>
          </a:p>
          <a:p>
            <a:pPr algn="just" eaLnBrk="1" hangingPunct="1"/>
            <a:r>
              <a:rPr lang="en-US" altLang="en-US" sz="2800" dirty="0"/>
              <a:t>Coordinator asks participants to commit transaction </a:t>
            </a:r>
          </a:p>
          <a:p>
            <a:pPr lvl="1" algn="just"/>
            <a:r>
              <a:rPr lang="en-US" altLang="en-US" sz="2400" dirty="0"/>
              <a:t>If all vote commit, coordinator instructs all participants to commit. </a:t>
            </a:r>
          </a:p>
          <a:p>
            <a:pPr lvl="1" algn="just" eaLnBrk="1" hangingPunct="1"/>
            <a:r>
              <a:rPr lang="en-US" altLang="en-US" sz="2400" dirty="0"/>
              <a:t>If one participant votes abort (or times out) coordinator instructs </a:t>
            </a:r>
            <a:r>
              <a:rPr lang="en-US" altLang="en-US" sz="2400" b="1" dirty="0"/>
              <a:t>all</a:t>
            </a:r>
            <a:r>
              <a:rPr lang="en-US" altLang="en-US" sz="2400" dirty="0"/>
              <a:t> participants to abort transaction. </a:t>
            </a:r>
          </a:p>
          <a:p>
            <a:pPr lvl="1"/>
            <a:r>
              <a:rPr lang="en-US" altLang="en-US" sz="2400" dirty="0"/>
              <a:t>All participants must adopt global decision.</a:t>
            </a:r>
          </a:p>
          <a:p>
            <a:pPr algn="just" eaLnBrk="1" hangingPunct="1"/>
            <a:r>
              <a:rPr lang="en-US" altLang="en-US" sz="2800" dirty="0"/>
              <a:t>Participant:</a:t>
            </a:r>
          </a:p>
          <a:p>
            <a:pPr lvl="1" algn="just"/>
            <a:r>
              <a:rPr lang="en-US" altLang="en-US" sz="2400" dirty="0"/>
              <a:t>If votes abort, free to abort transaction immediately</a:t>
            </a:r>
          </a:p>
          <a:p>
            <a:pPr lvl="1" algn="just"/>
            <a:r>
              <a:rPr lang="en-US" altLang="en-US" sz="2400" dirty="0"/>
              <a:t>If votes commit, wait for coordinator global-commit or global-abort message. </a:t>
            </a:r>
          </a:p>
          <a:p>
            <a:pPr lvl="1" algn="just"/>
            <a:r>
              <a:rPr lang="en-US" altLang="en-US" sz="2400" dirty="0"/>
              <a:t>If no instruction from coordinator, can abort.</a:t>
            </a:r>
          </a:p>
          <a:p>
            <a:pPr lvl="1" algn="just"/>
            <a:r>
              <a:rPr lang="en-US" altLang="en-US" sz="2400" dirty="0"/>
              <a:t>Protocol assumes each site has own local log and can rollback or commit transaction reliably. </a:t>
            </a:r>
          </a:p>
          <a:p>
            <a:endParaRPr lang="en-US" altLang="en-US" sz="2800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72384-9819-4A0C-8AD4-3C5EB7F9BC18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92953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en-US" altLang="en-US" sz="2800" dirty="0"/>
              <a:t>Two phases: a </a:t>
            </a:r>
            <a:r>
              <a:rPr lang="en-US" altLang="en-US" sz="2800" i="1" dirty="0">
                <a:solidFill>
                  <a:srgbClr val="FF0000"/>
                </a:solidFill>
              </a:rPr>
              <a:t>voting phase</a:t>
            </a:r>
            <a:r>
              <a:rPr lang="en-US" altLang="en-US" sz="2800" dirty="0">
                <a:solidFill>
                  <a:srgbClr val="FF0000"/>
                </a:solidFill>
              </a:rPr>
              <a:t> </a:t>
            </a:r>
            <a:r>
              <a:rPr lang="en-US" altLang="en-US" sz="2800" dirty="0"/>
              <a:t>and a </a:t>
            </a:r>
            <a:r>
              <a:rPr lang="en-US" altLang="en-US" sz="2800" i="1" dirty="0">
                <a:solidFill>
                  <a:srgbClr val="FF0000"/>
                </a:solidFill>
              </a:rPr>
              <a:t>decision phase</a:t>
            </a:r>
            <a:r>
              <a:rPr lang="en-US" altLang="en-US" sz="2800" dirty="0"/>
              <a:t>. </a:t>
            </a:r>
          </a:p>
          <a:p>
            <a:pPr algn="just" eaLnBrk="1" hangingPunct="1"/>
            <a:r>
              <a:rPr lang="en-US" altLang="en-US" sz="2800" dirty="0"/>
              <a:t>Coordinator asks participants to commit transaction </a:t>
            </a:r>
          </a:p>
          <a:p>
            <a:pPr lvl="1" algn="just"/>
            <a:r>
              <a:rPr lang="en-US" altLang="en-US" sz="2400" dirty="0"/>
              <a:t>If all vote commit, coordinator instructs all participants to commit. </a:t>
            </a:r>
          </a:p>
          <a:p>
            <a:pPr lvl="1" algn="just" eaLnBrk="1" hangingPunct="1"/>
            <a:r>
              <a:rPr lang="en-US" altLang="en-US" sz="2400" dirty="0"/>
              <a:t>If one participant votes abort (or times out) coordinator instructs </a:t>
            </a:r>
            <a:r>
              <a:rPr lang="en-US" altLang="en-US" sz="2400" b="1" dirty="0"/>
              <a:t>all</a:t>
            </a:r>
            <a:r>
              <a:rPr lang="en-US" altLang="en-US" sz="2400" dirty="0"/>
              <a:t> participants to abort transaction. </a:t>
            </a:r>
          </a:p>
          <a:p>
            <a:pPr lvl="1"/>
            <a:r>
              <a:rPr lang="en-US" altLang="en-US" sz="2400" dirty="0"/>
              <a:t>All participants must adopt global decision.</a:t>
            </a:r>
          </a:p>
          <a:p>
            <a:pPr algn="just" eaLnBrk="1" hangingPunct="1"/>
            <a:r>
              <a:rPr lang="en-US" altLang="en-US" sz="2800" dirty="0"/>
              <a:t>Participant:</a:t>
            </a:r>
          </a:p>
          <a:p>
            <a:pPr lvl="1" algn="just"/>
            <a:r>
              <a:rPr lang="en-US" altLang="en-US" sz="2400" dirty="0"/>
              <a:t>If votes abort, free to abort transaction immediately</a:t>
            </a:r>
          </a:p>
          <a:p>
            <a:pPr lvl="1" algn="just"/>
            <a:r>
              <a:rPr lang="en-US" altLang="en-US" sz="2400" dirty="0"/>
              <a:t>If votes commit, wait for coordinator global-commit or global-abort message. </a:t>
            </a:r>
          </a:p>
          <a:p>
            <a:pPr lvl="1" algn="just"/>
            <a:r>
              <a:rPr lang="en-US" altLang="en-US" sz="2400" dirty="0"/>
              <a:t>If no instruction from coordinator, can abort.</a:t>
            </a:r>
          </a:p>
          <a:p>
            <a:pPr lvl="1" algn="just"/>
            <a:r>
              <a:rPr lang="en-US" altLang="en-US" sz="2400" dirty="0"/>
              <a:t>Protocol assumes each site has own local log and can rollback or commit transaction reliably. </a:t>
            </a:r>
          </a:p>
          <a:p>
            <a:endParaRPr lang="en-US" altLang="en-US" sz="2800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72384-9819-4A0C-8AD4-3C5EB7F9BC18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03853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en-US" altLang="en-US" sz="2800" dirty="0"/>
              <a:t>Two phases: a </a:t>
            </a:r>
            <a:r>
              <a:rPr lang="en-US" altLang="en-US" sz="2800" i="1" dirty="0">
                <a:solidFill>
                  <a:srgbClr val="FF0000"/>
                </a:solidFill>
              </a:rPr>
              <a:t>voting phase</a:t>
            </a:r>
            <a:r>
              <a:rPr lang="en-US" altLang="en-US" sz="2800" dirty="0">
                <a:solidFill>
                  <a:srgbClr val="FF0000"/>
                </a:solidFill>
              </a:rPr>
              <a:t> </a:t>
            </a:r>
            <a:r>
              <a:rPr lang="en-US" altLang="en-US" sz="2800" dirty="0"/>
              <a:t>and a </a:t>
            </a:r>
            <a:r>
              <a:rPr lang="en-US" altLang="en-US" sz="2800" i="1" dirty="0">
                <a:solidFill>
                  <a:srgbClr val="FF0000"/>
                </a:solidFill>
              </a:rPr>
              <a:t>decision phase</a:t>
            </a:r>
            <a:r>
              <a:rPr lang="en-US" altLang="en-US" sz="2800" dirty="0"/>
              <a:t>. </a:t>
            </a:r>
          </a:p>
          <a:p>
            <a:pPr algn="just" eaLnBrk="1" hangingPunct="1"/>
            <a:r>
              <a:rPr lang="en-US" altLang="en-US" sz="2800" dirty="0"/>
              <a:t>Coordinator asks participants to commit transaction </a:t>
            </a:r>
          </a:p>
          <a:p>
            <a:pPr lvl="1" algn="just"/>
            <a:r>
              <a:rPr lang="en-US" altLang="en-US" sz="2400" dirty="0"/>
              <a:t>If all vote commit, coordinator instructs all participants to commit. </a:t>
            </a:r>
          </a:p>
          <a:p>
            <a:pPr lvl="1" algn="just" eaLnBrk="1" hangingPunct="1"/>
            <a:r>
              <a:rPr lang="en-US" altLang="en-US" sz="2400" dirty="0"/>
              <a:t>If one participant votes abort (or times out) coordinator instructs </a:t>
            </a:r>
            <a:r>
              <a:rPr lang="en-US" altLang="en-US" sz="2400" b="1" dirty="0"/>
              <a:t>all</a:t>
            </a:r>
            <a:r>
              <a:rPr lang="en-US" altLang="en-US" sz="2400" dirty="0"/>
              <a:t> participants to abort transaction. </a:t>
            </a:r>
          </a:p>
          <a:p>
            <a:pPr lvl="1"/>
            <a:r>
              <a:rPr lang="en-US" altLang="en-US" sz="2400" dirty="0"/>
              <a:t>All participants must adopt global decision.</a:t>
            </a:r>
          </a:p>
          <a:p>
            <a:pPr algn="just" eaLnBrk="1" hangingPunct="1"/>
            <a:r>
              <a:rPr lang="en-US" altLang="en-US" sz="2800" dirty="0"/>
              <a:t>Participant:</a:t>
            </a:r>
          </a:p>
          <a:p>
            <a:pPr lvl="1" algn="just"/>
            <a:r>
              <a:rPr lang="en-US" altLang="en-US" sz="2400" dirty="0"/>
              <a:t>If votes abort, free to abort transaction immediately</a:t>
            </a:r>
          </a:p>
          <a:p>
            <a:pPr lvl="1" algn="just"/>
            <a:r>
              <a:rPr lang="en-US" altLang="en-US" sz="2400" dirty="0"/>
              <a:t>If votes commit, wait for coordinator global-commit or global-abort message. </a:t>
            </a:r>
          </a:p>
          <a:p>
            <a:pPr lvl="1" algn="just"/>
            <a:r>
              <a:rPr lang="en-US" altLang="en-US" sz="2400" dirty="0"/>
              <a:t>If no instruction from coordinator, can abort.</a:t>
            </a:r>
          </a:p>
          <a:p>
            <a:pPr lvl="1" algn="just"/>
            <a:r>
              <a:rPr lang="en-US" altLang="en-US" sz="2400" dirty="0"/>
              <a:t>Protocol assumes each site has own local log and can rollback or commit transaction reliably. </a:t>
            </a:r>
          </a:p>
          <a:p>
            <a:endParaRPr lang="en-US" altLang="en-US" sz="2800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72384-9819-4A0C-8AD4-3C5EB7F9BC18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60091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72384-9819-4A0C-8AD4-3C5EB7F9BC18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92886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en-US" altLang="en-US" dirty="0"/>
              <a:t>The action to be taken depends on who timed our (coordinator or participant) and on when the timeout occurred.</a:t>
            </a:r>
          </a:p>
          <a:p>
            <a:pPr algn="just" eaLnBrk="1" hangingPunct="1"/>
            <a:endParaRPr lang="en-US" altLang="en-US" dirty="0"/>
          </a:p>
          <a:p>
            <a:pPr algn="just" eaLnBrk="1" hangingPunct="1"/>
            <a:endParaRPr lang="en-US" altLang="en-US" dirty="0"/>
          </a:p>
          <a:p>
            <a:pPr algn="just" eaLnBrk="1" hangingPunct="1"/>
            <a:r>
              <a:rPr lang="en-US" altLang="en-US" dirty="0"/>
              <a:t>Invoked whenever a coordinator or participant fails to receive an expected message and times out. </a:t>
            </a:r>
          </a:p>
          <a:p>
            <a:pPr algn="just" eaLnBrk="1" hangingPunct="1">
              <a:lnSpc>
                <a:spcPct val="30000"/>
              </a:lnSpc>
            </a:pPr>
            <a:endParaRPr lang="en-US" altLang="en-US" dirty="0"/>
          </a:p>
          <a:p>
            <a:pPr algn="just" eaLnBrk="1" hangingPunct="1">
              <a:buFont typeface="Monotype Sorts"/>
              <a:buNone/>
            </a:pPr>
            <a:r>
              <a:rPr lang="en-US" altLang="en-US" u="sng" dirty="0"/>
              <a:t>Coordinator</a:t>
            </a:r>
            <a:endParaRPr lang="en-US" altLang="en-US" dirty="0"/>
          </a:p>
          <a:p>
            <a:pPr algn="just" eaLnBrk="1" hangingPunct="1"/>
            <a:r>
              <a:rPr lang="en-US" altLang="en-US" dirty="0"/>
              <a:t>Timeout in WAITING state </a:t>
            </a:r>
          </a:p>
          <a:p>
            <a:pPr lvl="1" algn="just" eaLnBrk="1" hangingPunct="1"/>
            <a:r>
              <a:rPr lang="en-US" altLang="en-US" dirty="0"/>
              <a:t>Globally abort transaction.</a:t>
            </a:r>
          </a:p>
          <a:p>
            <a:pPr algn="just" eaLnBrk="1" hangingPunct="1">
              <a:lnSpc>
                <a:spcPct val="20000"/>
              </a:lnSpc>
            </a:pPr>
            <a:endParaRPr lang="en-US" altLang="en-US" dirty="0"/>
          </a:p>
          <a:p>
            <a:pPr algn="just" eaLnBrk="1" hangingPunct="1"/>
            <a:r>
              <a:rPr lang="en-US" altLang="en-US" dirty="0"/>
              <a:t>Timeout in DECIDED state </a:t>
            </a:r>
          </a:p>
          <a:p>
            <a:pPr lvl="1" algn="just" eaLnBrk="1" hangingPunct="1"/>
            <a:r>
              <a:rPr lang="en-US" altLang="en-US" dirty="0"/>
              <a:t>Send global decision again to sites that have not acknowledged.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72384-9819-4A0C-8AD4-3C5EB7F9BC18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76895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algn="just" eaLnBrk="1" hangingPunct="1">
              <a:buFont typeface="Arial" panose="020B0604020202020204" pitchFamily="34" charset="0"/>
              <a:buChar char="•"/>
            </a:pPr>
            <a:r>
              <a:rPr lang="en-US" altLang="en-US" dirty="0"/>
              <a:t>If a participant is blocked, it could contact other participants to try to find one that knows the decision of the coordinator.</a:t>
            </a:r>
          </a:p>
          <a:p>
            <a:pPr marL="171450" indent="-171450" algn="just" eaLnBrk="1" hangingPunct="1">
              <a:buFont typeface="Arial" panose="020B0604020202020204" pitchFamily="34" charset="0"/>
              <a:buChar char="•"/>
            </a:pPr>
            <a:r>
              <a:rPr lang="en-US" altLang="en-US" dirty="0"/>
              <a:t>This is known as </a:t>
            </a:r>
            <a:r>
              <a:rPr lang="en-US" altLang="en-US" b="1" dirty="0"/>
              <a:t>cooperative termination protocol</a:t>
            </a:r>
            <a:r>
              <a:rPr lang="en-US" altLang="en-US" b="0" dirty="0"/>
              <a:t>.</a:t>
            </a:r>
          </a:p>
          <a:p>
            <a:pPr marL="171450" indent="-171450" algn="just" eaLnBrk="1" hangingPunct="1">
              <a:buFont typeface="Arial" panose="020B0604020202020204" pitchFamily="34" charset="0"/>
              <a:buChar char="•"/>
            </a:pPr>
            <a:r>
              <a:rPr lang="en-US" altLang="en-US" b="0" dirty="0"/>
              <a:t>A straightforward way to tell the participants who the other participants are is for the coordinator to append a list of participants to the vote instruction.</a:t>
            </a:r>
          </a:p>
          <a:p>
            <a:pPr marL="171450" indent="-171450" algn="just" eaLnBrk="1" hangingPunct="1">
              <a:buFont typeface="Arial" panose="020B0604020202020204" pitchFamily="34" charset="0"/>
              <a:buChar char="•"/>
            </a:pPr>
            <a:endParaRPr lang="en-US" altLang="en-US" b="0" dirty="0"/>
          </a:p>
          <a:p>
            <a:pPr marL="171450" indent="-171450" algn="just" eaLnBrk="1" hangingPunct="1">
              <a:buFont typeface="Arial" panose="020B0604020202020204" pitchFamily="34" charset="0"/>
              <a:buChar char="•"/>
            </a:pPr>
            <a:r>
              <a:rPr lang="en-US" altLang="en-US" b="0" dirty="0"/>
              <a:t>Although the cooperative termination protocol reduces the likelihood of blocking, blocking is still possible =&gt; blocked processes just have to keep on trying to unblock as failures are repeated</a:t>
            </a:r>
          </a:p>
          <a:p>
            <a:pPr marL="171450" indent="-171450" algn="just" eaLnBrk="1" hangingPunct="1">
              <a:buFont typeface="Arial" panose="020B0604020202020204" pitchFamily="34" charset="0"/>
              <a:buChar char="•"/>
            </a:pPr>
            <a:r>
              <a:rPr lang="en-US" altLang="en-US" b="0" dirty="0"/>
              <a:t>If only the coordinator failed (and no other participant) and all participants detect this, they can elect a new coordinator and resolve the block in this way.</a:t>
            </a:r>
            <a:endParaRPr lang="en-US" altLang="en-US" dirty="0"/>
          </a:p>
          <a:p>
            <a:pPr algn="just" eaLnBrk="1" hangingPunct="1"/>
            <a:endParaRPr lang="en-US" altLang="en-US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72384-9819-4A0C-8AD4-3C5EB7F9BC18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38989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72384-9819-4A0C-8AD4-3C5EB7F9BC18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48282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72384-9819-4A0C-8AD4-3C5EB7F9BC18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88015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172384-9819-4A0C-8AD4-3C5EB7F9BC18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59615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en-US" altLang="en-US" sz="2400" dirty="0"/>
              <a:t>2PC has low probability to block, but </a:t>
            </a:r>
            <a:r>
              <a:rPr lang="en-US" altLang="en-US" sz="2400" i="1" dirty="0"/>
              <a:t>is not </a:t>
            </a:r>
            <a:r>
              <a:rPr lang="en-US" altLang="en-US" sz="2400" dirty="0"/>
              <a:t>non-blocking.</a:t>
            </a:r>
          </a:p>
          <a:p>
            <a:pPr lvl="1" algn="just"/>
            <a:r>
              <a:rPr lang="en-US" altLang="en-US" sz="2000" dirty="0"/>
              <a:t>E.g., a process that times out after voting commit, but before global instruction, is blocked if it cannot communicate with sites that know global decision. </a:t>
            </a:r>
          </a:p>
          <a:p>
            <a:pPr lvl="1" algn="just"/>
            <a:r>
              <a:rPr lang="en-US" altLang="en-US" sz="2000" dirty="0"/>
              <a:t>Communication failures can result in different sites reaching different decisions, thereby violating atomicity of global transactions. </a:t>
            </a:r>
          </a:p>
          <a:p>
            <a:pPr algn="just" eaLnBrk="1" hangingPunct="1"/>
            <a:r>
              <a:rPr lang="en-US" altLang="en-US" sz="2400" dirty="0"/>
              <a:t>3PC: Non-blocking for site failures (except if all sites fail). </a:t>
            </a:r>
          </a:p>
          <a:p>
            <a:pPr algn="just" eaLnBrk="1" hangingPunct="1"/>
            <a:r>
              <a:rPr lang="en-US" altLang="en-US" sz="2400" dirty="0"/>
              <a:t>3PC removes uncertainty period for participants who have voted commit and await global decision. </a:t>
            </a:r>
          </a:p>
          <a:p>
            <a:pPr lvl="1" algn="just"/>
            <a:r>
              <a:rPr lang="en-US" altLang="en-US" sz="2000" dirty="0"/>
              <a:t>Introduces third phase, called </a:t>
            </a:r>
            <a:r>
              <a:rPr lang="en-US" altLang="en-US" sz="2000" i="1" dirty="0">
                <a:solidFill>
                  <a:srgbClr val="FF0000"/>
                </a:solidFill>
              </a:rPr>
              <a:t>pre-commit</a:t>
            </a:r>
            <a:r>
              <a:rPr lang="en-US" altLang="en-US" sz="2000" dirty="0"/>
              <a:t>, between voting and global decision. 	</a:t>
            </a:r>
          </a:p>
          <a:p>
            <a:pPr lvl="1" algn="just"/>
            <a:r>
              <a:rPr lang="en-US" altLang="en-US" sz="2000" dirty="0"/>
              <a:t>On receiving all votes from participants, coordinator sends global pre-commit message. </a:t>
            </a:r>
          </a:p>
          <a:p>
            <a:pPr lvl="1" algn="just"/>
            <a:r>
              <a:rPr lang="en-US" altLang="en-US" sz="2000" dirty="0"/>
              <a:t>Participant with global pre-commit, knows all other participants have voted commit and that, in time, participant itself will definitely commit.</a:t>
            </a:r>
          </a:p>
          <a:p>
            <a:pPr algn="just" eaLnBrk="1" hangingPunct="1"/>
            <a:endParaRPr lang="en-US" altLang="en-US" sz="2400" dirty="0"/>
          </a:p>
          <a:p>
            <a:pPr algn="just" eaLnBrk="1" hangingPunct="1"/>
            <a:endParaRPr lang="en-US" altLang="en-US" sz="2400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72384-9819-4A0C-8AD4-3C5EB7F9BC18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8567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8EE3101-C03C-4212-8268-2CFADA727228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4538" cy="3416300"/>
          </a:xfrm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1225" y="4341813"/>
            <a:ext cx="5033963" cy="4116387"/>
          </a:xfrm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333" tIns="44374" rIns="90333" bIns="44374"/>
          <a:lstStyle/>
          <a:p>
            <a:pPr marL="0" indent="0">
              <a:buFont typeface="+mj-lt"/>
              <a:buNone/>
            </a:pPr>
            <a:endParaRPr lang="en-US" u="sng" baseline="0" dirty="0"/>
          </a:p>
        </p:txBody>
      </p:sp>
    </p:spTree>
    <p:extLst>
      <p:ext uri="{BB962C8B-B14F-4D97-AF65-F5344CB8AC3E}">
        <p14:creationId xmlns:p14="http://schemas.microsoft.com/office/powerpoint/2010/main" val="300707798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72384-9819-4A0C-8AD4-3C5EB7F9BC18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93404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72384-9819-4A0C-8AD4-3C5EB7F9BC18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36048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 is a parameter, the larger the K the smaller probability of blocking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172384-9819-4A0C-8AD4-3C5EB7F9BC18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84416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72384-9819-4A0C-8AD4-3C5EB7F9BC18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59618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72384-9819-4A0C-8AD4-3C5EB7F9BC18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03749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72384-9819-4A0C-8AD4-3C5EB7F9BC18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96363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72384-9819-4A0C-8AD4-3C5EB7F9BC18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35377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72384-9819-4A0C-8AD4-3C5EB7F9BC18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4498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8EE3101-C03C-4212-8268-2CFADA727228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4538" cy="3416300"/>
          </a:xfrm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1225" y="4341813"/>
            <a:ext cx="5033963" cy="4116387"/>
          </a:xfrm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333" tIns="44374" rIns="90333" bIns="44374"/>
          <a:lstStyle/>
          <a:p>
            <a:pPr marL="0" indent="0">
              <a:buFont typeface="+mj-lt"/>
              <a:buNone/>
            </a:pPr>
            <a:endParaRPr lang="en-US" u="sng" baseline="0" dirty="0"/>
          </a:p>
        </p:txBody>
      </p:sp>
    </p:spTree>
    <p:extLst>
      <p:ext uri="{BB962C8B-B14F-4D97-AF65-F5344CB8AC3E}">
        <p14:creationId xmlns:p14="http://schemas.microsoft.com/office/powerpoint/2010/main" val="16508502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8EE3101-C03C-4212-8268-2CFADA727228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4538" cy="3416300"/>
          </a:xfrm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1225" y="4341813"/>
            <a:ext cx="5033963" cy="4116387"/>
          </a:xfrm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333" tIns="44374" rIns="90333" bIns="44374"/>
          <a:lstStyle/>
          <a:p>
            <a:pPr marL="0" indent="0">
              <a:buFont typeface="+mj-lt"/>
              <a:buNone/>
            </a:pPr>
            <a:endParaRPr lang="en-US" u="sng" baseline="0" dirty="0"/>
          </a:p>
        </p:txBody>
      </p:sp>
    </p:spTree>
    <p:extLst>
      <p:ext uri="{BB962C8B-B14F-4D97-AF65-F5344CB8AC3E}">
        <p14:creationId xmlns:p14="http://schemas.microsoft.com/office/powerpoint/2010/main" val="11102910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GWFG</a:t>
            </a:r>
            <a:r>
              <a:rPr lang="en-GB" baseline="0" dirty="0"/>
              <a:t> = global wait for graph</a:t>
            </a:r>
          </a:p>
          <a:p>
            <a:pPr algn="just" eaLnBrk="1" hangingPunct="1"/>
            <a:r>
              <a:rPr lang="en-US" altLang="en-US" dirty="0">
                <a:solidFill>
                  <a:srgbClr val="0033CC"/>
                </a:solidFill>
              </a:rPr>
              <a:t>Single</a:t>
            </a:r>
            <a:r>
              <a:rPr lang="en-US" altLang="en-US" dirty="0"/>
              <a:t> site appointed deadlock detection coordinator (DDC). </a:t>
            </a:r>
          </a:p>
          <a:p>
            <a:pPr algn="just" eaLnBrk="1" hangingPunct="1"/>
            <a:r>
              <a:rPr lang="en-US" altLang="en-US" dirty="0"/>
              <a:t>DDC has responsibility for constructing and </a:t>
            </a:r>
            <a:r>
              <a:rPr lang="en-US" altLang="en-US" dirty="0">
                <a:solidFill>
                  <a:srgbClr val="0033CC"/>
                </a:solidFill>
              </a:rPr>
              <a:t>maintaining</a:t>
            </a:r>
            <a:r>
              <a:rPr lang="en-US" altLang="en-US" dirty="0"/>
              <a:t> </a:t>
            </a:r>
            <a:r>
              <a:rPr lang="en-US" altLang="en-US" dirty="0">
                <a:solidFill>
                  <a:srgbClr val="0033CC"/>
                </a:solidFill>
              </a:rPr>
              <a:t>GWFG</a:t>
            </a:r>
            <a:r>
              <a:rPr lang="en-US" altLang="en-US" dirty="0"/>
              <a:t>. </a:t>
            </a:r>
          </a:p>
          <a:p>
            <a:pPr lvl="1" algn="just"/>
            <a:r>
              <a:rPr lang="en-US" altLang="en-US" dirty="0"/>
              <a:t>If one or more cycles exist, DDC must break each cycle by selecting transactions to be </a:t>
            </a:r>
            <a:r>
              <a:rPr lang="en-US" altLang="en-US" dirty="0">
                <a:solidFill>
                  <a:srgbClr val="0033CC"/>
                </a:solidFill>
              </a:rPr>
              <a:t>rolled back </a:t>
            </a:r>
            <a:r>
              <a:rPr lang="en-US" altLang="en-US" dirty="0"/>
              <a:t>and restarted.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72384-9819-4A0C-8AD4-3C5EB7F9BC18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7854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More complex to implement: in particular in the presence of site and communication failures, which we also need to take into account.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72384-9819-4A0C-8AD4-3C5EB7F9BC18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1804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More complex to implement: in particular in the presence of site and communication failures, which we also need to take into account.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72384-9819-4A0C-8AD4-3C5EB7F9BC18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553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altLang="en-US" sz="1200" dirty="0"/>
              <a:t>Most well-known method (</a:t>
            </a:r>
            <a:r>
              <a:rPr lang="en-US" altLang="en-US" sz="1200" dirty="0" err="1"/>
              <a:t>Obermarck</a:t>
            </a:r>
            <a:r>
              <a:rPr lang="en-US" altLang="en-US" sz="1200" dirty="0"/>
              <a:t>, 1982). Potentially more robust than other methods.</a:t>
            </a:r>
          </a:p>
          <a:p>
            <a:pPr algn="just" eaLnBrk="1" hangingPunct="1"/>
            <a:endParaRPr lang="en-US" altLang="en-US" sz="1200" dirty="0"/>
          </a:p>
          <a:p>
            <a:pPr algn="just" eaLnBrk="1" hangingPunct="1"/>
            <a:r>
              <a:rPr lang="en-US" altLang="en-US" sz="1200" dirty="0">
                <a:solidFill>
                  <a:srgbClr val="0033CC"/>
                </a:solidFill>
              </a:rPr>
              <a:t>external node</a:t>
            </a:r>
            <a:r>
              <a:rPr lang="en-US" altLang="en-US" sz="1200" dirty="0"/>
              <a:t>, </a:t>
            </a:r>
            <a:r>
              <a:rPr lang="en-US" altLang="en-US" sz="1200" dirty="0">
                <a:solidFill>
                  <a:srgbClr val="0033CC"/>
                </a:solidFill>
              </a:rPr>
              <a:t>T</a:t>
            </a:r>
            <a:r>
              <a:rPr lang="en-US" altLang="en-US" sz="1200" baseline="-25000" dirty="0">
                <a:solidFill>
                  <a:srgbClr val="0033CC"/>
                </a:solidFill>
              </a:rPr>
              <a:t>ext</a:t>
            </a:r>
            <a:r>
              <a:rPr lang="en-US" altLang="en-US" sz="1200" dirty="0"/>
              <a:t>, added to LWFG as </a:t>
            </a:r>
            <a:r>
              <a:rPr lang="en-US" altLang="en-US" sz="1200" i="1" dirty="0"/>
              <a:t>remote agent</a:t>
            </a:r>
            <a:r>
              <a:rPr lang="en-US" altLang="en-US" sz="1200" dirty="0"/>
              <a:t>.</a:t>
            </a:r>
          </a:p>
          <a:p>
            <a:pPr algn="just" eaLnBrk="1" hangingPunct="1"/>
            <a:r>
              <a:rPr lang="en-US" altLang="en-US" sz="1200" dirty="0"/>
              <a:t>If a LWFG contains a cycle without T</a:t>
            </a:r>
            <a:r>
              <a:rPr lang="en-US" altLang="en-US" sz="1200" baseline="-25000" dirty="0"/>
              <a:t>ext</a:t>
            </a:r>
            <a:r>
              <a:rPr lang="en-US" altLang="en-US" sz="1200" dirty="0"/>
              <a:t>, then site and DDBMS are in deadlock. </a:t>
            </a:r>
          </a:p>
          <a:p>
            <a:pPr algn="just" eaLnBrk="1" hangingPunct="1"/>
            <a:endParaRPr lang="en-US" altLang="en-US" sz="1200" dirty="0"/>
          </a:p>
          <a:p>
            <a:pPr algn="just" eaLnBrk="1" hangingPunct="1"/>
            <a:r>
              <a:rPr lang="en-US" altLang="en-US" sz="1200" i="1" dirty="0"/>
              <a:t>Global deadlock may (still) exist if LWFG contains a cycle involving T</a:t>
            </a:r>
            <a:r>
              <a:rPr lang="en-US" altLang="en-US" sz="1200" i="1" baseline="-25000" dirty="0"/>
              <a:t>ext</a:t>
            </a:r>
            <a:r>
              <a:rPr lang="en-US" altLang="en-US" sz="1200" i="1" dirty="0"/>
              <a:t>. To check, graphs are merged.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72384-9819-4A0C-8AD4-3C5EB7F9BC18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292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27D3DB-BC09-4411-B810-B57AE1C8646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728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A310C4-041E-40D9-B4A5-19EF4A26078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235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297332-9116-4B99-BD54-14380BE3F10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267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983BD684-62B8-4524-A144-96CF1C50509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7994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B503BF7-819D-4068-9591-EE3BAD90BC36}" type="slidenum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63773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6850A9A-9BCF-4342-AAC2-F558F2B76260}" type="slidenum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1621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00F1593-FD6D-436D-AE0B-98A46ECCE0B2}" type="slidenum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07916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AC405A1-B538-42D5-B7BA-D242BC71F800}" type="slidenum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21179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5F285A5-3D3A-4019-B3AB-8FBFABEAE36F}" type="slidenum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649267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9110B6F-0334-4A07-8011-CDFB713D6A40}" type="slidenum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893662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2065E59-BACF-484E-9DF5-4E172B833B1B}" type="slidenum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9310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4C67C9-F097-4ABD-905F-B57662104FD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92848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2A85320-A319-463C-9139-0D2B93264386}" type="slidenum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91488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ADAD02B-70DF-47E7-A8E9-7ECB6A7BB278}" type="slidenum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00516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F87035D-C8A0-4704-93E0-2457FCBB3A81}" type="slidenum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328249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88514C9-A9BB-40CC-A1BC-6A2995B69E79}" type="slidenum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734829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E194376-1E36-4442-8737-F4FFFF9B3327}" type="slidenum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2825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2BF8A4-E924-408F-85FB-2BF3B9E3CF3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870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C29150-2E00-4A3B-80AB-306283928BF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774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142B40-93AF-4355-86F5-2B98124876F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104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A4205E-B2E4-4B39-97B1-D9DF7BB7F5F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233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6267A4-B20D-44FE-8DCA-9C3D2622E8F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684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3C974A-A2F6-441C-BBA2-43D3439E380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228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377DD5-8B73-4493-BD62-0D9F61504AE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365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/>
            </a:lvl1pPr>
          </a:lstStyle>
          <a:p>
            <a:fld id="{E6958C50-31A0-4213-9449-6A91841F5281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A24DB7C-900F-4346-8C96-070068530B4F}" type="slidenum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4856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george.mertzios@durham.ac.uk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31.png"/><Relationship Id="rId5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48F72-3BC3-47DA-BCF3-D0E7B6DD24C1}" type="slidenum">
              <a:rPr lang="en-US"/>
              <a:pPr/>
              <a:t>1</a:t>
            </a:fld>
            <a:endParaRPr lang="en-US"/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468313" y="476250"/>
            <a:ext cx="8424862" cy="188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spcBef>
                <a:spcPct val="0"/>
              </a:spcBef>
            </a:pPr>
            <a:r>
              <a:rPr lang="en-US" sz="4400" dirty="0"/>
              <a:t>Advanced Databases</a:t>
            </a:r>
            <a:br>
              <a:rPr lang="en-US" sz="4400" dirty="0"/>
            </a:br>
            <a:br>
              <a:rPr lang="en-US" sz="1000" dirty="0"/>
            </a:br>
            <a:r>
              <a:rPr lang="en-GB" sz="3600" dirty="0">
                <a:solidFill>
                  <a:srgbClr val="000000"/>
                </a:solidFill>
              </a:rPr>
              <a:t>Distributed Concurrency Control and Distributed Deadlock Schemes </a:t>
            </a:r>
            <a:endParaRPr lang="en-US" sz="3600" dirty="0"/>
          </a:p>
        </p:txBody>
      </p:sp>
      <p:pic>
        <p:nvPicPr>
          <p:cNvPr id="3079" name="Picture 7" descr="Durham-University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333375"/>
            <a:ext cx="1314450" cy="573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80" name="Rectangle 5"/>
          <p:cNvSpPr>
            <a:spLocks noChangeArrowheads="1"/>
          </p:cNvSpPr>
          <p:nvPr/>
        </p:nvSpPr>
        <p:spPr bwMode="auto">
          <a:xfrm>
            <a:off x="468313" y="2708275"/>
            <a:ext cx="4319587" cy="216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GB" b="1" dirty="0" err="1"/>
              <a:t>Dr.</a:t>
            </a:r>
            <a:r>
              <a:rPr lang="en-GB" b="1" dirty="0"/>
              <a:t> George </a:t>
            </a:r>
            <a:r>
              <a:rPr lang="en-GB" b="1" dirty="0" err="1"/>
              <a:t>Mertzios</a:t>
            </a:r>
            <a:br>
              <a:rPr lang="en-GB" b="1" dirty="0"/>
            </a:br>
            <a:r>
              <a:rPr lang="en-US" b="1" dirty="0" err="1">
                <a:solidFill>
                  <a:srgbClr val="000000"/>
                </a:solidFill>
              </a:rPr>
              <a:t>Michaelmas</a:t>
            </a:r>
            <a:r>
              <a:rPr lang="en-US" b="1" dirty="0">
                <a:solidFill>
                  <a:srgbClr val="000000"/>
                </a:solidFill>
              </a:rPr>
              <a:t> </a:t>
            </a:r>
            <a:r>
              <a:rPr lang="en-US" b="1" dirty="0"/>
              <a:t>Term</a:t>
            </a:r>
          </a:p>
          <a:p>
            <a:pPr>
              <a:lnSpc>
                <a:spcPct val="110000"/>
              </a:lnSpc>
            </a:pPr>
            <a:endParaRPr lang="en-US" dirty="0"/>
          </a:p>
          <a:p>
            <a:r>
              <a:rPr lang="en-GB" b="0" dirty="0">
                <a:hlinkClick r:id="rId3"/>
              </a:rPr>
              <a:t>george.mertzios@durham.ac.uk</a:t>
            </a:r>
            <a:r>
              <a:rPr lang="en-GB" b="0" dirty="0"/>
              <a:t> </a:t>
            </a:r>
          </a:p>
          <a:p>
            <a:pPr>
              <a:spcBef>
                <a:spcPct val="20000"/>
              </a:spcBef>
            </a:pPr>
            <a:r>
              <a:rPr lang="en-GB" b="0" dirty="0"/>
              <a:t>Room </a:t>
            </a:r>
            <a:r>
              <a:rPr lang="en-US" b="0" dirty="0">
                <a:solidFill>
                  <a:srgbClr val="000000"/>
                </a:solidFill>
              </a:rPr>
              <a:t>2066, MCS Building</a:t>
            </a:r>
            <a:endParaRPr lang="en-GB" b="0"/>
          </a:p>
          <a:p>
            <a:r>
              <a:rPr lang="en-GB" b="0"/>
              <a:t>Tel</a:t>
            </a:r>
            <a:r>
              <a:rPr lang="en-GB" b="0" dirty="0"/>
              <a:t>: 42 429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9D04E0-FB47-4DAB-8AEF-51258428E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85138" y="6245225"/>
            <a:ext cx="601662" cy="476250"/>
          </a:xfr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4566A70-A1C2-4055-8DF0-AFF4B296EE1F}" type="slidenum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4177E8C-DA29-45C3-BEE6-8B568F8976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188913"/>
            <a:ext cx="8229600" cy="792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Distributed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Deadlock Detection</a:t>
            </a:r>
            <a:endParaRPr lang="en-US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3">
                <a:extLst>
                  <a:ext uri="{FF2B5EF4-FFF2-40B4-BE49-F238E27FC236}">
                    <a16:creationId xmlns:a16="http://schemas.microsoft.com/office/drawing/2014/main" id="{22DC6432-ED9B-4ACE-B091-D920B26237B0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179512" y="1124743"/>
                <a:ext cx="8784976" cy="5642769"/>
              </a:xfrm>
            </p:spPr>
            <p:txBody>
              <a:bodyPr/>
              <a:lstStyle/>
              <a:p>
                <a:pPr>
                  <a:defRPr/>
                </a:pPr>
                <a:r>
                  <a:rPr lang="en-US" sz="2800" dirty="0">
                    <a:solidFill>
                      <a:schemeClr val="tx1"/>
                    </a:solidFill>
                  </a:rPr>
                  <a:t>At every </a:t>
                </a:r>
                <a:r>
                  <a:rPr lang="en-US" sz="2800" dirty="0">
                    <a:solidFill>
                      <a:srgbClr val="000099"/>
                    </a:solidFill>
                  </a:rPr>
                  <a:t>site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800" dirty="0">
                    <a:solidFill>
                      <a:srgbClr val="000099"/>
                    </a:solidFill>
                  </a:rPr>
                  <a:t>:</a:t>
                </a:r>
                <a:endParaRPr lang="en-US" sz="2800" dirty="0">
                  <a:solidFill>
                    <a:schemeClr val="tx1"/>
                  </a:solidFill>
                </a:endParaRPr>
              </a:p>
              <a:p>
                <a:pPr lvl="1">
                  <a:defRPr/>
                </a:pPr>
                <a:r>
                  <a:rPr lang="en-US" sz="2400" dirty="0">
                    <a:solidFill>
                      <a:schemeClr val="tx1"/>
                    </a:solidFill>
                  </a:rPr>
                  <a:t>construct the </a:t>
                </a:r>
                <a:r>
                  <a:rPr lang="en-US" sz="2400" dirty="0">
                    <a:solidFill>
                      <a:srgbClr val="A50021"/>
                    </a:solidFill>
                  </a:rPr>
                  <a:t>local WFG </a:t>
                </a:r>
                <a:r>
                  <a:rPr lang="en-US" sz="2400" dirty="0">
                    <a:solidFill>
                      <a:schemeClr val="tx1"/>
                    </a:solidFill>
                  </a:rPr>
                  <a:t>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 lvl="1">
                  <a:defRPr/>
                </a:pPr>
                <a:r>
                  <a:rPr lang="en-US" sz="2400" dirty="0"/>
                  <a:t>add an </a:t>
                </a:r>
                <a:r>
                  <a:rPr lang="en-US" sz="2400" dirty="0">
                    <a:solidFill>
                      <a:srgbClr val="A50021"/>
                    </a:solidFill>
                  </a:rPr>
                  <a:t>“external” </a:t>
                </a:r>
                <a:r>
                  <a:rPr lang="en-US" sz="2400" dirty="0"/>
                  <a:t>node</a:t>
                </a:r>
                <a:r>
                  <a:rPr lang="en-US" sz="2400" dirty="0">
                    <a:solidFill>
                      <a:srgbClr val="A5002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rgbClr val="A5002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A5002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m:rPr>
                            <m:nor/>
                          </m:rPr>
                          <a:rPr lang="en-US" sz="2400" b="0" i="0" smtClean="0">
                            <a:solidFill>
                              <a:srgbClr val="A50021"/>
                            </a:solidFill>
                            <a:latin typeface="Cambria Math" panose="02040503050406030204" pitchFamily="18" charset="0"/>
                          </a:rPr>
                          <m:t>ext</m:t>
                        </m:r>
                      </m:sub>
                    </m:sSub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 lvl="1">
                  <a:defRPr/>
                </a:pPr>
                <a:endParaRPr lang="en-US" sz="2000" dirty="0">
                  <a:solidFill>
                    <a:schemeClr val="tx1"/>
                  </a:solidFill>
                </a:endParaRPr>
              </a:p>
              <a:p>
                <a:pPr>
                  <a:defRPr/>
                </a:pPr>
                <a:r>
                  <a:rPr lang="en-US" sz="2800" dirty="0"/>
                  <a:t>For a transaction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in the local WFG of site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:</a:t>
                </a:r>
              </a:p>
              <a:p>
                <a:pPr>
                  <a:defRPr/>
                </a:pPr>
                <a:endParaRPr lang="en-US" sz="500" dirty="0">
                  <a:solidFill>
                    <a:schemeClr val="tx1"/>
                  </a:solidFill>
                </a:endParaRPr>
              </a:p>
              <a:p>
                <a:pPr lvl="1">
                  <a:defRPr/>
                </a:pPr>
                <a:r>
                  <a:rPr lang="en-US" sz="2400" dirty="0">
                    <a:solidFill>
                      <a:srgbClr val="000000"/>
                    </a:solidFill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rgbClr val="A5002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A5002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400" i="1">
                            <a:solidFill>
                              <a:srgbClr val="A5002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A50021"/>
                    </a:solidFill>
                  </a:rPr>
                  <a:t> waits </a:t>
                </a:r>
                <a:r>
                  <a:rPr lang="en-US" sz="2400" dirty="0">
                    <a:solidFill>
                      <a:srgbClr val="000000"/>
                    </a:solidFill>
                  </a:rPr>
                  <a:t>for a lock of a transaction at some </a:t>
                </a:r>
                <a:r>
                  <a:rPr lang="en-US" sz="2400" dirty="0">
                    <a:solidFill>
                      <a:srgbClr val="000099"/>
                    </a:solidFill>
                  </a:rPr>
                  <a:t>site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400" b="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</a:rPr>
                      <m:t>′≠</m:t>
                    </m:r>
                    <m:r>
                      <a:rPr lang="en-US" sz="2400" b="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400" dirty="0">
                    <a:solidFill>
                      <a:srgbClr val="000099"/>
                    </a:solidFill>
                  </a:rPr>
                  <a:t>:</a:t>
                </a:r>
              </a:p>
              <a:p>
                <a:pPr lvl="2">
                  <a:defRPr/>
                </a:pPr>
                <a:r>
                  <a:rPr lang="en-US" sz="2000" dirty="0">
                    <a:solidFill>
                      <a:srgbClr val="000000"/>
                    </a:solidFill>
                  </a:rPr>
                  <a:t>add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rgbClr val="A5002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A5002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000" i="1">
                            <a:solidFill>
                              <a:srgbClr val="A5002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i="1" smtClean="0">
                        <a:solidFill>
                          <a:srgbClr val="A5002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sz="2000" i="1" smtClean="0">
                            <a:solidFill>
                              <a:srgbClr val="A5002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A5002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m:rPr>
                            <m:nor/>
                          </m:rPr>
                          <a:rPr lang="en-US" sz="2000" b="0" i="0" smtClean="0">
                            <a:solidFill>
                              <a:srgbClr val="A5002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ext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rgbClr val="A50021"/>
                    </a:solidFill>
                  </a:rPr>
                  <a:t> </a:t>
                </a:r>
                <a:r>
                  <a:rPr lang="en-US" sz="2000" dirty="0">
                    <a:solidFill>
                      <a:srgbClr val="000000"/>
                    </a:solidFill>
                  </a:rPr>
                  <a:t>to the local WFG of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sz="2000" dirty="0">
                  <a:solidFill>
                    <a:srgbClr val="000000"/>
                  </a:solidFill>
                </a:endParaRPr>
              </a:p>
              <a:p>
                <a:pPr lvl="2">
                  <a:defRPr/>
                </a:pPr>
                <a:r>
                  <a:rPr lang="en-US" sz="2000" dirty="0">
                    <a:solidFill>
                      <a:srgbClr val="000000"/>
                    </a:solidFill>
                  </a:rPr>
                  <a:t>this edge is </a:t>
                </a:r>
                <a:r>
                  <a:rPr lang="en-US" sz="2000" dirty="0">
                    <a:solidFill>
                      <a:srgbClr val="000099"/>
                    </a:solidFill>
                  </a:rPr>
                  <a:t>labeled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0099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000" i="1">
                        <a:solidFill>
                          <a:srgbClr val="000099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en-US" sz="2000" dirty="0">
                  <a:solidFill>
                    <a:srgbClr val="000099"/>
                  </a:solidFill>
                </a:endParaRPr>
              </a:p>
              <a:p>
                <a:pPr lvl="2">
                  <a:defRPr/>
                </a:pPr>
                <a:endParaRPr lang="en-US" sz="500" dirty="0">
                  <a:solidFill>
                    <a:srgbClr val="000099"/>
                  </a:solidFill>
                </a:endParaRPr>
              </a:p>
              <a:p>
                <a:pPr lvl="1">
                  <a:defRPr/>
                </a:pPr>
                <a:r>
                  <a:rPr lang="en-US" sz="2400" dirty="0">
                    <a:solidFill>
                      <a:srgbClr val="000000"/>
                    </a:solidFill>
                  </a:rPr>
                  <a:t>if </a:t>
                </a:r>
                <a:r>
                  <a:rPr lang="en-US" sz="2400" dirty="0">
                    <a:solidFill>
                      <a:srgbClr val="A50021"/>
                    </a:solidFill>
                  </a:rPr>
                  <a:t>a transaction waits </a:t>
                </a:r>
                <a:r>
                  <a:rPr lang="en-US" sz="2400" dirty="0">
                    <a:solidFill>
                      <a:srgbClr val="000000"/>
                    </a:solidFill>
                  </a:rPr>
                  <a:t>for a lock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rgbClr val="A5002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A5002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400" i="1">
                            <a:solidFill>
                              <a:srgbClr val="A5002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A50021"/>
                    </a:solidFill>
                  </a:rPr>
                  <a:t> </a:t>
                </a:r>
                <a:r>
                  <a:rPr lang="en-US" sz="2400" dirty="0">
                    <a:solidFill>
                      <a:srgbClr val="000000"/>
                    </a:solidFill>
                  </a:rPr>
                  <a:t>at some </a:t>
                </a:r>
                <a:r>
                  <a:rPr lang="en-US" sz="2400" dirty="0">
                    <a:solidFill>
                      <a:srgbClr val="000099"/>
                    </a:solidFill>
                  </a:rPr>
                  <a:t>site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0099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400" i="1">
                        <a:solidFill>
                          <a:srgbClr val="000099"/>
                        </a:solidFill>
                        <a:latin typeface="Cambria Math" panose="02040503050406030204" pitchFamily="18" charset="0"/>
                      </a:rPr>
                      <m:t>′≠</m:t>
                    </m:r>
                    <m:r>
                      <a:rPr lang="en-US" sz="2400" i="1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400" dirty="0">
                    <a:solidFill>
                      <a:srgbClr val="000099"/>
                    </a:solidFill>
                  </a:rPr>
                  <a:t>:</a:t>
                </a:r>
                <a:endParaRPr lang="en-US" sz="2400" dirty="0">
                  <a:solidFill>
                    <a:srgbClr val="000000"/>
                  </a:solidFill>
                </a:endParaRPr>
              </a:p>
              <a:p>
                <a:pPr lvl="2">
                  <a:defRPr/>
                </a:pPr>
                <a:r>
                  <a:rPr lang="en-US" sz="2000" dirty="0">
                    <a:solidFill>
                      <a:srgbClr val="000000"/>
                    </a:solidFill>
                  </a:rPr>
                  <a:t>add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A5002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A5002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m:rPr>
                            <m:nor/>
                          </m:rPr>
                          <a:rPr lang="en-US" sz="2000">
                            <a:solidFill>
                              <a:srgbClr val="A5002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ext</m:t>
                        </m:r>
                      </m:sub>
                    </m:sSub>
                    <m:r>
                      <a:rPr lang="en-US" sz="2000" i="1">
                        <a:solidFill>
                          <a:srgbClr val="A5002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A5002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A5002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000" i="1">
                            <a:solidFill>
                              <a:srgbClr val="A5002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rgbClr val="000000"/>
                    </a:solidFill>
                  </a:rPr>
                  <a:t> to the local WFG of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sz="2000" dirty="0">
                  <a:solidFill>
                    <a:srgbClr val="000000"/>
                  </a:solidFill>
                </a:endParaRPr>
              </a:p>
              <a:p>
                <a:pPr lvl="2">
                  <a:defRPr/>
                </a:pPr>
                <a:r>
                  <a:rPr lang="en-US" sz="2000" dirty="0">
                    <a:solidFill>
                      <a:srgbClr val="000000"/>
                    </a:solidFill>
                  </a:rPr>
                  <a:t>this edge is </a:t>
                </a:r>
                <a:r>
                  <a:rPr lang="en-US" sz="2000" dirty="0">
                    <a:solidFill>
                      <a:srgbClr val="000099"/>
                    </a:solidFill>
                  </a:rPr>
                  <a:t>labeled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0099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000" i="1">
                        <a:solidFill>
                          <a:srgbClr val="000099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en-US" sz="2000" dirty="0"/>
              </a:p>
              <a:p>
                <a:pPr lvl="1">
                  <a:defRPr/>
                </a:pPr>
                <a:endParaRPr lang="en-US" sz="1000" dirty="0"/>
              </a:p>
              <a:p>
                <a:pPr marL="0" indent="0">
                  <a:buNone/>
                  <a:defRPr/>
                </a:pPr>
                <a:endParaRPr lang="en-US" altLang="en-US" sz="2400" dirty="0"/>
              </a:p>
            </p:txBody>
          </p:sp>
        </mc:Choice>
        <mc:Fallback xmlns="">
          <p:sp>
            <p:nvSpPr>
              <p:cNvPr id="7" name="Rectangle 3">
                <a:extLst>
                  <a:ext uri="{FF2B5EF4-FFF2-40B4-BE49-F238E27FC236}">
                    <a16:creationId xmlns:a16="http://schemas.microsoft.com/office/drawing/2014/main" id="{22DC6432-ED9B-4ACE-B091-D920B26237B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9512" y="1124743"/>
                <a:ext cx="8784976" cy="5642769"/>
              </a:xfrm>
              <a:blipFill>
                <a:blip r:embed="rId3"/>
                <a:stretch>
                  <a:fillRect l="-1248" t="-11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8270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9D04E0-FB47-4DAB-8AEF-51258428E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85138" y="6245225"/>
            <a:ext cx="601662" cy="476250"/>
          </a:xfr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4566A70-A1C2-4055-8DF0-AFF4B296EE1F}" type="slidenum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4177E8C-DA29-45C3-BEE6-8B568F8976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188913"/>
            <a:ext cx="8229600" cy="792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Distributed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Deadlock Detection</a:t>
            </a:r>
            <a:endParaRPr lang="en-US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3">
                <a:extLst>
                  <a:ext uri="{FF2B5EF4-FFF2-40B4-BE49-F238E27FC236}">
                    <a16:creationId xmlns:a16="http://schemas.microsoft.com/office/drawing/2014/main" id="{22DC6432-ED9B-4ACE-B091-D920B26237B0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179512" y="1124743"/>
                <a:ext cx="8784976" cy="5642769"/>
              </a:xfrm>
            </p:spPr>
            <p:txBody>
              <a:bodyPr/>
              <a:lstStyle/>
              <a:p>
                <a:pPr>
                  <a:defRPr/>
                </a:pPr>
                <a:r>
                  <a:rPr lang="en-US" sz="2800" dirty="0">
                    <a:solidFill>
                      <a:schemeClr val="tx1"/>
                    </a:solidFill>
                  </a:rPr>
                  <a:t>At every </a:t>
                </a:r>
                <a:r>
                  <a:rPr lang="en-US" sz="2800" dirty="0">
                    <a:solidFill>
                      <a:srgbClr val="000099"/>
                    </a:solidFill>
                  </a:rPr>
                  <a:t>site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800" dirty="0">
                    <a:solidFill>
                      <a:srgbClr val="000099"/>
                    </a:solidFill>
                  </a:rPr>
                  <a:t>:</a:t>
                </a:r>
              </a:p>
              <a:p>
                <a:pPr>
                  <a:defRPr/>
                </a:pPr>
                <a:endParaRPr lang="en-US" sz="500" dirty="0">
                  <a:solidFill>
                    <a:schemeClr val="tx1"/>
                  </a:solidFill>
                </a:endParaRPr>
              </a:p>
              <a:p>
                <a:pPr lvl="1">
                  <a:defRPr/>
                </a:pPr>
                <a:r>
                  <a:rPr lang="en-US" sz="2400" dirty="0">
                    <a:solidFill>
                      <a:schemeClr val="tx1"/>
                    </a:solidFill>
                  </a:rPr>
                  <a:t>if the </a:t>
                </a:r>
                <a:r>
                  <a:rPr lang="en-US" sz="2400" dirty="0">
                    <a:solidFill>
                      <a:srgbClr val="000099"/>
                    </a:solidFill>
                  </a:rPr>
                  <a:t>local WFG </a:t>
                </a:r>
                <a:r>
                  <a:rPr lang="en-US" sz="2400" dirty="0"/>
                  <a:t>has a cycle </a:t>
                </a:r>
                <a:r>
                  <a:rPr lang="en-US" sz="2400" dirty="0">
                    <a:solidFill>
                      <a:srgbClr val="A50021"/>
                    </a:solidFill>
                  </a:rPr>
                  <a:t>without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A5002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A5002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m:rPr>
                            <m:nor/>
                          </m:rPr>
                          <a:rPr lang="en-US" sz="2400">
                            <a:solidFill>
                              <a:srgbClr val="A5002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ext</m:t>
                        </m:r>
                      </m:sub>
                    </m:sSub>
                  </m:oMath>
                </a14:m>
                <a:endParaRPr lang="en-US" sz="2400" dirty="0">
                  <a:solidFill>
                    <a:srgbClr val="A50021"/>
                  </a:solidFill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  <a:defRPr/>
                </a:pPr>
                <a:r>
                  <a:rPr lang="en-US" sz="2400" dirty="0">
                    <a:ea typeface="Cambria Math" panose="02040503050406030204" pitchFamily="18" charset="0"/>
                  </a:rPr>
                  <a:t>   </a:t>
                </a:r>
                <a:r>
                  <a:rPr lang="en-US" sz="1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2400" dirty="0"/>
                  <a:t> there is a </a:t>
                </a:r>
                <a:r>
                  <a:rPr lang="en-US" sz="2400" dirty="0">
                    <a:solidFill>
                      <a:srgbClr val="A50021"/>
                    </a:solidFill>
                  </a:rPr>
                  <a:t>local deadlock </a:t>
                </a:r>
                <a:r>
                  <a:rPr lang="en-US" sz="2400" dirty="0"/>
                  <a:t>at site</a:t>
                </a:r>
                <a:r>
                  <a:rPr lang="en-US" sz="2400" dirty="0">
                    <a:solidFill>
                      <a:srgbClr val="A5002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A50021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sz="2800" dirty="0"/>
              </a:p>
              <a:p>
                <a:pPr marL="457200" lvl="1" indent="0">
                  <a:buNone/>
                  <a:defRPr/>
                </a:pPr>
                <a:endParaRPr lang="en-US" sz="500" dirty="0"/>
              </a:p>
              <a:p>
                <a:pPr lvl="1">
                  <a:defRPr/>
                </a:pPr>
                <a:r>
                  <a:rPr lang="en-US" sz="2400" dirty="0"/>
                  <a:t>if the </a:t>
                </a:r>
                <a:r>
                  <a:rPr lang="en-US" sz="2400" dirty="0">
                    <a:solidFill>
                      <a:srgbClr val="000099"/>
                    </a:solidFill>
                  </a:rPr>
                  <a:t>local WFG </a:t>
                </a:r>
                <a:r>
                  <a:rPr lang="en-US" sz="2400" dirty="0"/>
                  <a:t>has a cycle </a:t>
                </a:r>
                <a:r>
                  <a:rPr lang="en-US" sz="2400" dirty="0">
                    <a:solidFill>
                      <a:srgbClr val="A50021"/>
                    </a:solidFill>
                  </a:rPr>
                  <a:t>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A5002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A5002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m:rPr>
                            <m:nor/>
                          </m:rPr>
                          <a:rPr lang="en-US" sz="2400">
                            <a:solidFill>
                              <a:srgbClr val="A5002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ext</m:t>
                        </m:r>
                      </m:sub>
                    </m:sSub>
                  </m:oMath>
                </a14:m>
                <a:endParaRPr lang="en-US" sz="2400" dirty="0"/>
              </a:p>
              <a:p>
                <a:pPr marL="457200" lvl="1" indent="0">
                  <a:buNone/>
                  <a:defRPr/>
                </a:pPr>
                <a:r>
                  <a:rPr lang="en-US" sz="2400" dirty="0">
                    <a:ea typeface="Cambria Math" panose="02040503050406030204" pitchFamily="18" charset="0"/>
                  </a:rPr>
                  <a:t>   </a:t>
                </a:r>
                <a:r>
                  <a:rPr lang="en-US" sz="1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u="sng" dirty="0">
                    <a:solidFill>
                      <a:srgbClr val="A50021"/>
                    </a:solidFill>
                  </a:rPr>
                  <a:t>potentially</a:t>
                </a:r>
                <a:r>
                  <a:rPr lang="en-US" sz="2400" dirty="0"/>
                  <a:t> there is a </a:t>
                </a:r>
                <a:r>
                  <a:rPr lang="en-US" sz="2400" dirty="0">
                    <a:solidFill>
                      <a:srgbClr val="A50021"/>
                    </a:solidFill>
                  </a:rPr>
                  <a:t>global deadlock </a:t>
                </a:r>
                <a:r>
                  <a:rPr lang="en-US" sz="2400" dirty="0"/>
                  <a:t>containing site</a:t>
                </a:r>
                <a:r>
                  <a:rPr lang="en-US" sz="2400" dirty="0">
                    <a:solidFill>
                      <a:srgbClr val="A5002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A50021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br>
                  <a:rPr lang="en-US" sz="2400" dirty="0"/>
                </a:br>
                <a:r>
                  <a:rPr lang="en-US" sz="2400" dirty="0"/>
                  <a:t>   </a:t>
                </a:r>
                <a:r>
                  <a:rPr lang="en-US" sz="1000" dirty="0"/>
                  <a:t> </a:t>
                </a:r>
                <a:r>
                  <a:rPr lang="en-US" sz="2400" dirty="0"/>
                  <a:t>(but maybe no deadlock at all ! )</a:t>
                </a:r>
              </a:p>
              <a:p>
                <a:pPr marL="457200" lvl="1" indent="0">
                  <a:buNone/>
                  <a:defRPr/>
                </a:pPr>
                <a:endParaRPr lang="en-US" sz="500" dirty="0"/>
              </a:p>
              <a:p>
                <a:pPr>
                  <a:defRPr/>
                </a:pPr>
                <a:r>
                  <a:rPr lang="en-US" sz="2800" dirty="0"/>
                  <a:t>To find out:</a:t>
                </a:r>
              </a:p>
              <a:p>
                <a:pPr lvl="1">
                  <a:defRPr/>
                </a:pPr>
                <a:r>
                  <a:rPr lang="en-US" sz="2400" dirty="0">
                    <a:solidFill>
                      <a:schemeClr val="tx1"/>
                    </a:solidFill>
                  </a:rPr>
                  <a:t>start merging cycles (using the edge-labels to/from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m:rPr>
                            <m:nor/>
                          </m:rPr>
                          <a:rPr lang="en-US" sz="2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ext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)</a:t>
                </a:r>
              </a:p>
              <a:p>
                <a:pPr lvl="1">
                  <a:defRPr/>
                </a:pPr>
                <a:r>
                  <a:rPr lang="en-US" sz="2400" dirty="0"/>
                  <a:t>until either: (a) a global cycle is found (without</a:t>
                </a:r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m:rPr>
                            <m:nor/>
                          </m:rPr>
                          <a:rPr lang="en-US" sz="2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ext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)</a:t>
                </a:r>
                <a:br>
                  <a:rPr lang="en-US" sz="2400" dirty="0">
                    <a:solidFill>
                      <a:schemeClr val="tx1"/>
                    </a:solidFill>
                  </a:rPr>
                </a:br>
                <a:r>
                  <a:rPr lang="en-US" sz="2400" dirty="0">
                    <a:solidFill>
                      <a:schemeClr val="tx1"/>
                    </a:solidFill>
                  </a:rPr>
                  <a:t>              </a:t>
                </a:r>
                <a:r>
                  <a:rPr lang="en-US" sz="1200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>
                    <a:solidFill>
                      <a:schemeClr val="tx1"/>
                    </a:solidFill>
                  </a:rPr>
                  <a:t>or (b) there is no cycle any more</a:t>
                </a:r>
                <a:endParaRPr lang="en-US" altLang="en-US" sz="2400" dirty="0"/>
              </a:p>
            </p:txBody>
          </p:sp>
        </mc:Choice>
        <mc:Fallback xmlns="">
          <p:sp>
            <p:nvSpPr>
              <p:cNvPr id="7" name="Rectangle 3">
                <a:extLst>
                  <a:ext uri="{FF2B5EF4-FFF2-40B4-BE49-F238E27FC236}">
                    <a16:creationId xmlns:a16="http://schemas.microsoft.com/office/drawing/2014/main" id="{22DC6432-ED9B-4ACE-B091-D920B26237B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9512" y="1124743"/>
                <a:ext cx="8784976" cy="5642769"/>
              </a:xfrm>
              <a:blipFill>
                <a:blip r:embed="rId3"/>
                <a:stretch>
                  <a:fillRect l="-1248" t="-11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2926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9D04E0-FB47-4DAB-8AEF-51258428E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85138" y="6245225"/>
            <a:ext cx="601662" cy="476250"/>
          </a:xfr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4566A70-A1C2-4055-8DF0-AFF4B296EE1F}" type="slidenum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4177E8C-DA29-45C3-BEE6-8B568F8976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188913"/>
            <a:ext cx="8229600" cy="792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Distributed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Deadlock Detection</a:t>
            </a:r>
            <a:endParaRPr lang="en-US" kern="0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22DC6432-ED9B-4ACE-B091-D920B26237B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79512" y="981075"/>
            <a:ext cx="8784976" cy="5642769"/>
          </a:xfrm>
        </p:spPr>
        <p:txBody>
          <a:bodyPr/>
          <a:lstStyle/>
          <a:p>
            <a:pPr>
              <a:defRPr/>
            </a:pPr>
            <a:r>
              <a:rPr lang="en-US" sz="2800" dirty="0">
                <a:solidFill>
                  <a:schemeClr val="tx1"/>
                </a:solidFill>
              </a:rPr>
              <a:t>In the previous example</a:t>
            </a:r>
            <a:r>
              <a:rPr lang="en-US" sz="2800" dirty="0">
                <a:solidFill>
                  <a:srgbClr val="000099"/>
                </a:solidFill>
              </a:rPr>
              <a:t>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0F0C54E-34D1-4F1C-B33F-52EB3C7B7F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788" y="1556792"/>
            <a:ext cx="8388424" cy="1619547"/>
          </a:xfrm>
          <a:prstGeom prst="rect">
            <a:avLst/>
          </a:prstGeom>
        </p:spPr>
      </p:pic>
      <p:pic>
        <p:nvPicPr>
          <p:cNvPr id="4" name="Picture 5" descr="DS3-Figure 23-05">
            <a:extLst>
              <a:ext uri="{FF2B5EF4-FFF2-40B4-BE49-F238E27FC236}">
                <a16:creationId xmlns:a16="http://schemas.microsoft.com/office/drawing/2014/main" id="{D37D7667-E9B6-4DB7-8C0C-377FE8D08F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4034822"/>
            <a:ext cx="6264696" cy="2532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EEEB9A7-9A02-4A01-BEA8-1898B48F9CCE}"/>
              </a:ext>
            </a:extLst>
          </p:cNvPr>
          <p:cNvSpPr/>
          <p:nvPr/>
        </p:nvSpPr>
        <p:spPr bwMode="auto">
          <a:xfrm>
            <a:off x="3203848" y="2060848"/>
            <a:ext cx="360040" cy="93610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6FA5A36-7E4E-4985-A102-8803D2776817}"/>
              </a:ext>
            </a:extLst>
          </p:cNvPr>
          <p:cNvSpPr/>
          <p:nvPr/>
        </p:nvSpPr>
        <p:spPr bwMode="auto">
          <a:xfrm>
            <a:off x="5724128" y="2060848"/>
            <a:ext cx="360040" cy="93610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E8FB05-0145-43AB-9BF2-D52E99C70C06}"/>
              </a:ext>
            </a:extLst>
          </p:cNvPr>
          <p:cNvSpPr/>
          <p:nvPr/>
        </p:nvSpPr>
        <p:spPr bwMode="auto">
          <a:xfrm>
            <a:off x="8325290" y="2047466"/>
            <a:ext cx="360040" cy="93610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BBEDFCF-374B-4342-BE73-77EF9046C9B7}"/>
              </a:ext>
            </a:extLst>
          </p:cNvPr>
          <p:cNvSpPr/>
          <p:nvPr/>
        </p:nvSpPr>
        <p:spPr bwMode="auto">
          <a:xfrm>
            <a:off x="1907704" y="4432039"/>
            <a:ext cx="1440160" cy="151724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2DCEBBF-CF1D-475B-A18C-F404A9B6E12B}"/>
              </a:ext>
            </a:extLst>
          </p:cNvPr>
          <p:cNvSpPr/>
          <p:nvPr/>
        </p:nvSpPr>
        <p:spPr bwMode="auto">
          <a:xfrm>
            <a:off x="1835696" y="5821021"/>
            <a:ext cx="144016" cy="144016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557990C-166F-49DE-A397-CA83FA5E12F1}"/>
              </a:ext>
            </a:extLst>
          </p:cNvPr>
          <p:cNvSpPr/>
          <p:nvPr/>
        </p:nvSpPr>
        <p:spPr bwMode="auto">
          <a:xfrm>
            <a:off x="1897988" y="4432039"/>
            <a:ext cx="45719" cy="77081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D4177D0-A45E-4BDB-987D-A584327E671F}"/>
              </a:ext>
            </a:extLst>
          </p:cNvPr>
          <p:cNvSpPr/>
          <p:nvPr/>
        </p:nvSpPr>
        <p:spPr bwMode="auto">
          <a:xfrm>
            <a:off x="3995936" y="4432039"/>
            <a:ext cx="1440160" cy="151724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AE20F9C4-4427-4596-A7A9-D61B76717172}"/>
              </a:ext>
            </a:extLst>
          </p:cNvPr>
          <p:cNvSpPr/>
          <p:nvPr/>
        </p:nvSpPr>
        <p:spPr bwMode="auto">
          <a:xfrm>
            <a:off x="3923928" y="5821021"/>
            <a:ext cx="144016" cy="144016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36CCAEC1-9AF8-4DDC-AA1C-CC505AE3DD62}"/>
              </a:ext>
            </a:extLst>
          </p:cNvPr>
          <p:cNvSpPr/>
          <p:nvPr/>
        </p:nvSpPr>
        <p:spPr bwMode="auto">
          <a:xfrm>
            <a:off x="3950217" y="4416282"/>
            <a:ext cx="45719" cy="77081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6A5B180-0B9D-4324-9D29-215A575BA259}"/>
              </a:ext>
            </a:extLst>
          </p:cNvPr>
          <p:cNvSpPr/>
          <p:nvPr/>
        </p:nvSpPr>
        <p:spPr bwMode="auto">
          <a:xfrm>
            <a:off x="6038449" y="4416282"/>
            <a:ext cx="1557887" cy="154875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983DB6B-2AA5-415A-800D-83B17F3DD11A}"/>
              </a:ext>
            </a:extLst>
          </p:cNvPr>
          <p:cNvSpPr/>
          <p:nvPr/>
        </p:nvSpPr>
        <p:spPr bwMode="auto">
          <a:xfrm>
            <a:off x="6008737" y="5849147"/>
            <a:ext cx="144016" cy="144016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BFA6206-FB1C-45B7-AA7E-7A57B372CC0C}"/>
              </a:ext>
            </a:extLst>
          </p:cNvPr>
          <p:cNvSpPr/>
          <p:nvPr/>
        </p:nvSpPr>
        <p:spPr bwMode="auto">
          <a:xfrm>
            <a:off x="1125331" y="3948230"/>
            <a:ext cx="900100" cy="267561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667398D-4EB9-4545-B5BF-D57CCD8EFDA9}"/>
              </a:ext>
            </a:extLst>
          </p:cNvPr>
          <p:cNvSpPr/>
          <p:nvPr/>
        </p:nvSpPr>
        <p:spPr bwMode="auto">
          <a:xfrm>
            <a:off x="3500167" y="3892914"/>
            <a:ext cx="900100" cy="267561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D17EA2D-7DEB-41C5-8A42-BCF99878C1BF}"/>
              </a:ext>
            </a:extLst>
          </p:cNvPr>
          <p:cNvSpPr/>
          <p:nvPr/>
        </p:nvSpPr>
        <p:spPr bwMode="auto">
          <a:xfrm>
            <a:off x="5318572" y="3963400"/>
            <a:ext cx="900100" cy="267561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CCA5285D-DAF7-49CC-AA73-A983D466CB30}"/>
              </a:ext>
            </a:extLst>
          </p:cNvPr>
          <p:cNvSpPr/>
          <p:nvPr/>
        </p:nvSpPr>
        <p:spPr bwMode="auto">
          <a:xfrm>
            <a:off x="5724128" y="2060848"/>
            <a:ext cx="413662" cy="1008112"/>
          </a:xfrm>
          <a:prstGeom prst="ellipse">
            <a:avLst/>
          </a:prstGeom>
          <a:noFill/>
          <a:ln w="19050" cap="flat" cmpd="sng" algn="ctr">
            <a:solidFill>
              <a:srgbClr val="000099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D519097C-B227-4D81-A45D-D5F72A23646B}"/>
              </a:ext>
            </a:extLst>
          </p:cNvPr>
          <p:cNvSpPr/>
          <p:nvPr/>
        </p:nvSpPr>
        <p:spPr bwMode="auto">
          <a:xfrm>
            <a:off x="8270859" y="2050117"/>
            <a:ext cx="413662" cy="1008112"/>
          </a:xfrm>
          <a:prstGeom prst="ellipse">
            <a:avLst/>
          </a:prstGeom>
          <a:noFill/>
          <a:ln w="19050" cap="flat" cmpd="sng" algn="ctr">
            <a:solidFill>
              <a:srgbClr val="000099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4B0BB263-5610-4D1B-B701-AC318BC374A4}"/>
              </a:ext>
            </a:extLst>
          </p:cNvPr>
          <p:cNvSpPr/>
          <p:nvPr/>
        </p:nvSpPr>
        <p:spPr bwMode="auto">
          <a:xfrm>
            <a:off x="1691680" y="4221088"/>
            <a:ext cx="1656184" cy="2024137"/>
          </a:xfrm>
          <a:prstGeom prst="ellipse">
            <a:avLst/>
          </a:prstGeom>
          <a:noFill/>
          <a:ln w="19050" cap="flat" cmpd="sng" algn="ctr">
            <a:solidFill>
              <a:srgbClr val="000099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94452E6C-51CE-4D80-AB54-3F74FCE71257}"/>
              </a:ext>
            </a:extLst>
          </p:cNvPr>
          <p:cNvSpPr/>
          <p:nvPr/>
        </p:nvSpPr>
        <p:spPr bwMode="auto">
          <a:xfrm>
            <a:off x="3156227" y="2072433"/>
            <a:ext cx="413662" cy="1008112"/>
          </a:xfrm>
          <a:prstGeom prst="ellipse">
            <a:avLst/>
          </a:prstGeom>
          <a:noFill/>
          <a:ln w="19050" cap="flat" cmpd="sng" algn="ctr">
            <a:solidFill>
              <a:srgbClr val="000099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71DE9258-EC8C-460E-8D1E-B04DB2B94C11}"/>
              </a:ext>
            </a:extLst>
          </p:cNvPr>
          <p:cNvSpPr/>
          <p:nvPr/>
        </p:nvSpPr>
        <p:spPr bwMode="auto">
          <a:xfrm>
            <a:off x="8270050" y="2054146"/>
            <a:ext cx="413662" cy="1008112"/>
          </a:xfrm>
          <a:prstGeom prst="ellipse">
            <a:avLst/>
          </a:prstGeom>
          <a:noFill/>
          <a:ln w="19050" cap="flat" cmpd="sng" algn="ctr">
            <a:solidFill>
              <a:srgbClr val="000099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3DD566B3-240E-4C77-AFA3-183F376A52CB}"/>
              </a:ext>
            </a:extLst>
          </p:cNvPr>
          <p:cNvSpPr/>
          <p:nvPr/>
        </p:nvSpPr>
        <p:spPr bwMode="auto">
          <a:xfrm>
            <a:off x="3846178" y="4218652"/>
            <a:ext cx="1733119" cy="2024137"/>
          </a:xfrm>
          <a:prstGeom prst="ellipse">
            <a:avLst/>
          </a:prstGeom>
          <a:noFill/>
          <a:ln w="19050" cap="flat" cmpd="sng" algn="ctr">
            <a:solidFill>
              <a:srgbClr val="000099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6876031B-2289-4334-968E-771256D1AAB6}"/>
              </a:ext>
            </a:extLst>
          </p:cNvPr>
          <p:cNvSpPr/>
          <p:nvPr/>
        </p:nvSpPr>
        <p:spPr bwMode="auto">
          <a:xfrm>
            <a:off x="3156227" y="2068987"/>
            <a:ext cx="413662" cy="1008112"/>
          </a:xfrm>
          <a:prstGeom prst="ellipse">
            <a:avLst/>
          </a:prstGeom>
          <a:noFill/>
          <a:ln w="19050" cap="flat" cmpd="sng" algn="ctr">
            <a:solidFill>
              <a:srgbClr val="000099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C6546592-7A0F-4D6F-9E82-2E2241DBCC2B}"/>
              </a:ext>
            </a:extLst>
          </p:cNvPr>
          <p:cNvSpPr/>
          <p:nvPr/>
        </p:nvSpPr>
        <p:spPr bwMode="auto">
          <a:xfrm>
            <a:off x="5725795" y="2068987"/>
            <a:ext cx="413662" cy="1008112"/>
          </a:xfrm>
          <a:prstGeom prst="ellipse">
            <a:avLst/>
          </a:prstGeom>
          <a:noFill/>
          <a:ln w="19050" cap="flat" cmpd="sng" algn="ctr">
            <a:solidFill>
              <a:srgbClr val="000099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03FCD131-7E8B-4FB3-9F15-28D0DEB09D8A}"/>
              </a:ext>
            </a:extLst>
          </p:cNvPr>
          <p:cNvSpPr/>
          <p:nvPr/>
        </p:nvSpPr>
        <p:spPr bwMode="auto">
          <a:xfrm>
            <a:off x="5875004" y="4185100"/>
            <a:ext cx="1851490" cy="2024137"/>
          </a:xfrm>
          <a:prstGeom prst="ellipse">
            <a:avLst/>
          </a:prstGeom>
          <a:noFill/>
          <a:ln w="19050" cap="flat" cmpd="sng" algn="ctr">
            <a:solidFill>
              <a:srgbClr val="000099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9215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4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8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2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0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3" grpId="0" animBg="1"/>
      <p:bldP spid="15" grpId="0" animBg="1"/>
      <p:bldP spid="18" grpId="0" animBg="1"/>
      <p:bldP spid="21" grpId="0" animBg="1"/>
      <p:bldP spid="23" grpId="0" animBg="1"/>
      <p:bldP spid="25" grpId="0" animBg="1"/>
      <p:bldP spid="27" grpId="0" animBg="1"/>
      <p:bldP spid="29" grpId="0" animBg="1"/>
      <p:bldP spid="31" grpId="0" animBg="1"/>
      <p:bldP spid="33" grpId="0" animBg="1"/>
      <p:bldP spid="35" grpId="0" animBg="1"/>
      <p:bldP spid="37" grpId="0" animBg="1"/>
      <p:bldP spid="38" grpId="0" animBg="1"/>
      <p:bldP spid="38" grpId="1" animBg="1"/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  <p:bldP spid="43" grpId="0" animBg="1"/>
      <p:bldP spid="43" grpId="1" animBg="1"/>
      <p:bldP spid="44" grpId="0" animBg="1"/>
      <p:bldP spid="45" grpId="0" animBg="1"/>
      <p:bldP spid="4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9D04E0-FB47-4DAB-8AEF-51258428E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85138" y="6245225"/>
            <a:ext cx="601662" cy="476250"/>
          </a:xfr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4566A70-A1C2-4055-8DF0-AFF4B296EE1F}" type="slidenum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4177E8C-DA29-45C3-BEE6-8B568F8976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188913"/>
            <a:ext cx="8229600" cy="792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Distributed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Deadlock Detection</a:t>
            </a:r>
            <a:endParaRPr lang="en-US" kern="0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22DC6432-ED9B-4ACE-B091-D920B26237B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79512" y="981075"/>
            <a:ext cx="8784976" cy="5642769"/>
          </a:xfrm>
        </p:spPr>
        <p:txBody>
          <a:bodyPr/>
          <a:lstStyle/>
          <a:p>
            <a:pPr>
              <a:defRPr/>
            </a:pPr>
            <a:r>
              <a:rPr lang="en-US" sz="2800" dirty="0">
                <a:solidFill>
                  <a:schemeClr val="tx1"/>
                </a:solidFill>
              </a:rPr>
              <a:t>In the previous example</a:t>
            </a:r>
            <a:r>
              <a:rPr lang="en-US" sz="2800" dirty="0">
                <a:solidFill>
                  <a:srgbClr val="000099"/>
                </a:solidFill>
              </a:rPr>
              <a:t>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0F0C54E-34D1-4F1C-B33F-52EB3C7B7F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788" y="1556792"/>
            <a:ext cx="8388424" cy="1619547"/>
          </a:xfrm>
          <a:prstGeom prst="rect">
            <a:avLst/>
          </a:prstGeom>
        </p:spPr>
      </p:pic>
      <p:pic>
        <p:nvPicPr>
          <p:cNvPr id="4" name="Picture 5" descr="DS3-Figure 23-05">
            <a:extLst>
              <a:ext uri="{FF2B5EF4-FFF2-40B4-BE49-F238E27FC236}">
                <a16:creationId xmlns:a16="http://schemas.microsoft.com/office/drawing/2014/main" id="{D37D7667-E9B6-4DB7-8C0C-377FE8D08F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4034822"/>
            <a:ext cx="6264696" cy="2532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" name="Oval 37">
            <a:extLst>
              <a:ext uri="{FF2B5EF4-FFF2-40B4-BE49-F238E27FC236}">
                <a16:creationId xmlns:a16="http://schemas.microsoft.com/office/drawing/2014/main" id="{CCA5285D-DAF7-49CC-AA73-A983D466CB30}"/>
              </a:ext>
            </a:extLst>
          </p:cNvPr>
          <p:cNvSpPr/>
          <p:nvPr/>
        </p:nvSpPr>
        <p:spPr bwMode="auto">
          <a:xfrm>
            <a:off x="5724128" y="2060848"/>
            <a:ext cx="413662" cy="1008112"/>
          </a:xfrm>
          <a:prstGeom prst="ellipse">
            <a:avLst/>
          </a:prstGeom>
          <a:noFill/>
          <a:ln w="19050" cap="flat" cmpd="sng" algn="ctr">
            <a:solidFill>
              <a:srgbClr val="000099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D519097C-B227-4D81-A45D-D5F72A23646B}"/>
              </a:ext>
            </a:extLst>
          </p:cNvPr>
          <p:cNvSpPr/>
          <p:nvPr/>
        </p:nvSpPr>
        <p:spPr bwMode="auto">
          <a:xfrm>
            <a:off x="8270859" y="2050117"/>
            <a:ext cx="413662" cy="1008112"/>
          </a:xfrm>
          <a:prstGeom prst="ellipse">
            <a:avLst/>
          </a:prstGeom>
          <a:noFill/>
          <a:ln w="19050" cap="flat" cmpd="sng" algn="ctr">
            <a:solidFill>
              <a:srgbClr val="000099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4B0BB263-5610-4D1B-B701-AC318BC374A4}"/>
              </a:ext>
            </a:extLst>
          </p:cNvPr>
          <p:cNvSpPr/>
          <p:nvPr/>
        </p:nvSpPr>
        <p:spPr bwMode="auto">
          <a:xfrm>
            <a:off x="1691680" y="4221088"/>
            <a:ext cx="1656184" cy="2024137"/>
          </a:xfrm>
          <a:prstGeom prst="ellipse">
            <a:avLst/>
          </a:prstGeom>
          <a:noFill/>
          <a:ln w="19050" cap="flat" cmpd="sng" algn="ctr">
            <a:solidFill>
              <a:srgbClr val="000099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Speech Bubble: Rectangle with Corners Rounded 4">
                <a:extLst>
                  <a:ext uri="{FF2B5EF4-FFF2-40B4-BE49-F238E27FC236}">
                    <a16:creationId xmlns:a16="http://schemas.microsoft.com/office/drawing/2014/main" id="{030F842A-6ACA-40E0-A561-B8CA97F3F87B}"/>
                  </a:ext>
                </a:extLst>
              </p:cNvPr>
              <p:cNvSpPr/>
              <p:nvPr/>
            </p:nvSpPr>
            <p:spPr bwMode="auto">
              <a:xfrm>
                <a:off x="2051720" y="3299256"/>
                <a:ext cx="1872208" cy="679315"/>
              </a:xfrm>
              <a:prstGeom prst="wedgeRoundRectCallout">
                <a:avLst>
                  <a:gd name="adj1" fmla="val -44080"/>
                  <a:gd name="adj2" fmla="val 140210"/>
                  <a:gd name="adj3" fmla="val 16667"/>
                </a:avLst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>
                  <a:spcBef>
                    <a:spcPct val="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180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sSubPr>
                      <m:e>
                        <m:r>
                          <a:rPr kumimoji="0" lang="en-US" sz="18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cs typeface="Arial" charset="0"/>
                          </a:rPr>
                          <m:t>𝑇</m:t>
                        </m:r>
                      </m:e>
                      <m:sub>
                        <m:r>
                          <a:rPr kumimoji="0" lang="en-US" sz="18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cs typeface="Arial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0" lang="en-US" sz="180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cs typeface="Arial" charset="0"/>
                  </a:rPr>
                  <a:t> waits for ??? </a:t>
                </a:r>
                <a:br>
                  <a:rPr kumimoji="0" lang="en-US" sz="180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cs typeface="Arial" charset="0"/>
                  </a:rPr>
                </a:br>
                <a:r>
                  <a:rPr kumimoji="0" lang="en-US" sz="180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cs typeface="Arial" charset="0"/>
                  </a:rPr>
                  <a:t>at site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kumimoji="0" lang="en-US" sz="18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cs typeface="Arial" charset="0"/>
                </a:endParaRPr>
              </a:p>
            </p:txBody>
          </p:sp>
        </mc:Choice>
        <mc:Fallback xmlns="">
          <p:sp>
            <p:nvSpPr>
              <p:cNvPr id="5" name="Speech Bubble: Rectangle with Corners Rounded 4">
                <a:extLst>
                  <a:ext uri="{FF2B5EF4-FFF2-40B4-BE49-F238E27FC236}">
                    <a16:creationId xmlns:a16="http://schemas.microsoft.com/office/drawing/2014/main" id="{030F842A-6ACA-40E0-A561-B8CA97F3F8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51720" y="3299256"/>
                <a:ext cx="1872208" cy="679315"/>
              </a:xfrm>
              <a:prstGeom prst="wedgeRoundRectCallout">
                <a:avLst>
                  <a:gd name="adj1" fmla="val -44080"/>
                  <a:gd name="adj2" fmla="val 140210"/>
                  <a:gd name="adj3" fmla="val 16667"/>
                </a:avLst>
              </a:prstGeom>
              <a:blipFill>
                <a:blip r:embed="rId5"/>
                <a:stretch>
                  <a:fillRect l="-647" r="-1294"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Speech Bubble: Rectangle with Corners Rounded 7">
                <a:extLst>
                  <a:ext uri="{FF2B5EF4-FFF2-40B4-BE49-F238E27FC236}">
                    <a16:creationId xmlns:a16="http://schemas.microsoft.com/office/drawing/2014/main" id="{5B260CA3-2211-4B81-BC13-463DE42F23FF}"/>
                  </a:ext>
                </a:extLst>
              </p:cNvPr>
              <p:cNvSpPr/>
              <p:nvPr/>
            </p:nvSpPr>
            <p:spPr bwMode="auto">
              <a:xfrm>
                <a:off x="107505" y="4581128"/>
                <a:ext cx="1302078" cy="1074507"/>
              </a:xfrm>
              <a:prstGeom prst="wedgeRoundRectCallout">
                <a:avLst>
                  <a:gd name="adj1" fmla="val 138296"/>
                  <a:gd name="adj2" fmla="val 37821"/>
                  <a:gd name="adj3" fmla="val 16667"/>
                </a:avLst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>
                  <a:spcBef>
                    <a:spcPct val="0"/>
                  </a:spcBef>
                </a:pPr>
                <a:r>
                  <a:rPr kumimoji="0" lang="en-US" sz="180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cs typeface="Arial" charset="0"/>
                  </a:rPr>
                  <a:t>??? waits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0" lang="en-US" sz="180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cs typeface="Arial" charset="0"/>
                  </a:rPr>
                  <a:t> </a:t>
                </a:r>
                <a:br>
                  <a:rPr kumimoji="0" lang="en-US" sz="180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cs typeface="Arial" charset="0"/>
                  </a:rPr>
                </a:br>
                <a:r>
                  <a:rPr kumimoji="0" lang="en-US" sz="180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cs typeface="Arial" charset="0"/>
                  </a:rPr>
                  <a:t>at site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kumimoji="0" lang="en-US" sz="18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cs typeface="Arial" charset="0"/>
                </a:endParaRPr>
              </a:p>
            </p:txBody>
          </p:sp>
        </mc:Choice>
        <mc:Fallback xmlns="">
          <p:sp>
            <p:nvSpPr>
              <p:cNvPr id="8" name="Speech Bubble: Rectangle with Corners Rounded 7">
                <a:extLst>
                  <a:ext uri="{FF2B5EF4-FFF2-40B4-BE49-F238E27FC236}">
                    <a16:creationId xmlns:a16="http://schemas.microsoft.com/office/drawing/2014/main" id="{5B260CA3-2211-4B81-BC13-463DE42F23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7505" y="4581128"/>
                <a:ext cx="1302078" cy="1074507"/>
              </a:xfrm>
              <a:prstGeom prst="wedgeRoundRectCallout">
                <a:avLst>
                  <a:gd name="adj1" fmla="val 138296"/>
                  <a:gd name="adj2" fmla="val 37821"/>
                  <a:gd name="adj3" fmla="val 16667"/>
                </a:avLst>
              </a:prstGeom>
              <a:blipFill>
                <a:blip r:embed="rId7"/>
                <a:stretch>
                  <a:fillRect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3412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 animBg="1"/>
      <p:bldP spid="5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9D04E0-FB47-4DAB-8AEF-51258428E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85138" y="6245225"/>
            <a:ext cx="601662" cy="476250"/>
          </a:xfr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4566A70-A1C2-4055-8DF0-AFF4B296EE1F}" type="slidenum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4177E8C-DA29-45C3-BEE6-8B568F8976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188913"/>
            <a:ext cx="8229600" cy="792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Distributed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Deadlock Detection</a:t>
            </a:r>
            <a:endParaRPr lang="en-US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3">
                <a:extLst>
                  <a:ext uri="{FF2B5EF4-FFF2-40B4-BE49-F238E27FC236}">
                    <a16:creationId xmlns:a16="http://schemas.microsoft.com/office/drawing/2014/main" id="{22DC6432-ED9B-4ACE-B091-D920B26237B0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179512" y="981075"/>
                <a:ext cx="8784976" cy="5642769"/>
              </a:xfrm>
            </p:spPr>
            <p:txBody>
              <a:bodyPr/>
              <a:lstStyle/>
              <a:p>
                <a:pPr>
                  <a:defRPr/>
                </a:pPr>
                <a:r>
                  <a:rPr lang="en-US" sz="2800" dirty="0">
                    <a:solidFill>
                      <a:schemeClr val="tx1"/>
                    </a:solidFill>
                  </a:rPr>
                  <a:t>no local cycle without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m:rPr>
                            <m:nor/>
                          </m:rPr>
                          <a:rPr lang="en-US" sz="28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ext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rgbClr val="000099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2800" dirty="0">
                    <a:solidFill>
                      <a:srgbClr val="000099"/>
                    </a:solidFill>
                  </a:rPr>
                  <a:t> no local deadlock</a:t>
                </a:r>
              </a:p>
              <a:p>
                <a:pPr>
                  <a:defRPr/>
                </a:pPr>
                <a:r>
                  <a:rPr lang="en-US" sz="2800" dirty="0">
                    <a:solidFill>
                      <a:srgbClr val="000000"/>
                    </a:solidFill>
                  </a:rPr>
                  <a:t>cycle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rgbClr val="A5002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A5002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m:rPr>
                            <m:nor/>
                          </m:rPr>
                          <a:rPr lang="en-US" sz="2800">
                            <a:solidFill>
                              <a:srgbClr val="A5002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ext</m:t>
                        </m:r>
                      </m:sub>
                    </m:sSub>
                    <m:r>
                      <a:rPr lang="en-US" sz="2800" i="1">
                        <a:solidFill>
                          <a:srgbClr val="A5002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sz="2800" i="1">
                            <a:solidFill>
                              <a:srgbClr val="A5002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A5002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A5002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800" i="1">
                        <a:solidFill>
                          <a:srgbClr val="A5002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sz="2800" i="1">
                            <a:solidFill>
                              <a:srgbClr val="A5002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A5002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A5002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i="1">
                        <a:solidFill>
                          <a:srgbClr val="A5002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sz="2800" i="1">
                            <a:solidFill>
                              <a:srgbClr val="A5002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A5002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m:rPr>
                            <m:nor/>
                          </m:rPr>
                          <a:rPr lang="en-US" sz="2800">
                            <a:solidFill>
                              <a:srgbClr val="A5002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ext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rgbClr val="A50021"/>
                    </a:solidFill>
                  </a:rPr>
                  <a:t> </a:t>
                </a:r>
                <a:r>
                  <a:rPr lang="en-US" sz="2800" dirty="0">
                    <a:solidFill>
                      <a:srgbClr val="000000"/>
                    </a:solidFill>
                  </a:rPr>
                  <a:t>at site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2800" dirty="0">
                  <a:solidFill>
                    <a:srgbClr val="000099"/>
                  </a:solidFill>
                </a:endParaRPr>
              </a:p>
              <a:p>
                <a:pPr>
                  <a:defRPr/>
                </a:pPr>
                <a:r>
                  <a:rPr lang="en-US" sz="2800" dirty="0">
                    <a:solidFill>
                      <a:schemeClr val="tx1"/>
                    </a:solidFill>
                  </a:rPr>
                  <a:t>transmit the </a:t>
                </a:r>
                <a:r>
                  <a:rPr lang="en-US" sz="2800" dirty="0">
                    <a:solidFill>
                      <a:srgbClr val="000099"/>
                    </a:solidFill>
                  </a:rPr>
                  <a:t>local WFG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800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2800" dirty="0">
                  <a:solidFill>
                    <a:srgbClr val="000099"/>
                  </a:solidFill>
                </a:endParaRPr>
              </a:p>
              <a:p>
                <a:pPr>
                  <a:defRPr/>
                </a:pPr>
                <a:endParaRPr lang="en-US" sz="2200" dirty="0">
                  <a:solidFill>
                    <a:schemeClr val="tx1"/>
                  </a:solidFill>
                </a:endParaRPr>
              </a:p>
              <a:p>
                <a:pPr>
                  <a:defRPr/>
                </a:pPr>
                <a:r>
                  <a:rPr lang="en-US" sz="2800" dirty="0"/>
                  <a:t>Thus: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rgbClr val="A5002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A5002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m:rPr>
                            <m:nor/>
                          </m:rPr>
                          <a:rPr lang="en-US" sz="2800">
                            <a:solidFill>
                              <a:srgbClr val="A5002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ext</m:t>
                        </m:r>
                      </m:sub>
                    </m:sSub>
                    <m:r>
                      <a:rPr lang="en-US" sz="2800" i="1">
                        <a:solidFill>
                          <a:srgbClr val="A5002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sz="2800" i="1">
                            <a:solidFill>
                              <a:srgbClr val="A5002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A5002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800" i="1">
                            <a:solidFill>
                              <a:srgbClr val="A5002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800" i="1">
                        <a:solidFill>
                          <a:srgbClr val="A5002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sz="2800" i="1">
                            <a:solidFill>
                              <a:srgbClr val="A5002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A5002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800" i="1">
                            <a:solidFill>
                              <a:srgbClr val="A5002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i="1">
                        <a:solidFill>
                          <a:srgbClr val="A5002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sz="2800" i="1">
                            <a:solidFill>
                              <a:srgbClr val="A5002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A5002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A5002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i="1">
                        <a:solidFill>
                          <a:srgbClr val="A5002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sz="2800" i="1">
                            <a:solidFill>
                              <a:srgbClr val="A5002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A5002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m:rPr>
                            <m:nor/>
                          </m:rPr>
                          <a:rPr lang="en-US" sz="2800">
                            <a:solidFill>
                              <a:srgbClr val="A5002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ext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rgbClr val="A50021"/>
                    </a:solidFill>
                  </a:rPr>
                  <a:t> </a:t>
                </a:r>
                <a:r>
                  <a:rPr lang="en-US" sz="2800" dirty="0">
                    <a:solidFill>
                      <a:srgbClr val="000000"/>
                    </a:solidFill>
                  </a:rPr>
                  <a:t>at site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ectangle 3">
                <a:extLst>
                  <a:ext uri="{FF2B5EF4-FFF2-40B4-BE49-F238E27FC236}">
                    <a16:creationId xmlns:a16="http://schemas.microsoft.com/office/drawing/2014/main" id="{22DC6432-ED9B-4ACE-B091-D920B26237B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9512" y="981075"/>
                <a:ext cx="8784976" cy="5642769"/>
              </a:xfrm>
              <a:blipFill>
                <a:blip r:embed="rId6"/>
                <a:stretch>
                  <a:fillRect l="-1248" t="-11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5" descr="DS3-Figure 23-05">
            <a:extLst>
              <a:ext uri="{FF2B5EF4-FFF2-40B4-BE49-F238E27FC236}">
                <a16:creationId xmlns:a16="http://schemas.microsoft.com/office/drawing/2014/main" id="{D37D7667-E9B6-4DB7-8C0C-377FE8D08F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4034822"/>
            <a:ext cx="6264696" cy="2532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0B7970E2-0535-4ECF-A576-AF94EFD0BA22}"/>
              </a:ext>
            </a:extLst>
          </p:cNvPr>
          <p:cNvSpPr/>
          <p:nvPr/>
        </p:nvSpPr>
        <p:spPr bwMode="auto">
          <a:xfrm>
            <a:off x="971600" y="3861048"/>
            <a:ext cx="2448272" cy="2860427"/>
          </a:xfrm>
          <a:prstGeom prst="ellipse">
            <a:avLst/>
          </a:prstGeom>
          <a:noFill/>
          <a:ln w="19050" cap="flat" cmpd="sng" algn="ctr">
            <a:solidFill>
              <a:srgbClr val="000099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8A98528-3E30-4063-9B9C-4A1923CAE76B}"/>
              </a:ext>
            </a:extLst>
          </p:cNvPr>
          <p:cNvSpPr/>
          <p:nvPr/>
        </p:nvSpPr>
        <p:spPr bwMode="auto">
          <a:xfrm>
            <a:off x="2267744" y="4365103"/>
            <a:ext cx="432048" cy="432049"/>
          </a:xfrm>
          <a:prstGeom prst="ellipse">
            <a:avLst/>
          </a:prstGeom>
          <a:noFill/>
          <a:ln w="19050" cap="flat" cmpd="sng" algn="ctr">
            <a:solidFill>
              <a:srgbClr val="A5002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76CFD35-24EC-4013-B0BA-DB2ECBFF2FCF}"/>
                  </a:ext>
                </a:extLst>
              </p:cNvPr>
              <p:cNvSpPr txBox="1"/>
              <p:nvPr/>
            </p:nvSpPr>
            <p:spPr>
              <a:xfrm>
                <a:off x="539553" y="1984728"/>
                <a:ext cx="8064896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chemeClr val="tx1"/>
                    </a:solidFill>
                    <a:latin typeface="+mn-lt"/>
                  </a:rPr>
                  <a:t>                                              to the </a:t>
                </a:r>
                <a:r>
                  <a:rPr lang="en-US" sz="2800" dirty="0">
                    <a:solidFill>
                      <a:srgbClr val="A50021"/>
                    </a:solidFill>
                    <a:latin typeface="+mn-lt"/>
                  </a:rPr>
                  <a:t>site</a:t>
                </a:r>
                <a:r>
                  <a:rPr lang="en-US" sz="2800" dirty="0">
                    <a:solidFill>
                      <a:schemeClr val="tx1"/>
                    </a:solidFill>
                    <a:latin typeface="+mn-lt"/>
                  </a:rPr>
                  <a:t> for which </a:t>
                </a:r>
                <a:br>
                  <a:rPr lang="en-US" sz="2800" dirty="0">
                    <a:latin typeface="+mn-lt"/>
                  </a:rPr>
                </a:br>
                <a:r>
                  <a:rPr lang="en-US" sz="2800" dirty="0">
                    <a:solidFill>
                      <a:schemeClr val="tx1"/>
                    </a:solidFill>
                    <a:latin typeface="+mn-lt"/>
                  </a:rPr>
                  <a:t>transaction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rgbClr val="A5002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A5002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800" i="1">
                            <a:solidFill>
                              <a:srgbClr val="A5002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rgbClr val="A50021"/>
                    </a:solidFill>
                    <a:latin typeface="+mn-lt"/>
                  </a:rPr>
                  <a:t> is waiting</a:t>
                </a:r>
                <a:r>
                  <a:rPr lang="en-US" sz="2800" dirty="0">
                    <a:solidFill>
                      <a:schemeClr val="tx1"/>
                    </a:solidFill>
                    <a:latin typeface="+mn-lt"/>
                  </a:rPr>
                  <a:t>, i.e. to </a:t>
                </a:r>
                <a:r>
                  <a:rPr lang="en-US" sz="2800" dirty="0">
                    <a:solidFill>
                      <a:srgbClr val="A50021"/>
                    </a:solidFill>
                    <a:latin typeface="+mn-lt"/>
                  </a:rPr>
                  <a:t>site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rgbClr val="A5002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A5002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A5002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800" dirty="0">
                  <a:latin typeface="+mn-lt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76CFD35-24EC-4013-B0BA-DB2ECBFF2F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3" y="1984728"/>
                <a:ext cx="8064896" cy="954107"/>
              </a:xfrm>
              <a:prstGeom prst="rect">
                <a:avLst/>
              </a:prstGeom>
              <a:blipFill>
                <a:blip r:embed="rId5"/>
                <a:stretch>
                  <a:fillRect l="-1589" t="-7051" b="-173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5169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9D04E0-FB47-4DAB-8AEF-51258428E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85138" y="6245225"/>
            <a:ext cx="601662" cy="476250"/>
          </a:xfr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4566A70-A1C2-4055-8DF0-AFF4B296EE1F}" type="slidenum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4177E8C-DA29-45C3-BEE6-8B568F8976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188913"/>
            <a:ext cx="8229600" cy="792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Distributed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Deadlock Detection</a:t>
            </a:r>
            <a:endParaRPr lang="en-US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3">
                <a:extLst>
                  <a:ext uri="{FF2B5EF4-FFF2-40B4-BE49-F238E27FC236}">
                    <a16:creationId xmlns:a16="http://schemas.microsoft.com/office/drawing/2014/main" id="{22DC6432-ED9B-4ACE-B091-D920B26237B0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179512" y="981075"/>
                <a:ext cx="8784976" cy="5642769"/>
              </a:xfrm>
            </p:spPr>
            <p:txBody>
              <a:bodyPr/>
              <a:lstStyle/>
              <a:p>
                <a:pPr>
                  <a:defRPr/>
                </a:pPr>
                <a:r>
                  <a:rPr lang="en-US" sz="2800" dirty="0">
                    <a:solidFill>
                      <a:schemeClr val="tx1"/>
                    </a:solidFill>
                  </a:rPr>
                  <a:t>No local cycle without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m:rPr>
                            <m:nor/>
                          </m:rPr>
                          <a:rPr lang="en-US" sz="28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ext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rgbClr val="000099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2800" dirty="0">
                    <a:solidFill>
                      <a:srgbClr val="000099"/>
                    </a:solidFill>
                  </a:rPr>
                  <a:t> no local deadlock</a:t>
                </a:r>
              </a:p>
              <a:p>
                <a:pPr>
                  <a:defRPr/>
                </a:pPr>
                <a:r>
                  <a:rPr lang="en-US" sz="2800" dirty="0">
                    <a:solidFill>
                      <a:srgbClr val="000000"/>
                    </a:solidFill>
                  </a:rPr>
                  <a:t>cycle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rgbClr val="A5002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A5002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m:rPr>
                            <m:nor/>
                          </m:rPr>
                          <a:rPr lang="en-US" sz="2800">
                            <a:solidFill>
                              <a:srgbClr val="A5002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ext</m:t>
                        </m:r>
                      </m:sub>
                    </m:sSub>
                    <m:r>
                      <a:rPr lang="en-US" sz="2800" i="1">
                        <a:solidFill>
                          <a:srgbClr val="A5002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sz="2800" i="1">
                            <a:solidFill>
                              <a:srgbClr val="A5002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A5002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A5002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800" i="1">
                        <a:solidFill>
                          <a:srgbClr val="A5002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sz="2800" i="1">
                            <a:solidFill>
                              <a:srgbClr val="A5002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A5002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A5002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i="1">
                        <a:solidFill>
                          <a:srgbClr val="A5002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sz="2800" i="1">
                            <a:solidFill>
                              <a:srgbClr val="A5002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A5002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m:rPr>
                            <m:nor/>
                          </m:rPr>
                          <a:rPr lang="en-US" sz="2800">
                            <a:solidFill>
                              <a:srgbClr val="A5002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ext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rgbClr val="A50021"/>
                    </a:solidFill>
                  </a:rPr>
                  <a:t> </a:t>
                </a:r>
                <a:r>
                  <a:rPr lang="en-US" sz="2800" dirty="0">
                    <a:solidFill>
                      <a:srgbClr val="000000"/>
                    </a:solidFill>
                  </a:rPr>
                  <a:t>at site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2800" dirty="0">
                  <a:solidFill>
                    <a:srgbClr val="000099"/>
                  </a:solidFill>
                </a:endParaRPr>
              </a:p>
              <a:p>
                <a:pPr>
                  <a:defRPr/>
                </a:pPr>
                <a:r>
                  <a:rPr lang="en-US" sz="2800" dirty="0">
                    <a:solidFill>
                      <a:schemeClr val="tx1"/>
                    </a:solidFill>
                  </a:rPr>
                  <a:t>transmit the </a:t>
                </a:r>
                <a:r>
                  <a:rPr lang="en-US" sz="2800" dirty="0">
                    <a:solidFill>
                      <a:srgbClr val="000099"/>
                    </a:solidFill>
                  </a:rPr>
                  <a:t>local WFG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800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2800" dirty="0">
                  <a:solidFill>
                    <a:srgbClr val="000099"/>
                  </a:solidFill>
                </a:endParaRPr>
              </a:p>
              <a:p>
                <a:pPr>
                  <a:defRPr/>
                </a:pPr>
                <a:endParaRPr lang="en-US" sz="2200" dirty="0">
                  <a:solidFill>
                    <a:schemeClr val="tx1"/>
                  </a:solidFill>
                </a:endParaRPr>
              </a:p>
              <a:p>
                <a:pPr>
                  <a:defRPr/>
                </a:pPr>
                <a:r>
                  <a:rPr lang="en-US" sz="2800" dirty="0"/>
                  <a:t>Thus: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rgbClr val="A5002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A5002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m:rPr>
                            <m:nor/>
                          </m:rPr>
                          <a:rPr lang="en-US" sz="2800">
                            <a:solidFill>
                              <a:srgbClr val="A5002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ext</m:t>
                        </m:r>
                      </m:sub>
                    </m:sSub>
                    <m:r>
                      <a:rPr lang="en-US" sz="2800" i="1">
                        <a:solidFill>
                          <a:srgbClr val="A5002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sz="2800" i="1">
                            <a:solidFill>
                              <a:srgbClr val="A5002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A5002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800" i="1">
                            <a:solidFill>
                              <a:srgbClr val="A5002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800" i="1">
                        <a:solidFill>
                          <a:srgbClr val="A5002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sz="2800" i="1">
                            <a:solidFill>
                              <a:srgbClr val="A5002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A5002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800" i="1">
                            <a:solidFill>
                              <a:srgbClr val="A5002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i="1">
                        <a:solidFill>
                          <a:srgbClr val="A5002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sz="2800" i="1">
                            <a:solidFill>
                              <a:srgbClr val="A5002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A5002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A5002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i="1">
                        <a:solidFill>
                          <a:srgbClr val="A5002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sz="2800" i="1">
                            <a:solidFill>
                              <a:srgbClr val="A5002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A5002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m:rPr>
                            <m:nor/>
                          </m:rPr>
                          <a:rPr lang="en-US" sz="2800">
                            <a:solidFill>
                              <a:srgbClr val="A5002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ext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rgbClr val="A50021"/>
                    </a:solidFill>
                  </a:rPr>
                  <a:t> </a:t>
                </a:r>
                <a:r>
                  <a:rPr lang="en-US" sz="2800" dirty="0">
                    <a:solidFill>
                      <a:srgbClr val="000000"/>
                    </a:solidFill>
                  </a:rPr>
                  <a:t>at site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800" dirty="0">
                  <a:solidFill>
                    <a:schemeClr val="tx1"/>
                  </a:solidFill>
                </a:endParaRPr>
              </a:p>
              <a:p>
                <a:pPr>
                  <a:defRPr/>
                </a:pPr>
                <a:endParaRPr lang="en-US" sz="500" dirty="0">
                  <a:solidFill>
                    <a:schemeClr val="tx1"/>
                  </a:solidFill>
                </a:endParaRPr>
              </a:p>
              <a:p>
                <a:pPr>
                  <a:defRPr/>
                </a:pPr>
                <a:r>
                  <a:rPr lang="en-US" sz="2800" dirty="0"/>
                  <a:t>Similarly:</a:t>
                </a:r>
              </a:p>
              <a:p>
                <a:pPr lvl="1">
                  <a:defRPr/>
                </a:pPr>
                <a:r>
                  <a:rPr lang="en-US" sz="2400" dirty="0">
                    <a:solidFill>
                      <a:schemeClr val="tx1"/>
                    </a:solidFill>
                  </a:rPr>
                  <a:t>transmit local WFG of (updated)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 lvl="1">
                  <a:defRPr/>
                </a:pPr>
                <a:r>
                  <a:rPr lang="en-US" sz="2400" dirty="0">
                    <a:ea typeface="Cambria Math" panose="02040503050406030204" pitchFamily="18" charset="0"/>
                  </a:rPr>
                  <a:t>thus: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A5002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A5002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m:rPr>
                            <m:nor/>
                          </m:rPr>
                          <a:rPr lang="en-US" sz="2400">
                            <a:solidFill>
                              <a:srgbClr val="A5002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ext</m:t>
                        </m:r>
                      </m:sub>
                    </m:sSub>
                    <m:r>
                      <a:rPr lang="en-US" sz="2400" i="1">
                        <a:solidFill>
                          <a:srgbClr val="A5002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A5002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A5002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400" i="1">
                            <a:solidFill>
                              <a:srgbClr val="A5002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400" i="1">
                        <a:solidFill>
                          <a:srgbClr val="A5002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A5002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A5002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400" i="1">
                            <a:solidFill>
                              <a:srgbClr val="A5002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solidFill>
                          <a:srgbClr val="A5002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A5002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A5002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400" i="1">
                            <a:solidFill>
                              <a:srgbClr val="A5002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solidFill>
                          <a:srgbClr val="A5002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A5002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A5002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400" i="1">
                            <a:solidFill>
                              <a:srgbClr val="A5002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400" i="1">
                        <a:solidFill>
                          <a:srgbClr val="A5002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A5002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A5002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m:rPr>
                            <m:nor/>
                          </m:rPr>
                          <a:rPr lang="en-US" sz="2400">
                            <a:solidFill>
                              <a:srgbClr val="A5002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ext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A50021"/>
                    </a:solidFill>
                  </a:rPr>
                  <a:t> </a:t>
                </a:r>
                <a:r>
                  <a:rPr lang="en-US" sz="2400" dirty="0">
                    <a:solidFill>
                      <a:srgbClr val="000000"/>
                    </a:solidFill>
                  </a:rPr>
                  <a:t>at site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sz="2400" i="1" dirty="0">
                  <a:latin typeface="Cambria Math" panose="02040503050406030204" pitchFamily="18" charset="0"/>
                </a:endParaRPr>
              </a:p>
              <a:p>
                <a:pPr lvl="1">
                  <a:defRPr/>
                </a:pPr>
                <a:endParaRPr lang="en-US" sz="500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  <a:defRPr/>
                </a:pPr>
                <a:r>
                  <a:rPr lang="en-US" sz="2400" dirty="0">
                    <a:ea typeface="Cambria Math" panose="02040503050406030204" pitchFamily="18" charset="0"/>
                  </a:rPr>
                  <a:t>   </a:t>
                </a:r>
                <a:r>
                  <a:rPr lang="en-US" sz="1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finally cycle without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m:rPr>
                            <m:nor/>
                          </m:rPr>
                          <a:rPr lang="en-US" sz="2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ext</m:t>
                        </m:r>
                      </m:sub>
                    </m:sSub>
                  </m:oMath>
                </a14:m>
                <a:r>
                  <a:rPr lang="en-US" sz="2400" dirty="0">
                    <a:ea typeface="Cambria Math" panose="02040503050406030204" pitchFamily="18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2400" dirty="0"/>
                  <a:t>  </a:t>
                </a:r>
                <a:r>
                  <a:rPr lang="en-US" sz="2400" dirty="0">
                    <a:solidFill>
                      <a:srgbClr val="000099"/>
                    </a:solidFill>
                  </a:rPr>
                  <a:t>global deadlock</a:t>
                </a:r>
              </a:p>
              <a:p>
                <a:pPr marL="457200" lvl="1" indent="0">
                  <a:buNone/>
                  <a:defRPr/>
                </a:pPr>
                <a:endParaRPr lang="en-US" sz="1000" dirty="0">
                  <a:solidFill>
                    <a:srgbClr val="000099"/>
                  </a:solidFill>
                </a:endParaRPr>
              </a:p>
              <a:p>
                <a:pPr>
                  <a:defRPr/>
                </a:pPr>
                <a:r>
                  <a:rPr lang="en-US" sz="2800" dirty="0">
                    <a:solidFill>
                      <a:srgbClr val="000099"/>
                    </a:solidFill>
                  </a:rPr>
                  <a:t>Advantage: </a:t>
                </a:r>
                <a:r>
                  <a:rPr lang="en-US" sz="2800" dirty="0"/>
                  <a:t>more robust to failures</a:t>
                </a:r>
              </a:p>
              <a:p>
                <a:pPr>
                  <a:defRPr/>
                </a:pPr>
                <a:r>
                  <a:rPr lang="en-US" sz="2800" dirty="0">
                    <a:solidFill>
                      <a:srgbClr val="000099"/>
                    </a:solidFill>
                  </a:rPr>
                  <a:t>Disadvantage: </a:t>
                </a:r>
                <a:r>
                  <a:rPr lang="en-US" sz="2800" dirty="0"/>
                  <a:t>more communication complexity</a:t>
                </a:r>
              </a:p>
              <a:p>
                <a:pPr lvl="1">
                  <a:defRPr/>
                </a:pPr>
                <a:endParaRPr lang="en-US" sz="2400" dirty="0">
                  <a:solidFill>
                    <a:schemeClr val="tx1"/>
                  </a:solidFill>
                </a:endParaRPr>
              </a:p>
              <a:p>
                <a:pPr lvl="1">
                  <a:defRPr/>
                </a:pPr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ectangle 3">
                <a:extLst>
                  <a:ext uri="{FF2B5EF4-FFF2-40B4-BE49-F238E27FC236}">
                    <a16:creationId xmlns:a16="http://schemas.microsoft.com/office/drawing/2014/main" id="{22DC6432-ED9B-4ACE-B091-D920B26237B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9512" y="981075"/>
                <a:ext cx="8784976" cy="5642769"/>
              </a:xfrm>
              <a:blipFill>
                <a:blip r:embed="rId3"/>
                <a:stretch>
                  <a:fillRect l="-1248" t="-1188" b="-35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76CFD35-24EC-4013-B0BA-DB2ECBFF2FCF}"/>
                  </a:ext>
                </a:extLst>
              </p:cNvPr>
              <p:cNvSpPr txBox="1"/>
              <p:nvPr/>
            </p:nvSpPr>
            <p:spPr>
              <a:xfrm>
                <a:off x="539553" y="1984728"/>
                <a:ext cx="8064896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chemeClr val="tx1"/>
                    </a:solidFill>
                    <a:latin typeface="+mn-lt"/>
                  </a:rPr>
                  <a:t>                                              to the </a:t>
                </a:r>
                <a:r>
                  <a:rPr lang="en-US" sz="2800" dirty="0">
                    <a:solidFill>
                      <a:srgbClr val="A50021"/>
                    </a:solidFill>
                    <a:latin typeface="+mn-lt"/>
                  </a:rPr>
                  <a:t>site</a:t>
                </a:r>
                <a:r>
                  <a:rPr lang="en-US" sz="2800" dirty="0">
                    <a:solidFill>
                      <a:schemeClr val="tx1"/>
                    </a:solidFill>
                    <a:latin typeface="+mn-lt"/>
                  </a:rPr>
                  <a:t> for which </a:t>
                </a:r>
                <a:br>
                  <a:rPr lang="en-US" sz="2800" dirty="0">
                    <a:latin typeface="+mn-lt"/>
                  </a:rPr>
                </a:br>
                <a:r>
                  <a:rPr lang="en-US" sz="2800" dirty="0">
                    <a:solidFill>
                      <a:schemeClr val="tx1"/>
                    </a:solidFill>
                    <a:latin typeface="+mn-lt"/>
                  </a:rPr>
                  <a:t>transaction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rgbClr val="A5002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A5002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800" i="1">
                            <a:solidFill>
                              <a:srgbClr val="A5002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rgbClr val="A50021"/>
                    </a:solidFill>
                    <a:latin typeface="+mn-lt"/>
                  </a:rPr>
                  <a:t> is waiting</a:t>
                </a:r>
                <a:r>
                  <a:rPr lang="en-US" sz="2800" dirty="0">
                    <a:solidFill>
                      <a:schemeClr val="tx1"/>
                    </a:solidFill>
                    <a:latin typeface="+mn-lt"/>
                  </a:rPr>
                  <a:t>, i.e. to </a:t>
                </a:r>
                <a:r>
                  <a:rPr lang="en-US" sz="2800" dirty="0">
                    <a:solidFill>
                      <a:srgbClr val="A50021"/>
                    </a:solidFill>
                    <a:latin typeface="+mn-lt"/>
                  </a:rPr>
                  <a:t>site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rgbClr val="A5002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A5002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A5002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800" dirty="0">
                  <a:latin typeface="+mn-lt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76CFD35-24EC-4013-B0BA-DB2ECBFF2F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3" y="1984728"/>
                <a:ext cx="8064896" cy="954107"/>
              </a:xfrm>
              <a:prstGeom prst="rect">
                <a:avLst/>
              </a:prstGeom>
              <a:blipFill>
                <a:blip r:embed="rId4"/>
                <a:stretch>
                  <a:fillRect l="-1589" t="-7051" b="-173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D2942CC7-8FFF-463A-86D2-7916F542E54E}"/>
              </a:ext>
            </a:extLst>
          </p:cNvPr>
          <p:cNvSpPr/>
          <p:nvPr/>
        </p:nvSpPr>
        <p:spPr bwMode="auto">
          <a:xfrm>
            <a:off x="2699792" y="4509120"/>
            <a:ext cx="2592288" cy="432048"/>
          </a:xfrm>
          <a:prstGeom prst="rect">
            <a:avLst/>
          </a:prstGeom>
          <a:noFill/>
          <a:ln w="28575" cap="flat" cmpd="sng" algn="ctr">
            <a:solidFill>
              <a:srgbClr val="0000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8825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9" name="Rectangle 3"/>
          <p:cNvSpPr>
            <a:spLocks noGrp="1" noChangeArrowheads="1"/>
          </p:cNvSpPr>
          <p:nvPr>
            <p:ph idx="1"/>
          </p:nvPr>
        </p:nvSpPr>
        <p:spPr>
          <a:xfrm>
            <a:off x="107503" y="1052736"/>
            <a:ext cx="8590409" cy="5348064"/>
          </a:xfrm>
        </p:spPr>
        <p:txBody>
          <a:bodyPr/>
          <a:lstStyle/>
          <a:p>
            <a:pPr algn="just" eaLnBrk="1" hangingPunct="1"/>
            <a:r>
              <a:rPr lang="en-US" altLang="en-US" sz="2400" dirty="0"/>
              <a:t>Typical types of failure in distributed systems:</a:t>
            </a:r>
          </a:p>
          <a:p>
            <a:pPr lvl="1" algn="just" eaLnBrk="1" hangingPunct="1"/>
            <a:r>
              <a:rPr lang="en-US" altLang="en-US" sz="2000" dirty="0"/>
              <a:t>Loss of a </a:t>
            </a:r>
            <a:r>
              <a:rPr lang="en-US" altLang="en-US" sz="2000" dirty="0">
                <a:solidFill>
                  <a:srgbClr val="A50021"/>
                </a:solidFill>
              </a:rPr>
              <a:t>message</a:t>
            </a:r>
          </a:p>
          <a:p>
            <a:pPr lvl="1" algn="just" eaLnBrk="1" hangingPunct="1"/>
            <a:r>
              <a:rPr lang="en-US" altLang="en-US" sz="2000" dirty="0"/>
              <a:t>Failure of a </a:t>
            </a:r>
            <a:r>
              <a:rPr lang="en-US" altLang="en-US" sz="2000" dirty="0">
                <a:solidFill>
                  <a:srgbClr val="A50021"/>
                </a:solidFill>
              </a:rPr>
              <a:t>communication link</a:t>
            </a:r>
          </a:p>
          <a:p>
            <a:pPr lvl="1" algn="just" eaLnBrk="1" hangingPunct="1"/>
            <a:r>
              <a:rPr lang="en-US" altLang="en-US" sz="2000" dirty="0"/>
              <a:t>Failure of a </a:t>
            </a:r>
            <a:r>
              <a:rPr lang="en-US" altLang="en-US" sz="2000" dirty="0">
                <a:solidFill>
                  <a:srgbClr val="A50021"/>
                </a:solidFill>
              </a:rPr>
              <a:t>site</a:t>
            </a:r>
          </a:p>
          <a:p>
            <a:pPr algn="just" eaLnBrk="1" hangingPunct="1">
              <a:lnSpc>
                <a:spcPct val="40000"/>
              </a:lnSpc>
            </a:pPr>
            <a:endParaRPr lang="en-US" altLang="en-US" sz="2400" dirty="0"/>
          </a:p>
          <a:p>
            <a:pPr algn="just"/>
            <a:r>
              <a:rPr lang="en-US" altLang="en-US" sz="2400" dirty="0"/>
              <a:t>Even more critical failure:  </a:t>
            </a:r>
            <a:r>
              <a:rPr lang="en-US" altLang="en-US" sz="2400" dirty="0">
                <a:solidFill>
                  <a:srgbClr val="A50021"/>
                </a:solidFill>
              </a:rPr>
              <a:t>Network partitioning</a:t>
            </a:r>
            <a:endParaRPr lang="en-US" altLang="en-US" sz="2400" dirty="0"/>
          </a:p>
          <a:p>
            <a:pPr lvl="1"/>
            <a:r>
              <a:rPr lang="en-US" altLang="en-US" sz="2000" dirty="0"/>
              <a:t>communication failures can result in network becoming split into two or more partitions</a:t>
            </a:r>
          </a:p>
          <a:p>
            <a:pPr lvl="1" algn="just"/>
            <a:r>
              <a:rPr lang="en-US" altLang="en-US" sz="2000" dirty="0"/>
              <a:t>difficult to distinguish whether communication link or site has failed</a:t>
            </a:r>
            <a:endParaRPr lang="en-US" altLang="en-US" sz="1600" dirty="0"/>
          </a:p>
          <a:p>
            <a:pPr algn="just" eaLnBrk="1" hangingPunct="1"/>
            <a:endParaRPr lang="en-US" altLang="en-US" sz="2400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2ABC64CA-AB0F-4DEA-8EFB-1376320E5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85138" y="6245225"/>
            <a:ext cx="601662" cy="476250"/>
          </a:xfr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4566A70-A1C2-4055-8DF0-AFF4B296EE1F}" type="slidenum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2579F3AD-25B9-47D8-ABFC-0D3E7A63DA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188913"/>
            <a:ext cx="8229600" cy="792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Failures in Distributed Systems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4130594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69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69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69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69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69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69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979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26979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107503" y="1052735"/>
                <a:ext cx="8590409" cy="5668739"/>
              </a:xfrm>
            </p:spPr>
            <p:txBody>
              <a:bodyPr/>
              <a:lstStyle/>
              <a:p>
                <a:pPr algn="just" eaLnBrk="1" hangingPunct="1"/>
                <a:endParaRPr lang="en-US" altLang="en-US" sz="2400" dirty="0"/>
              </a:p>
              <a:p>
                <a:pPr algn="just" eaLnBrk="1" hangingPunct="1"/>
                <a:endParaRPr lang="en-US" altLang="en-US" sz="2400" dirty="0"/>
              </a:p>
              <a:p>
                <a:pPr algn="just" eaLnBrk="1" hangingPunct="1"/>
                <a:endParaRPr lang="en-US" altLang="en-US" sz="2400" dirty="0"/>
              </a:p>
              <a:p>
                <a:pPr algn="just" eaLnBrk="1" hangingPunct="1"/>
                <a:endParaRPr lang="en-US" altLang="en-US" sz="2400" dirty="0"/>
              </a:p>
              <a:p>
                <a:pPr algn="just" eaLnBrk="1" hangingPunct="1"/>
                <a:endParaRPr lang="en-US" altLang="en-US" sz="2400" dirty="0"/>
              </a:p>
              <a:p>
                <a:pPr algn="just" eaLnBrk="1" hangingPunct="1"/>
                <a:endParaRPr lang="en-US" altLang="en-US" sz="2400" dirty="0"/>
              </a:p>
              <a:p>
                <a:pPr algn="just" eaLnBrk="1" hangingPunct="1"/>
                <a:endParaRPr lang="en-US" altLang="en-US" sz="1400" dirty="0"/>
              </a:p>
              <a:p>
                <a:pPr algn="just" eaLnBrk="1" hangingPunct="1"/>
                <a:r>
                  <a:rPr lang="en-US" altLang="en-US" sz="2400" dirty="0"/>
                  <a:t>Site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en-US" sz="2400" dirty="0"/>
                  <a:t> cannot reach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en-US" sz="2400" dirty="0"/>
                  <a:t> within a fixed (timeout) period:</a:t>
                </a:r>
              </a:p>
              <a:p>
                <a:pPr lvl="1" algn="just"/>
                <a:r>
                  <a:rPr lang="en-US" altLang="en-US" sz="2000" dirty="0"/>
                  <a:t>difficult to distinguish whether </a:t>
                </a:r>
                <a:r>
                  <a:rPr lang="en-US" altLang="en-US" sz="2000" dirty="0">
                    <a:solidFill>
                      <a:srgbClr val="A50021"/>
                    </a:solidFill>
                  </a:rPr>
                  <a:t>communication link </a:t>
                </a:r>
                <a:r>
                  <a:rPr lang="en-US" altLang="en-US" sz="2000" dirty="0"/>
                  <a:t>or </a:t>
                </a:r>
                <a:r>
                  <a:rPr lang="en-US" altLang="en-US" sz="2000" dirty="0">
                    <a:solidFill>
                      <a:srgbClr val="A50021"/>
                    </a:solidFill>
                  </a:rPr>
                  <a:t>site</a:t>
                </a:r>
                <a:r>
                  <a:rPr lang="en-US" altLang="en-US" sz="2000" dirty="0"/>
                  <a:t> has failed</a:t>
                </a:r>
              </a:p>
              <a:p>
                <a:pPr algn="just"/>
                <a:r>
                  <a:rPr lang="en-US" altLang="en-US" sz="2400" dirty="0"/>
                  <a:t>Could be:</a:t>
                </a:r>
              </a:p>
              <a:p>
                <a:pPr lvl="1" algn="just"/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0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en-US" sz="2000" dirty="0"/>
                  <a:t> crashed or network is down</a:t>
                </a:r>
              </a:p>
              <a:p>
                <a:pPr lvl="1" algn="just"/>
                <a:r>
                  <a:rPr lang="en-US" altLang="en-US" sz="2000" dirty="0"/>
                  <a:t>communication link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0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en-US" sz="20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0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en-US" sz="2000" dirty="0"/>
                  <a:t> failed</a:t>
                </a:r>
              </a:p>
              <a:p>
                <a:pPr lvl="1" algn="just"/>
                <a:r>
                  <a:rPr lang="en-US" altLang="en-US" sz="2000" dirty="0"/>
                  <a:t>network is partitioned</a:t>
                </a:r>
              </a:p>
              <a:p>
                <a:pPr lvl="1" algn="just"/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0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en-US" sz="2000" dirty="0"/>
                  <a:t> is very busy and delays to respond</a:t>
                </a:r>
              </a:p>
              <a:p>
                <a:pPr algn="just" eaLnBrk="1" hangingPunct="1"/>
                <a:endParaRPr lang="en-US" altLang="en-US" sz="2400" dirty="0"/>
              </a:p>
            </p:txBody>
          </p:sp>
        </mc:Choice>
        <mc:Fallback xmlns="">
          <p:sp>
            <p:nvSpPr>
              <p:cNvPr id="12697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7503" y="1052735"/>
                <a:ext cx="8590409" cy="5668739"/>
              </a:xfrm>
              <a:blipFill>
                <a:blip r:embed="rId3"/>
                <a:stretch>
                  <a:fillRect l="-994" b="-10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2ABC64CA-AB0F-4DEA-8EFB-1376320E5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85138" y="6245225"/>
            <a:ext cx="601662" cy="476250"/>
          </a:xfr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4566A70-A1C2-4055-8DF0-AFF4B296EE1F}" type="slidenum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2579F3AD-25B9-47D8-ABFC-0D3E7A63DA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188913"/>
            <a:ext cx="8229600" cy="792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Network Partitioning</a:t>
            </a:r>
            <a:endParaRPr lang="en-US" kern="0" dirty="0"/>
          </a:p>
        </p:txBody>
      </p:sp>
      <p:pic>
        <p:nvPicPr>
          <p:cNvPr id="3" name="Picture 5" descr="DS3-Figure 23-06">
            <a:extLst>
              <a:ext uri="{FF2B5EF4-FFF2-40B4-BE49-F238E27FC236}">
                <a16:creationId xmlns:a16="http://schemas.microsoft.com/office/drawing/2014/main" id="{A49E59E2-73A2-418A-9466-AB4587F4A4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124744"/>
            <a:ext cx="6991794" cy="250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53483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69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69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69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69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69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69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697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697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697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697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26979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107503" y="1052736"/>
                <a:ext cx="8590409" cy="5688632"/>
              </a:xfrm>
            </p:spPr>
            <p:txBody>
              <a:bodyPr/>
              <a:lstStyle/>
              <a:p>
                <a:pPr algn="just" eaLnBrk="1" hangingPunct="1"/>
                <a:r>
                  <a:rPr lang="en-US" altLang="en-US" sz="2400" dirty="0"/>
                  <a:t>Important problem with network partitioning:</a:t>
                </a:r>
              </a:p>
              <a:p>
                <a:pPr lvl="1" algn="just"/>
                <a:r>
                  <a:rPr lang="en-US" altLang="en-US" sz="2000" dirty="0"/>
                  <a:t>consider a </a:t>
                </a:r>
                <a:r>
                  <a:rPr lang="en-US" altLang="en-US" sz="2000" dirty="0">
                    <a:solidFill>
                      <a:srgbClr val="A50021"/>
                    </a:solidFill>
                  </a:rPr>
                  <a:t>global transaction </a:t>
                </a:r>
                <a14:m>
                  <m:oMath xmlns:m="http://schemas.openxmlformats.org/officeDocument/2006/math">
                    <m:r>
                      <a:rPr lang="en-US" altLang="en-US" sz="2000" i="1">
                        <a:solidFill>
                          <a:srgbClr val="A50021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altLang="en-US" sz="2000" dirty="0"/>
                  <a:t>, acting at many sites</a:t>
                </a:r>
              </a:p>
              <a:p>
                <a:pPr lvl="1" algn="just"/>
                <a:r>
                  <a:rPr lang="en-US" altLang="en-US" sz="2000" dirty="0"/>
                  <a:t>sub-transactions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en-US" sz="2000">
                        <a:latin typeface="Cambria Math" panose="02040503050406030204" pitchFamily="18" charset="0"/>
                      </a:rPr>
                      <m:t>T</m:t>
                    </m:r>
                  </m:oMath>
                </a14:m>
                <a:r>
                  <a:rPr lang="en-US" altLang="en-US" sz="2000" dirty="0"/>
                  <a:t> in </a:t>
                </a:r>
                <a:r>
                  <a:rPr lang="en-US" altLang="en-US" sz="2000" dirty="0">
                    <a:solidFill>
                      <a:srgbClr val="000099"/>
                    </a:solidFill>
                  </a:rPr>
                  <a:t>one partition </a:t>
                </a:r>
                <a:r>
                  <a:rPr lang="en-US" altLang="en-US" sz="2000" dirty="0"/>
                  <a:t>decide to </a:t>
                </a:r>
                <a:r>
                  <a:rPr lang="en-US" altLang="en-US" sz="2000" dirty="0">
                    <a:solidFill>
                      <a:srgbClr val="A50021"/>
                    </a:solidFill>
                  </a:rPr>
                  <a:t>commit</a:t>
                </a:r>
              </a:p>
              <a:p>
                <a:pPr lvl="1" algn="just"/>
                <a:r>
                  <a:rPr lang="en-US" altLang="en-US" sz="2000" dirty="0"/>
                  <a:t>sub-transactions in the </a:t>
                </a:r>
                <a:r>
                  <a:rPr lang="en-US" altLang="en-US" sz="2000" dirty="0">
                    <a:solidFill>
                      <a:srgbClr val="000099"/>
                    </a:solidFill>
                  </a:rPr>
                  <a:t>other partition </a:t>
                </a:r>
                <a:r>
                  <a:rPr lang="en-US" altLang="en-US" sz="2000" dirty="0"/>
                  <a:t>decide to </a:t>
                </a:r>
                <a:r>
                  <a:rPr lang="en-US" altLang="en-US" sz="2000" dirty="0">
                    <a:solidFill>
                      <a:srgbClr val="A50021"/>
                    </a:solidFill>
                  </a:rPr>
                  <a:t>abort</a:t>
                </a:r>
                <a:endParaRPr lang="en-US" altLang="en-US" sz="2400" dirty="0"/>
              </a:p>
              <a:p>
                <a:pPr marL="457200" lvl="1" indent="0" algn="just">
                  <a:buNone/>
                </a:pPr>
                <a:r>
                  <a:rPr lang="en-US" sz="20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  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altLang="en-US" sz="2000" dirty="0">
                    <a:solidFill>
                      <a:schemeClr val="tx1"/>
                    </a:solidFill>
                  </a:rPr>
                  <a:t>  violation of </a:t>
                </a:r>
                <a:r>
                  <a:rPr lang="en-US" altLang="en-US" sz="2000" dirty="0">
                    <a:solidFill>
                      <a:srgbClr val="A50021"/>
                    </a:solidFill>
                  </a:rPr>
                  <a:t>atomicity</a:t>
                </a:r>
                <a:r>
                  <a:rPr lang="en-US" altLang="en-US" sz="2000" dirty="0">
                    <a:solidFill>
                      <a:schemeClr val="tx1"/>
                    </a:solidFill>
                  </a:rPr>
                  <a:t> of global transaction </a:t>
                </a:r>
                <a14:m>
                  <m:oMath xmlns:m="http://schemas.openxmlformats.org/officeDocument/2006/math">
                    <m:r>
                      <a:rPr lang="en-US" alt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altLang="en-US" sz="2000" dirty="0">
                  <a:solidFill>
                    <a:schemeClr val="tx1"/>
                  </a:solidFill>
                </a:endParaRPr>
              </a:p>
              <a:p>
                <a:pPr marL="457200" lvl="1" indent="0" algn="just">
                  <a:buNone/>
                </a:pPr>
                <a:endParaRPr lang="en-US" altLang="en-US" sz="1000" dirty="0">
                  <a:solidFill>
                    <a:schemeClr val="tx1"/>
                  </a:solidFill>
                </a:endParaRPr>
              </a:p>
              <a:p>
                <a:pPr algn="just"/>
                <a:r>
                  <a:rPr lang="en-US" altLang="en-US" sz="2400" dirty="0"/>
                  <a:t>Protocols ensuring atomicity:</a:t>
                </a:r>
              </a:p>
              <a:p>
                <a:pPr lvl="1" algn="just"/>
                <a:r>
                  <a:rPr lang="en-US" altLang="en-US" sz="2000" dirty="0">
                    <a:solidFill>
                      <a:srgbClr val="000099"/>
                    </a:solidFill>
                  </a:rPr>
                  <a:t>first</a:t>
                </a:r>
                <a:r>
                  <a:rPr lang="en-US" altLang="en-US" sz="2000" dirty="0"/>
                  <a:t> all </a:t>
                </a:r>
                <a:r>
                  <a:rPr lang="en-US" altLang="en-US" sz="2000" dirty="0">
                    <a:solidFill>
                      <a:srgbClr val="000099"/>
                    </a:solidFill>
                  </a:rPr>
                  <a:t>sub-transactions</a:t>
                </a:r>
                <a:r>
                  <a:rPr lang="en-US" altLang="en-US" sz="2000" dirty="0"/>
                  <a:t> commit/abort</a:t>
                </a:r>
              </a:p>
              <a:p>
                <a:pPr lvl="1" algn="just"/>
                <a:r>
                  <a:rPr lang="en-US" altLang="en-US" sz="2000" dirty="0">
                    <a:solidFill>
                      <a:srgbClr val="A50021"/>
                    </a:solidFill>
                  </a:rPr>
                  <a:t>then</a:t>
                </a:r>
                <a:r>
                  <a:rPr lang="en-US" altLang="en-US" sz="2000" dirty="0"/>
                  <a:t> the </a:t>
                </a:r>
                <a:r>
                  <a:rPr lang="en-US" altLang="en-US" sz="2000" dirty="0">
                    <a:solidFill>
                      <a:srgbClr val="A50021"/>
                    </a:solidFill>
                  </a:rPr>
                  <a:t>global</a:t>
                </a:r>
                <a:r>
                  <a:rPr lang="en-US" altLang="en-US" sz="2000" dirty="0"/>
                  <a:t> transaction commits/aborts</a:t>
                </a:r>
              </a:p>
              <a:p>
                <a:pPr lvl="1" algn="just"/>
                <a:endParaRPr lang="en-US" altLang="en-US" sz="1000" dirty="0"/>
              </a:p>
              <a:p>
                <a:pPr algn="just"/>
                <a:r>
                  <a:rPr lang="en-US" altLang="en-US" sz="2400" dirty="0"/>
                  <a:t>In every global transaction:</a:t>
                </a:r>
              </a:p>
              <a:p>
                <a:pPr lvl="1" algn="just"/>
                <a:r>
                  <a:rPr lang="en-US" altLang="en-US" sz="2000" dirty="0"/>
                  <a:t>one site acts as </a:t>
                </a:r>
                <a:r>
                  <a:rPr lang="en-US" altLang="en-US" sz="2000" dirty="0">
                    <a:solidFill>
                      <a:srgbClr val="A50021"/>
                    </a:solidFill>
                  </a:rPr>
                  <a:t>coordinator</a:t>
                </a:r>
                <a:r>
                  <a:rPr lang="en-US" altLang="en-US" sz="2000" dirty="0"/>
                  <a:t> (or transaction manager)</a:t>
                </a:r>
              </a:p>
              <a:p>
                <a:pPr lvl="2" algn="just"/>
                <a:r>
                  <a:rPr lang="en-US" altLang="en-US" sz="1600" dirty="0"/>
                  <a:t>usually the site where transaction is initiated</a:t>
                </a:r>
              </a:p>
              <a:p>
                <a:pPr lvl="1" algn="just"/>
                <a:r>
                  <a:rPr lang="en-US" altLang="en-US" sz="2000" dirty="0"/>
                  <a:t>all other sites: </a:t>
                </a:r>
                <a:r>
                  <a:rPr lang="en-US" altLang="en-US" sz="2000" dirty="0">
                    <a:solidFill>
                      <a:srgbClr val="A50021"/>
                    </a:solidFill>
                  </a:rPr>
                  <a:t>participants</a:t>
                </a:r>
              </a:p>
              <a:p>
                <a:pPr lvl="1" algn="just"/>
                <a:r>
                  <a:rPr lang="en-US" altLang="en-US" sz="2000" dirty="0">
                    <a:solidFill>
                      <a:srgbClr val="000099"/>
                    </a:solidFill>
                  </a:rPr>
                  <a:t>coordinator</a:t>
                </a:r>
                <a:r>
                  <a:rPr lang="en-US" altLang="en-US" sz="2000" dirty="0"/>
                  <a:t> knows all participants</a:t>
                </a:r>
              </a:p>
              <a:p>
                <a:pPr lvl="1" algn="just"/>
                <a:r>
                  <a:rPr lang="en-US" altLang="en-US" sz="2000" dirty="0">
                    <a:solidFill>
                      <a:srgbClr val="000099"/>
                    </a:solidFill>
                  </a:rPr>
                  <a:t>each participant </a:t>
                </a:r>
                <a:r>
                  <a:rPr lang="en-US" altLang="en-US" sz="2000" dirty="0"/>
                  <a:t>knows the coordinator</a:t>
                </a:r>
              </a:p>
            </p:txBody>
          </p:sp>
        </mc:Choice>
        <mc:Fallback xmlns="">
          <p:sp>
            <p:nvSpPr>
              <p:cNvPr id="12697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7503" y="1052736"/>
                <a:ext cx="8590409" cy="5688632"/>
              </a:xfrm>
              <a:blipFill>
                <a:blip r:embed="rId3"/>
                <a:stretch>
                  <a:fillRect l="-994" t="-750" b="-1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2ABC64CA-AB0F-4DEA-8EFB-1376320E5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85138" y="6245225"/>
            <a:ext cx="601662" cy="476250"/>
          </a:xfr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4566A70-A1C2-4055-8DF0-AFF4B296EE1F}" type="slidenum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2579F3AD-25B9-47D8-ABFC-0D3E7A63DA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188913"/>
            <a:ext cx="8229600" cy="792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Network Partitioning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2025782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69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69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69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69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69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69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69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69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69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69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697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697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697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697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697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697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2697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2697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6C9D11-8802-4C1E-9568-40CE13C97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85138" y="6245225"/>
            <a:ext cx="601662" cy="476250"/>
          </a:xfr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4566A70-A1C2-4055-8DF0-AFF4B296EE1F}" type="slidenum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C717EDFA-937A-47F1-84AF-D0E745FC4B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188913"/>
            <a:ext cx="8229600" cy="792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Two-Phase Commit (2PC)</a:t>
            </a:r>
            <a:endParaRPr lang="en-US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3">
                <a:extLst>
                  <a:ext uri="{FF2B5EF4-FFF2-40B4-BE49-F238E27FC236}">
                    <a16:creationId xmlns:a16="http://schemas.microsoft.com/office/drawing/2014/main" id="{CC026EE2-C784-475F-B7B9-37E83D342F64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107503" y="1052736"/>
                <a:ext cx="8590409" cy="5688632"/>
              </a:xfrm>
            </p:spPr>
            <p:txBody>
              <a:bodyPr/>
              <a:lstStyle/>
              <a:p>
                <a:pPr algn="just"/>
                <a:r>
                  <a:rPr lang="en-US" altLang="en-US" sz="2400" dirty="0"/>
                  <a:t>Two phases: </a:t>
                </a:r>
                <a:r>
                  <a:rPr lang="en-US" altLang="en-US" sz="2400" dirty="0">
                    <a:solidFill>
                      <a:srgbClr val="A50021"/>
                    </a:solidFill>
                  </a:rPr>
                  <a:t>voting</a:t>
                </a:r>
                <a:r>
                  <a:rPr lang="en-US" altLang="en-US" sz="2400" dirty="0"/>
                  <a:t> phase + </a:t>
                </a:r>
                <a:r>
                  <a:rPr lang="en-US" altLang="en-US" sz="2400" dirty="0">
                    <a:solidFill>
                      <a:srgbClr val="A50021"/>
                    </a:solidFill>
                  </a:rPr>
                  <a:t>decision</a:t>
                </a:r>
                <a:r>
                  <a:rPr lang="en-US" altLang="en-US" sz="2400" dirty="0"/>
                  <a:t> phase</a:t>
                </a:r>
              </a:p>
              <a:p>
                <a:pPr algn="just" eaLnBrk="1" hangingPunct="1"/>
                <a:r>
                  <a:rPr lang="en-US" altLang="en-US" sz="2400" dirty="0"/>
                  <a:t>Main idea:</a:t>
                </a:r>
              </a:p>
              <a:p>
                <a:pPr lvl="1" algn="just"/>
                <a:r>
                  <a:rPr lang="en-US" altLang="en-US" sz="2000" dirty="0"/>
                  <a:t>coordinator asks all participants: </a:t>
                </a:r>
                <a:r>
                  <a:rPr lang="en-US" altLang="en-US" sz="2000" dirty="0">
                    <a:solidFill>
                      <a:srgbClr val="A50021"/>
                    </a:solidFill>
                  </a:rPr>
                  <a:t>“are you ready to commit?”</a:t>
                </a:r>
              </a:p>
              <a:p>
                <a:pPr lvl="1" algn="just"/>
                <a:endParaRPr lang="en-US" altLang="en-US" sz="1000" dirty="0">
                  <a:solidFill>
                    <a:srgbClr val="A50021"/>
                  </a:solidFill>
                </a:endParaRPr>
              </a:p>
              <a:p>
                <a:pPr marL="457200" indent="-457200" algn="just">
                  <a:buFont typeface="+mj-lt"/>
                  <a:buAutoNum type="arabicPeriod"/>
                </a:pPr>
                <a:r>
                  <a:rPr lang="en-US" altLang="en-US" sz="2400" dirty="0">
                    <a:solidFill>
                      <a:srgbClr val="A50021"/>
                    </a:solidFill>
                  </a:rPr>
                  <a:t>One</a:t>
                </a:r>
                <a:r>
                  <a:rPr lang="en-US" altLang="en-US" sz="2400" dirty="0"/>
                  <a:t> participant votes to </a:t>
                </a:r>
                <a:r>
                  <a:rPr lang="en-US" altLang="en-US" sz="2400" dirty="0">
                    <a:solidFill>
                      <a:srgbClr val="A50021"/>
                    </a:solidFill>
                  </a:rPr>
                  <a:t>abort</a:t>
                </a:r>
                <a:r>
                  <a:rPr lang="en-US" altLang="en-US" sz="2400" dirty="0"/>
                  <a:t> (or no timely response):</a:t>
                </a:r>
              </a:p>
              <a:p>
                <a:pPr marL="457200" lvl="1" indent="0" algn="just">
                  <a:buNone/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 </m:t>
                    </m:r>
                  </m:oMath>
                </a14:m>
                <a:r>
                  <a:rPr lang="en-US" altLang="en-US" sz="2000" dirty="0"/>
                  <a:t>coordinator asks </a:t>
                </a:r>
                <a:r>
                  <a:rPr lang="en-US" altLang="en-US" sz="2000" dirty="0">
                    <a:solidFill>
                      <a:srgbClr val="000099"/>
                    </a:solidFill>
                  </a:rPr>
                  <a:t>all participants</a:t>
                </a:r>
                <a:r>
                  <a:rPr lang="en-US" altLang="en-US" sz="2000" dirty="0"/>
                  <a:t> to abort</a:t>
                </a:r>
              </a:p>
              <a:p>
                <a:pPr marL="457200" indent="-457200" algn="just">
                  <a:buFont typeface="+mj-lt"/>
                  <a:buAutoNum type="arabicPeriod"/>
                </a:pPr>
                <a:r>
                  <a:rPr lang="en-US" altLang="en-US" sz="2400" dirty="0">
                    <a:solidFill>
                      <a:srgbClr val="A50021"/>
                    </a:solidFill>
                  </a:rPr>
                  <a:t>All</a:t>
                </a:r>
                <a:r>
                  <a:rPr lang="en-US" altLang="en-US" sz="2400" dirty="0"/>
                  <a:t> participants (timely) vote to </a:t>
                </a:r>
                <a:r>
                  <a:rPr lang="en-US" altLang="en-US" sz="2400" dirty="0">
                    <a:solidFill>
                      <a:srgbClr val="A50021"/>
                    </a:solidFill>
                  </a:rPr>
                  <a:t>commit:</a:t>
                </a:r>
                <a:endParaRPr lang="en-US" altLang="en-US" sz="2400" dirty="0"/>
              </a:p>
              <a:p>
                <a:pPr marL="457200" lvl="1" indent="0" algn="just">
                  <a:buNone/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 </m:t>
                    </m:r>
                  </m:oMath>
                </a14:m>
                <a:r>
                  <a:rPr lang="en-US" altLang="en-US" sz="2000" dirty="0"/>
                  <a:t>coordinator asks </a:t>
                </a:r>
                <a:r>
                  <a:rPr lang="en-US" altLang="en-US" sz="2000" dirty="0">
                    <a:solidFill>
                      <a:srgbClr val="000099"/>
                    </a:solidFill>
                  </a:rPr>
                  <a:t>all participants</a:t>
                </a:r>
                <a:r>
                  <a:rPr lang="en-US" altLang="en-US" sz="2000" dirty="0"/>
                  <a:t> to commit</a:t>
                </a:r>
              </a:p>
              <a:p>
                <a:pPr marL="457200" lvl="1" indent="0" algn="just">
                  <a:buNone/>
                </a:pPr>
                <a:endParaRPr lang="en-US" altLang="en-US" sz="1000" dirty="0">
                  <a:solidFill>
                    <a:schemeClr val="tx1"/>
                  </a:solidFill>
                </a:endParaRPr>
              </a:p>
              <a:p>
                <a:pPr algn="just"/>
                <a:r>
                  <a:rPr lang="en-US" altLang="en-US" sz="2400" dirty="0"/>
                  <a:t>Global decision </a:t>
                </a:r>
                <a:r>
                  <a:rPr lang="en-US" altLang="en-US" sz="2400" u="sng" dirty="0">
                    <a:solidFill>
                      <a:srgbClr val="A50021"/>
                    </a:solidFill>
                  </a:rPr>
                  <a:t>must</a:t>
                </a:r>
                <a:r>
                  <a:rPr lang="en-US" altLang="en-US" sz="2400" dirty="0"/>
                  <a:t> be followed by </a:t>
                </a:r>
                <a:r>
                  <a:rPr lang="en-US" altLang="en-US" sz="2400" u="sng" dirty="0">
                    <a:solidFill>
                      <a:srgbClr val="A50021"/>
                    </a:solidFill>
                  </a:rPr>
                  <a:t>every</a:t>
                </a:r>
                <a:r>
                  <a:rPr lang="en-US" altLang="en-US" sz="2400" dirty="0"/>
                  <a:t> participant</a:t>
                </a:r>
              </a:p>
              <a:p>
                <a:pPr algn="just"/>
                <a:endParaRPr lang="en-US" altLang="en-US" sz="1000" dirty="0"/>
              </a:p>
              <a:p>
                <a:pPr algn="just"/>
                <a:r>
                  <a:rPr lang="en-US" altLang="en-US" sz="2400" dirty="0"/>
                  <a:t>If someone votes </a:t>
                </a:r>
                <a:r>
                  <a:rPr lang="en-US" altLang="en-US" sz="2400" dirty="0">
                    <a:solidFill>
                      <a:srgbClr val="000099"/>
                    </a:solidFill>
                  </a:rPr>
                  <a:t>“abort”:</a:t>
                </a:r>
              </a:p>
              <a:p>
                <a:pPr lvl="1" algn="just"/>
                <a:r>
                  <a:rPr lang="en-US" altLang="en-US" sz="2000" dirty="0"/>
                  <a:t>is free to abort immediately </a:t>
                </a:r>
              </a:p>
              <a:p>
                <a:pPr lvl="1" algn="just"/>
                <a:r>
                  <a:rPr lang="en-US" altLang="en-US" sz="2000" dirty="0"/>
                  <a:t>it can even abort any time before voting anything </a:t>
                </a:r>
                <a:r>
                  <a:rPr lang="en-US" altLang="en-US" sz="2000" i="1" dirty="0"/>
                  <a:t>(“unilateral abort”)</a:t>
                </a:r>
              </a:p>
              <a:p>
                <a:pPr lvl="1" algn="just"/>
                <a:r>
                  <a:rPr lang="en-US" altLang="en-US" sz="2000" dirty="0">
                    <a:solidFill>
                      <a:srgbClr val="A50021"/>
                    </a:solidFill>
                  </a:rPr>
                  <a:t>then</a:t>
                </a:r>
                <a:r>
                  <a:rPr lang="en-US" altLang="en-US" sz="2000" dirty="0"/>
                  <a:t> the </a:t>
                </a:r>
                <a:r>
                  <a:rPr lang="en-US" altLang="en-US" sz="2000" dirty="0">
                    <a:solidFill>
                      <a:srgbClr val="A50021"/>
                    </a:solidFill>
                  </a:rPr>
                  <a:t>global</a:t>
                </a:r>
                <a:r>
                  <a:rPr lang="en-US" altLang="en-US" sz="2000" dirty="0"/>
                  <a:t> transaction commits/aborts</a:t>
                </a:r>
              </a:p>
            </p:txBody>
          </p:sp>
        </mc:Choice>
        <mc:Fallback xmlns="">
          <p:sp>
            <p:nvSpPr>
              <p:cNvPr id="7" name="Rectangle 3">
                <a:extLst>
                  <a:ext uri="{FF2B5EF4-FFF2-40B4-BE49-F238E27FC236}">
                    <a16:creationId xmlns:a16="http://schemas.microsoft.com/office/drawing/2014/main" id="{CC026EE2-C784-475F-B7B9-37E83D342F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7503" y="1052736"/>
                <a:ext cx="8590409" cy="5688632"/>
              </a:xfrm>
              <a:blipFill>
                <a:blip r:embed="rId3"/>
                <a:stretch>
                  <a:fillRect l="-994" t="-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5970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4566A70-A1C2-4055-8DF0-AFF4B296EE1F}" type="slidenum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88913"/>
            <a:ext cx="8229600" cy="792162"/>
          </a:xfrm>
          <a:noFill/>
          <a:ln/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Distributed Deadlocks</a:t>
            </a:r>
            <a:endParaRPr lang="en-US" dirty="0"/>
          </a:p>
        </p:txBody>
      </p:sp>
      <p:sp>
        <p:nvSpPr>
          <p:cNvPr id="423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981075"/>
            <a:ext cx="8856984" cy="57404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eaLnBrk="1" hangingPunct="1">
              <a:defRPr/>
            </a:pPr>
            <a:r>
              <a:rPr lang="en-US" sz="2800" dirty="0">
                <a:solidFill>
                  <a:srgbClr val="000000"/>
                </a:solidFill>
              </a:rPr>
              <a:t>We have seen various distributed locking protocols</a:t>
            </a:r>
          </a:p>
          <a:p>
            <a:pPr lvl="1">
              <a:defRPr/>
            </a:pPr>
            <a:r>
              <a:rPr lang="en-US" sz="2400" dirty="0">
                <a:solidFill>
                  <a:srgbClr val="000000"/>
                </a:solidFill>
              </a:rPr>
              <a:t>to ensure serializability</a:t>
            </a:r>
          </a:p>
          <a:p>
            <a:pPr>
              <a:lnSpc>
                <a:spcPct val="80000"/>
              </a:lnSpc>
            </a:pPr>
            <a:endParaRPr lang="en-US" sz="2800" dirty="0"/>
          </a:p>
          <a:p>
            <a:pPr>
              <a:lnSpc>
                <a:spcPct val="80000"/>
              </a:lnSpc>
            </a:pPr>
            <a:r>
              <a:rPr lang="en-US" sz="2800" dirty="0"/>
              <a:t>Distributed 2PL concurrency control protocols</a:t>
            </a:r>
          </a:p>
          <a:p>
            <a:pPr>
              <a:lnSpc>
                <a:spcPct val="80000"/>
              </a:lnSpc>
            </a:pPr>
            <a:endParaRPr lang="en-US" sz="500" dirty="0"/>
          </a:p>
          <a:p>
            <a:pPr marL="914400" lvl="1" indent="-457200">
              <a:lnSpc>
                <a:spcPct val="80000"/>
              </a:lnSpc>
              <a:buFont typeface="Arial" panose="020B0604020202020204" pitchFamily="34" charset="0"/>
              <a:buChar char="‒"/>
            </a:pPr>
            <a:r>
              <a:rPr lang="en-US" sz="2400" dirty="0"/>
              <a:t>Centralized 2PL</a:t>
            </a:r>
          </a:p>
          <a:p>
            <a:pPr marL="914400" lvl="1" indent="-457200">
              <a:lnSpc>
                <a:spcPct val="80000"/>
              </a:lnSpc>
              <a:buFont typeface="Arial" panose="020B0604020202020204" pitchFamily="34" charset="0"/>
              <a:buChar char="‒"/>
            </a:pPr>
            <a:r>
              <a:rPr lang="en-US" sz="2400" dirty="0"/>
              <a:t>Primary Copy 2PL</a:t>
            </a:r>
          </a:p>
          <a:p>
            <a:pPr marL="914400" lvl="1" indent="-457200">
              <a:lnSpc>
                <a:spcPct val="80000"/>
              </a:lnSpc>
              <a:buFont typeface="Arial" panose="020B0604020202020204" pitchFamily="34" charset="0"/>
              <a:buChar char="‒"/>
            </a:pPr>
            <a:r>
              <a:rPr lang="en-US" sz="2400" dirty="0"/>
              <a:t>Distributed 2PL</a:t>
            </a:r>
          </a:p>
          <a:p>
            <a:pPr marL="914400" lvl="1" indent="-457200">
              <a:lnSpc>
                <a:spcPct val="80000"/>
              </a:lnSpc>
              <a:buFont typeface="Arial" panose="020B0604020202020204" pitchFamily="34" charset="0"/>
              <a:buChar char="‒"/>
            </a:pPr>
            <a:r>
              <a:rPr lang="en-US" sz="2400" dirty="0"/>
              <a:t>Majority 2PL</a:t>
            </a:r>
          </a:p>
          <a:p>
            <a:pPr marL="914400" lvl="1" indent="-457200">
              <a:lnSpc>
                <a:spcPct val="80000"/>
              </a:lnSpc>
              <a:buFont typeface="Arial" panose="020B0604020202020204" pitchFamily="34" charset="0"/>
              <a:buChar char="‒"/>
            </a:pPr>
            <a:endParaRPr lang="en-US" dirty="0"/>
          </a:p>
          <a:p>
            <a:pPr>
              <a:defRPr/>
            </a:pPr>
            <a:r>
              <a:rPr lang="en-US" sz="2800" u="sng" dirty="0">
                <a:solidFill>
                  <a:srgbClr val="A50021"/>
                </a:solidFill>
              </a:rPr>
              <a:t>Deadlocks: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</a:p>
          <a:p>
            <a:pPr lvl="1">
              <a:defRPr/>
            </a:pPr>
            <a:r>
              <a:rPr lang="en-US" sz="2400" dirty="0">
                <a:solidFill>
                  <a:srgbClr val="000000"/>
                </a:solidFill>
              </a:rPr>
              <a:t>two (or more) transactions wait for each other</a:t>
            </a:r>
          </a:p>
          <a:p>
            <a:pPr lvl="1">
              <a:defRPr/>
            </a:pPr>
            <a:r>
              <a:rPr lang="en-US" sz="2400" dirty="0">
                <a:solidFill>
                  <a:srgbClr val="000000"/>
                </a:solidFill>
              </a:rPr>
              <a:t>a basic </a:t>
            </a:r>
            <a:r>
              <a:rPr lang="en-US" sz="2400" dirty="0">
                <a:solidFill>
                  <a:srgbClr val="000099"/>
                </a:solidFill>
              </a:rPr>
              <a:t>problem</a:t>
            </a:r>
            <a:r>
              <a:rPr lang="en-US" sz="2400" dirty="0">
                <a:solidFill>
                  <a:srgbClr val="000000"/>
                </a:solidFill>
              </a:rPr>
              <a:t> of all </a:t>
            </a:r>
            <a:r>
              <a:rPr lang="en-US" sz="2400" dirty="0">
                <a:solidFill>
                  <a:srgbClr val="A50021"/>
                </a:solidFill>
              </a:rPr>
              <a:t>locking </a:t>
            </a:r>
            <a:r>
              <a:rPr lang="en-US" sz="2400" dirty="0">
                <a:solidFill>
                  <a:srgbClr val="000000"/>
                </a:solidFill>
              </a:rPr>
              <a:t>methods: also with </a:t>
            </a:r>
            <a:r>
              <a:rPr lang="en-US" sz="2400" dirty="0">
                <a:solidFill>
                  <a:srgbClr val="A50021"/>
                </a:solidFill>
              </a:rPr>
              <a:t>2PL</a:t>
            </a:r>
          </a:p>
          <a:p>
            <a:pPr>
              <a:defRPr/>
            </a:pPr>
            <a:endParaRPr lang="en-US" sz="2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3832281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239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239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239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239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2393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2393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6C9D11-8802-4C1E-9568-40CE13C97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85138" y="6245225"/>
            <a:ext cx="601662" cy="476250"/>
          </a:xfr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4566A70-A1C2-4055-8DF0-AFF4B296EE1F}" type="slidenum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C717EDFA-937A-47F1-84AF-D0E745FC4B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188913"/>
            <a:ext cx="8229600" cy="792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Two-Phase Commit (2PC)</a:t>
            </a:r>
            <a:endParaRPr lang="en-US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3">
                <a:extLst>
                  <a:ext uri="{FF2B5EF4-FFF2-40B4-BE49-F238E27FC236}">
                    <a16:creationId xmlns:a16="http://schemas.microsoft.com/office/drawing/2014/main" id="{CC026EE2-C784-475F-B7B9-37E83D342F64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107503" y="1052736"/>
                <a:ext cx="8590409" cy="5688632"/>
              </a:xfrm>
            </p:spPr>
            <p:txBody>
              <a:bodyPr/>
              <a:lstStyle/>
              <a:p>
                <a:pPr algn="just"/>
                <a:r>
                  <a:rPr lang="en-US" altLang="en-US" sz="2400" dirty="0"/>
                  <a:t>If someone votes </a:t>
                </a:r>
                <a:r>
                  <a:rPr lang="en-US" altLang="en-US" sz="2400" dirty="0">
                    <a:solidFill>
                      <a:srgbClr val="000099"/>
                    </a:solidFill>
                  </a:rPr>
                  <a:t>“commit”:</a:t>
                </a:r>
              </a:p>
              <a:p>
                <a:pPr lvl="1" algn="just"/>
                <a:r>
                  <a:rPr lang="en-US" altLang="en-US" sz="2000" dirty="0"/>
                  <a:t>must wait for coordinator broadcast </a:t>
                </a:r>
                <a:r>
                  <a:rPr lang="en-US" altLang="en-US" sz="2000" dirty="0">
                    <a:solidFill>
                      <a:srgbClr val="000099"/>
                    </a:solidFill>
                  </a:rPr>
                  <a:t>“global commit”</a:t>
                </a:r>
                <a:r>
                  <a:rPr lang="en-US" altLang="en-US" sz="2000" dirty="0"/>
                  <a:t> or </a:t>
                </a:r>
                <a:r>
                  <a:rPr lang="en-US" altLang="en-US" sz="2000" dirty="0">
                    <a:solidFill>
                      <a:srgbClr val="000099"/>
                    </a:solidFill>
                  </a:rPr>
                  <a:t>“global abort”</a:t>
                </a:r>
              </a:p>
              <a:p>
                <a:pPr lvl="1" algn="just"/>
                <a:endParaRPr lang="en-US" altLang="en-US" sz="500" dirty="0">
                  <a:solidFill>
                    <a:srgbClr val="000099"/>
                  </a:solidFill>
                </a:endParaRPr>
              </a:p>
              <a:p>
                <a:pPr lvl="1" algn="just"/>
                <a:r>
                  <a:rPr lang="en-US" altLang="en-US" sz="2000" dirty="0">
                    <a:solidFill>
                      <a:srgbClr val="A50021"/>
                    </a:solidFill>
                  </a:rPr>
                  <a:t>cannot commit </a:t>
                </a:r>
                <a:r>
                  <a:rPr lang="en-US" altLang="en-US" sz="2000" dirty="0"/>
                  <a:t>unilaterally</a:t>
                </a:r>
              </a:p>
              <a:p>
                <a:pPr lvl="2" algn="just"/>
                <a:r>
                  <a:rPr lang="en-US" altLang="en-US" sz="1600" dirty="0"/>
                  <a:t>this could cause inconsistency if someone else has voted “abort”</a:t>
                </a:r>
              </a:p>
              <a:p>
                <a:pPr lvl="2" algn="just"/>
                <a:endParaRPr lang="en-US" altLang="en-US" sz="500" dirty="0"/>
              </a:p>
              <a:p>
                <a:pPr lvl="1" algn="just"/>
                <a:r>
                  <a:rPr lang="en-US" altLang="en-US" sz="2000" dirty="0">
                    <a:solidFill>
                      <a:srgbClr val="A50021"/>
                    </a:solidFill>
                  </a:rPr>
                  <a:t>cannot abort </a:t>
                </a:r>
                <a:r>
                  <a:rPr lang="en-US" altLang="en-US" sz="2000" dirty="0"/>
                  <a:t>unilaterally</a:t>
                </a:r>
              </a:p>
              <a:p>
                <a:pPr lvl="2" algn="just"/>
                <a:r>
                  <a:rPr lang="en-US" altLang="en-US" sz="1600" dirty="0"/>
                  <a:t>this could cause inconsistency if all others have voted “commit”</a:t>
                </a:r>
              </a:p>
              <a:p>
                <a:pPr lvl="2" algn="just"/>
                <a:r>
                  <a:rPr lang="en-US" altLang="en-US" sz="2000" dirty="0">
                    <a:solidFill>
                      <a:srgbClr val="A50021"/>
                    </a:solidFill>
                  </a:rPr>
                  <a:t>then</a:t>
                </a:r>
                <a:r>
                  <a:rPr lang="en-US" altLang="en-US" sz="2000" dirty="0"/>
                  <a:t> the </a:t>
                </a:r>
                <a:r>
                  <a:rPr lang="en-US" altLang="en-US" sz="2000" dirty="0">
                    <a:solidFill>
                      <a:srgbClr val="A50021"/>
                    </a:solidFill>
                  </a:rPr>
                  <a:t>global</a:t>
                </a:r>
                <a:r>
                  <a:rPr lang="en-US" altLang="en-US" sz="2000" dirty="0"/>
                  <a:t> transaction commits/aborts</a:t>
                </a:r>
              </a:p>
              <a:p>
                <a:pPr lvl="2" algn="just"/>
                <a:endParaRPr lang="en-US" altLang="en-US" sz="500" dirty="0"/>
              </a:p>
              <a:p>
                <a:pPr marL="457200" lvl="1" indent="0" algn="just">
                  <a:buNone/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 </m:t>
                    </m:r>
                  </m:oMath>
                </a14:m>
                <a:r>
                  <a:rPr lang="en-US" altLang="en-US" sz="2000" dirty="0"/>
                  <a:t>remains “blocked” until coordinator’s broadcast</a:t>
                </a:r>
              </a:p>
              <a:p>
                <a:pPr marL="457200" lvl="1" indent="0" algn="just">
                  <a:buNone/>
                </a:pPr>
                <a:endParaRPr lang="en-US" altLang="en-US" sz="1000" dirty="0"/>
              </a:p>
              <a:p>
                <a:pPr lvl="1"/>
                <a:r>
                  <a:rPr lang="en-US" altLang="en-US" sz="2000" dirty="0"/>
                  <a:t>if participant does not receive (timely) this broadcast</a:t>
                </a:r>
                <a:br>
                  <a:rPr lang="en-US" altLang="en-US" sz="2000" dirty="0"/>
                </a:br>
                <a:r>
                  <a:rPr lang="en-US" altLang="en-US" sz="2000" dirty="0"/>
                  <a:t>(or if coordinator does not receive some vote):</a:t>
                </a:r>
              </a:p>
              <a:p>
                <a:pPr lvl="2" algn="just"/>
                <a:r>
                  <a:rPr lang="en-US" altLang="en-US" sz="1600" dirty="0"/>
                  <a:t>it assumes failure of the other site</a:t>
                </a:r>
              </a:p>
              <a:p>
                <a:pPr lvl="2" algn="just"/>
                <a:r>
                  <a:rPr lang="en-US" altLang="en-US" sz="1600" dirty="0"/>
                  <a:t>a </a:t>
                </a:r>
                <a:r>
                  <a:rPr lang="en-US" altLang="en-US" sz="1600" dirty="0">
                    <a:solidFill>
                      <a:srgbClr val="A50021"/>
                    </a:solidFill>
                  </a:rPr>
                  <a:t>termination protocol </a:t>
                </a:r>
                <a:r>
                  <a:rPr lang="en-US" altLang="en-US" sz="1600" dirty="0"/>
                  <a:t>is invoked</a:t>
                </a:r>
              </a:p>
              <a:p>
                <a:pPr marL="457200" lvl="1" indent="0" algn="just">
                  <a:buNone/>
                </a:pPr>
                <a:endParaRPr lang="en-US" altLang="en-US" sz="1000" dirty="0"/>
              </a:p>
              <a:p>
                <a:pPr algn="just"/>
                <a:r>
                  <a:rPr lang="en-US" altLang="en-US" sz="2400" dirty="0"/>
                  <a:t>Protocol assumes:</a:t>
                </a:r>
              </a:p>
              <a:p>
                <a:pPr lvl="1" algn="just"/>
                <a:r>
                  <a:rPr lang="en-US" altLang="en-US" sz="2000" dirty="0"/>
                  <a:t>every site keeps a local log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altLang="en-US" sz="2000" dirty="0"/>
                  <a:t> can rollback / commit reliably</a:t>
                </a:r>
                <a:endParaRPr lang="en-US" altLang="en-US" sz="2000" dirty="0">
                  <a:solidFill>
                    <a:srgbClr val="A50021"/>
                  </a:solidFill>
                </a:endParaRPr>
              </a:p>
            </p:txBody>
          </p:sp>
        </mc:Choice>
        <mc:Fallback xmlns="">
          <p:sp>
            <p:nvSpPr>
              <p:cNvPr id="7" name="Rectangle 3">
                <a:extLst>
                  <a:ext uri="{FF2B5EF4-FFF2-40B4-BE49-F238E27FC236}">
                    <a16:creationId xmlns:a16="http://schemas.microsoft.com/office/drawing/2014/main" id="{CC026EE2-C784-475F-B7B9-37E83D342F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7503" y="1052736"/>
                <a:ext cx="8590409" cy="5688632"/>
              </a:xfrm>
              <a:blipFill>
                <a:blip r:embed="rId3"/>
                <a:stretch>
                  <a:fillRect l="-994" t="-750" r="-2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4647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6C9D11-8802-4C1E-9568-40CE13C97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85138" y="6245225"/>
            <a:ext cx="601662" cy="476250"/>
          </a:xfr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4566A70-A1C2-4055-8DF0-AFF4B296EE1F}" type="slidenum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C717EDFA-937A-47F1-84AF-D0E745FC4B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188913"/>
            <a:ext cx="8229600" cy="792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Two-Phase Commit (2PC)</a:t>
            </a:r>
            <a:endParaRPr lang="en-US" kern="0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CC026EE2-C784-475F-B7B9-37E83D342F6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07503" y="1052736"/>
            <a:ext cx="8590409" cy="5688632"/>
          </a:xfrm>
        </p:spPr>
        <p:txBody>
          <a:bodyPr/>
          <a:lstStyle/>
          <a:p>
            <a:pPr marL="0" indent="0" algn="just">
              <a:buNone/>
            </a:pPr>
            <a:r>
              <a:rPr lang="en-US" altLang="en-US" sz="2400" dirty="0"/>
              <a:t>Procedure for the </a:t>
            </a:r>
            <a:r>
              <a:rPr lang="en-US" altLang="en-US" sz="2400" dirty="0">
                <a:solidFill>
                  <a:srgbClr val="A50021"/>
                </a:solidFill>
              </a:rPr>
              <a:t>coordinator:</a:t>
            </a:r>
          </a:p>
          <a:p>
            <a:pPr marL="0" indent="0" algn="just">
              <a:buNone/>
            </a:pPr>
            <a:endParaRPr lang="en-US" altLang="en-US" sz="1000" dirty="0">
              <a:solidFill>
                <a:srgbClr val="A50021"/>
              </a:solidFill>
            </a:endParaRPr>
          </a:p>
          <a:p>
            <a:pPr marL="0" indent="0" algn="just">
              <a:buNone/>
            </a:pPr>
            <a:r>
              <a:rPr lang="en-US" altLang="en-US" sz="2400" dirty="0">
                <a:solidFill>
                  <a:srgbClr val="A50021"/>
                </a:solidFill>
              </a:rPr>
              <a:t>Phase 1 (voting):</a:t>
            </a:r>
          </a:p>
          <a:p>
            <a:pPr algn="just" eaLnBrk="1" hangingPunct="1"/>
            <a:r>
              <a:rPr lang="en-US" altLang="en-US" sz="2400" dirty="0"/>
              <a:t>write </a:t>
            </a:r>
            <a:r>
              <a:rPr lang="en-US" altLang="en-US" sz="2400" i="1" dirty="0" err="1"/>
              <a:t>begin_commit</a:t>
            </a:r>
            <a:r>
              <a:rPr lang="en-US" altLang="en-US" sz="2400" dirty="0"/>
              <a:t> record to its log file</a:t>
            </a:r>
          </a:p>
          <a:p>
            <a:pPr algn="just" eaLnBrk="1" hangingPunct="1"/>
            <a:r>
              <a:rPr lang="en-US" altLang="en-US" sz="2400" dirty="0"/>
              <a:t>send </a:t>
            </a:r>
            <a:r>
              <a:rPr lang="en-US" altLang="en-US" sz="2400" dirty="0">
                <a:solidFill>
                  <a:srgbClr val="A50021"/>
                </a:solidFill>
              </a:rPr>
              <a:t>PREPARE</a:t>
            </a:r>
            <a:r>
              <a:rPr lang="en-US" altLang="en-US" sz="2400" dirty="0"/>
              <a:t> message to all participants</a:t>
            </a:r>
          </a:p>
          <a:p>
            <a:pPr algn="just" eaLnBrk="1" hangingPunct="1"/>
            <a:r>
              <a:rPr lang="en-US" altLang="en-US" sz="2400" dirty="0"/>
              <a:t>wait for them to respond within a timeout period</a:t>
            </a:r>
            <a:endParaRPr lang="en-US" altLang="en-US" sz="1000" dirty="0">
              <a:solidFill>
                <a:srgbClr val="A50021"/>
              </a:solidFill>
            </a:endParaRPr>
          </a:p>
          <a:p>
            <a:pPr algn="just" eaLnBrk="1" hangingPunct="1"/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3386467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6C9D11-8802-4C1E-9568-40CE13C97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85138" y="6245225"/>
            <a:ext cx="601662" cy="476250"/>
          </a:xfr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4566A70-A1C2-4055-8DF0-AFF4B296EE1F}" type="slidenum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C717EDFA-937A-47F1-84AF-D0E745FC4B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188913"/>
            <a:ext cx="8229600" cy="792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Two-Phase Commit (2PC)</a:t>
            </a:r>
            <a:endParaRPr lang="en-US" kern="0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CC026EE2-C784-475F-B7B9-37E83D342F6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07503" y="1052736"/>
            <a:ext cx="8928993" cy="5688632"/>
          </a:xfrm>
        </p:spPr>
        <p:txBody>
          <a:bodyPr/>
          <a:lstStyle/>
          <a:p>
            <a:pPr marL="0" indent="0" algn="just">
              <a:buNone/>
            </a:pPr>
            <a:r>
              <a:rPr lang="en-US" altLang="en-US" sz="2400" dirty="0"/>
              <a:t>Procedure for the </a:t>
            </a:r>
            <a:r>
              <a:rPr lang="en-US" altLang="en-US" sz="2400" dirty="0">
                <a:solidFill>
                  <a:srgbClr val="A50021"/>
                </a:solidFill>
              </a:rPr>
              <a:t>coordinator:</a:t>
            </a:r>
          </a:p>
          <a:p>
            <a:pPr marL="0" indent="0" algn="just" eaLnBrk="1" hangingPunct="1">
              <a:buNone/>
            </a:pPr>
            <a:endParaRPr lang="en-US" altLang="en-US" sz="1000" dirty="0">
              <a:solidFill>
                <a:srgbClr val="A50021"/>
              </a:solidFill>
            </a:endParaRPr>
          </a:p>
          <a:p>
            <a:pPr marL="0" indent="0" algn="just">
              <a:buNone/>
            </a:pPr>
            <a:r>
              <a:rPr lang="en-US" altLang="en-US" sz="2400" dirty="0">
                <a:solidFill>
                  <a:srgbClr val="A50021"/>
                </a:solidFill>
              </a:rPr>
              <a:t>Phase 2 (decision):</a:t>
            </a:r>
          </a:p>
          <a:p>
            <a:pPr algn="just" eaLnBrk="1" hangingPunct="1"/>
            <a:r>
              <a:rPr lang="en-US" altLang="en-US" sz="2400" dirty="0"/>
              <a:t>if a participant returns </a:t>
            </a:r>
            <a:r>
              <a:rPr lang="en-US" altLang="en-US" sz="2400" dirty="0">
                <a:solidFill>
                  <a:srgbClr val="000099"/>
                </a:solidFill>
              </a:rPr>
              <a:t>ABORT:</a:t>
            </a:r>
          </a:p>
          <a:p>
            <a:pPr lvl="1" algn="just"/>
            <a:r>
              <a:rPr lang="en-US" altLang="en-US" sz="2000" dirty="0"/>
              <a:t>write </a:t>
            </a:r>
            <a:r>
              <a:rPr lang="en-US" altLang="en-US" sz="2000" i="1" dirty="0"/>
              <a:t>abort</a:t>
            </a:r>
            <a:r>
              <a:rPr lang="en-US" altLang="en-US" sz="2000" dirty="0"/>
              <a:t> record to its log file</a:t>
            </a:r>
          </a:p>
          <a:p>
            <a:pPr lvl="1" algn="just"/>
            <a:r>
              <a:rPr lang="en-US" altLang="en-US" sz="2000" dirty="0"/>
              <a:t>send </a:t>
            </a:r>
            <a:r>
              <a:rPr lang="en-US" altLang="en-US" sz="2000" dirty="0">
                <a:solidFill>
                  <a:srgbClr val="A50021"/>
                </a:solidFill>
              </a:rPr>
              <a:t>GLOBAL_ABORT </a:t>
            </a:r>
            <a:r>
              <a:rPr lang="en-US" altLang="en-US" sz="2000" dirty="0"/>
              <a:t>to all participants &amp; wait for acks</a:t>
            </a:r>
            <a:r>
              <a:rPr lang="en-US" altLang="en-US" sz="2000" baseline="30000" dirty="0"/>
              <a:t>*</a:t>
            </a:r>
            <a:endParaRPr lang="en-US" altLang="en-US" sz="2000" dirty="0"/>
          </a:p>
          <a:p>
            <a:pPr algn="just" eaLnBrk="1" hangingPunct="1"/>
            <a:r>
              <a:rPr lang="en-US" altLang="en-US" sz="2400" dirty="0"/>
              <a:t>if a participant returns </a:t>
            </a:r>
            <a:r>
              <a:rPr lang="en-US" altLang="en-US" sz="2400" dirty="0">
                <a:solidFill>
                  <a:srgbClr val="000099"/>
                </a:solidFill>
              </a:rPr>
              <a:t>READY_COMMIT:</a:t>
            </a:r>
          </a:p>
          <a:p>
            <a:pPr lvl="1" algn="just"/>
            <a:r>
              <a:rPr lang="en-US" altLang="en-US" sz="2000" dirty="0"/>
              <a:t>if all participants already voted to commit:</a:t>
            </a:r>
          </a:p>
          <a:p>
            <a:pPr lvl="2" algn="just"/>
            <a:r>
              <a:rPr lang="en-US" altLang="en-US" sz="2000" dirty="0"/>
              <a:t>write </a:t>
            </a:r>
            <a:r>
              <a:rPr lang="en-US" altLang="en-US" sz="2000" i="1" dirty="0"/>
              <a:t>commit </a:t>
            </a:r>
            <a:r>
              <a:rPr lang="en-US" altLang="en-US" sz="2000" dirty="0"/>
              <a:t>to its log file</a:t>
            </a:r>
          </a:p>
          <a:p>
            <a:pPr lvl="2" algn="just"/>
            <a:r>
              <a:rPr lang="en-US" altLang="en-US" sz="2000" dirty="0"/>
              <a:t>send </a:t>
            </a:r>
            <a:r>
              <a:rPr lang="en-US" altLang="en-US" sz="2000" dirty="0">
                <a:solidFill>
                  <a:srgbClr val="A50021"/>
                </a:solidFill>
              </a:rPr>
              <a:t>GLOBAL_COMMIT </a:t>
            </a:r>
            <a:r>
              <a:rPr lang="en-US" altLang="en-US" sz="2000" dirty="0"/>
              <a:t>to all participants &amp; wait for acks</a:t>
            </a:r>
            <a:r>
              <a:rPr lang="en-US" altLang="en-US" sz="2000" baseline="30000" dirty="0"/>
              <a:t>*</a:t>
            </a:r>
            <a:endParaRPr lang="en-US" altLang="en-US" sz="2000" dirty="0"/>
          </a:p>
          <a:p>
            <a:pPr algn="just"/>
            <a:r>
              <a:rPr lang="en-US" altLang="en-US" sz="2400" dirty="0"/>
              <a:t>once all acks have been received:</a:t>
            </a:r>
          </a:p>
          <a:p>
            <a:pPr lvl="1" algn="just"/>
            <a:r>
              <a:rPr lang="en-US" altLang="en-US" sz="2000" dirty="0"/>
              <a:t>write </a:t>
            </a:r>
            <a:r>
              <a:rPr lang="en-US" altLang="en-US" sz="2000" i="1" dirty="0" err="1"/>
              <a:t>end_transaction</a:t>
            </a:r>
            <a:r>
              <a:rPr lang="en-US" altLang="en-US" sz="2000" dirty="0"/>
              <a:t> to its log file</a:t>
            </a:r>
          </a:p>
          <a:p>
            <a:pPr algn="just"/>
            <a:r>
              <a:rPr lang="en-US" altLang="en-US" sz="2400" dirty="0"/>
              <a:t>if a site does not acknowledge:</a:t>
            </a:r>
          </a:p>
          <a:p>
            <a:pPr lvl="1" algn="just"/>
            <a:r>
              <a:rPr lang="en-US" altLang="en-US" sz="2000" dirty="0"/>
              <a:t>resend the global decision until an ack is received</a:t>
            </a:r>
          </a:p>
          <a:p>
            <a:pPr lvl="2" algn="just"/>
            <a:endParaRPr lang="en-US" altLang="en-US" sz="2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52A1C24-9390-4F72-A390-CDEFF337EBED}"/>
              </a:ext>
            </a:extLst>
          </p:cNvPr>
          <p:cNvSpPr txBox="1"/>
          <p:nvPr/>
        </p:nvSpPr>
        <p:spPr>
          <a:xfrm>
            <a:off x="107503" y="6474475"/>
            <a:ext cx="25923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600" baseline="30000" dirty="0"/>
              <a:t>*</a:t>
            </a:r>
            <a:r>
              <a:rPr lang="en-US" altLang="en-US" sz="1600" dirty="0"/>
              <a:t> acks = acknowledgments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648292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6C9D11-8802-4C1E-9568-40CE13C97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85138" y="6245225"/>
            <a:ext cx="601662" cy="476250"/>
          </a:xfr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4566A70-A1C2-4055-8DF0-AFF4B296EE1F}" type="slidenum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C717EDFA-937A-47F1-84AF-D0E745FC4B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188913"/>
            <a:ext cx="8229600" cy="792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Two-Phase Commit (2PC)</a:t>
            </a:r>
            <a:endParaRPr lang="en-US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3">
                <a:extLst>
                  <a:ext uri="{FF2B5EF4-FFF2-40B4-BE49-F238E27FC236}">
                    <a16:creationId xmlns:a16="http://schemas.microsoft.com/office/drawing/2014/main" id="{CC026EE2-C784-475F-B7B9-37E83D342F64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107503" y="980728"/>
                <a:ext cx="8928993" cy="5832648"/>
              </a:xfrm>
            </p:spPr>
            <p:txBody>
              <a:bodyPr/>
              <a:lstStyle/>
              <a:p>
                <a:pPr algn="just"/>
                <a:r>
                  <a:rPr lang="en-US" altLang="en-US" sz="2400" dirty="0"/>
                  <a:t>Coordinator must wait for all votes of participants</a:t>
                </a:r>
              </a:p>
              <a:p>
                <a:pPr algn="just"/>
                <a:r>
                  <a:rPr lang="en-US" altLang="en-US" sz="2400" dirty="0"/>
                  <a:t>If a site doesn’t vote timely:</a:t>
                </a:r>
              </a:p>
              <a:p>
                <a:pPr lvl="1" algn="just"/>
                <a:r>
                  <a:rPr lang="en-US" altLang="en-US" sz="2000" dirty="0"/>
                  <a:t>coordinator assumes failure of the site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altLang="en-US" sz="2000" dirty="0"/>
                  <a:t> default vote ABORT</a:t>
                </a:r>
              </a:p>
              <a:p>
                <a:pPr lvl="1" algn="just"/>
                <a:r>
                  <a:rPr lang="en-US" altLang="en-US" sz="2000" dirty="0"/>
                  <a:t>it sends GLOBAL_ABORT to all participants</a:t>
                </a:r>
              </a:p>
              <a:p>
                <a:pPr lvl="1" algn="just"/>
                <a:endParaRPr lang="en-US" altLang="en-US" sz="500" dirty="0"/>
              </a:p>
              <a:p>
                <a:pPr marL="0" indent="0" algn="just">
                  <a:buNone/>
                </a:pPr>
                <a:r>
                  <a:rPr lang="en-US" altLang="en-US" sz="2400" dirty="0"/>
                  <a:t>Procedure for the </a:t>
                </a:r>
                <a:r>
                  <a:rPr lang="en-US" altLang="en-US" sz="2400" dirty="0">
                    <a:solidFill>
                      <a:srgbClr val="A50021"/>
                    </a:solidFill>
                  </a:rPr>
                  <a:t>participant:</a:t>
                </a:r>
              </a:p>
              <a:p>
                <a:pPr marL="0" indent="0" algn="just" eaLnBrk="1" hangingPunct="1">
                  <a:buNone/>
                </a:pPr>
                <a:endParaRPr lang="en-US" altLang="en-US" sz="1000" dirty="0">
                  <a:solidFill>
                    <a:srgbClr val="A50021"/>
                  </a:solidFill>
                </a:endParaRPr>
              </a:p>
              <a:p>
                <a:pPr algn="just" eaLnBrk="1" hangingPunct="1"/>
                <a:r>
                  <a:rPr lang="en-US" altLang="en-US" sz="2400" dirty="0"/>
                  <a:t>when it receives a </a:t>
                </a:r>
                <a:r>
                  <a:rPr lang="en-US" altLang="en-US" sz="2400" dirty="0">
                    <a:solidFill>
                      <a:srgbClr val="000099"/>
                    </a:solidFill>
                  </a:rPr>
                  <a:t>PREPARE</a:t>
                </a:r>
                <a:r>
                  <a:rPr lang="en-US" altLang="en-US" sz="2400" dirty="0"/>
                  <a:t> message:</a:t>
                </a:r>
              </a:p>
              <a:p>
                <a:pPr lvl="1" algn="just"/>
                <a:r>
                  <a:rPr lang="en-US" altLang="en-US" sz="2000" dirty="0"/>
                  <a:t>either write </a:t>
                </a:r>
                <a:r>
                  <a:rPr lang="en-US" altLang="en-US" sz="2000" i="1" dirty="0" err="1"/>
                  <a:t>ready_commit</a:t>
                </a:r>
                <a:r>
                  <a:rPr lang="en-US" altLang="en-US" sz="2000" dirty="0"/>
                  <a:t> record to the log &amp; send </a:t>
                </a:r>
                <a:r>
                  <a:rPr lang="en-US" altLang="en-US" sz="2000" dirty="0">
                    <a:solidFill>
                      <a:srgbClr val="A50021"/>
                    </a:solidFill>
                  </a:rPr>
                  <a:t>READY_COMMIT</a:t>
                </a:r>
              </a:p>
              <a:p>
                <a:pPr lvl="1" algn="just"/>
                <a:r>
                  <a:rPr lang="en-US" altLang="en-US" sz="2000" dirty="0"/>
                  <a:t>or write </a:t>
                </a:r>
                <a:r>
                  <a:rPr lang="en-US" altLang="en-US" sz="2000" i="1" dirty="0"/>
                  <a:t>abort</a:t>
                </a:r>
                <a:r>
                  <a:rPr lang="en-US" altLang="en-US" sz="2000" dirty="0"/>
                  <a:t> record to the log &amp; send </a:t>
                </a:r>
                <a:r>
                  <a:rPr lang="en-US" altLang="en-US" sz="2000" dirty="0">
                    <a:solidFill>
                      <a:srgbClr val="A50021"/>
                    </a:solidFill>
                  </a:rPr>
                  <a:t>ABORT</a:t>
                </a:r>
              </a:p>
              <a:p>
                <a:pPr algn="just" eaLnBrk="1" hangingPunct="1"/>
                <a:r>
                  <a:rPr lang="en-US" altLang="en-US" sz="2400" dirty="0"/>
                  <a:t>if it receives </a:t>
                </a:r>
                <a:r>
                  <a:rPr lang="en-US" altLang="en-US" sz="2400" dirty="0">
                    <a:solidFill>
                      <a:srgbClr val="000099"/>
                    </a:solidFill>
                  </a:rPr>
                  <a:t>GLOBAL_ABORT:</a:t>
                </a:r>
              </a:p>
              <a:p>
                <a:pPr lvl="1" algn="just"/>
                <a:r>
                  <a:rPr lang="en-US" altLang="en-US" sz="2000" dirty="0"/>
                  <a:t>write </a:t>
                </a:r>
                <a:r>
                  <a:rPr lang="en-US" altLang="en-US" sz="2000" i="1" dirty="0"/>
                  <a:t>abort</a:t>
                </a:r>
                <a:r>
                  <a:rPr lang="en-US" altLang="en-US" sz="2000" dirty="0"/>
                  <a:t> to the log</a:t>
                </a:r>
              </a:p>
              <a:p>
                <a:pPr lvl="1" algn="just"/>
                <a:r>
                  <a:rPr lang="en-US" altLang="en-US" sz="2000" dirty="0"/>
                  <a:t>abort the sub-transaction and send ack to the coordinator</a:t>
                </a:r>
              </a:p>
              <a:p>
                <a:pPr algn="just" eaLnBrk="1" hangingPunct="1"/>
                <a:r>
                  <a:rPr lang="en-US" altLang="en-US" sz="2400" dirty="0"/>
                  <a:t>if it receives </a:t>
                </a:r>
                <a:r>
                  <a:rPr lang="en-US" altLang="en-US" sz="2400" dirty="0">
                    <a:solidFill>
                      <a:srgbClr val="000099"/>
                    </a:solidFill>
                  </a:rPr>
                  <a:t>GLOBAL_COMMIT:</a:t>
                </a:r>
              </a:p>
              <a:p>
                <a:pPr lvl="1" algn="just"/>
                <a:r>
                  <a:rPr lang="en-US" altLang="en-US" sz="2000" dirty="0"/>
                  <a:t>write </a:t>
                </a:r>
                <a:r>
                  <a:rPr lang="en-US" altLang="en-US" sz="2000" i="1" dirty="0"/>
                  <a:t>commit</a:t>
                </a:r>
                <a:r>
                  <a:rPr lang="en-US" altLang="en-US" sz="2000" dirty="0"/>
                  <a:t> to the log</a:t>
                </a:r>
              </a:p>
              <a:p>
                <a:pPr lvl="1" algn="just"/>
                <a:r>
                  <a:rPr lang="en-US" altLang="en-US" sz="2000" dirty="0"/>
                  <a:t>commit the sub-transaction and send ack to the coordinator</a:t>
                </a:r>
              </a:p>
              <a:p>
                <a:pPr lvl="1" algn="just"/>
                <a:endParaRPr lang="en-US" altLang="en-US" sz="2000" dirty="0"/>
              </a:p>
            </p:txBody>
          </p:sp>
        </mc:Choice>
        <mc:Fallback xmlns="">
          <p:sp>
            <p:nvSpPr>
              <p:cNvPr id="7" name="Rectangle 3">
                <a:extLst>
                  <a:ext uri="{FF2B5EF4-FFF2-40B4-BE49-F238E27FC236}">
                    <a16:creationId xmlns:a16="http://schemas.microsoft.com/office/drawing/2014/main" id="{CC026EE2-C784-475F-B7B9-37E83D342F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7503" y="980728"/>
                <a:ext cx="8928993" cy="5832648"/>
              </a:xfrm>
              <a:blipFill>
                <a:blip r:embed="rId3"/>
                <a:stretch>
                  <a:fillRect l="-1093" t="-731" b="-22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4838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43" name="Picture 6" descr="DS3-Figure 23-07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93799"/>
            <a:ext cx="9144000" cy="5116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E601262-95D4-4E7A-AE17-3A5B74684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85138" y="6245225"/>
            <a:ext cx="601662" cy="476250"/>
          </a:xfr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4566A70-A1C2-4055-8DF0-AFF4B296EE1F}" type="slidenum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F7121A3D-CB60-4DB9-9E48-39178EFE2B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188913"/>
            <a:ext cx="8496943" cy="792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2PC: Participant voting commit</a:t>
            </a:r>
            <a:endParaRPr lang="en-US" kern="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BD44B04-488B-4675-ABAF-9C661CAA47DD}"/>
              </a:ext>
            </a:extLst>
          </p:cNvPr>
          <p:cNvSpPr/>
          <p:nvPr/>
        </p:nvSpPr>
        <p:spPr bwMode="auto">
          <a:xfrm>
            <a:off x="35496" y="6021288"/>
            <a:ext cx="432048" cy="36004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06184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467" name="Picture 5" descr="DS3-Figure 23-07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484784"/>
            <a:ext cx="9144000" cy="4421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7822DBE-489F-44B3-8890-7CB274E6A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85138" y="6245225"/>
            <a:ext cx="601662" cy="476250"/>
          </a:xfr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4566A70-A1C2-4055-8DF0-AFF4B296EE1F}" type="slidenum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D2514E1-3916-4DF0-ACF9-70B3362A7D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188913"/>
            <a:ext cx="8496943" cy="792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2PC: Participant voting abort</a:t>
            </a:r>
            <a:endParaRPr lang="en-US" kern="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C110658-372A-4C37-94A2-4BB818610F3A}"/>
              </a:ext>
            </a:extLst>
          </p:cNvPr>
          <p:cNvSpPr/>
          <p:nvPr/>
        </p:nvSpPr>
        <p:spPr bwMode="auto">
          <a:xfrm>
            <a:off x="78917" y="5589240"/>
            <a:ext cx="432048" cy="36004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26673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540" name="Picture 5" descr="DS3-Figure 23-0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057432"/>
            <a:ext cx="8229600" cy="5189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572DC7-C140-48EE-AEE5-D443E9A99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85138" y="6245225"/>
            <a:ext cx="601662" cy="476250"/>
          </a:xfr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4566A70-A1C2-4055-8DF0-AFF4B296EE1F}" type="slidenum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89167058-2C35-48B7-A7A6-9D969AB199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188913"/>
            <a:ext cx="8496943" cy="792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State transition diagram of 2PC</a:t>
            </a:r>
            <a:endParaRPr lang="en-US" kern="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E9C7DA2-7CD2-4D9B-8381-B116ADBD4224}"/>
              </a:ext>
            </a:extLst>
          </p:cNvPr>
          <p:cNvSpPr/>
          <p:nvPr/>
        </p:nvSpPr>
        <p:spPr bwMode="auto">
          <a:xfrm>
            <a:off x="1547664" y="5963570"/>
            <a:ext cx="432048" cy="36004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160EAF-AFF8-4C4B-8D21-40B8B1E8E2EF}"/>
              </a:ext>
            </a:extLst>
          </p:cNvPr>
          <p:cNvSpPr/>
          <p:nvPr/>
        </p:nvSpPr>
        <p:spPr bwMode="auto">
          <a:xfrm>
            <a:off x="4427984" y="4581128"/>
            <a:ext cx="432048" cy="36004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78917047-D410-4ED1-A45C-DB445A9A71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0871" y="6037616"/>
            <a:ext cx="8229600" cy="415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buFont typeface="Monotype Sorts"/>
              <a:buNone/>
            </a:pPr>
            <a:r>
              <a:rPr lang="en-US" altLang="en-US" sz="2400" kern="0" dirty="0">
                <a:solidFill>
                  <a:srgbClr val="A50021"/>
                </a:solidFill>
              </a:rPr>
              <a:t>		coordinator	                      participant</a:t>
            </a:r>
          </a:p>
        </p:txBody>
      </p:sp>
    </p:spTree>
    <p:extLst>
      <p:ext uri="{BB962C8B-B14F-4D97-AF65-F5344CB8AC3E}">
        <p14:creationId xmlns:p14="http://schemas.microsoft.com/office/powerpoint/2010/main" val="34280794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72008" y="1052737"/>
            <a:ext cx="8964488" cy="1008112"/>
          </a:xfrm>
          <a:prstGeom prst="rect">
            <a:avLst/>
          </a:prstGeom>
          <a:noFill/>
          <a:ln w="38100" cap="flat" cmpd="sng" algn="ctr">
            <a:solidFill>
              <a:srgbClr val="A5002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EB7A45-91FE-48CC-9475-4A994E9AA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85138" y="6245225"/>
            <a:ext cx="601662" cy="476250"/>
          </a:xfr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4566A70-A1C2-4055-8DF0-AFF4B296EE1F}" type="slidenum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C1466C2-6D80-4CCB-BC3B-87CC80BE6B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188913"/>
            <a:ext cx="8496943" cy="792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2PC </a:t>
            </a:r>
            <a:r>
              <a:rPr lang="en-US" dirty="0">
                <a:solidFill>
                  <a:srgbClr val="A50021"/>
                </a:solidFill>
              </a:rPr>
              <a:t>termination</a:t>
            </a:r>
            <a:r>
              <a:rPr lang="en-US" dirty="0">
                <a:solidFill>
                  <a:schemeClr val="tx1"/>
                </a:solidFill>
              </a:rPr>
              <a:t> protocols</a:t>
            </a:r>
            <a:endParaRPr lang="en-US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3">
                <a:extLst>
                  <a:ext uri="{FF2B5EF4-FFF2-40B4-BE49-F238E27FC236}">
                    <a16:creationId xmlns:a16="http://schemas.microsoft.com/office/drawing/2014/main" id="{907A6426-A2FB-4892-9D7B-21327CDAB8C4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59042" y="1052736"/>
                <a:ext cx="8928993" cy="5472608"/>
              </a:xfrm>
            </p:spPr>
            <p:txBody>
              <a:bodyPr/>
              <a:lstStyle/>
              <a:p>
                <a:pPr marL="0" indent="0" algn="just">
                  <a:buNone/>
                </a:pPr>
                <a:r>
                  <a:rPr lang="en-US" altLang="en-US" sz="2800" dirty="0"/>
                  <a:t>Invoked when coordinator / participant fails to receive an expected message and times out</a:t>
                </a:r>
              </a:p>
              <a:p>
                <a:pPr marL="0" indent="0" algn="just">
                  <a:buNone/>
                </a:pPr>
                <a:endParaRPr lang="en-US" altLang="en-US" sz="1400" dirty="0"/>
              </a:p>
              <a:p>
                <a:pPr marL="0" indent="0">
                  <a:buNone/>
                </a:pPr>
                <a:r>
                  <a:rPr lang="en-US" altLang="en-US" sz="2400" dirty="0">
                    <a:solidFill>
                      <a:srgbClr val="A50021"/>
                    </a:solidFill>
                  </a:rPr>
                  <a:t>Coordinator:</a:t>
                </a:r>
              </a:p>
              <a:p>
                <a:r>
                  <a:rPr lang="en-US" altLang="en-US" sz="2400" dirty="0"/>
                  <a:t>time out can only happen in the states </a:t>
                </a:r>
                <a:r>
                  <a:rPr lang="en-US" altLang="en-US" sz="2400" dirty="0">
                    <a:solidFill>
                      <a:srgbClr val="000099"/>
                    </a:solidFill>
                  </a:rPr>
                  <a:t>WAITING / DECIDED</a:t>
                </a:r>
              </a:p>
              <a:p>
                <a:endParaRPr lang="en-US" altLang="en-US" sz="1200" dirty="0">
                  <a:solidFill>
                    <a:srgbClr val="000099"/>
                  </a:solidFill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altLang="en-US" sz="2400" dirty="0"/>
                  <a:t>Timeout during </a:t>
                </a:r>
                <a:r>
                  <a:rPr lang="en-US" altLang="en-US" sz="2400" dirty="0">
                    <a:solidFill>
                      <a:srgbClr val="A50021"/>
                    </a:solidFill>
                  </a:rPr>
                  <a:t>WAITING:</a:t>
                </a:r>
              </a:p>
              <a:p>
                <a:pPr marL="857250" lvl="1" indent="-457200"/>
                <a:r>
                  <a:rPr lang="en-US" altLang="en-US" sz="2000" dirty="0"/>
                  <a:t>waiting for participants to vote to commit or abort</a:t>
                </a:r>
              </a:p>
              <a:p>
                <a:pPr marL="400050" lvl="1" indent="0">
                  <a:buNone/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altLang="en-US" sz="2000" dirty="0"/>
                  <a:t>   cannot commit the transaction (not all votes received)</a:t>
                </a:r>
              </a:p>
              <a:p>
                <a:pPr marL="400050" lvl="1" indent="0">
                  <a:buNone/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altLang="en-US" sz="2000" dirty="0"/>
                  <a:t>   decide for GLOBAL_ABORT</a:t>
                </a:r>
              </a:p>
              <a:p>
                <a:pPr marL="400050" lvl="1" indent="0">
                  <a:buNone/>
                </a:pPr>
                <a:endParaRPr lang="en-US" altLang="en-US" sz="12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altLang="en-US" sz="2400" dirty="0"/>
                  <a:t>Timeout during </a:t>
                </a:r>
                <a:r>
                  <a:rPr lang="en-US" altLang="en-US" sz="2400" dirty="0">
                    <a:solidFill>
                      <a:srgbClr val="A50021"/>
                    </a:solidFill>
                  </a:rPr>
                  <a:t>DECIDED:</a:t>
                </a:r>
              </a:p>
              <a:p>
                <a:pPr marL="857250" lvl="1" indent="-457200"/>
                <a:r>
                  <a:rPr lang="en-US" altLang="en-US" sz="2000" dirty="0"/>
                  <a:t>waiting for participants to ack* they committed / aborted</a:t>
                </a:r>
              </a:p>
              <a:p>
                <a:pPr marL="400050" lvl="1" indent="0">
                  <a:buNone/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altLang="en-US" sz="2000" dirty="0"/>
                  <a:t>   just send global decision again and again to sites that didn’t ack*</a:t>
                </a:r>
              </a:p>
            </p:txBody>
          </p:sp>
        </mc:Choice>
        <mc:Fallback xmlns="">
          <p:sp>
            <p:nvSpPr>
              <p:cNvPr id="10" name="Rectangle 3">
                <a:extLst>
                  <a:ext uri="{FF2B5EF4-FFF2-40B4-BE49-F238E27FC236}">
                    <a16:creationId xmlns:a16="http://schemas.microsoft.com/office/drawing/2014/main" id="{907A6426-A2FB-4892-9D7B-21327CDAB8C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042" y="1052736"/>
                <a:ext cx="8928993" cy="5472608"/>
              </a:xfrm>
              <a:blipFill>
                <a:blip r:embed="rId3"/>
                <a:stretch>
                  <a:fillRect l="-1434" t="-1226" r="-14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89D6F27A-D47A-4CD7-AC34-6E9BDE5FB1B3}"/>
              </a:ext>
            </a:extLst>
          </p:cNvPr>
          <p:cNvSpPr txBox="1"/>
          <p:nvPr/>
        </p:nvSpPr>
        <p:spPr>
          <a:xfrm>
            <a:off x="107503" y="6474475"/>
            <a:ext cx="25923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600" baseline="30000" dirty="0"/>
              <a:t>*</a:t>
            </a:r>
            <a:r>
              <a:rPr lang="en-US" altLang="en-US" sz="1600" dirty="0"/>
              <a:t> acks = acknowledgments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930921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EB7A45-91FE-48CC-9475-4A994E9AA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85138" y="6245225"/>
            <a:ext cx="601662" cy="476250"/>
          </a:xfr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4566A70-A1C2-4055-8DF0-AFF4B296EE1F}" type="slidenum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C1466C2-6D80-4CCB-BC3B-87CC80BE6B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188913"/>
            <a:ext cx="8496943" cy="792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2PC </a:t>
            </a:r>
            <a:r>
              <a:rPr lang="en-US" dirty="0">
                <a:solidFill>
                  <a:srgbClr val="A50021"/>
                </a:solidFill>
              </a:rPr>
              <a:t>termination</a:t>
            </a:r>
            <a:r>
              <a:rPr lang="en-US" dirty="0">
                <a:solidFill>
                  <a:schemeClr val="tx1"/>
                </a:solidFill>
              </a:rPr>
              <a:t> protocols</a:t>
            </a:r>
            <a:endParaRPr lang="en-US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3">
                <a:extLst>
                  <a:ext uri="{FF2B5EF4-FFF2-40B4-BE49-F238E27FC236}">
                    <a16:creationId xmlns:a16="http://schemas.microsoft.com/office/drawing/2014/main" id="{907A6426-A2FB-4892-9D7B-21327CDAB8C4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107503" y="993079"/>
                <a:ext cx="8928993" cy="5760640"/>
              </a:xfrm>
            </p:spPr>
            <p:txBody>
              <a:bodyPr/>
              <a:lstStyle/>
              <a:p>
                <a:pPr marL="0" indent="0" algn="just">
                  <a:buNone/>
                </a:pPr>
                <a:r>
                  <a:rPr lang="en-US" altLang="en-US" sz="2400" dirty="0">
                    <a:solidFill>
                      <a:srgbClr val="A50021"/>
                    </a:solidFill>
                  </a:rPr>
                  <a:t>Participant:</a:t>
                </a:r>
              </a:p>
              <a:p>
                <a:r>
                  <a:rPr lang="en-US" altLang="en-US" sz="2400" dirty="0"/>
                  <a:t>simplest protocol:</a:t>
                </a:r>
              </a:p>
              <a:p>
                <a:pPr lvl="1"/>
                <a:r>
                  <a:rPr lang="en-US" altLang="en-US" sz="2000" dirty="0"/>
                  <a:t>keep participant </a:t>
                </a:r>
                <a:r>
                  <a:rPr lang="en-US" altLang="en-US" sz="2000" dirty="0">
                    <a:solidFill>
                      <a:srgbClr val="0033CC"/>
                    </a:solidFill>
                  </a:rPr>
                  <a:t>blocked</a:t>
                </a:r>
                <a:r>
                  <a:rPr lang="en-US" altLang="en-US" sz="2000" dirty="0"/>
                  <a:t> until communication with coordinator </a:t>
                </a:r>
                <a:br>
                  <a:rPr lang="en-US" altLang="en-US" sz="2000" dirty="0"/>
                </a:br>
                <a:r>
                  <a:rPr lang="en-US" altLang="en-US" sz="2000" dirty="0"/>
                  <a:t>is re-established</a:t>
                </a:r>
              </a:p>
              <a:p>
                <a:pPr lvl="1"/>
                <a:endParaRPr lang="en-US" altLang="en-US" sz="500" dirty="0"/>
              </a:p>
              <a:p>
                <a:r>
                  <a:rPr lang="en-US" altLang="en-US" sz="2400" dirty="0"/>
                  <a:t>better performance (time out only in </a:t>
                </a:r>
                <a:r>
                  <a:rPr lang="en-US" altLang="en-US" sz="2400" dirty="0">
                    <a:solidFill>
                      <a:srgbClr val="000099"/>
                    </a:solidFill>
                  </a:rPr>
                  <a:t>INITIAL / PREPARED</a:t>
                </a:r>
                <a:r>
                  <a:rPr lang="en-US" altLang="en-US" sz="2400" dirty="0"/>
                  <a:t>):</a:t>
                </a:r>
              </a:p>
              <a:p>
                <a:endParaRPr lang="en-US" altLang="en-US" sz="800" dirty="0">
                  <a:solidFill>
                    <a:srgbClr val="000099"/>
                  </a:solidFill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altLang="en-US" sz="2400" dirty="0"/>
                  <a:t>Timeout during </a:t>
                </a:r>
                <a:r>
                  <a:rPr lang="en-US" altLang="en-US" sz="2400" dirty="0">
                    <a:solidFill>
                      <a:srgbClr val="A50021"/>
                    </a:solidFill>
                  </a:rPr>
                  <a:t>INITIAL:</a:t>
                </a:r>
              </a:p>
              <a:p>
                <a:pPr marL="857250" lvl="1" indent="-457200"/>
                <a:r>
                  <a:rPr lang="en-US" altLang="en-US" sz="2000" dirty="0"/>
                  <a:t>waiting for a PREPARE message</a:t>
                </a:r>
              </a:p>
              <a:p>
                <a:pPr marL="400050" lvl="1" indent="0">
                  <a:buNone/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altLang="en-US" sz="2000" dirty="0"/>
                  <a:t>   coordinator failed in its INITIAL state</a:t>
                </a:r>
              </a:p>
              <a:p>
                <a:pPr marL="400050" lvl="1" indent="0">
                  <a:buNone/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altLang="en-US" sz="2000" dirty="0"/>
                  <a:t>   abort the sub-transaction</a:t>
                </a:r>
              </a:p>
              <a:p>
                <a:pPr marL="400050" lvl="1" indent="0">
                  <a:buNone/>
                </a:pPr>
                <a:endParaRPr lang="en-US" altLang="en-US" sz="8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altLang="en-US" sz="2400" dirty="0"/>
                  <a:t>Timeout during </a:t>
                </a:r>
                <a:r>
                  <a:rPr lang="en-US" altLang="en-US" sz="2400" dirty="0">
                    <a:solidFill>
                      <a:srgbClr val="A50021"/>
                    </a:solidFill>
                  </a:rPr>
                  <a:t>PREPARED:</a:t>
                </a:r>
              </a:p>
              <a:p>
                <a:pPr marL="857250" lvl="1" indent="-457200"/>
                <a:r>
                  <a:rPr lang="en-US" altLang="en-US" sz="2000" dirty="0"/>
                  <a:t>already voted to commit </a:t>
                </a:r>
              </a:p>
              <a:p>
                <a:pPr marL="857250" lvl="1" indent="-457200"/>
                <a:r>
                  <a:rPr lang="en-US" altLang="en-US" sz="2000" dirty="0"/>
                  <a:t>waiting for instruction to globally commit / abort</a:t>
                </a:r>
              </a:p>
              <a:p>
                <a:pPr marL="400050" lvl="1" indent="0">
                  <a:buNone/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altLang="en-US" sz="2000" dirty="0"/>
                  <a:t>   without further information: </a:t>
                </a:r>
                <a:r>
                  <a:rPr lang="en-US" altLang="en-US" sz="2000" dirty="0">
                    <a:solidFill>
                      <a:srgbClr val="A50021"/>
                    </a:solidFill>
                  </a:rPr>
                  <a:t>participant is blocked</a:t>
                </a:r>
              </a:p>
              <a:p>
                <a:pPr marL="1085850" lvl="2" indent="-285750"/>
                <a:r>
                  <a:rPr lang="en-US" altLang="en-US" sz="1600" dirty="0"/>
                  <a:t>could try to cooperate with other participants to find out the global decision</a:t>
                </a:r>
              </a:p>
            </p:txBody>
          </p:sp>
        </mc:Choice>
        <mc:Fallback xmlns="">
          <p:sp>
            <p:nvSpPr>
              <p:cNvPr id="10" name="Rectangle 3">
                <a:extLst>
                  <a:ext uri="{FF2B5EF4-FFF2-40B4-BE49-F238E27FC236}">
                    <a16:creationId xmlns:a16="http://schemas.microsoft.com/office/drawing/2014/main" id="{907A6426-A2FB-4892-9D7B-21327CDAB8C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7503" y="993079"/>
                <a:ext cx="8928993" cy="5760640"/>
              </a:xfrm>
              <a:blipFill>
                <a:blip r:embed="rId3"/>
                <a:stretch>
                  <a:fillRect l="-1093" t="-741" b="-12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2286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72008" y="1052737"/>
            <a:ext cx="8964488" cy="576063"/>
          </a:xfrm>
          <a:prstGeom prst="rect">
            <a:avLst/>
          </a:prstGeom>
          <a:noFill/>
          <a:ln w="38100" cap="flat" cmpd="sng" algn="ctr">
            <a:solidFill>
              <a:srgbClr val="A5002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EB7A45-91FE-48CC-9475-4A994E9AA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85138" y="6245225"/>
            <a:ext cx="601662" cy="476250"/>
          </a:xfr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4566A70-A1C2-4055-8DF0-AFF4B296EE1F}" type="slidenum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C1466C2-6D80-4CCB-BC3B-87CC80BE6B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188913"/>
            <a:ext cx="8496943" cy="792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2PC </a:t>
            </a:r>
            <a:r>
              <a:rPr lang="en-US" dirty="0">
                <a:solidFill>
                  <a:srgbClr val="A50021"/>
                </a:solidFill>
              </a:rPr>
              <a:t>recovery</a:t>
            </a:r>
            <a:r>
              <a:rPr lang="en-US" dirty="0">
                <a:solidFill>
                  <a:schemeClr val="tx1"/>
                </a:solidFill>
              </a:rPr>
              <a:t> protocols</a:t>
            </a:r>
            <a:endParaRPr lang="en-US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3">
                <a:extLst>
                  <a:ext uri="{FF2B5EF4-FFF2-40B4-BE49-F238E27FC236}">
                    <a16:creationId xmlns:a16="http://schemas.microsoft.com/office/drawing/2014/main" id="{907A6426-A2FB-4892-9D7B-21327CDAB8C4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59042" y="1052736"/>
                <a:ext cx="8928993" cy="5472608"/>
              </a:xfrm>
            </p:spPr>
            <p:txBody>
              <a:bodyPr/>
              <a:lstStyle/>
              <a:p>
                <a:pPr marL="0" indent="0" algn="just">
                  <a:buNone/>
                </a:pPr>
                <a:r>
                  <a:rPr lang="en-US" altLang="en-US" sz="2800" dirty="0"/>
                  <a:t>Invoked when an operational site restarts after failure</a:t>
                </a:r>
              </a:p>
              <a:p>
                <a:pPr marL="0" indent="0" algn="just">
                  <a:buNone/>
                </a:pPr>
                <a:endParaRPr lang="en-US" altLang="en-US" sz="1400" dirty="0"/>
              </a:p>
              <a:p>
                <a:pPr marL="0" indent="0">
                  <a:buNone/>
                </a:pPr>
                <a:r>
                  <a:rPr lang="en-US" altLang="en-US" sz="2400" dirty="0">
                    <a:solidFill>
                      <a:srgbClr val="A50021"/>
                    </a:solidFill>
                  </a:rPr>
                  <a:t>Coordinator: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altLang="en-US" sz="2400" dirty="0"/>
                  <a:t>Failure during </a:t>
                </a:r>
                <a:r>
                  <a:rPr lang="en-US" altLang="en-US" sz="2400" dirty="0">
                    <a:solidFill>
                      <a:srgbClr val="A50021"/>
                    </a:solidFill>
                  </a:rPr>
                  <a:t>INITIAL:</a:t>
                </a:r>
              </a:p>
              <a:p>
                <a:pPr marL="857250" lvl="1" indent="-457200"/>
                <a:r>
                  <a:rPr lang="en-US" altLang="en-US" sz="2000" dirty="0"/>
                  <a:t>recovery just starts the commit procedure (didn’t start yet)</a:t>
                </a:r>
              </a:p>
              <a:p>
                <a:pPr marL="400050" lvl="1" indent="0">
                  <a:buNone/>
                </a:pPr>
                <a:endParaRPr lang="en-US" altLang="en-US" sz="12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altLang="en-US" sz="2400" dirty="0"/>
                  <a:t>Timeout during </a:t>
                </a:r>
                <a:r>
                  <a:rPr lang="en-US" altLang="en-US" sz="2400" dirty="0">
                    <a:solidFill>
                      <a:srgbClr val="A50021"/>
                    </a:solidFill>
                  </a:rPr>
                  <a:t>WAITING:</a:t>
                </a:r>
              </a:p>
              <a:p>
                <a:pPr marL="857250" lvl="1" indent="-457200"/>
                <a:r>
                  <a:rPr lang="en-US" altLang="en-US" sz="2000" dirty="0"/>
                  <a:t>has sent PREPARE message but not yet received all votes</a:t>
                </a:r>
              </a:p>
              <a:p>
                <a:pPr marL="400050" lvl="1" indent="0">
                  <a:buNone/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altLang="en-US" sz="2000" dirty="0"/>
                  <a:t>   restart the commit procedure</a:t>
                </a:r>
              </a:p>
              <a:p>
                <a:pPr marL="400050" lvl="1" indent="0">
                  <a:buNone/>
                </a:pPr>
                <a:endParaRPr lang="en-US" altLang="en-US" sz="12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altLang="en-US" sz="2400" dirty="0"/>
                  <a:t>Timeout during </a:t>
                </a:r>
                <a:r>
                  <a:rPr lang="en-US" altLang="en-US" sz="2400" dirty="0">
                    <a:solidFill>
                      <a:srgbClr val="A50021"/>
                    </a:solidFill>
                  </a:rPr>
                  <a:t>DECIDED:</a:t>
                </a:r>
              </a:p>
              <a:p>
                <a:pPr marL="857250" lvl="1" indent="-457200"/>
                <a:r>
                  <a:rPr lang="en-US" altLang="en-US" sz="2000" dirty="0"/>
                  <a:t>has instructed participants to globally commit / abort</a:t>
                </a:r>
              </a:p>
              <a:p>
                <a:pPr marL="857250" lvl="1" indent="-457200"/>
                <a:r>
                  <a:rPr lang="en-US" altLang="en-US" sz="2000" dirty="0"/>
                  <a:t>if all acks are received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altLang="en-US" sz="2000" dirty="0"/>
                  <a:t> complete transaction successfully</a:t>
                </a:r>
              </a:p>
              <a:p>
                <a:pPr marL="857250" lvl="1" indent="-457200"/>
                <a:r>
                  <a:rPr lang="en-US" altLang="en-US" sz="2000" dirty="0"/>
                  <a:t>if not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altLang="en-US" sz="2000" dirty="0"/>
                  <a:t> initiate the termination protocol</a:t>
                </a:r>
                <a:br>
                  <a:rPr lang="en-US" altLang="en-US" sz="2000" dirty="0"/>
                </a:br>
                <a:r>
                  <a:rPr lang="en-US" altLang="en-US" sz="2000" dirty="0"/>
                  <a:t>             (just send global decision again &amp; wait for ack)</a:t>
                </a:r>
              </a:p>
              <a:p>
                <a:pPr marL="857250" lvl="1" indent="-457200"/>
                <a:endParaRPr lang="en-US" altLang="en-US" sz="2000" dirty="0"/>
              </a:p>
              <a:p>
                <a:pPr marL="400050" lvl="1" indent="0">
                  <a:buNone/>
                </a:pPr>
                <a:endParaRPr lang="en-US" altLang="en-US" sz="2000" dirty="0"/>
              </a:p>
            </p:txBody>
          </p:sp>
        </mc:Choice>
        <mc:Fallback xmlns="">
          <p:sp>
            <p:nvSpPr>
              <p:cNvPr id="10" name="Rectangle 3">
                <a:extLst>
                  <a:ext uri="{FF2B5EF4-FFF2-40B4-BE49-F238E27FC236}">
                    <a16:creationId xmlns:a16="http://schemas.microsoft.com/office/drawing/2014/main" id="{907A6426-A2FB-4892-9D7B-21327CDAB8C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042" y="1052736"/>
                <a:ext cx="8928993" cy="5472608"/>
              </a:xfrm>
              <a:blipFill>
                <a:blip r:embed="rId3"/>
                <a:stretch>
                  <a:fillRect l="-1434" t="-1226" b="-21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4367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4566A70-A1C2-4055-8DF0-AFF4B296EE1F}" type="slidenum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88913"/>
            <a:ext cx="8229600" cy="792162"/>
          </a:xfrm>
          <a:noFill/>
          <a:ln/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Distributed Deadlocks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3939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79512" y="981075"/>
                <a:ext cx="8856984" cy="5740400"/>
              </a:xfrm>
              <a:noFill/>
              <a:ln/>
              <a:extLst>
                <a:ext uri="{91240B29-F687-4F45-9708-019B960494DF}">
                  <a14:hiddenLine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488" tIns="44450" rIns="90488" bIns="44450"/>
              <a:lstStyle/>
              <a:p>
                <a:pPr>
                  <a:defRPr/>
                </a:pPr>
                <a:r>
                  <a:rPr lang="en-US" sz="2800" dirty="0">
                    <a:solidFill>
                      <a:srgbClr val="000000"/>
                    </a:solidFill>
                  </a:rPr>
                  <a:t>Recall from centralized databases:</a:t>
                </a:r>
              </a:p>
              <a:p>
                <a:pPr lvl="1">
                  <a:defRPr/>
                </a:pPr>
                <a:r>
                  <a:rPr lang="en-US" sz="2400" dirty="0">
                    <a:solidFill>
                      <a:srgbClr val="000000"/>
                    </a:solidFill>
                  </a:rPr>
                  <a:t>we can </a:t>
                </a:r>
                <a:r>
                  <a:rPr lang="en-US" sz="2400" dirty="0">
                    <a:solidFill>
                      <a:srgbClr val="000099"/>
                    </a:solidFill>
                  </a:rPr>
                  <a:t>detect</a:t>
                </a:r>
                <a:r>
                  <a:rPr lang="en-US" sz="2400" dirty="0">
                    <a:solidFill>
                      <a:srgbClr val="000000"/>
                    </a:solidFill>
                  </a:rPr>
                  <a:t> a </a:t>
                </a:r>
                <a:r>
                  <a:rPr lang="en-US" sz="2400" dirty="0">
                    <a:solidFill>
                      <a:srgbClr val="000099"/>
                    </a:solidFill>
                  </a:rPr>
                  <a:t>deadlock</a:t>
                </a:r>
                <a:r>
                  <a:rPr lang="en-US" sz="2400" dirty="0">
                    <a:solidFill>
                      <a:srgbClr val="000000"/>
                    </a:solidFill>
                  </a:rPr>
                  <a:t> using the </a:t>
                </a:r>
                <a:r>
                  <a:rPr lang="en-US" sz="2400" dirty="0">
                    <a:solidFill>
                      <a:srgbClr val="A50021"/>
                    </a:solidFill>
                  </a:rPr>
                  <a:t>wait-for</a:t>
                </a:r>
                <a:r>
                  <a:rPr lang="en-US" sz="2400" dirty="0">
                    <a:solidFill>
                      <a:srgbClr val="000000"/>
                    </a:solidFill>
                  </a:rPr>
                  <a:t> graph</a:t>
                </a:r>
              </a:p>
              <a:p>
                <a:pPr lvl="1">
                  <a:defRPr/>
                </a:pPr>
                <a:r>
                  <a:rPr lang="en-US" sz="2400" dirty="0">
                    <a:solidFill>
                      <a:srgbClr val="000000"/>
                    </a:solidFill>
                  </a:rPr>
                  <a:t>nodes are transactions</a:t>
                </a:r>
              </a:p>
              <a:p>
                <a:pPr lvl="1">
                  <a:defRPr/>
                </a:pPr>
                <a:r>
                  <a:rPr lang="en-US" sz="2400" dirty="0">
                    <a:solidFill>
                      <a:srgbClr val="000000"/>
                    </a:solidFill>
                  </a:rPr>
                  <a:t>directed edge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rgbClr val="A5002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A5002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A5002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i="1" smtClean="0">
                        <a:solidFill>
                          <a:srgbClr val="A5002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⟶</m:t>
                    </m:r>
                  </m:oMath>
                </a14:m>
                <a:r>
                  <a:rPr lang="en-US" sz="2400" dirty="0">
                    <a:solidFill>
                      <a:srgbClr val="A5002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A5002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A5002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A5002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000000"/>
                    </a:solidFill>
                  </a:rPr>
                  <a:t>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rgbClr val="A5002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A5002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A5002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A50021"/>
                    </a:solidFill>
                  </a:rPr>
                  <a:t> waits</a:t>
                </a:r>
                <a:r>
                  <a:rPr lang="en-US" sz="2400" dirty="0">
                    <a:solidFill>
                      <a:srgbClr val="000000"/>
                    </a:solidFill>
                  </a:rPr>
                  <a:t> for a lock kept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rgbClr val="A5002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A5002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400" i="1">
                            <a:solidFill>
                              <a:srgbClr val="A5002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A50021"/>
                    </a:solidFill>
                  </a:rPr>
                  <a:t> </a:t>
                </a:r>
                <a:endParaRPr lang="en-US" sz="2400" dirty="0">
                  <a:solidFill>
                    <a:srgbClr val="000000"/>
                  </a:solidFill>
                </a:endParaRPr>
              </a:p>
              <a:p>
                <a:pPr lvl="1">
                  <a:defRPr/>
                </a:pPr>
                <a:r>
                  <a:rPr lang="en-US" sz="2400" dirty="0">
                    <a:solidFill>
                      <a:srgbClr val="000099"/>
                    </a:solidFill>
                  </a:rPr>
                  <a:t>deadlock</a:t>
                </a:r>
                <a:r>
                  <a:rPr lang="en-US" sz="2400" dirty="0">
                    <a:solidFill>
                      <a:srgbClr val="000000"/>
                    </a:solidFill>
                  </a:rPr>
                  <a:t> exists          wait-for graph has </a:t>
                </a:r>
                <a:r>
                  <a:rPr lang="en-US" sz="2400" dirty="0">
                    <a:solidFill>
                      <a:srgbClr val="000099"/>
                    </a:solidFill>
                  </a:rPr>
                  <a:t>directed cycles</a:t>
                </a:r>
              </a:p>
              <a:p>
                <a:pPr lvl="1">
                  <a:defRPr/>
                </a:pPr>
                <a:endParaRPr lang="en-US" sz="2400" dirty="0">
                  <a:solidFill>
                    <a:srgbClr val="000099"/>
                  </a:solidFill>
                </a:endParaRPr>
              </a:p>
              <a:p>
                <a:pPr lvl="1">
                  <a:defRPr/>
                </a:pPr>
                <a:endParaRPr lang="en-US" sz="2400" dirty="0">
                  <a:solidFill>
                    <a:srgbClr val="000099"/>
                  </a:solidFill>
                </a:endParaRPr>
              </a:p>
              <a:p>
                <a:pPr lvl="1">
                  <a:defRPr/>
                </a:pPr>
                <a:endParaRPr lang="en-US" sz="2400" dirty="0">
                  <a:solidFill>
                    <a:srgbClr val="000099"/>
                  </a:solidFill>
                </a:endParaRPr>
              </a:p>
              <a:p>
                <a:pPr lvl="1">
                  <a:defRPr/>
                </a:pPr>
                <a:endParaRPr lang="en-US" sz="2400" dirty="0">
                  <a:solidFill>
                    <a:srgbClr val="000099"/>
                  </a:solidFill>
                </a:endParaRPr>
              </a:p>
              <a:p>
                <a:pPr>
                  <a:defRPr/>
                </a:pPr>
                <a:r>
                  <a:rPr lang="en-US" sz="2800" dirty="0"/>
                  <a:t>Once a </a:t>
                </a:r>
                <a:r>
                  <a:rPr lang="en-US" sz="2800" dirty="0">
                    <a:solidFill>
                      <a:srgbClr val="A50021"/>
                    </a:solidFill>
                  </a:rPr>
                  <a:t>deadlock</a:t>
                </a:r>
                <a:r>
                  <a:rPr lang="en-US" sz="2800" dirty="0"/>
                  <a:t> is detected:</a:t>
                </a:r>
              </a:p>
              <a:p>
                <a:pPr lvl="1">
                  <a:defRPr/>
                </a:pPr>
                <a:r>
                  <a:rPr lang="en-US" sz="2400" dirty="0"/>
                  <a:t>select a </a:t>
                </a:r>
                <a:r>
                  <a:rPr lang="en-US" sz="2400" dirty="0">
                    <a:solidFill>
                      <a:srgbClr val="A50021"/>
                    </a:solidFill>
                  </a:rPr>
                  <a:t>victim</a:t>
                </a:r>
                <a:r>
                  <a:rPr lang="en-US" sz="2400" dirty="0"/>
                  <a:t> transaction </a:t>
                </a:r>
              </a:p>
              <a:p>
                <a:pPr lvl="1">
                  <a:defRPr/>
                </a:pPr>
                <a:r>
                  <a:rPr lang="en-US" sz="2400" dirty="0">
                    <a:solidFill>
                      <a:srgbClr val="000099"/>
                    </a:solidFill>
                  </a:rPr>
                  <a:t>roll back </a:t>
                </a:r>
                <a:r>
                  <a:rPr lang="en-US" sz="2400" dirty="0"/>
                  <a:t>and </a:t>
                </a:r>
                <a:r>
                  <a:rPr lang="en-US" sz="2400" dirty="0">
                    <a:solidFill>
                      <a:srgbClr val="000099"/>
                    </a:solidFill>
                  </a:rPr>
                  <a:t>restart</a:t>
                </a:r>
              </a:p>
            </p:txBody>
          </p:sp>
        </mc:Choice>
        <mc:Fallback xmlns="">
          <p:sp>
            <p:nvSpPr>
              <p:cNvPr id="42393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79512" y="981075"/>
                <a:ext cx="8856984" cy="5740400"/>
              </a:xfrm>
              <a:blipFill>
                <a:blip r:embed="rId4"/>
                <a:stretch>
                  <a:fillRect l="-1239" t="-1168"/>
                </a:stretch>
              </a:blipFill>
              <a:ln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5782093"/>
              </p:ext>
            </p:extLst>
          </p:nvPr>
        </p:nvGraphicFramePr>
        <p:xfrm>
          <a:off x="3203848" y="2852936"/>
          <a:ext cx="655638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15640" imgH="152280" progId="Equation.DSMT4">
                  <p:embed/>
                </p:oleObj>
              </mc:Choice>
              <mc:Fallback>
                <p:oleObj name="Equation" r:id="rId5" imgW="215640" imgH="152280" progId="Equation.DSMT4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848" y="2852936"/>
                        <a:ext cx="655638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6" name="Picture 17" descr="wait-for graph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3541043"/>
            <a:ext cx="2808288" cy="1392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1763688" y="3917205"/>
            <a:ext cx="1728192" cy="5120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kern="0" dirty="0">
                <a:solidFill>
                  <a:srgbClr val="000099"/>
                </a:solidFill>
              </a:rPr>
              <a:t>deadlock:</a:t>
            </a:r>
          </a:p>
        </p:txBody>
      </p:sp>
    </p:spTree>
    <p:extLst>
      <p:ext uri="{BB962C8B-B14F-4D97-AF65-F5344CB8AC3E}">
        <p14:creationId xmlns:p14="http://schemas.microsoft.com/office/powerpoint/2010/main" val="4008894732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239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239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239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239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239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239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EB7A45-91FE-48CC-9475-4A994E9AA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85138" y="6245225"/>
            <a:ext cx="601662" cy="476250"/>
          </a:xfr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4566A70-A1C2-4055-8DF0-AFF4B296EE1F}" type="slidenum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C1466C2-6D80-4CCB-BC3B-87CC80BE6B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188913"/>
            <a:ext cx="8496943" cy="792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2PC </a:t>
            </a:r>
            <a:r>
              <a:rPr lang="en-US" dirty="0">
                <a:solidFill>
                  <a:srgbClr val="A50021"/>
                </a:solidFill>
              </a:rPr>
              <a:t>recovery</a:t>
            </a:r>
            <a:r>
              <a:rPr lang="en-US" dirty="0">
                <a:solidFill>
                  <a:schemeClr val="tx1"/>
                </a:solidFill>
              </a:rPr>
              <a:t> protocols</a:t>
            </a:r>
            <a:endParaRPr lang="en-US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3">
                <a:extLst>
                  <a:ext uri="{FF2B5EF4-FFF2-40B4-BE49-F238E27FC236}">
                    <a16:creationId xmlns:a16="http://schemas.microsoft.com/office/drawing/2014/main" id="{907A6426-A2FB-4892-9D7B-21327CDAB8C4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59042" y="1052736"/>
                <a:ext cx="8928993" cy="547260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en-US" sz="2400" dirty="0">
                    <a:solidFill>
                      <a:srgbClr val="A50021"/>
                    </a:solidFill>
                  </a:rPr>
                  <a:t>Participant:     </a:t>
                </a:r>
                <a:r>
                  <a:rPr lang="en-US" altLang="en-US" sz="2000" i="1" dirty="0"/>
                  <a:t>(aim is to act the same as all other participants)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altLang="en-US" sz="2400" dirty="0"/>
                  <a:t>Failure during </a:t>
                </a:r>
                <a:r>
                  <a:rPr lang="en-US" altLang="en-US" sz="2400" dirty="0">
                    <a:solidFill>
                      <a:srgbClr val="A50021"/>
                    </a:solidFill>
                  </a:rPr>
                  <a:t>INITIAL:</a:t>
                </a:r>
              </a:p>
              <a:p>
                <a:pPr marL="857250" lvl="1" indent="-457200"/>
                <a:r>
                  <a:rPr lang="en-US" altLang="en-US" sz="2000" dirty="0"/>
                  <a:t>has not yet voted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altLang="en-US" sz="2000" dirty="0"/>
                  <a:t> coordinator could not decide global commit</a:t>
                </a:r>
              </a:p>
              <a:p>
                <a:pPr marL="400050" lvl="1" indent="0">
                  <a:buNone/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altLang="en-US" sz="2000" dirty="0"/>
                  <a:t>   unilaterally abort sub-transaction</a:t>
                </a:r>
              </a:p>
              <a:p>
                <a:pPr marL="400050" lvl="1" indent="0">
                  <a:buNone/>
                </a:pPr>
                <a:endParaRPr lang="en-US" altLang="en-US" sz="12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altLang="en-US" sz="2400" dirty="0"/>
                  <a:t>Timeout during </a:t>
                </a:r>
                <a:r>
                  <a:rPr lang="en-US" altLang="en-US" sz="2400" dirty="0">
                    <a:solidFill>
                      <a:srgbClr val="A50021"/>
                    </a:solidFill>
                  </a:rPr>
                  <a:t>PRAPARED:</a:t>
                </a:r>
              </a:p>
              <a:p>
                <a:pPr marL="857250" lvl="1" indent="-457200"/>
                <a:r>
                  <a:rPr lang="en-US" altLang="en-US" sz="2000" dirty="0"/>
                  <a:t>has already voted </a:t>
                </a:r>
              </a:p>
              <a:p>
                <a:pPr marL="857250" lvl="1" indent="-457200"/>
                <a:r>
                  <a:rPr lang="en-US" altLang="en-US" sz="2000" dirty="0"/>
                  <a:t>the vote was to commit (otherwise in state ABORTED)</a:t>
                </a:r>
              </a:p>
              <a:p>
                <a:pPr marL="400050" lvl="1" indent="0">
                  <a:buNone/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altLang="en-US" sz="2000" dirty="0"/>
                  <a:t>   initiate the termination protocol</a:t>
                </a:r>
              </a:p>
              <a:p>
                <a:pPr marL="400050" lvl="1" indent="0">
                  <a:buNone/>
                </a:pPr>
                <a:endParaRPr lang="en-US" altLang="en-US" sz="12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altLang="en-US" sz="2400" dirty="0"/>
                  <a:t>Timeout during </a:t>
                </a:r>
                <a:r>
                  <a:rPr lang="en-US" altLang="en-US" sz="2400" dirty="0">
                    <a:solidFill>
                      <a:srgbClr val="A50021"/>
                    </a:solidFill>
                  </a:rPr>
                  <a:t>ABORTED / COMMITTED:</a:t>
                </a:r>
              </a:p>
              <a:p>
                <a:pPr marL="857250" lvl="1" indent="-457200"/>
                <a:r>
                  <a:rPr lang="en-US" altLang="en-US" sz="2000" dirty="0"/>
                  <a:t>has already completed the sub-transaction</a:t>
                </a:r>
              </a:p>
              <a:p>
                <a:pPr marL="400050" lvl="1" indent="0">
                  <a:buNone/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altLang="en-US" sz="2000" dirty="0"/>
                  <a:t>   no action is needed</a:t>
                </a:r>
              </a:p>
              <a:p>
                <a:pPr marL="400050" lvl="1" indent="0">
                  <a:buNone/>
                </a:pPr>
                <a:endParaRPr lang="en-US" altLang="en-US" sz="2000" dirty="0"/>
              </a:p>
            </p:txBody>
          </p:sp>
        </mc:Choice>
        <mc:Fallback xmlns="">
          <p:sp>
            <p:nvSpPr>
              <p:cNvPr id="10" name="Rectangle 3">
                <a:extLst>
                  <a:ext uri="{FF2B5EF4-FFF2-40B4-BE49-F238E27FC236}">
                    <a16:creationId xmlns:a16="http://schemas.microsoft.com/office/drawing/2014/main" id="{907A6426-A2FB-4892-9D7B-21327CDAB8C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042" y="1052736"/>
                <a:ext cx="8928993" cy="5472608"/>
              </a:xfrm>
              <a:blipFill>
                <a:blip r:embed="rId3"/>
                <a:stretch>
                  <a:fillRect l="-1093" t="-7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2302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2C98E-4B54-4968-A2D0-9AB69D0706ED}" type="slidenum">
              <a:rPr lang="en-US"/>
              <a:pPr/>
              <a:t>31</a:t>
            </a:fld>
            <a:endParaRPr lang="en-US"/>
          </a:p>
        </p:txBody>
      </p:sp>
      <p:sp>
        <p:nvSpPr>
          <p:cNvPr id="587779" name="Rectangle 3"/>
          <p:cNvSpPr>
            <a:spLocks noChangeArrowheads="1"/>
          </p:cNvSpPr>
          <p:nvPr/>
        </p:nvSpPr>
        <p:spPr bwMode="auto">
          <a:xfrm>
            <a:off x="179388" y="2708275"/>
            <a:ext cx="8785225" cy="1225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4400">
                <a:solidFill>
                  <a:schemeClr val="tx2"/>
                </a:solidFill>
              </a:rPr>
              <a:t>Additional Slides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55F9102-3601-4FE3-81FA-3BBE6081A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85138" y="6245225"/>
            <a:ext cx="601662" cy="476250"/>
          </a:xfr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4566A70-A1C2-4055-8DF0-AFF4B296EE1F}" type="slidenum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A175C652-64A9-4C36-8067-DE2506F34E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188913"/>
            <a:ext cx="8496943" cy="792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Other 2PC topologies</a:t>
            </a:r>
            <a:endParaRPr lang="en-US" kern="0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9A6F95CD-3523-4205-A6CD-7F44A470ED8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9042" y="1052736"/>
            <a:ext cx="8928993" cy="5472608"/>
          </a:xfrm>
        </p:spPr>
        <p:txBody>
          <a:bodyPr/>
          <a:lstStyle/>
          <a:p>
            <a:pPr marL="0" indent="0">
              <a:buNone/>
            </a:pPr>
            <a:endParaRPr lang="en-US" altLang="en-US" sz="2400" dirty="0"/>
          </a:p>
          <a:p>
            <a:pPr marL="0" indent="0">
              <a:buNone/>
            </a:pPr>
            <a:r>
              <a:rPr lang="en-US" altLang="en-US" sz="2400" dirty="0">
                <a:solidFill>
                  <a:srgbClr val="A50021"/>
                </a:solidFill>
              </a:rPr>
              <a:t>Centralized 2PC:</a:t>
            </a:r>
          </a:p>
          <a:p>
            <a:r>
              <a:rPr lang="en-US" altLang="en-US" sz="2000" dirty="0"/>
              <a:t>already discussed</a:t>
            </a:r>
          </a:p>
          <a:p>
            <a:pPr marL="0" indent="0">
              <a:buNone/>
            </a:pPr>
            <a:endParaRPr lang="en-US" altLang="en-US" sz="2400" dirty="0"/>
          </a:p>
          <a:p>
            <a:pPr marL="0" indent="0">
              <a:buNone/>
            </a:pPr>
            <a:endParaRPr lang="en-US" altLang="en-US" sz="2400" dirty="0"/>
          </a:p>
          <a:p>
            <a:pPr marL="0" indent="0">
              <a:buNone/>
            </a:pPr>
            <a:r>
              <a:rPr lang="en-US" altLang="en-US" sz="2400" dirty="0">
                <a:solidFill>
                  <a:srgbClr val="A50021"/>
                </a:solidFill>
              </a:rPr>
              <a:t>Linear 2PC:</a:t>
            </a:r>
          </a:p>
          <a:p>
            <a:r>
              <a:rPr lang="en-US" altLang="en-US" sz="2000" dirty="0"/>
              <a:t>forward/backward chains</a:t>
            </a:r>
            <a:br>
              <a:rPr lang="en-US" altLang="en-US" sz="2000" dirty="0"/>
            </a:br>
            <a:r>
              <a:rPr lang="en-US" altLang="en-US" sz="2000" dirty="0"/>
              <a:t>for phases 1 / 2</a:t>
            </a:r>
          </a:p>
          <a:p>
            <a:r>
              <a:rPr lang="en-US" altLang="en-US" sz="2000" dirty="0"/>
              <a:t>fewer messages in total</a:t>
            </a:r>
          </a:p>
          <a:p>
            <a:r>
              <a:rPr lang="en-US" altLang="en-US" sz="2000" dirty="0"/>
              <a:t>easier blocked</a:t>
            </a:r>
          </a:p>
          <a:p>
            <a:endParaRPr lang="en-US" altLang="en-US" sz="2000" dirty="0"/>
          </a:p>
          <a:p>
            <a:pPr marL="0" indent="0">
              <a:buNone/>
            </a:pPr>
            <a:r>
              <a:rPr lang="en-US" altLang="en-US" sz="2400" dirty="0">
                <a:solidFill>
                  <a:srgbClr val="A50021"/>
                </a:solidFill>
              </a:rPr>
              <a:t>Distributed 2PC:</a:t>
            </a:r>
          </a:p>
          <a:p>
            <a:r>
              <a:rPr lang="en-US" altLang="en-US" sz="2000" dirty="0"/>
              <a:t>all communicate to all</a:t>
            </a:r>
          </a:p>
          <a:p>
            <a:r>
              <a:rPr lang="en-US" altLang="en-US" sz="2000" dirty="0"/>
              <a:t>no need for the phase 2 (decision phase)</a:t>
            </a:r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F5A947BD-655B-4B23-9BB2-6D1DF39EA9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981075"/>
            <a:ext cx="5527303" cy="1928445"/>
          </a:xfrm>
          <a:prstGeom prst="rect">
            <a:avLst/>
          </a:prstGeom>
        </p:spPr>
      </p:pic>
      <p:pic>
        <p:nvPicPr>
          <p:cNvPr id="10" name="Picture 9" descr="Diagram&#10;&#10;Description automatically generated">
            <a:extLst>
              <a:ext uri="{FF2B5EF4-FFF2-40B4-BE49-F238E27FC236}">
                <a16:creationId xmlns:a16="http://schemas.microsoft.com/office/drawing/2014/main" id="{18B20CA0-2187-405F-B96F-35729A08DC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5913" y="3011944"/>
            <a:ext cx="4330056" cy="2123259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D29D6F3-DAD3-412E-93FB-6018553738F2}"/>
              </a:ext>
            </a:extLst>
          </p:cNvPr>
          <p:cNvCxnSpPr/>
          <p:nvPr/>
        </p:nvCxnSpPr>
        <p:spPr bwMode="auto">
          <a:xfrm flipH="1">
            <a:off x="107504" y="3011944"/>
            <a:ext cx="8880531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0099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10378E-C8B3-44E9-A8C8-80EB6EDC1185}"/>
              </a:ext>
            </a:extLst>
          </p:cNvPr>
          <p:cNvCxnSpPr/>
          <p:nvPr/>
        </p:nvCxnSpPr>
        <p:spPr bwMode="auto">
          <a:xfrm flipH="1">
            <a:off x="131733" y="5229200"/>
            <a:ext cx="8880531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0099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7" name="Picture 16" descr="Diagram&#10;&#10;Description automatically generated">
            <a:extLst>
              <a:ext uri="{FF2B5EF4-FFF2-40B4-BE49-F238E27FC236}">
                <a16:creationId xmlns:a16="http://schemas.microsoft.com/office/drawing/2014/main" id="{D48C5334-017B-436A-898D-A277DA3991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4689" y="5283303"/>
            <a:ext cx="2101647" cy="1462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3493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55102F-A6A8-462C-B206-D61213BE7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85138" y="6245225"/>
            <a:ext cx="601662" cy="476250"/>
          </a:xfr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4566A70-A1C2-4055-8DF0-AFF4B296EE1F}" type="slidenum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D5D130F-BCDE-465D-AA3C-BC5EE30EFF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188913"/>
            <a:ext cx="8229600" cy="792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Three-Phase Commit (3PC)</a:t>
            </a:r>
            <a:endParaRPr lang="en-US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3">
                <a:extLst>
                  <a:ext uri="{FF2B5EF4-FFF2-40B4-BE49-F238E27FC236}">
                    <a16:creationId xmlns:a16="http://schemas.microsoft.com/office/drawing/2014/main" id="{3310CA8A-A55B-4DDF-A82E-C97D8D32D3C0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107503" y="1052736"/>
                <a:ext cx="8590409" cy="5688632"/>
              </a:xfrm>
            </p:spPr>
            <p:txBody>
              <a:bodyPr/>
              <a:lstStyle/>
              <a:p>
                <a:pPr algn="just"/>
                <a:r>
                  <a:rPr lang="en-US" altLang="en-US" sz="2400" dirty="0"/>
                  <a:t>2PC is </a:t>
                </a:r>
                <a:r>
                  <a:rPr lang="en-US" altLang="en-US" sz="2400" u="sng" dirty="0"/>
                  <a:t>not</a:t>
                </a:r>
                <a:r>
                  <a:rPr lang="en-US" altLang="en-US" sz="2400" dirty="0"/>
                  <a:t> a non-blocking protocol</a:t>
                </a:r>
              </a:p>
              <a:p>
                <a:pPr lvl="1" algn="just"/>
                <a:r>
                  <a:rPr lang="en-US" altLang="en-US" sz="2000" dirty="0"/>
                  <a:t>sites have a small (but existing!) likelihood to be </a:t>
                </a:r>
                <a:r>
                  <a:rPr lang="en-US" altLang="en-US" sz="2000" dirty="0">
                    <a:solidFill>
                      <a:srgbClr val="A50021"/>
                    </a:solidFill>
                  </a:rPr>
                  <a:t>blocked</a:t>
                </a:r>
              </a:p>
              <a:p>
                <a:pPr algn="just"/>
                <a:r>
                  <a:rPr lang="en-US" altLang="en-US" sz="2400" dirty="0">
                    <a:solidFill>
                      <a:srgbClr val="A50021"/>
                    </a:solidFill>
                  </a:rPr>
                  <a:t>Main reason for blocking:</a:t>
                </a:r>
              </a:p>
              <a:p>
                <a:pPr lvl="1" algn="just"/>
                <a:r>
                  <a:rPr lang="en-US" altLang="en-US" sz="2000" dirty="0"/>
                  <a:t>coordinator fails &amp; participant times out</a:t>
                </a:r>
              </a:p>
              <a:p>
                <a:pPr lvl="1" algn="just"/>
                <a:r>
                  <a:rPr lang="en-US" altLang="en-US" sz="2000" dirty="0">
                    <a:solidFill>
                      <a:srgbClr val="A50021"/>
                    </a:solidFill>
                  </a:rPr>
                  <a:t>participant does not know the final decision of coordinator</a:t>
                </a:r>
              </a:p>
              <a:p>
                <a:pPr marL="457200" lvl="1" indent="0" algn="just">
                  <a:buNone/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 </m:t>
                    </m:r>
                  </m:oMath>
                </a14:m>
                <a:r>
                  <a:rPr lang="en-US" altLang="en-US" sz="2000" dirty="0"/>
                  <a:t>cannot commit / cannot abort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altLang="en-US" sz="2000" dirty="0"/>
                  <a:t> blocked</a:t>
                </a:r>
              </a:p>
              <a:p>
                <a:pPr marL="0" indent="0">
                  <a:buNone/>
                </a:pPr>
                <a:endParaRPr lang="en-US" altLang="en-US" sz="1000" dirty="0"/>
              </a:p>
              <a:p>
                <a:pPr marL="0" indent="0">
                  <a:buNone/>
                </a:pPr>
                <a:r>
                  <a:rPr lang="en-US" altLang="en-US" sz="2800" dirty="0"/>
                  <a:t>      3PC protocol: 3rd phase “pre-commit”, </a:t>
                </a:r>
                <a:br>
                  <a:rPr lang="en-US" altLang="en-US" sz="2800" dirty="0"/>
                </a:br>
                <a:r>
                  <a:rPr lang="en-US" altLang="en-US" sz="2800" dirty="0"/>
                  <a:t>                             between voting /decision phases</a:t>
                </a:r>
              </a:p>
              <a:p>
                <a:pPr marL="0" indent="0" algn="just">
                  <a:buNone/>
                </a:pPr>
                <a:r>
                  <a:rPr lang="en-US" altLang="en-US" sz="2800" dirty="0">
                    <a:solidFill>
                      <a:srgbClr val="A50021"/>
                    </a:solidFill>
                  </a:rPr>
                  <a:t>Phase pre-commit:   </a:t>
                </a:r>
                <a:r>
                  <a:rPr lang="en-US" altLang="en-US" sz="2400" dirty="0"/>
                  <a:t>after coordinator receives all votes</a:t>
                </a:r>
              </a:p>
              <a:p>
                <a:pPr algn="just"/>
                <a:r>
                  <a:rPr lang="en-US" altLang="en-US" sz="2400" dirty="0"/>
                  <a:t>if all votes are READY_COMMIT:</a:t>
                </a:r>
              </a:p>
              <a:p>
                <a:pPr lvl="1" algn="just"/>
                <a:r>
                  <a:rPr lang="en-US" altLang="en-US" sz="2000" dirty="0"/>
                  <a:t>sends PRE_COMMIT to all participants &amp; waits for all acks</a:t>
                </a:r>
              </a:p>
              <a:p>
                <a:pPr lvl="1" algn="just"/>
                <a:r>
                  <a:rPr lang="en-US" altLang="en-US" sz="2000" dirty="0"/>
                  <a:t>once all acks received, start commit phase</a:t>
                </a:r>
              </a:p>
              <a:p>
                <a:pPr algn="just"/>
                <a:r>
                  <a:rPr lang="en-US" altLang="en-US" sz="2400" dirty="0"/>
                  <a:t>if at least one ABORT vote: same as in 2PC</a:t>
                </a:r>
              </a:p>
            </p:txBody>
          </p:sp>
        </mc:Choice>
        <mc:Fallback xmlns="">
          <p:sp>
            <p:nvSpPr>
              <p:cNvPr id="10" name="Rectangle 3">
                <a:extLst>
                  <a:ext uri="{FF2B5EF4-FFF2-40B4-BE49-F238E27FC236}">
                    <a16:creationId xmlns:a16="http://schemas.microsoft.com/office/drawing/2014/main" id="{3310CA8A-A55B-4DDF-A82E-C97D8D32D3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7503" y="1052736"/>
                <a:ext cx="8590409" cy="5688632"/>
              </a:xfrm>
              <a:blipFill>
                <a:blip r:embed="rId3"/>
                <a:stretch>
                  <a:fillRect l="-1490" t="-750" b="-10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>
            <a:extLst>
              <a:ext uri="{FF2B5EF4-FFF2-40B4-BE49-F238E27FC236}">
                <a16:creationId xmlns:a16="http://schemas.microsoft.com/office/drawing/2014/main" id="{57BC579F-F058-4F9F-BFCD-6FC99B94C63D}"/>
              </a:ext>
            </a:extLst>
          </p:cNvPr>
          <p:cNvSpPr/>
          <p:nvPr/>
        </p:nvSpPr>
        <p:spPr bwMode="auto">
          <a:xfrm>
            <a:off x="681113" y="3645024"/>
            <a:ext cx="7704856" cy="864096"/>
          </a:xfrm>
          <a:prstGeom prst="rect">
            <a:avLst/>
          </a:prstGeom>
          <a:noFill/>
          <a:ln w="38100" cap="flat" cmpd="sng" algn="ctr">
            <a:solidFill>
              <a:srgbClr val="A5002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3912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55102F-A6A8-462C-B206-D61213BE7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85138" y="6245225"/>
            <a:ext cx="601662" cy="476250"/>
          </a:xfr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4566A70-A1C2-4055-8DF0-AFF4B296EE1F}" type="slidenum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D5D130F-BCDE-465D-AA3C-BC5EE30EFF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188913"/>
            <a:ext cx="8229600" cy="792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Three-Phase Commit (3PC)</a:t>
            </a:r>
            <a:endParaRPr lang="en-US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3">
                <a:extLst>
                  <a:ext uri="{FF2B5EF4-FFF2-40B4-BE49-F238E27FC236}">
                    <a16:creationId xmlns:a16="http://schemas.microsoft.com/office/drawing/2014/main" id="{3310CA8A-A55B-4DDF-A82E-C97D8D32D3C0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107503" y="1052736"/>
                <a:ext cx="8712969" cy="5688632"/>
              </a:xfrm>
            </p:spPr>
            <p:txBody>
              <a:bodyPr/>
              <a:lstStyle/>
              <a:p>
                <a:pPr algn="just"/>
                <a:r>
                  <a:rPr lang="en-US" altLang="en-US" sz="2400" dirty="0"/>
                  <a:t>Main advantage of 3PC:</a:t>
                </a:r>
              </a:p>
              <a:p>
                <a:pPr lvl="1" algn="just"/>
                <a:r>
                  <a:rPr lang="en-US" altLang="en-US" sz="2000" dirty="0"/>
                  <a:t>all operational sites </a:t>
                </a:r>
                <a:r>
                  <a:rPr lang="en-US" altLang="en-US" sz="2000" dirty="0">
                    <a:solidFill>
                      <a:srgbClr val="A50021"/>
                    </a:solidFill>
                  </a:rPr>
                  <a:t>know</a:t>
                </a:r>
                <a:r>
                  <a:rPr lang="en-US" altLang="en-US" sz="2000" dirty="0"/>
                  <a:t> the </a:t>
                </a:r>
                <a:r>
                  <a:rPr lang="en-US" altLang="en-US" sz="2000" dirty="0">
                    <a:solidFill>
                      <a:srgbClr val="000099"/>
                    </a:solidFill>
                  </a:rPr>
                  <a:t>global decision </a:t>
                </a:r>
                <a:r>
                  <a:rPr lang="en-US" altLang="en-US" sz="2000" dirty="0"/>
                  <a:t>(by the PRE_COMMIT)</a:t>
                </a:r>
                <a:br>
                  <a:rPr lang="en-US" altLang="en-US" sz="2000" dirty="0"/>
                </a:br>
                <a:r>
                  <a:rPr lang="en-US" altLang="en-US" sz="2000" dirty="0"/>
                  <a:t>   </a:t>
                </a:r>
                <a:r>
                  <a:rPr lang="en-US" altLang="en-US" sz="2000" dirty="0">
                    <a:solidFill>
                      <a:srgbClr val="A50021"/>
                    </a:solidFill>
                  </a:rPr>
                  <a:t>before</a:t>
                </a:r>
                <a:r>
                  <a:rPr lang="en-US" altLang="en-US" sz="2000" dirty="0"/>
                  <a:t> the </a:t>
                </a:r>
                <a:r>
                  <a:rPr lang="en-US" altLang="en-US" sz="2000" dirty="0">
                    <a:solidFill>
                      <a:srgbClr val="000099"/>
                    </a:solidFill>
                  </a:rPr>
                  <a:t>first</a:t>
                </a:r>
                <a:r>
                  <a:rPr lang="en-US" altLang="en-US" sz="2000" dirty="0"/>
                  <a:t> participant commits</a:t>
                </a:r>
              </a:p>
              <a:p>
                <a:pPr marL="457200" lvl="1" indent="0" algn="just">
                  <a:buNone/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 </m:t>
                    </m:r>
                  </m:oMath>
                </a14:m>
                <a:r>
                  <a:rPr lang="en-US" altLang="en-US" sz="2000" dirty="0"/>
                  <a:t>they can act independently in the case of failure</a:t>
                </a:r>
              </a:p>
              <a:p>
                <a:pPr marL="457200" lvl="1" indent="0" algn="just">
                  <a:buNone/>
                </a:pPr>
                <a:endParaRPr lang="en-US" altLang="en-US" sz="2000" dirty="0"/>
              </a:p>
              <a:p>
                <a:pPr marL="400050" algn="just"/>
                <a:r>
                  <a:rPr lang="en-US" altLang="en-US" sz="2400" dirty="0"/>
                  <a:t>If the coordinator fails:</a:t>
                </a:r>
              </a:p>
              <a:p>
                <a:pPr marL="800100" lvl="1" algn="just"/>
                <a:r>
                  <a:rPr lang="en-US" altLang="en-US" sz="2000" dirty="0"/>
                  <a:t>participants can communicate with each other</a:t>
                </a:r>
              </a:p>
              <a:p>
                <a:pPr marL="514350" lvl="1" indent="0" algn="just">
                  <a:buNone/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altLang="en-US" sz="2000" dirty="0"/>
                  <a:t> if one participant received PRE_COMMIT, they can all commit;</a:t>
                </a:r>
              </a:p>
              <a:p>
                <a:pPr marL="514350" lvl="1" indent="0" algn="just">
                  <a:buNone/>
                </a:pPr>
                <a:r>
                  <a:rPr lang="en-US" altLang="en-US" sz="2000" dirty="0"/>
                  <a:t>    if nobody received PRE_COMMIT, they all abort</a:t>
                </a:r>
                <a:endParaRPr lang="en-US" altLang="en-US" sz="2400" dirty="0"/>
              </a:p>
            </p:txBody>
          </p:sp>
        </mc:Choice>
        <mc:Fallback xmlns="">
          <p:sp>
            <p:nvSpPr>
              <p:cNvPr id="10" name="Rectangle 3">
                <a:extLst>
                  <a:ext uri="{FF2B5EF4-FFF2-40B4-BE49-F238E27FC236}">
                    <a16:creationId xmlns:a16="http://schemas.microsoft.com/office/drawing/2014/main" id="{3310CA8A-A55B-4DDF-A82E-C97D8D32D3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7503" y="1052736"/>
                <a:ext cx="8712969" cy="5688632"/>
              </a:xfrm>
              <a:blipFill>
                <a:blip r:embed="rId3"/>
                <a:stretch>
                  <a:fillRect l="-980" t="-750" r="-7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5524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732" name="Picture 5" descr="DS3-Figure 23-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529" y="981075"/>
            <a:ext cx="8590395" cy="5448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F825C262-95FA-479F-9411-87FF7F666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85138" y="6245225"/>
            <a:ext cx="601662" cy="476250"/>
          </a:xfr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4566A70-A1C2-4055-8DF0-AFF4B296EE1F}" type="slidenum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54335AF-5852-4263-A8A5-F297D43022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188913"/>
            <a:ext cx="8496943" cy="792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State transition diagram of 3PC</a:t>
            </a:r>
            <a:endParaRPr lang="en-US" kern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115710E-9AAF-4847-9B38-6A316031477C}"/>
              </a:ext>
            </a:extLst>
          </p:cNvPr>
          <p:cNvSpPr/>
          <p:nvPr/>
        </p:nvSpPr>
        <p:spPr bwMode="auto">
          <a:xfrm>
            <a:off x="299076" y="6173782"/>
            <a:ext cx="432048" cy="36004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147E7E1-9D7A-4BF1-8751-050AFEED9DD1}"/>
              </a:ext>
            </a:extLst>
          </p:cNvPr>
          <p:cNvSpPr/>
          <p:nvPr/>
        </p:nvSpPr>
        <p:spPr bwMode="auto">
          <a:xfrm>
            <a:off x="4698051" y="6065205"/>
            <a:ext cx="432048" cy="36004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0415727D-D809-49F7-946F-1901BE409D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455" y="6221957"/>
            <a:ext cx="8229600" cy="415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buFont typeface="Monotype Sorts"/>
              <a:buNone/>
            </a:pPr>
            <a:r>
              <a:rPr lang="en-US" altLang="en-US" sz="2400" kern="0" dirty="0">
                <a:solidFill>
                  <a:srgbClr val="A50021"/>
                </a:solidFill>
              </a:rPr>
              <a:t>		coordinator	                      participant</a:t>
            </a:r>
          </a:p>
        </p:txBody>
      </p:sp>
    </p:spTree>
    <p:extLst>
      <p:ext uri="{BB962C8B-B14F-4D97-AF65-F5344CB8AC3E}">
        <p14:creationId xmlns:p14="http://schemas.microsoft.com/office/powerpoint/2010/main" val="148561924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755" name="Picture 10" descr="C23NF11a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090" y="1066799"/>
            <a:ext cx="9075909" cy="5540627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Rounded Rectangle 1"/>
          <p:cNvSpPr/>
          <p:nvPr/>
        </p:nvSpPr>
        <p:spPr bwMode="auto">
          <a:xfrm>
            <a:off x="323528" y="4581128"/>
            <a:ext cx="4392488" cy="216024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38AC91B-B10A-4B62-88C7-6795B6FB4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85138" y="6245225"/>
            <a:ext cx="601662" cy="476250"/>
          </a:xfr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4566A70-A1C2-4055-8DF0-AFF4B296EE1F}" type="slidenum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B50D565C-1A9A-4FC7-98C2-9964CF6A72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188913"/>
            <a:ext cx="8496943" cy="792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3PC: Participant voting commit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2951981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EB7A45-91FE-48CC-9475-4A994E9AA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85138" y="6245225"/>
            <a:ext cx="601662" cy="476250"/>
          </a:xfr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4566A70-A1C2-4055-8DF0-AFF4B296EE1F}" type="slidenum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C1466C2-6D80-4CCB-BC3B-87CC80BE6B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188913"/>
            <a:ext cx="8496943" cy="792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3PC </a:t>
            </a:r>
            <a:r>
              <a:rPr lang="en-US" dirty="0">
                <a:solidFill>
                  <a:srgbClr val="A50021"/>
                </a:solidFill>
              </a:rPr>
              <a:t>termination</a:t>
            </a:r>
            <a:r>
              <a:rPr lang="en-US" dirty="0">
                <a:solidFill>
                  <a:schemeClr val="tx1"/>
                </a:solidFill>
              </a:rPr>
              <a:t> protocols</a:t>
            </a:r>
            <a:endParaRPr lang="en-US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3">
                <a:extLst>
                  <a:ext uri="{FF2B5EF4-FFF2-40B4-BE49-F238E27FC236}">
                    <a16:creationId xmlns:a16="http://schemas.microsoft.com/office/drawing/2014/main" id="{907A6426-A2FB-4892-9D7B-21327CDAB8C4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59042" y="1052736"/>
                <a:ext cx="8928993" cy="547260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en-US" sz="2400" dirty="0">
                    <a:solidFill>
                      <a:srgbClr val="A50021"/>
                    </a:solidFill>
                  </a:rPr>
                  <a:t>Coordinator:</a:t>
                </a:r>
                <a:endParaRPr lang="en-US" altLang="en-US" sz="1200" dirty="0">
                  <a:solidFill>
                    <a:srgbClr val="000099"/>
                  </a:solidFill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altLang="en-US" sz="2400" dirty="0"/>
                  <a:t>Timeout during </a:t>
                </a:r>
                <a:r>
                  <a:rPr lang="en-US" altLang="en-US" sz="2400" dirty="0">
                    <a:solidFill>
                      <a:srgbClr val="A50021"/>
                    </a:solidFill>
                  </a:rPr>
                  <a:t>WAITING:</a:t>
                </a:r>
              </a:p>
              <a:p>
                <a:pPr marL="857250" lvl="1" indent="-457200"/>
                <a:r>
                  <a:rPr lang="en-US" altLang="en-US" sz="2000" dirty="0"/>
                  <a:t>same as in 2PC</a:t>
                </a:r>
              </a:p>
              <a:p>
                <a:pPr marL="400050" lvl="1" indent="0">
                  <a:buNone/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altLang="en-US" sz="2000" dirty="0"/>
                  <a:t>   decide for GLOBAL_ABORT</a:t>
                </a:r>
              </a:p>
              <a:p>
                <a:pPr marL="400050" lvl="1" indent="0">
                  <a:buNone/>
                </a:pPr>
                <a:endParaRPr lang="en-US" altLang="en-US" sz="12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altLang="en-US" sz="2400" dirty="0"/>
                  <a:t>Timeout during </a:t>
                </a:r>
                <a:r>
                  <a:rPr lang="en-US" altLang="en-US" sz="2400" dirty="0">
                    <a:solidFill>
                      <a:srgbClr val="A50021"/>
                    </a:solidFill>
                  </a:rPr>
                  <a:t>PRE-COMMITTED:</a:t>
                </a:r>
              </a:p>
              <a:p>
                <a:pPr marL="857250" lvl="1" indent="-457200"/>
                <a:r>
                  <a:rPr lang="en-US" altLang="en-US" sz="2000" dirty="0"/>
                  <a:t>write </a:t>
                </a:r>
                <a:r>
                  <a:rPr lang="en-US" altLang="en-US" sz="2000" i="1" dirty="0"/>
                  <a:t>commit</a:t>
                </a:r>
                <a:r>
                  <a:rPr lang="en-US" altLang="en-US" sz="2000" dirty="0"/>
                  <a:t> to the log and send GLOBAL_COMMIT</a:t>
                </a:r>
              </a:p>
              <a:p>
                <a:pPr marL="400050" lvl="1" indent="0">
                  <a:buNone/>
                </a:pPr>
                <a:endParaRPr lang="en-US" altLang="en-US" sz="12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altLang="en-US" sz="2400" dirty="0"/>
                  <a:t>Timeout during </a:t>
                </a:r>
                <a:r>
                  <a:rPr lang="en-US" altLang="en-US" sz="2400" dirty="0">
                    <a:solidFill>
                      <a:srgbClr val="A50021"/>
                    </a:solidFill>
                  </a:rPr>
                  <a:t>DECIDED:</a:t>
                </a:r>
              </a:p>
              <a:p>
                <a:pPr marL="857250" lvl="1" indent="-457200"/>
                <a:r>
                  <a:rPr lang="en-US" altLang="en-US" sz="2000" dirty="0"/>
                  <a:t>same as in 2PC</a:t>
                </a:r>
              </a:p>
              <a:p>
                <a:pPr marL="400050" lvl="1" indent="0">
                  <a:buNone/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altLang="en-US" sz="2000" dirty="0"/>
                  <a:t>   just send global decision again and again to sites that didn’t ack</a:t>
                </a:r>
              </a:p>
              <a:p>
                <a:pPr marL="400050" lvl="1" indent="0">
                  <a:buNone/>
                </a:pPr>
                <a:endParaRPr lang="en-US" altLang="en-US" sz="2000" dirty="0"/>
              </a:p>
            </p:txBody>
          </p:sp>
        </mc:Choice>
        <mc:Fallback xmlns="">
          <p:sp>
            <p:nvSpPr>
              <p:cNvPr id="10" name="Rectangle 3">
                <a:extLst>
                  <a:ext uri="{FF2B5EF4-FFF2-40B4-BE49-F238E27FC236}">
                    <a16:creationId xmlns:a16="http://schemas.microsoft.com/office/drawing/2014/main" id="{907A6426-A2FB-4892-9D7B-21327CDAB8C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042" y="1052736"/>
                <a:ext cx="8928993" cy="5472608"/>
              </a:xfrm>
              <a:blipFill>
                <a:blip r:embed="rId3"/>
                <a:stretch>
                  <a:fillRect l="-1093" t="-7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558638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EB7A45-91FE-48CC-9475-4A994E9AA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85138" y="6245225"/>
            <a:ext cx="601662" cy="476250"/>
          </a:xfr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4566A70-A1C2-4055-8DF0-AFF4B296EE1F}" type="slidenum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C1466C2-6D80-4CCB-BC3B-87CC80BE6B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188913"/>
            <a:ext cx="8496943" cy="792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3PC </a:t>
            </a:r>
            <a:r>
              <a:rPr lang="en-US" dirty="0">
                <a:solidFill>
                  <a:srgbClr val="A50021"/>
                </a:solidFill>
              </a:rPr>
              <a:t>termination</a:t>
            </a:r>
            <a:r>
              <a:rPr lang="en-US" dirty="0">
                <a:solidFill>
                  <a:schemeClr val="tx1"/>
                </a:solidFill>
              </a:rPr>
              <a:t> protocols</a:t>
            </a:r>
            <a:endParaRPr lang="en-US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3">
                <a:extLst>
                  <a:ext uri="{FF2B5EF4-FFF2-40B4-BE49-F238E27FC236}">
                    <a16:creationId xmlns:a16="http://schemas.microsoft.com/office/drawing/2014/main" id="{907A6426-A2FB-4892-9D7B-21327CDAB8C4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107503" y="993079"/>
                <a:ext cx="8928993" cy="5760640"/>
              </a:xfrm>
            </p:spPr>
            <p:txBody>
              <a:bodyPr/>
              <a:lstStyle/>
              <a:p>
                <a:pPr marL="0" indent="0" algn="just">
                  <a:buNone/>
                </a:pPr>
                <a:r>
                  <a:rPr lang="en-US" altLang="en-US" sz="2400" dirty="0">
                    <a:solidFill>
                      <a:srgbClr val="A50021"/>
                    </a:solidFill>
                  </a:rPr>
                  <a:t>Participant:</a:t>
                </a:r>
                <a:endParaRPr lang="en-US" altLang="en-US" sz="2400" dirty="0"/>
              </a:p>
              <a:p>
                <a:endParaRPr lang="en-US" altLang="en-US" sz="800" dirty="0">
                  <a:solidFill>
                    <a:srgbClr val="000099"/>
                  </a:solidFill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altLang="en-US" sz="2400" dirty="0"/>
                  <a:t>Timeout during </a:t>
                </a:r>
                <a:r>
                  <a:rPr lang="en-US" altLang="en-US" sz="2400" dirty="0">
                    <a:solidFill>
                      <a:srgbClr val="A50021"/>
                    </a:solidFill>
                  </a:rPr>
                  <a:t>INITIAL:</a:t>
                </a:r>
              </a:p>
              <a:p>
                <a:pPr marL="857250" lvl="1" indent="-457200"/>
                <a:r>
                  <a:rPr lang="en-US" altLang="en-US" sz="2000" dirty="0"/>
                  <a:t>same as in 2PC</a:t>
                </a:r>
              </a:p>
              <a:p>
                <a:pPr marL="400050" lvl="1" indent="0">
                  <a:buNone/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altLang="en-US" sz="2000" dirty="0"/>
                  <a:t>   unilaterally abort the sub-transaction</a:t>
                </a:r>
              </a:p>
              <a:p>
                <a:pPr marL="400050" lvl="1" indent="0">
                  <a:buNone/>
                </a:pPr>
                <a:endParaRPr lang="en-US" altLang="en-US" sz="8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altLang="en-US" sz="2400" dirty="0"/>
                  <a:t>Timeout during </a:t>
                </a:r>
                <a:r>
                  <a:rPr lang="en-US" altLang="en-US" sz="2400" dirty="0">
                    <a:solidFill>
                      <a:srgbClr val="A50021"/>
                    </a:solidFill>
                  </a:rPr>
                  <a:t>PREPARED:</a:t>
                </a:r>
              </a:p>
              <a:p>
                <a:pPr marL="857250" lvl="1" indent="-457200"/>
                <a:r>
                  <a:rPr lang="en-US" altLang="en-US" sz="2000" dirty="0"/>
                  <a:t>follow an election protocol to elect a new coordinator</a:t>
                </a:r>
              </a:p>
              <a:p>
                <a:pPr marL="400050" lvl="1" indent="0">
                  <a:buNone/>
                </a:pPr>
                <a:endParaRPr lang="en-US" altLang="en-US" sz="8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altLang="en-US" sz="2400" dirty="0"/>
                  <a:t>Timeout during </a:t>
                </a:r>
                <a:r>
                  <a:rPr lang="en-US" altLang="en-US" sz="2400" dirty="0">
                    <a:solidFill>
                      <a:srgbClr val="A50021"/>
                    </a:solidFill>
                  </a:rPr>
                  <a:t>PRE-COMMITTED:</a:t>
                </a:r>
              </a:p>
              <a:p>
                <a:pPr marL="857250" lvl="1" indent="-457200"/>
                <a:r>
                  <a:rPr lang="en-US" altLang="en-US" sz="2000" dirty="0"/>
                  <a:t>follow an election protocol to elect a new coordinator</a:t>
                </a:r>
                <a:endParaRPr lang="en-US" altLang="en-US" sz="1600" dirty="0"/>
              </a:p>
              <a:p>
                <a:pPr marL="857250" lvl="1" indent="-457200"/>
                <a:endParaRPr lang="en-US" altLang="en-US" sz="1600" dirty="0"/>
              </a:p>
            </p:txBody>
          </p:sp>
        </mc:Choice>
        <mc:Fallback xmlns="">
          <p:sp>
            <p:nvSpPr>
              <p:cNvPr id="10" name="Rectangle 3">
                <a:extLst>
                  <a:ext uri="{FF2B5EF4-FFF2-40B4-BE49-F238E27FC236}">
                    <a16:creationId xmlns:a16="http://schemas.microsoft.com/office/drawing/2014/main" id="{907A6426-A2FB-4892-9D7B-21327CDAB8C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7503" y="993079"/>
                <a:ext cx="8928993" cy="5760640"/>
              </a:xfrm>
              <a:blipFill>
                <a:blip r:embed="rId3"/>
                <a:stretch>
                  <a:fillRect l="-1093" t="-7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660134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EB7A45-91FE-48CC-9475-4A994E9AA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85138" y="6245225"/>
            <a:ext cx="601662" cy="476250"/>
          </a:xfr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4566A70-A1C2-4055-8DF0-AFF4B296EE1F}" type="slidenum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C1466C2-6D80-4CCB-BC3B-87CC80BE6B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188912"/>
            <a:ext cx="8496943" cy="143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3PC </a:t>
            </a:r>
            <a:r>
              <a:rPr lang="en-US" dirty="0">
                <a:solidFill>
                  <a:srgbClr val="A50021"/>
                </a:solidFill>
              </a:rPr>
              <a:t>termination</a:t>
            </a:r>
            <a:r>
              <a:rPr lang="en-US" dirty="0">
                <a:solidFill>
                  <a:schemeClr val="tx1"/>
                </a:solidFill>
              </a:rPr>
              <a:t> protocol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after electing new coordinator</a:t>
            </a:r>
            <a:endParaRPr lang="en-US" kern="0" dirty="0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907A6426-A2FB-4892-9D7B-21327CDAB8C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07503" y="1844824"/>
            <a:ext cx="8928993" cy="3804073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2400" dirty="0"/>
              <a:t>Newly elected coordinator:</a:t>
            </a:r>
          </a:p>
          <a:p>
            <a:r>
              <a:rPr lang="en-US" altLang="en-US" sz="2400" dirty="0"/>
              <a:t>sends STATE-REQ to </a:t>
            </a:r>
            <a:r>
              <a:rPr lang="en-US" altLang="en-US" sz="2400" dirty="0">
                <a:sym typeface="Symbol" panose="05050102010706020507" pitchFamily="18" charset="2"/>
              </a:rPr>
              <a:t>all</a:t>
            </a:r>
            <a:r>
              <a:rPr lang="en-US" altLang="en-US" sz="2400" dirty="0"/>
              <a:t> participants</a:t>
            </a:r>
            <a:br>
              <a:rPr lang="en-US" altLang="en-US" sz="2400" dirty="0"/>
            </a:br>
            <a:r>
              <a:rPr lang="en-US" altLang="en-US" sz="2400" dirty="0"/>
              <a:t>(to find out their state)</a:t>
            </a:r>
          </a:p>
          <a:p>
            <a:pPr marL="0" indent="0" eaLnBrk="1" hangingPunct="1">
              <a:buNone/>
            </a:pPr>
            <a:endParaRPr lang="en-US" altLang="en-US" sz="1200" dirty="0"/>
          </a:p>
          <a:p>
            <a:pPr marL="457200" indent="-457200">
              <a:buFont typeface="+mj-lt"/>
              <a:buAutoNum type="arabicPeriod"/>
            </a:pPr>
            <a:r>
              <a:rPr lang="en-US" altLang="en-US" sz="2400" dirty="0"/>
              <a:t>if some participant aborted </a:t>
            </a:r>
            <a:r>
              <a:rPr lang="en-US" altLang="en-US" sz="2400" dirty="0">
                <a:sym typeface="Symbol" panose="05050102010706020507" pitchFamily="18" charset="2"/>
              </a:rPr>
              <a:t> globally </a:t>
            </a:r>
            <a:r>
              <a:rPr lang="en-US" altLang="en-US" sz="2400" dirty="0"/>
              <a:t>abort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en-US" sz="2400" dirty="0" err="1"/>
              <a:t>i</a:t>
            </a:r>
            <a:r>
              <a:rPr lang="en-GB" altLang="en-US" sz="2400" dirty="0"/>
              <a:t>f some participant committed </a:t>
            </a:r>
            <a:r>
              <a:rPr lang="en-US" altLang="en-US" sz="2400" dirty="0">
                <a:sym typeface="Symbol" panose="05050102010706020507" pitchFamily="18" charset="2"/>
              </a:rPr>
              <a:t></a:t>
            </a:r>
            <a:r>
              <a:rPr lang="en-GB" altLang="en-US" sz="2400" dirty="0"/>
              <a:t> globally commit</a:t>
            </a:r>
            <a:endParaRPr lang="en-US" alt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altLang="en-US" sz="2400" dirty="0"/>
              <a:t>if </a:t>
            </a:r>
            <a:r>
              <a:rPr lang="en-US" altLang="en-US" sz="2400" dirty="0">
                <a:sym typeface="Symbol" panose="05050102010706020507" pitchFamily="18" charset="2"/>
              </a:rPr>
              <a:t>all</a:t>
            </a:r>
            <a:r>
              <a:rPr lang="en-US" altLang="en-US" sz="2400" dirty="0"/>
              <a:t> participants reply they are uncertain </a:t>
            </a:r>
            <a:r>
              <a:rPr lang="en-US" altLang="en-US" sz="2400" dirty="0">
                <a:sym typeface="Symbol" panose="05050102010706020507" pitchFamily="18" charset="2"/>
              </a:rPr>
              <a:t></a:t>
            </a:r>
            <a:r>
              <a:rPr lang="en-US" altLang="en-US" sz="2400" dirty="0"/>
              <a:t> global abort</a:t>
            </a:r>
          </a:p>
          <a:p>
            <a:pPr marL="457200" indent="-457200">
              <a:buFont typeface="+mj-lt"/>
              <a:buAutoNum type="arabicPeriod"/>
            </a:pPr>
            <a:r>
              <a:rPr lang="en-GB" altLang="en-US" sz="2400" dirty="0"/>
              <a:t>if some participant in PRE-COMMIT </a:t>
            </a:r>
            <a:r>
              <a:rPr lang="en-US" altLang="en-US" sz="2400" dirty="0">
                <a:sym typeface="Symbol" panose="05050102010706020507" pitchFamily="18" charset="2"/>
              </a:rPr>
              <a:t></a:t>
            </a:r>
            <a:r>
              <a:rPr lang="en-GB" altLang="en-US" sz="2400" dirty="0"/>
              <a:t> global commit</a:t>
            </a:r>
            <a:br>
              <a:rPr lang="en-GB" altLang="en-US" sz="2400" dirty="0"/>
            </a:br>
            <a:r>
              <a:rPr lang="en-GB" altLang="en-US" sz="2400" dirty="0"/>
              <a:t>(first send PRE-COMMIT, next GLOBAL-COMMIT).</a:t>
            </a: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566192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88913"/>
            <a:ext cx="8229600" cy="792162"/>
          </a:xfrm>
          <a:noFill/>
          <a:ln/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Distributed Deadlocks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3939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54621" y="1125909"/>
                <a:ext cx="8856984" cy="5399435"/>
              </a:xfrm>
              <a:noFill/>
              <a:ln/>
              <a:extLst>
                <a:ext uri="{91240B29-F687-4F45-9708-019B960494DF}">
                  <a14:hiddenLine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488" tIns="44450" rIns="90488" bIns="44450"/>
              <a:lstStyle/>
              <a:p>
                <a:pPr>
                  <a:defRPr/>
                </a:pPr>
                <a:r>
                  <a:rPr lang="en-US" sz="2800" dirty="0">
                    <a:solidFill>
                      <a:srgbClr val="000000"/>
                    </a:solidFill>
                  </a:rPr>
                  <a:t>Transaction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rgbClr val="A5002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A5002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A5002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rgbClr val="000000"/>
                    </a:solidFill>
                  </a:rPr>
                  <a:t>: initiated at site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rgbClr val="A5002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A5002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A5002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rgbClr val="000000"/>
                    </a:solidFill>
                  </a:rPr>
                  <a:t>, also used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rgbClr val="A5002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A5002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A5002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800" dirty="0">
                  <a:solidFill>
                    <a:srgbClr val="000000"/>
                  </a:solidFill>
                </a:endParaRPr>
              </a:p>
              <a:p>
                <a:pPr>
                  <a:defRPr/>
                </a:pPr>
                <a:r>
                  <a:rPr lang="en-US" sz="2800" dirty="0">
                    <a:solidFill>
                      <a:srgbClr val="000000"/>
                    </a:solidFill>
                  </a:rPr>
                  <a:t>Transaction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rgbClr val="A5002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A5002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A5002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rgbClr val="000000"/>
                    </a:solidFill>
                  </a:rPr>
                  <a:t>: initiated at site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rgbClr val="A5002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A5002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A5002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rgbClr val="000000"/>
                    </a:solidFill>
                  </a:rPr>
                  <a:t>, also used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rgbClr val="A5002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A5002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A5002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sz="2800" dirty="0">
                  <a:solidFill>
                    <a:srgbClr val="000000"/>
                  </a:solidFill>
                </a:endParaRPr>
              </a:p>
              <a:p>
                <a:pPr>
                  <a:defRPr/>
                </a:pPr>
                <a:r>
                  <a:rPr lang="en-US" sz="2800" dirty="0">
                    <a:solidFill>
                      <a:srgbClr val="000000"/>
                    </a:solidFill>
                  </a:rPr>
                  <a:t>Transaction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rgbClr val="A5002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A5002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A5002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rgbClr val="000000"/>
                    </a:solidFill>
                  </a:rPr>
                  <a:t>: initiated at site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rgbClr val="A5002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A5002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A5002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rgbClr val="000000"/>
                    </a:solidFill>
                  </a:rPr>
                  <a:t>, also used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rgbClr val="A5002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A5002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A5002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2800" dirty="0">
                  <a:solidFill>
                    <a:srgbClr val="000000"/>
                  </a:solidFill>
                </a:endParaRPr>
              </a:p>
              <a:p>
                <a:pPr>
                  <a:defRPr/>
                </a:pPr>
                <a:endParaRPr lang="en-US" sz="2800" dirty="0">
                  <a:solidFill>
                    <a:srgbClr val="000000"/>
                  </a:solidFill>
                </a:endParaRPr>
              </a:p>
              <a:p>
                <a:pPr>
                  <a:defRPr/>
                </a:pPr>
                <a:endParaRPr lang="en-US" sz="2800" dirty="0">
                  <a:solidFill>
                    <a:srgbClr val="000000"/>
                  </a:solidFill>
                </a:endParaRPr>
              </a:p>
              <a:p>
                <a:pPr>
                  <a:defRPr/>
                </a:pPr>
                <a:endParaRPr lang="en-US" sz="2800" dirty="0">
                  <a:solidFill>
                    <a:srgbClr val="000000"/>
                  </a:solidFill>
                </a:endParaRPr>
              </a:p>
              <a:p>
                <a:pPr>
                  <a:defRPr/>
                </a:pPr>
                <a:endParaRPr lang="en-US" sz="2400" dirty="0">
                  <a:solidFill>
                    <a:srgbClr val="000000"/>
                  </a:solidFill>
                </a:endParaRPr>
              </a:p>
              <a:p>
                <a:pPr>
                  <a:defRPr/>
                </a:pPr>
                <a:r>
                  <a:rPr lang="en-US" sz="2400" dirty="0">
                    <a:solidFill>
                      <a:srgbClr val="000000"/>
                    </a:solidFill>
                  </a:rPr>
                  <a:t>local Wait-For Graphs:</a:t>
                </a:r>
                <a:endParaRPr lang="en-US" sz="28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42393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54621" y="1125909"/>
                <a:ext cx="8856984" cy="5399435"/>
              </a:xfrm>
              <a:blipFill>
                <a:blip r:embed="rId3"/>
                <a:stretch>
                  <a:fillRect l="-1239" t="-1243"/>
                </a:stretch>
              </a:blipFill>
              <a:ln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8" name="Picture 37">
            <a:extLst>
              <a:ext uri="{FF2B5EF4-FFF2-40B4-BE49-F238E27FC236}">
                <a16:creationId xmlns:a16="http://schemas.microsoft.com/office/drawing/2014/main" id="{134DDF0F-90FC-4D8C-B419-71A22DA148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852936"/>
            <a:ext cx="8388424" cy="1619547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2A4FC0FD-9F2E-44D2-9010-A41971A32D15}"/>
              </a:ext>
            </a:extLst>
          </p:cNvPr>
          <p:cNvSpPr/>
          <p:nvPr/>
        </p:nvSpPr>
        <p:spPr bwMode="auto">
          <a:xfrm>
            <a:off x="3059832" y="3406142"/>
            <a:ext cx="360040" cy="93610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solidFill>
                  <a:schemeClr val="bg1"/>
                </a:solidFill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A2AD171-4DF4-414C-9DF1-80A3FE7A0FD5}"/>
              </a:ext>
            </a:extLst>
          </p:cNvPr>
          <p:cNvSpPr/>
          <p:nvPr/>
        </p:nvSpPr>
        <p:spPr bwMode="auto">
          <a:xfrm>
            <a:off x="5580112" y="3406142"/>
            <a:ext cx="360040" cy="93610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solidFill>
                  <a:schemeClr val="bg1"/>
                </a:solidFill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751632F-4E82-425D-9F96-CA11A2E8EF75}"/>
              </a:ext>
            </a:extLst>
          </p:cNvPr>
          <p:cNvSpPr/>
          <p:nvPr/>
        </p:nvSpPr>
        <p:spPr bwMode="auto">
          <a:xfrm>
            <a:off x="8133220" y="3334716"/>
            <a:ext cx="360040" cy="93610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solidFill>
                  <a:schemeClr val="bg1"/>
                </a:solidFill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pic>
        <p:nvPicPr>
          <p:cNvPr id="46" name="Picture 6" descr="DS3-Figure 23-02">
            <a:extLst>
              <a:ext uri="{FF2B5EF4-FFF2-40B4-BE49-F238E27FC236}">
                <a16:creationId xmlns:a16="http://schemas.microsoft.com/office/drawing/2014/main" id="{937030DF-C6D7-4868-8B56-1ABC15516F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178" y="5316357"/>
            <a:ext cx="7848600" cy="1258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055A1AC1-2874-49F8-B347-0ECCB9B5EB26}"/>
              </a:ext>
            </a:extLst>
          </p:cNvPr>
          <p:cNvSpPr/>
          <p:nvPr/>
        </p:nvSpPr>
        <p:spPr bwMode="auto">
          <a:xfrm>
            <a:off x="653222" y="5260255"/>
            <a:ext cx="2478618" cy="140883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solidFill>
                  <a:schemeClr val="bg1"/>
                </a:solidFill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6B55E1D-C26D-41FF-A2C3-CB86D9B14649}"/>
              </a:ext>
            </a:extLst>
          </p:cNvPr>
          <p:cNvSpPr/>
          <p:nvPr/>
        </p:nvSpPr>
        <p:spPr bwMode="auto">
          <a:xfrm>
            <a:off x="3206423" y="5214578"/>
            <a:ext cx="2478618" cy="140883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solidFill>
                  <a:schemeClr val="bg1"/>
                </a:solidFill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4D78C327-4655-4A03-B242-7F5EDC5AED3C}"/>
              </a:ext>
            </a:extLst>
          </p:cNvPr>
          <p:cNvSpPr/>
          <p:nvPr/>
        </p:nvSpPr>
        <p:spPr bwMode="auto">
          <a:xfrm>
            <a:off x="6109014" y="5166413"/>
            <a:ext cx="2478618" cy="140883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solidFill>
                  <a:schemeClr val="bg1"/>
                </a:solidFill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55" name="Slide Number Placeholder 5">
            <a:extLst>
              <a:ext uri="{FF2B5EF4-FFF2-40B4-BE49-F238E27FC236}">
                <a16:creationId xmlns:a16="http://schemas.microsoft.com/office/drawing/2014/main" id="{AF7EDEED-5259-4D6A-B4E7-F43E70E63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4566A70-A1C2-4055-8DF0-AFF4B296EE1F}" type="slidenum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E3F49EE-77D4-4292-9428-39A3121935E2}"/>
              </a:ext>
            </a:extLst>
          </p:cNvPr>
          <p:cNvSpPr txBox="1"/>
          <p:nvPr/>
        </p:nvSpPr>
        <p:spPr>
          <a:xfrm>
            <a:off x="3779912" y="4621091"/>
            <a:ext cx="28905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A50021"/>
                </a:solidFill>
              </a:rPr>
              <a:t>no local deadlocks !</a:t>
            </a:r>
          </a:p>
        </p:txBody>
      </p:sp>
    </p:spTree>
    <p:extLst>
      <p:ext uri="{BB962C8B-B14F-4D97-AF65-F5344CB8AC3E}">
        <p14:creationId xmlns:p14="http://schemas.microsoft.com/office/powerpoint/2010/main" val="3541710437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0" grpId="0" animBg="1"/>
      <p:bldP spid="41" grpId="0" animBg="1"/>
      <p:bldP spid="45" grpId="0" animBg="1"/>
      <p:bldP spid="48" grpId="0" animBg="1"/>
      <p:bldP spid="50" grpId="0" animBg="1"/>
      <p:bldP spid="57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EB7A45-91FE-48CC-9475-4A994E9AA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85138" y="6245225"/>
            <a:ext cx="601662" cy="476250"/>
          </a:xfr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4566A70-A1C2-4055-8DF0-AFF4B296EE1F}" type="slidenum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C1466C2-6D80-4CCB-BC3B-87CC80BE6B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188913"/>
            <a:ext cx="8496943" cy="792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3PC </a:t>
            </a:r>
            <a:r>
              <a:rPr lang="en-US" dirty="0">
                <a:solidFill>
                  <a:srgbClr val="A50021"/>
                </a:solidFill>
              </a:rPr>
              <a:t>recovery</a:t>
            </a:r>
            <a:r>
              <a:rPr lang="en-US" dirty="0">
                <a:solidFill>
                  <a:schemeClr val="tx1"/>
                </a:solidFill>
              </a:rPr>
              <a:t> protocols</a:t>
            </a:r>
            <a:endParaRPr lang="en-US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3">
                <a:extLst>
                  <a:ext uri="{FF2B5EF4-FFF2-40B4-BE49-F238E27FC236}">
                    <a16:creationId xmlns:a16="http://schemas.microsoft.com/office/drawing/2014/main" id="{907A6426-A2FB-4892-9D7B-21327CDAB8C4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59042" y="1052736"/>
                <a:ext cx="8928993" cy="547260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en-US" sz="2400" dirty="0">
                    <a:solidFill>
                      <a:srgbClr val="A50021"/>
                    </a:solidFill>
                  </a:rPr>
                  <a:t>Coordinator: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altLang="en-US" sz="2400" dirty="0"/>
                  <a:t>Failure during </a:t>
                </a:r>
                <a:r>
                  <a:rPr lang="en-US" altLang="en-US" sz="2400" dirty="0">
                    <a:solidFill>
                      <a:srgbClr val="A50021"/>
                    </a:solidFill>
                  </a:rPr>
                  <a:t>INITIAL:</a:t>
                </a:r>
                <a:r>
                  <a:rPr lang="en-US" altLang="en-US" sz="2000" i="1" dirty="0"/>
                  <a:t>   (same as in 2PC)</a:t>
                </a:r>
              </a:p>
              <a:p>
                <a:pPr marL="857250" lvl="1" indent="-457200"/>
                <a:r>
                  <a:rPr lang="en-US" altLang="en-US" sz="2000" dirty="0"/>
                  <a:t>recovery just starts the commit procedure (didn’t start yet)</a:t>
                </a:r>
              </a:p>
              <a:p>
                <a:pPr marL="400050" lvl="1" indent="0">
                  <a:buNone/>
                </a:pPr>
                <a:endParaRPr lang="en-US" altLang="en-US" sz="12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altLang="en-US" sz="2400" dirty="0"/>
                  <a:t>Timeout during </a:t>
                </a:r>
                <a:r>
                  <a:rPr lang="en-US" altLang="en-US" sz="2400" dirty="0">
                    <a:solidFill>
                      <a:srgbClr val="A50021"/>
                    </a:solidFill>
                  </a:rPr>
                  <a:t>WAITING </a:t>
                </a:r>
                <a:r>
                  <a:rPr lang="en-US" altLang="en-US" sz="2400" dirty="0"/>
                  <a:t>or</a:t>
                </a:r>
                <a:r>
                  <a:rPr lang="en-US" altLang="en-US" sz="2400" dirty="0">
                    <a:solidFill>
                      <a:srgbClr val="A50021"/>
                    </a:solidFill>
                  </a:rPr>
                  <a:t> PRE-COMMITTED</a:t>
                </a:r>
              </a:p>
              <a:p>
                <a:pPr marL="857250" lvl="1" indent="-457200"/>
                <a:r>
                  <a:rPr lang="en-US" altLang="en-US" sz="2000" dirty="0"/>
                  <a:t>participants may have elected a new coordinator</a:t>
                </a:r>
              </a:p>
              <a:p>
                <a:pPr marL="400050" lvl="1" indent="0">
                  <a:buNone/>
                </a:pP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altLang="en-US" sz="2000" dirty="0"/>
                  <a:t>   contact all other sites to determine the “fate” of the transaction</a:t>
                </a:r>
              </a:p>
              <a:p>
                <a:pPr marL="400050" lvl="1" indent="0">
                  <a:buNone/>
                </a:pPr>
                <a:endParaRPr lang="en-US" altLang="en-US" sz="12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altLang="en-US" sz="2400" dirty="0"/>
                  <a:t>Timeout during </a:t>
                </a:r>
                <a:r>
                  <a:rPr lang="en-US" altLang="en-US" sz="2400" dirty="0">
                    <a:solidFill>
                      <a:srgbClr val="A50021"/>
                    </a:solidFill>
                  </a:rPr>
                  <a:t>DECIDED:</a:t>
                </a:r>
                <a:r>
                  <a:rPr lang="en-US" altLang="en-US" sz="2000" i="1" dirty="0">
                    <a:solidFill>
                      <a:srgbClr val="000000"/>
                    </a:solidFill>
                  </a:rPr>
                  <a:t>   (same as in 2PC)</a:t>
                </a:r>
                <a:endParaRPr lang="en-US" altLang="en-US" sz="2400" dirty="0">
                  <a:solidFill>
                    <a:srgbClr val="A50021"/>
                  </a:solidFill>
                </a:endParaRPr>
              </a:p>
              <a:p>
                <a:pPr marL="857250" lvl="1" indent="-457200"/>
                <a:r>
                  <a:rPr lang="en-US" altLang="en-US" sz="2000" dirty="0"/>
                  <a:t>has instructed participants to globally commit / abort</a:t>
                </a:r>
              </a:p>
              <a:p>
                <a:pPr marL="857250" lvl="1" indent="-457200"/>
                <a:r>
                  <a:rPr lang="en-US" altLang="en-US" sz="2000" dirty="0"/>
                  <a:t>if all acks are received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altLang="en-US" sz="2000" dirty="0"/>
                  <a:t> complete transaction successfully</a:t>
                </a:r>
              </a:p>
              <a:p>
                <a:pPr marL="857250" lvl="1" indent="-457200"/>
                <a:r>
                  <a:rPr lang="en-US" altLang="en-US" sz="2000" dirty="0"/>
                  <a:t>if not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altLang="en-US" sz="2000" dirty="0"/>
                  <a:t> initiate the termination protocol</a:t>
                </a:r>
                <a:br>
                  <a:rPr lang="en-US" altLang="en-US" sz="2000" dirty="0"/>
                </a:br>
                <a:r>
                  <a:rPr lang="en-US" altLang="en-US" sz="2000" dirty="0"/>
                  <a:t>             (just send global decision again &amp; wait for ack)</a:t>
                </a:r>
              </a:p>
              <a:p>
                <a:pPr marL="857250" lvl="1" indent="-457200"/>
                <a:endParaRPr lang="en-US" altLang="en-US" sz="2000" dirty="0"/>
              </a:p>
              <a:p>
                <a:pPr marL="400050" lvl="1" indent="0">
                  <a:buNone/>
                </a:pPr>
                <a:endParaRPr lang="en-US" altLang="en-US" sz="2000" dirty="0"/>
              </a:p>
            </p:txBody>
          </p:sp>
        </mc:Choice>
        <mc:Fallback xmlns="">
          <p:sp>
            <p:nvSpPr>
              <p:cNvPr id="10" name="Rectangle 3">
                <a:extLst>
                  <a:ext uri="{FF2B5EF4-FFF2-40B4-BE49-F238E27FC236}">
                    <a16:creationId xmlns:a16="http://schemas.microsoft.com/office/drawing/2014/main" id="{907A6426-A2FB-4892-9D7B-21327CDAB8C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042" y="1052736"/>
                <a:ext cx="8928993" cy="5472608"/>
              </a:xfrm>
              <a:blipFill>
                <a:blip r:embed="rId3"/>
                <a:stretch>
                  <a:fillRect l="-1093" t="-7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740316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EB7A45-91FE-48CC-9475-4A994E9AA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85138" y="6245225"/>
            <a:ext cx="601662" cy="476250"/>
          </a:xfr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4566A70-A1C2-4055-8DF0-AFF4B296EE1F}" type="slidenum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C1466C2-6D80-4CCB-BC3B-87CC80BE6B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188913"/>
            <a:ext cx="8496943" cy="792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2PC </a:t>
            </a:r>
            <a:r>
              <a:rPr lang="en-US" dirty="0">
                <a:solidFill>
                  <a:srgbClr val="A50021"/>
                </a:solidFill>
              </a:rPr>
              <a:t>recovery</a:t>
            </a:r>
            <a:r>
              <a:rPr lang="en-US" dirty="0">
                <a:solidFill>
                  <a:schemeClr val="tx1"/>
                </a:solidFill>
              </a:rPr>
              <a:t> protocols</a:t>
            </a:r>
            <a:endParaRPr lang="en-US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3">
                <a:extLst>
                  <a:ext uri="{FF2B5EF4-FFF2-40B4-BE49-F238E27FC236}">
                    <a16:creationId xmlns:a16="http://schemas.microsoft.com/office/drawing/2014/main" id="{907A6426-A2FB-4892-9D7B-21327CDAB8C4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59042" y="1052736"/>
                <a:ext cx="8928993" cy="547260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en-US" sz="2400" dirty="0">
                    <a:solidFill>
                      <a:srgbClr val="A50021"/>
                    </a:solidFill>
                  </a:rPr>
                  <a:t>Participant:     </a:t>
                </a:r>
                <a:r>
                  <a:rPr lang="en-US" altLang="en-US" sz="2000" i="1" dirty="0"/>
                  <a:t>(aim is to act the same as all other participants)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altLang="en-US" sz="2400" dirty="0"/>
                  <a:t>Failure during </a:t>
                </a:r>
                <a:r>
                  <a:rPr lang="en-US" altLang="en-US" sz="2400" dirty="0">
                    <a:solidFill>
                      <a:srgbClr val="A50021"/>
                    </a:solidFill>
                  </a:rPr>
                  <a:t>INITIAL:</a:t>
                </a:r>
              </a:p>
              <a:p>
                <a:pPr marL="857250" lvl="1" indent="-457200"/>
                <a:r>
                  <a:rPr lang="en-US" altLang="en-US" sz="2000" dirty="0"/>
                  <a:t>has not yet voted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altLang="en-US" sz="2000" dirty="0"/>
                  <a:t> coordinator could not decide global commit</a:t>
                </a:r>
              </a:p>
              <a:p>
                <a:pPr marL="400050" lvl="1" indent="0">
                  <a:buNone/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altLang="en-US" sz="2000" dirty="0"/>
                  <a:t>   unilaterally abort sub-transaction</a:t>
                </a:r>
              </a:p>
              <a:p>
                <a:pPr marL="400050" lvl="1" indent="0">
                  <a:buNone/>
                </a:pPr>
                <a:endParaRPr lang="en-US" altLang="en-US" sz="12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altLang="en-US" sz="2400" dirty="0"/>
                  <a:t>Timeout during </a:t>
                </a:r>
                <a:r>
                  <a:rPr lang="en-US" altLang="en-US" sz="2400" dirty="0">
                    <a:solidFill>
                      <a:srgbClr val="A50021"/>
                    </a:solidFill>
                  </a:rPr>
                  <a:t>PRAPARED:</a:t>
                </a:r>
              </a:p>
              <a:p>
                <a:pPr marL="857250" lvl="1" indent="-457200"/>
                <a:r>
                  <a:rPr lang="en-US" altLang="en-US" sz="2000" dirty="0"/>
                  <a:t>has already voted to commit (otherwise in state ABORTED)</a:t>
                </a:r>
              </a:p>
              <a:p>
                <a:pPr marL="400050" lvl="1" indent="0">
                  <a:buNone/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altLang="en-US" sz="2000" dirty="0"/>
                  <a:t>   contact all other sites to determine the “fate” of the transaction</a:t>
                </a:r>
              </a:p>
              <a:p>
                <a:pPr marL="400050" lvl="1" indent="0">
                  <a:buNone/>
                </a:pPr>
                <a:endParaRPr lang="en-US" altLang="en-US" sz="12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altLang="en-US" sz="2400" dirty="0"/>
                  <a:t>Timeout during </a:t>
                </a:r>
                <a:r>
                  <a:rPr lang="en-US" altLang="en-US" sz="2400" dirty="0">
                    <a:solidFill>
                      <a:srgbClr val="A50021"/>
                    </a:solidFill>
                  </a:rPr>
                  <a:t>PRE-COMMITTED:</a:t>
                </a:r>
              </a:p>
              <a:p>
                <a:pPr lvl="1" indent="-342900"/>
                <a:r>
                  <a:rPr lang="en-US" altLang="en-US" sz="2000" dirty="0"/>
                  <a:t>contact all other sites to determine the “fate” of the transaction</a:t>
                </a:r>
              </a:p>
              <a:p>
                <a:pPr marL="400050" lvl="1" indent="0">
                  <a:buNone/>
                </a:pPr>
                <a:endParaRPr lang="en-US" altLang="en-US" sz="12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altLang="en-US" sz="2400" dirty="0"/>
                  <a:t>Timeout during </a:t>
                </a:r>
                <a:r>
                  <a:rPr lang="en-US" altLang="en-US" sz="2400" dirty="0">
                    <a:solidFill>
                      <a:srgbClr val="A50021"/>
                    </a:solidFill>
                  </a:rPr>
                  <a:t>ABORTED / COMMITTED:</a:t>
                </a:r>
              </a:p>
              <a:p>
                <a:pPr marL="857250" lvl="1" indent="-457200"/>
                <a:r>
                  <a:rPr lang="en-US" altLang="en-US" sz="2000" dirty="0"/>
                  <a:t>has already completed the sub-transaction</a:t>
                </a:r>
              </a:p>
              <a:p>
                <a:pPr marL="400050" lvl="1" indent="0">
                  <a:buNone/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altLang="en-US" sz="2000" dirty="0"/>
                  <a:t>   no action is needed</a:t>
                </a:r>
              </a:p>
              <a:p>
                <a:pPr marL="400050" lvl="1" indent="0">
                  <a:buNone/>
                </a:pPr>
                <a:endParaRPr lang="en-US" altLang="en-US" sz="2000" dirty="0"/>
              </a:p>
            </p:txBody>
          </p:sp>
        </mc:Choice>
        <mc:Fallback xmlns="">
          <p:sp>
            <p:nvSpPr>
              <p:cNvPr id="10" name="Rectangle 3">
                <a:extLst>
                  <a:ext uri="{FF2B5EF4-FFF2-40B4-BE49-F238E27FC236}">
                    <a16:creationId xmlns:a16="http://schemas.microsoft.com/office/drawing/2014/main" id="{907A6426-A2FB-4892-9D7B-21327CDAB8C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042" y="1052736"/>
                <a:ext cx="8928993" cy="5472608"/>
              </a:xfrm>
              <a:blipFill>
                <a:blip r:embed="rId3"/>
                <a:stretch>
                  <a:fillRect l="-1093" t="-780" b="-14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7413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88913"/>
            <a:ext cx="8229600" cy="792162"/>
          </a:xfrm>
          <a:noFill/>
          <a:ln/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Distributed Deadlocks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3939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54621" y="1125909"/>
                <a:ext cx="8856984" cy="5399435"/>
              </a:xfrm>
              <a:noFill/>
              <a:ln/>
              <a:extLst>
                <a:ext uri="{91240B29-F687-4F45-9708-019B960494DF}">
                  <a14:hiddenLine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488" tIns="44450" rIns="90488" bIns="44450"/>
              <a:lstStyle/>
              <a:p>
                <a:pPr>
                  <a:defRPr/>
                </a:pPr>
                <a:endParaRPr lang="en-US" sz="2800" dirty="0">
                  <a:solidFill>
                    <a:srgbClr val="000000"/>
                  </a:solidFill>
                </a:endParaRPr>
              </a:p>
              <a:p>
                <a:pPr>
                  <a:defRPr/>
                </a:pPr>
                <a:endParaRPr lang="en-US" sz="2800" dirty="0">
                  <a:solidFill>
                    <a:srgbClr val="000000"/>
                  </a:solidFill>
                </a:endParaRPr>
              </a:p>
              <a:p>
                <a:pPr>
                  <a:defRPr/>
                </a:pPr>
                <a:endParaRPr lang="en-US" sz="2800" dirty="0">
                  <a:solidFill>
                    <a:srgbClr val="000000"/>
                  </a:solidFill>
                </a:endParaRPr>
              </a:p>
              <a:p>
                <a:pPr>
                  <a:defRPr/>
                </a:pPr>
                <a:r>
                  <a:rPr lang="en-US" sz="2800" dirty="0">
                    <a:solidFill>
                      <a:srgbClr val="000000"/>
                    </a:solidFill>
                  </a:rPr>
                  <a:t>global Wait-For Graph:</a:t>
                </a:r>
              </a:p>
              <a:p>
                <a:pPr marL="0" indent="0">
                  <a:buNone/>
                  <a:defRPr/>
                </a:pP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rgbClr val="A5002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sz="2800" dirty="0">
                    <a:solidFill>
                      <a:srgbClr val="A50021"/>
                    </a:solidFill>
                  </a:rPr>
                  <a:t>  global deadlock !</a:t>
                </a:r>
              </a:p>
              <a:p>
                <a:pPr>
                  <a:defRPr/>
                </a:pPr>
                <a:endParaRPr lang="en-US" sz="2800" dirty="0">
                  <a:solidFill>
                    <a:srgbClr val="000000"/>
                  </a:solidFill>
                </a:endParaRPr>
              </a:p>
              <a:p>
                <a:pPr>
                  <a:defRPr/>
                </a:pPr>
                <a:endParaRPr lang="en-US" sz="2400" dirty="0">
                  <a:solidFill>
                    <a:srgbClr val="000000"/>
                  </a:solidFill>
                </a:endParaRPr>
              </a:p>
              <a:p>
                <a:pPr>
                  <a:defRPr/>
                </a:pPr>
                <a:r>
                  <a:rPr lang="en-US" sz="2400" dirty="0">
                    <a:solidFill>
                      <a:srgbClr val="000000"/>
                    </a:solidFill>
                  </a:rPr>
                  <a:t>local Wait-For Graphs:</a:t>
                </a:r>
                <a:endParaRPr lang="en-US" sz="28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42393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54621" y="1125909"/>
                <a:ext cx="8856984" cy="5399435"/>
              </a:xfrm>
              <a:blipFill>
                <a:blip r:embed="rId3"/>
                <a:stretch>
                  <a:fillRect l="-1239"/>
                </a:stretch>
              </a:blipFill>
              <a:ln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6" name="Picture 6" descr="DS3-Figure 23-02">
            <a:extLst>
              <a:ext uri="{FF2B5EF4-FFF2-40B4-BE49-F238E27FC236}">
                <a16:creationId xmlns:a16="http://schemas.microsoft.com/office/drawing/2014/main" id="{937030DF-C6D7-4868-8B56-1ABC15516F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178" y="5316357"/>
            <a:ext cx="7848600" cy="1258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" name="Slide Number Placeholder 5">
            <a:extLst>
              <a:ext uri="{FF2B5EF4-FFF2-40B4-BE49-F238E27FC236}">
                <a16:creationId xmlns:a16="http://schemas.microsoft.com/office/drawing/2014/main" id="{AF7EDEED-5259-4D6A-B4E7-F43E70E63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4566A70-A1C2-4055-8DF0-AFF4B296EE1F}" type="slidenum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0C10BAE-7E66-46F0-9447-A3278B1B1C70}"/>
              </a:ext>
            </a:extLst>
          </p:cNvPr>
          <p:cNvSpPr txBox="1"/>
          <p:nvPr/>
        </p:nvSpPr>
        <p:spPr>
          <a:xfrm>
            <a:off x="3779912" y="4621091"/>
            <a:ext cx="28905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A50021"/>
                </a:solidFill>
              </a:rPr>
              <a:t>no local deadlocks !</a:t>
            </a:r>
          </a:p>
        </p:txBody>
      </p:sp>
      <p:pic>
        <p:nvPicPr>
          <p:cNvPr id="14" name="Picture 7" descr="DS3-Figure 23-03">
            <a:extLst>
              <a:ext uri="{FF2B5EF4-FFF2-40B4-BE49-F238E27FC236}">
                <a16:creationId xmlns:a16="http://schemas.microsoft.com/office/drawing/2014/main" id="{7C391DE4-8BCA-42D3-90C5-90BB6B23CA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1175" y="1427866"/>
            <a:ext cx="4464050" cy="290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7368527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23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23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23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23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6416" y="6245225"/>
            <a:ext cx="370384" cy="476250"/>
          </a:xfr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4566A70-A1C2-4055-8DF0-AFF4B296EE1F}" type="slidenum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88913"/>
            <a:ext cx="8229600" cy="792162"/>
          </a:xfrm>
          <a:noFill/>
          <a:ln/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Distributed Deadlock Schemes</a:t>
            </a:r>
            <a:endParaRPr lang="en-US" dirty="0"/>
          </a:p>
        </p:txBody>
      </p:sp>
      <p:sp>
        <p:nvSpPr>
          <p:cNvPr id="423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8579" y="1772816"/>
            <a:ext cx="6552728" cy="2087885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eaLnBrk="1" hangingPunct="1">
              <a:defRPr/>
            </a:pPr>
            <a:r>
              <a:rPr lang="en-US" sz="2800" dirty="0">
                <a:solidFill>
                  <a:srgbClr val="A50021"/>
                </a:solidFill>
              </a:rPr>
              <a:t>Centralized</a:t>
            </a:r>
            <a:r>
              <a:rPr lang="en-US" sz="2800" dirty="0"/>
              <a:t> Deadlock Detection</a:t>
            </a:r>
          </a:p>
          <a:p>
            <a:pPr eaLnBrk="1" hangingPunct="1">
              <a:defRPr/>
            </a:pPr>
            <a:endParaRPr lang="en-US" sz="500" dirty="0"/>
          </a:p>
          <a:p>
            <a:pPr eaLnBrk="1" hangingPunct="1">
              <a:defRPr/>
            </a:pPr>
            <a:r>
              <a:rPr lang="en-US" sz="2800" dirty="0">
                <a:solidFill>
                  <a:srgbClr val="A50021"/>
                </a:solidFill>
              </a:rPr>
              <a:t>Hierarchical</a:t>
            </a:r>
            <a:r>
              <a:rPr lang="en-US" sz="2800" dirty="0"/>
              <a:t> Deadlock Detection</a:t>
            </a:r>
          </a:p>
          <a:p>
            <a:pPr eaLnBrk="1" hangingPunct="1">
              <a:defRPr/>
            </a:pPr>
            <a:endParaRPr lang="en-US" sz="500" dirty="0"/>
          </a:p>
          <a:p>
            <a:pPr eaLnBrk="1" hangingPunct="1">
              <a:defRPr/>
            </a:pPr>
            <a:r>
              <a:rPr lang="en-US" sz="2800" dirty="0">
                <a:solidFill>
                  <a:srgbClr val="A50021"/>
                </a:solidFill>
              </a:rPr>
              <a:t>Distributed</a:t>
            </a:r>
            <a:r>
              <a:rPr lang="en-US" sz="2800" dirty="0"/>
              <a:t> Deadlock Detection</a:t>
            </a:r>
          </a:p>
          <a:p>
            <a:pPr>
              <a:defRPr/>
            </a:pPr>
            <a:endParaRPr lang="en-US" sz="2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4567930"/>
      </p:ext>
    </p:extLst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3667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179512" y="1124743"/>
                <a:ext cx="8784976" cy="5642769"/>
              </a:xfrm>
            </p:spPr>
            <p:txBody>
              <a:bodyPr/>
              <a:lstStyle/>
              <a:p>
                <a:pPr>
                  <a:defRPr/>
                </a:pPr>
                <a:r>
                  <a:rPr lang="en-US" sz="2800" dirty="0">
                    <a:solidFill>
                      <a:srgbClr val="A50021"/>
                    </a:solidFill>
                  </a:rPr>
                  <a:t>Centralized deadlock detection:</a:t>
                </a:r>
              </a:p>
              <a:p>
                <a:pPr lvl="1">
                  <a:defRPr/>
                </a:pPr>
                <a:r>
                  <a:rPr lang="en-US" sz="2400" dirty="0">
                    <a:solidFill>
                      <a:srgbClr val="000000"/>
                    </a:solidFill>
                  </a:rPr>
                  <a:t>a </a:t>
                </a:r>
                <a:r>
                  <a:rPr lang="en-US" sz="2400" dirty="0">
                    <a:solidFill>
                      <a:srgbClr val="000099"/>
                    </a:solidFill>
                  </a:rPr>
                  <a:t>single site </a:t>
                </a:r>
                <a:r>
                  <a:rPr lang="en-US" sz="2400" dirty="0"/>
                  <a:t>is the </a:t>
                </a:r>
                <a:r>
                  <a:rPr lang="en-US" sz="2400" dirty="0">
                    <a:solidFill>
                      <a:srgbClr val="A50021"/>
                    </a:solidFill>
                  </a:rPr>
                  <a:t>Deadlock Detection Coordinator (DDC)</a:t>
                </a:r>
              </a:p>
              <a:p>
                <a:pPr lvl="1">
                  <a:defRPr/>
                </a:pPr>
                <a:r>
                  <a:rPr lang="en-US" sz="2400" dirty="0">
                    <a:solidFill>
                      <a:srgbClr val="000000"/>
                    </a:solidFill>
                  </a:rPr>
                  <a:t>it maintains the </a:t>
                </a:r>
                <a:r>
                  <a:rPr lang="en-US" sz="2400" dirty="0">
                    <a:solidFill>
                      <a:srgbClr val="A50021"/>
                    </a:solidFill>
                  </a:rPr>
                  <a:t>global WFG </a:t>
                </a:r>
                <a:r>
                  <a:rPr lang="en-US" sz="2400" dirty="0"/>
                  <a:t>(wait-for graph)</a:t>
                </a:r>
              </a:p>
              <a:p>
                <a:pPr lvl="1">
                  <a:defRPr/>
                </a:pPr>
                <a:endParaRPr lang="en-US" sz="1000" dirty="0"/>
              </a:p>
              <a:p>
                <a:pPr algn="just" eaLnBrk="1" hangingPunct="1"/>
                <a:r>
                  <a:rPr lang="en-US" altLang="en-US" sz="2800" dirty="0"/>
                  <a:t>Periodically:</a:t>
                </a:r>
              </a:p>
              <a:p>
                <a:pPr lvl="1"/>
                <a:r>
                  <a:rPr lang="en-US" altLang="en-US" sz="2400" dirty="0"/>
                  <a:t>every site sends its local WFG to the DDC</a:t>
                </a:r>
              </a:p>
              <a:p>
                <a:pPr lvl="2"/>
                <a:r>
                  <a:rPr lang="en-US" altLang="en-US" sz="2000" dirty="0"/>
                  <a:t>only send the differences from previous local WFG</a:t>
                </a:r>
              </a:p>
              <a:p>
                <a:pPr lvl="2"/>
                <a:r>
                  <a:rPr lang="en-US" altLang="en-US" sz="2000" dirty="0"/>
                  <a:t>to minimize communication load</a:t>
                </a:r>
              </a:p>
              <a:p>
                <a:pPr lvl="1" algn="just"/>
                <a:r>
                  <a:rPr lang="en-US" altLang="en-US" sz="2400" dirty="0"/>
                  <a:t>DDC updates the global WFG</a:t>
                </a:r>
              </a:p>
              <a:p>
                <a:pPr lvl="1" algn="just"/>
                <a:r>
                  <a:rPr lang="en-US" altLang="en-US" sz="2400" dirty="0"/>
                  <a:t>if cycle(s) occur, DDC breaks them</a:t>
                </a:r>
              </a:p>
              <a:p>
                <a:pPr lvl="2" algn="just"/>
                <a:r>
                  <a:rPr lang="en-US" altLang="en-US" sz="2000" dirty="0"/>
                  <a:t>choose victims to roll back</a:t>
                </a:r>
              </a:p>
              <a:p>
                <a:pPr algn="just" eaLnBrk="1" hangingPunct="1"/>
                <a:r>
                  <a:rPr lang="en-US" altLang="en-US" sz="2800" dirty="0"/>
                  <a:t>Main </a:t>
                </a:r>
                <a:r>
                  <a:rPr lang="en-US" altLang="en-US" sz="2800" dirty="0">
                    <a:solidFill>
                      <a:srgbClr val="A50021"/>
                    </a:solidFill>
                  </a:rPr>
                  <a:t>drawback:</a:t>
                </a:r>
              </a:p>
              <a:p>
                <a:pPr lvl="1" algn="just"/>
                <a:r>
                  <a:rPr lang="en-US" altLang="en-US" sz="2400" dirty="0">
                    <a:solidFill>
                      <a:srgbClr val="000099"/>
                    </a:solidFill>
                  </a:rPr>
                  <a:t>single point of failure </a:t>
                </a:r>
                <a:r>
                  <a:rPr lang="en-US" altLang="en-US" sz="2400" dirty="0"/>
                  <a:t>(DDC)  </a:t>
                </a:r>
                <a14:m>
                  <m:oMath xmlns:m="http://schemas.openxmlformats.org/officeDocument/2006/math">
                    <m:r>
                      <a:rPr lang="en-US" alt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altLang="en-US" sz="2400" dirty="0"/>
                  <a:t>  less reliable</a:t>
                </a:r>
              </a:p>
            </p:txBody>
          </p:sp>
        </mc:Choice>
        <mc:Fallback xmlns="">
          <p:sp>
            <p:nvSpPr>
              <p:cNvPr id="11366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9512" y="1124743"/>
                <a:ext cx="8784976" cy="5642769"/>
              </a:xfrm>
              <a:blipFill>
                <a:blip r:embed="rId3"/>
                <a:stretch>
                  <a:fillRect l="-1248" t="-1189" r="-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2">
            <a:extLst>
              <a:ext uri="{FF2B5EF4-FFF2-40B4-BE49-F238E27FC236}">
                <a16:creationId xmlns:a16="http://schemas.microsoft.com/office/drawing/2014/main" id="{E0B64118-92BC-476F-8162-60CB934640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188913"/>
            <a:ext cx="8229600" cy="792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Centralized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Deadlock Detection</a:t>
            </a:r>
            <a:endParaRPr lang="en-US" kern="0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93D4C88-B4CA-4504-86AF-6636DB11E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16416" y="6245225"/>
            <a:ext cx="370384" cy="476250"/>
          </a:xfr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4566A70-A1C2-4055-8DF0-AFF4B296EE1F}" type="slidenum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0536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3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3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36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36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36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36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36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36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36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36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36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36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36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36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36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36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136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136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3667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107504" y="1124743"/>
                <a:ext cx="9036496" cy="5642769"/>
              </a:xfrm>
            </p:spPr>
            <p:txBody>
              <a:bodyPr/>
              <a:lstStyle/>
              <a:p>
                <a:pPr>
                  <a:defRPr/>
                </a:pPr>
                <a:r>
                  <a:rPr lang="en-US" sz="2800" dirty="0">
                    <a:solidFill>
                      <a:srgbClr val="A50021"/>
                    </a:solidFill>
                  </a:rPr>
                  <a:t>Hierarchical deadlock detection:</a:t>
                </a:r>
              </a:p>
              <a:p>
                <a:pPr lvl="1">
                  <a:defRPr/>
                </a:pPr>
                <a:r>
                  <a:rPr lang="en-US" sz="2400" dirty="0">
                    <a:solidFill>
                      <a:srgbClr val="000000"/>
                    </a:solidFill>
                  </a:rPr>
                  <a:t>the </a:t>
                </a:r>
                <a:r>
                  <a:rPr lang="en-US" sz="2400" dirty="0">
                    <a:solidFill>
                      <a:srgbClr val="000099"/>
                    </a:solidFill>
                  </a:rPr>
                  <a:t>sites</a:t>
                </a:r>
                <a:r>
                  <a:rPr lang="en-US" sz="2400" dirty="0"/>
                  <a:t> are organized into a </a:t>
                </a:r>
                <a:r>
                  <a:rPr lang="en-US" sz="2400" dirty="0">
                    <a:solidFill>
                      <a:srgbClr val="A50021"/>
                    </a:solidFill>
                  </a:rPr>
                  <a:t>(binary) hierarchy</a:t>
                </a:r>
              </a:p>
              <a:p>
                <a:pPr lvl="1">
                  <a:defRPr/>
                </a:pPr>
                <a:r>
                  <a:rPr lang="en-US" sz="2400" dirty="0">
                    <a:solidFill>
                      <a:srgbClr val="000000"/>
                    </a:solidFill>
                  </a:rPr>
                  <a:t>sites send their </a:t>
                </a:r>
                <a:r>
                  <a:rPr lang="en-US" sz="2400" dirty="0">
                    <a:solidFill>
                      <a:srgbClr val="A50021"/>
                    </a:solidFill>
                  </a:rPr>
                  <a:t>local WFG </a:t>
                </a:r>
                <a:r>
                  <a:rPr lang="en-US" sz="2400" dirty="0"/>
                  <a:t>to the “deadlock-detection-site” above them in the hierarchy</a:t>
                </a:r>
              </a:p>
              <a:p>
                <a:pPr lvl="1">
                  <a:defRPr/>
                </a:pPr>
                <a:r>
                  <a:rPr lang="en-US" sz="2400" dirty="0"/>
                  <a:t>Level 1 (leaves): the original sites themselves</a:t>
                </a:r>
              </a:p>
              <a:p>
                <a:pPr lvl="2">
                  <a:defRPr/>
                </a:pPr>
                <a:r>
                  <a:rPr lang="en-US" sz="2000" dirty="0"/>
                  <a:t>perform </a:t>
                </a:r>
                <a:r>
                  <a:rPr lang="en-US" sz="2000" dirty="0">
                    <a:solidFill>
                      <a:srgbClr val="A50021"/>
                    </a:solidFill>
                  </a:rPr>
                  <a:t>local deadlock detection</a:t>
                </a:r>
              </a:p>
              <a:p>
                <a:pPr lvl="1">
                  <a:defRPr/>
                </a:pPr>
                <a:r>
                  <a:rPr lang="en-US" sz="2400" dirty="0"/>
                  <a:t>Level 2: sites detecting deadlocks in pairs of sites of Level 1</a:t>
                </a:r>
              </a:p>
              <a:p>
                <a:pPr lvl="1">
                  <a:defRPr/>
                </a:pPr>
                <a:r>
                  <a:rPr lang="en-US" sz="2400" dirty="0"/>
                  <a:t>…</a:t>
                </a:r>
              </a:p>
              <a:p>
                <a:pPr lvl="1">
                  <a:defRPr/>
                </a:pPr>
                <a:r>
                  <a:rPr lang="en-US" sz="2400" dirty="0"/>
                  <a:t>Upper Level (root): detects </a:t>
                </a:r>
                <a:r>
                  <a:rPr lang="en-US" sz="2400" dirty="0">
                    <a:solidFill>
                      <a:srgbClr val="A50021"/>
                    </a:solidFill>
                  </a:rPr>
                  <a:t>global deadlocks </a:t>
                </a:r>
                <a:r>
                  <a:rPr lang="en-US" sz="2400" dirty="0"/>
                  <a:t>at all sites</a:t>
                </a:r>
              </a:p>
              <a:p>
                <a:pPr lvl="1">
                  <a:defRPr/>
                </a:pPr>
                <a:endParaRPr lang="en-US" sz="1000" dirty="0"/>
              </a:p>
              <a:p>
                <a:pPr algn="just" eaLnBrk="1" hangingPunct="1"/>
                <a:r>
                  <a:rPr lang="en-US" altLang="en-US" sz="2800" dirty="0"/>
                  <a:t>No dependency on a centralized detection site</a:t>
                </a:r>
                <a:r>
                  <a:rPr lang="en-US" altLang="en-US" sz="2400" dirty="0"/>
                  <a:t> </a:t>
                </a:r>
              </a:p>
              <a:p>
                <a:pPr marL="0" indent="0" algn="just" eaLnBrk="1" hangingPunct="1">
                  <a:buNone/>
                </a:pPr>
                <a:r>
                  <a:rPr lang="en-US" altLang="en-US" sz="2400" dirty="0">
                    <a:ea typeface="Cambria Math" panose="02040503050406030204" pitchFamily="18" charset="0"/>
                  </a:rPr>
                  <a:t>    </a:t>
                </a:r>
                <a14:m>
                  <m:oMath xmlns:m="http://schemas.openxmlformats.org/officeDocument/2006/math">
                    <m:r>
                      <a:rPr lang="en-US" alt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altLang="en-US" sz="2400" dirty="0"/>
                  <a:t>   more reliable  &amp;  less communication costs</a:t>
                </a:r>
              </a:p>
              <a:p>
                <a:pPr algn="just"/>
                <a:r>
                  <a:rPr lang="en-US" altLang="en-US" sz="2400" dirty="0"/>
                  <a:t>But much more complex to implement</a:t>
                </a:r>
              </a:p>
            </p:txBody>
          </p:sp>
        </mc:Choice>
        <mc:Fallback xmlns="">
          <p:sp>
            <p:nvSpPr>
              <p:cNvPr id="11366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7504" y="1124743"/>
                <a:ext cx="9036496" cy="5642769"/>
              </a:xfrm>
              <a:blipFill>
                <a:blip r:embed="rId3"/>
                <a:stretch>
                  <a:fillRect l="-1215" t="-1189" r="-7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2">
            <a:extLst>
              <a:ext uri="{FF2B5EF4-FFF2-40B4-BE49-F238E27FC236}">
                <a16:creationId xmlns:a16="http://schemas.microsoft.com/office/drawing/2014/main" id="{E0B64118-92BC-476F-8162-60CB934640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188913"/>
            <a:ext cx="8229600" cy="792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Hierarchical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Deadlock Detection</a:t>
            </a:r>
            <a:endParaRPr lang="en-US" kern="0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85073762-2E40-4872-B416-1132AE6AA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16416" y="6245225"/>
            <a:ext cx="370384" cy="476250"/>
          </a:xfr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4566A70-A1C2-4055-8DF0-AFF4B296EE1F}" type="slidenum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4871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3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3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3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3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36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36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36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36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36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36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36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36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36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36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36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36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E0B64118-92BC-476F-8162-60CB934640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188913"/>
            <a:ext cx="8229600" cy="792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Hierarchical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Deadlock Detection</a:t>
            </a:r>
            <a:endParaRPr lang="en-US" kern="0" dirty="0"/>
          </a:p>
        </p:txBody>
      </p:sp>
      <p:pic>
        <p:nvPicPr>
          <p:cNvPr id="3" name="Picture 5" descr="DS3-Figure 23-04">
            <a:extLst>
              <a:ext uri="{FF2B5EF4-FFF2-40B4-BE49-F238E27FC236}">
                <a16:creationId xmlns:a16="http://schemas.microsoft.com/office/drawing/2014/main" id="{A863CB89-69CD-42CF-9EDB-B666D943D1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787" y="1268760"/>
            <a:ext cx="8880718" cy="5190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EB926999-98E5-45F5-AD54-B38A46AAD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16416" y="6245225"/>
            <a:ext cx="370384" cy="476250"/>
          </a:xfr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4566A70-A1C2-4055-8DF0-AFF4B296EE1F}" type="slidenum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7723341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21444</TotalTime>
  <Words>3942</Words>
  <Application>Microsoft Office PowerPoint</Application>
  <PresentationFormat>On-screen Show (4:3)</PresentationFormat>
  <Paragraphs>629</Paragraphs>
  <Slides>41</Slides>
  <Notes>37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7" baseType="lpstr">
      <vt:lpstr>Arial</vt:lpstr>
      <vt:lpstr>Cambria Math</vt:lpstr>
      <vt:lpstr>Monotype Sorts</vt:lpstr>
      <vt:lpstr>Default Design</vt:lpstr>
      <vt:lpstr>1_Default Design</vt:lpstr>
      <vt:lpstr>Equation</vt:lpstr>
      <vt:lpstr>PowerPoint Presentation</vt:lpstr>
      <vt:lpstr>Distributed Deadlocks</vt:lpstr>
      <vt:lpstr>Distributed Deadlocks</vt:lpstr>
      <vt:lpstr>Distributed Deadlocks</vt:lpstr>
      <vt:lpstr>Distributed Deadlocks</vt:lpstr>
      <vt:lpstr>Distributed Deadlock Schemes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*</dc:creator>
  <cp:lastModifiedBy>MERTZIOS, GEORGE</cp:lastModifiedBy>
  <cp:revision>961</cp:revision>
  <dcterms:created xsi:type="dcterms:W3CDTF">2011-09-15T00:50:43Z</dcterms:created>
  <dcterms:modified xsi:type="dcterms:W3CDTF">2021-09-27T15:43:24Z</dcterms:modified>
</cp:coreProperties>
</file>