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4"/>
    <p:restoredTop sz="94689"/>
  </p:normalViewPr>
  <p:slideViewPr>
    <p:cSldViewPr snapToGrid="0" snapToObjects="1">
      <p:cViewPr>
        <p:scale>
          <a:sx n="148" d="100"/>
          <a:sy n="148" d="100"/>
        </p:scale>
        <p:origin x="6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D2C7C-26E7-B248-A96D-F81C99B8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D5936B-ECA6-2E4C-B159-DA842DB9F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EBBEC-3407-074E-A99A-B73D326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63EA2-61E3-E844-9BC7-9FB992A0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3822B-F2E7-BB42-949D-7BC59B9D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257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41BC5-435F-A940-84A7-FD52ADB2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603A3-8622-B347-A7A7-9289481B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E716F-A5AE-8445-8787-48AA5395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D6EDE-14BE-AE40-8194-A6E13132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E4CDA-E7C1-8C42-AEF4-1DE47723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66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D399A-E8FE-8746-B2E7-5A78A4DA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9BF04-CF06-C941-A876-FE615A515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B55F4-AD97-EA49-A385-0F9C7CBC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17C3D-3BD4-4C47-B83A-36834A81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D5579-8E3A-3448-85CA-43BB259D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3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DE46C-368B-5641-9FBD-606B2DF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E1FB7-5B9E-AA4A-9BA3-7A9E5D5D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FCC81-9DE7-4744-B8AC-5B636A05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811BB-59E0-4F4A-B0B9-390E8574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762FB-41DE-754C-B640-78D53241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07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FE82-F90F-9C47-B405-52BA7120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1617B-566A-CD4C-926A-CDD76E98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D054E-CF88-2D49-9C66-A6A7A1D1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2CA73-A0DF-5C42-9561-E4058C33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40CE7-F18D-DC41-8EBF-477AFC28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794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FB511-7503-9442-A887-E5F15836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0E528-DD2F-7D4F-B10F-9734B57B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66BA8-5A9A-BB4C-93CA-07861234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CE005B-6A1C-0942-9AF9-31A65B56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6FDDB2-7B42-014D-B0DB-00CA3BD3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447DC-6DBF-D24D-AB2B-5119A57A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203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84CAB-6579-3240-B9B4-0E98B258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F38D9-3BB4-484D-90C8-1A31B810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DF9FF2-181D-D74A-8265-F3DD30E09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B3952-1135-9E40-85BD-CBF1FC93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121FC8-D2D8-F04A-8DD6-D07E1D682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6E5E66-5728-564C-AF63-ED62DBCF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1BBA1-5F9F-5546-8EDC-28750A33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FD381C-3536-2548-A35D-2894E96E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808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060CE-FDF5-F24F-83B2-DB206203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B48FC-0190-A54A-91A1-A471101A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1B7095-8C3D-5F49-B8BA-286FF8F6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FFD4C-10CA-B846-807B-D8615119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8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4534B-9D2B-444D-9941-62520BC0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521087-7969-484A-804D-64652077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A38C9-ACBB-E444-A385-2F43D7AB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84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EBAE8-DB1D-9749-9BA0-0B1F6786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361B-153B-974B-B158-9762C24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6E24D-17B7-7C41-BA62-580652FA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E1C9A-7817-3C41-A009-4C56D008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37915-3684-044F-A5C7-9F65EC76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E4099-1EDB-7647-9991-B3ABBCB1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41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E0082-5C16-D34E-955F-2D069DAB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16C402-4052-5444-8999-085380FC1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ECC887-8BEF-DE45-8062-375DF718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241A9-FA53-F649-8658-E85545D1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53877-9CB8-4843-82FB-722AEBB9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0994E-D13F-3A4E-B1FE-27348DDB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43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BE68F-FC86-D246-962F-1A57D095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9FCA3-ECF1-E24B-9B61-663D5762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BBA6F-B40B-EF48-A199-2CD26B94A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C47B-D41E-F341-B414-7C37869D4240}" type="datetimeFigureOut">
              <a:rPr kumimoji="1" lang="ko-KR" altLang="en-US" smtClean="0"/>
              <a:t>2019. 10. 7.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2982A-BCC4-8F4D-B5CA-8E0FC13FB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62A89-66B1-8E4E-ABFB-B6A62BAC3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359F-1C49-AE42-A1F1-6C78E68183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5C10DE2-45A5-B946-9B4B-1E4E275A51A4}"/>
              </a:ext>
            </a:extLst>
          </p:cNvPr>
          <p:cNvCxnSpPr/>
          <p:nvPr/>
        </p:nvCxnSpPr>
        <p:spPr>
          <a:xfrm>
            <a:off x="3244454" y="851361"/>
            <a:ext cx="1808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D8FFE89-7E25-E942-B3CA-4A82C33FF68D}"/>
              </a:ext>
            </a:extLst>
          </p:cNvPr>
          <p:cNvCxnSpPr>
            <a:cxnSpLocks/>
          </p:cNvCxnSpPr>
          <p:nvPr/>
        </p:nvCxnSpPr>
        <p:spPr>
          <a:xfrm flipV="1">
            <a:off x="5053375" y="703931"/>
            <a:ext cx="0" cy="2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181869E-E41F-1C4A-BB70-EDA8C67B3B66}"/>
              </a:ext>
            </a:extLst>
          </p:cNvPr>
          <p:cNvCxnSpPr>
            <a:cxnSpLocks/>
          </p:cNvCxnSpPr>
          <p:nvPr/>
        </p:nvCxnSpPr>
        <p:spPr>
          <a:xfrm flipV="1">
            <a:off x="3253250" y="703931"/>
            <a:ext cx="0" cy="2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0B181C0-618C-1A43-A82A-7D0E66281B40}"/>
              </a:ext>
            </a:extLst>
          </p:cNvPr>
          <p:cNvCxnSpPr>
            <a:cxnSpLocks/>
          </p:cNvCxnSpPr>
          <p:nvPr/>
        </p:nvCxnSpPr>
        <p:spPr>
          <a:xfrm flipV="1">
            <a:off x="4581460" y="703931"/>
            <a:ext cx="0" cy="2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BBB93F-244C-CE47-8EEB-A7818AF039C9}"/>
              </a:ext>
            </a:extLst>
          </p:cNvPr>
          <p:cNvSpPr txBox="1"/>
          <p:nvPr/>
        </p:nvSpPr>
        <p:spPr>
          <a:xfrm>
            <a:off x="3082984" y="999739"/>
            <a:ext cx="340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/>
              <a:t>2/1</a:t>
            </a:r>
            <a:endParaRPr kumimoji="1"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E6C23-CC37-914D-9C39-1E4E5B96EF65}"/>
              </a:ext>
            </a:extLst>
          </p:cNvPr>
          <p:cNvSpPr txBox="1"/>
          <p:nvPr/>
        </p:nvSpPr>
        <p:spPr>
          <a:xfrm>
            <a:off x="4364561" y="999739"/>
            <a:ext cx="387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rgbClr val="FF0000"/>
                </a:solidFill>
              </a:rPr>
              <a:t>2/28</a:t>
            </a:r>
            <a:endParaRPr kumimoji="1"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998E5-4823-F345-89D8-71DA8A3CF707}"/>
              </a:ext>
            </a:extLst>
          </p:cNvPr>
          <p:cNvSpPr txBox="1"/>
          <p:nvPr/>
        </p:nvSpPr>
        <p:spPr>
          <a:xfrm>
            <a:off x="4883109" y="999739"/>
            <a:ext cx="340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/>
              <a:t>3/7</a:t>
            </a:r>
            <a:endParaRPr kumimoji="1" lang="ko-KR" alt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3516E-DBD0-3E4D-A03D-4D95C7CFD747}"/>
              </a:ext>
            </a:extLst>
          </p:cNvPr>
          <p:cNvSpPr txBox="1"/>
          <p:nvPr/>
        </p:nvSpPr>
        <p:spPr>
          <a:xfrm>
            <a:off x="3699609" y="641641"/>
            <a:ext cx="4354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/>
              <a:t>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5E95A-C15E-A946-B68E-A1D731451BA0}"/>
              </a:ext>
            </a:extLst>
          </p:cNvPr>
          <p:cNvSpPr txBox="1"/>
          <p:nvPr/>
        </p:nvSpPr>
        <p:spPr>
          <a:xfrm>
            <a:off x="4593369" y="642589"/>
            <a:ext cx="4354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/>
              <a:t>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B5058-80F9-2145-91B1-FD0A9A65259E}"/>
              </a:ext>
            </a:extLst>
          </p:cNvPr>
          <p:cNvSpPr txBox="1"/>
          <p:nvPr/>
        </p:nvSpPr>
        <p:spPr>
          <a:xfrm>
            <a:off x="2845599" y="703931"/>
            <a:ext cx="435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/>
              <a:t>기간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671EBA-126A-DD47-A998-0437D014D75A}"/>
              </a:ext>
            </a:extLst>
          </p:cNvPr>
          <p:cNvSpPr txBox="1"/>
          <p:nvPr/>
        </p:nvSpPr>
        <p:spPr>
          <a:xfrm>
            <a:off x="4306001" y="1128139"/>
            <a:ext cx="501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rgbClr val="FF0000"/>
                </a:solidFill>
              </a:rPr>
              <a:t>Today</a:t>
            </a:r>
            <a:endParaRPr kumimoji="1"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A746F24-4841-564C-8A0C-6B1787B7C8C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BDDF974-2B15-E746-B075-A46D6BFA5FB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E7A3AFF-E811-A049-B256-A390667A8729}"/>
              </a:ext>
            </a:extLst>
          </p:cNvPr>
          <p:cNvSpPr txBox="1"/>
          <p:nvPr/>
        </p:nvSpPr>
        <p:spPr>
          <a:xfrm>
            <a:off x="512987" y="28801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예측 결과 및 성능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C7A8CB-2519-8449-B0CD-0E6A3D85DD54}"/>
              </a:ext>
            </a:extLst>
          </p:cNvPr>
          <p:cNvSpPr/>
          <p:nvPr/>
        </p:nvSpPr>
        <p:spPr>
          <a:xfrm>
            <a:off x="872687" y="968665"/>
            <a:ext cx="1263331" cy="1263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9" name="원형 8">
            <a:extLst>
              <a:ext uri="{FF2B5EF4-FFF2-40B4-BE49-F238E27FC236}">
                <a16:creationId xmlns:a16="http://schemas.microsoft.com/office/drawing/2014/main" id="{CC5A12B0-BCCA-B445-A0BB-F680270C52D3}"/>
              </a:ext>
            </a:extLst>
          </p:cNvPr>
          <p:cNvSpPr/>
          <p:nvPr/>
        </p:nvSpPr>
        <p:spPr>
          <a:xfrm>
            <a:off x="872686" y="968664"/>
            <a:ext cx="1263331" cy="1263331"/>
          </a:xfrm>
          <a:prstGeom prst="pie">
            <a:avLst>
              <a:gd name="adj1" fmla="val 8506718"/>
              <a:gd name="adj2" fmla="val 1620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EC6DA-F222-714D-BD51-21B12D3C6C43}"/>
              </a:ext>
            </a:extLst>
          </p:cNvPr>
          <p:cNvSpPr txBox="1"/>
          <p:nvPr/>
        </p:nvSpPr>
        <p:spPr>
          <a:xfrm>
            <a:off x="1474885" y="1652212"/>
            <a:ext cx="65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00" dirty="0"/>
              <a:t>60%</a:t>
            </a:r>
          </a:p>
          <a:p>
            <a:pPr algn="ctr"/>
            <a:r>
              <a:rPr kumimoji="1" lang="en-US" altLang="ko-KR" sz="800" dirty="0"/>
              <a:t>(60,000</a:t>
            </a:r>
            <a:r>
              <a:rPr kumimoji="1" lang="ko-KR" altLang="en-US" sz="800" dirty="0"/>
              <a:t>명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44C324-CA12-FE41-AB7E-E9FD3D358AC9}"/>
              </a:ext>
            </a:extLst>
          </p:cNvPr>
          <p:cNvSpPr txBox="1"/>
          <p:nvPr/>
        </p:nvSpPr>
        <p:spPr>
          <a:xfrm>
            <a:off x="832731" y="1409371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00" dirty="0"/>
              <a:t>40%</a:t>
            </a:r>
          </a:p>
          <a:p>
            <a:pPr algn="ctr"/>
            <a:r>
              <a:rPr kumimoji="1" lang="en-US" altLang="ko-KR" sz="800" dirty="0"/>
              <a:t>(40,000</a:t>
            </a:r>
            <a:r>
              <a:rPr kumimoji="1" lang="ko-KR" altLang="en-US" sz="800" dirty="0"/>
              <a:t>명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900DB-5304-4D4A-9C36-690C4EB44778}"/>
              </a:ext>
            </a:extLst>
          </p:cNvPr>
          <p:cNvSpPr txBox="1"/>
          <p:nvPr/>
        </p:nvSpPr>
        <p:spPr>
          <a:xfrm>
            <a:off x="1069005" y="2243588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100,000</a:t>
            </a:r>
            <a:r>
              <a:rPr kumimoji="1" lang="ko-KR" altLang="en-US" sz="1200" dirty="0"/>
              <a:t>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F7E5B-F33A-604A-9038-D0A3AD2F3BF7}"/>
              </a:ext>
            </a:extLst>
          </p:cNvPr>
          <p:cNvSpPr txBox="1"/>
          <p:nvPr/>
        </p:nvSpPr>
        <p:spPr>
          <a:xfrm>
            <a:off x="1484985" y="14454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/>
              <a:t>비이탈</a:t>
            </a:r>
            <a:endParaRPr kumimoji="1" lang="ko-KR" altLang="en-US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52D83B-E7E8-6043-9A43-840E22C3E406}"/>
              </a:ext>
            </a:extLst>
          </p:cNvPr>
          <p:cNvSpPr txBox="1"/>
          <p:nvPr/>
        </p:nvSpPr>
        <p:spPr>
          <a:xfrm>
            <a:off x="935529" y="12355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이탈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88365-BECF-1649-8518-D232E98261C3}"/>
              </a:ext>
            </a:extLst>
          </p:cNvPr>
          <p:cNvSpPr txBox="1"/>
          <p:nvPr/>
        </p:nvSpPr>
        <p:spPr>
          <a:xfrm>
            <a:off x="739780" y="2499444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dirty="0"/>
              <a:t>예측 정확도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87.4%</a:t>
            </a:r>
            <a:endParaRPr kumimoji="1" lang="ko-KR" altLang="en-US" sz="12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37242F-8300-7D45-993D-6AD7525EF659}"/>
              </a:ext>
            </a:extLst>
          </p:cNvPr>
          <p:cNvGrpSpPr/>
          <p:nvPr/>
        </p:nvGrpSpPr>
        <p:grpSpPr>
          <a:xfrm>
            <a:off x="6763031" y="1018366"/>
            <a:ext cx="3163717" cy="1795143"/>
            <a:chOff x="6763031" y="372331"/>
            <a:chExt cx="3163717" cy="1795143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1113FB3-5348-D142-9C60-D120ADE1D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031" y="2138846"/>
              <a:ext cx="3163717" cy="2267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9F0181D-BBDF-0747-A0E5-89D62602A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3031" y="372331"/>
              <a:ext cx="10910" cy="179514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6921BE57-7191-9F4B-A537-6D33AF2E5F59}"/>
              </a:ext>
            </a:extLst>
          </p:cNvPr>
          <p:cNvSpPr/>
          <p:nvPr/>
        </p:nvSpPr>
        <p:spPr>
          <a:xfrm>
            <a:off x="6983018" y="1861392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DCCF6A-5129-054D-96B9-5F839A1375E2}"/>
              </a:ext>
            </a:extLst>
          </p:cNvPr>
          <p:cNvSpPr/>
          <p:nvPr/>
        </p:nvSpPr>
        <p:spPr>
          <a:xfrm>
            <a:off x="7135418" y="1811369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77026F9-5AE9-0D4C-9D29-C1FD2996D3D0}"/>
              </a:ext>
            </a:extLst>
          </p:cNvPr>
          <p:cNvSpPr/>
          <p:nvPr/>
        </p:nvSpPr>
        <p:spPr>
          <a:xfrm>
            <a:off x="7287818" y="1928869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729325F-58C1-6745-B69C-AD6F0B73E6C4}"/>
              </a:ext>
            </a:extLst>
          </p:cNvPr>
          <p:cNvSpPr/>
          <p:nvPr/>
        </p:nvSpPr>
        <p:spPr>
          <a:xfrm>
            <a:off x="7440218" y="1850925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3EA5D72B-B3FE-F045-B80B-0A763FC61D39}"/>
              </a:ext>
            </a:extLst>
          </p:cNvPr>
          <p:cNvSpPr/>
          <p:nvPr/>
        </p:nvSpPr>
        <p:spPr>
          <a:xfrm>
            <a:off x="7592618" y="1584515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D437295-FDFB-874B-BC45-253617742C3A}"/>
              </a:ext>
            </a:extLst>
          </p:cNvPr>
          <p:cNvSpPr/>
          <p:nvPr/>
        </p:nvSpPr>
        <p:spPr>
          <a:xfrm>
            <a:off x="7745018" y="1248302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5C9DE8C-5417-9E45-B42E-245DC61ECD42}"/>
              </a:ext>
            </a:extLst>
          </p:cNvPr>
          <p:cNvSpPr/>
          <p:nvPr/>
        </p:nvSpPr>
        <p:spPr>
          <a:xfrm>
            <a:off x="7897418" y="1400702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B6DE3D3-E4BF-6345-9ED9-8C9FA7E7B0B1}"/>
              </a:ext>
            </a:extLst>
          </p:cNvPr>
          <p:cNvSpPr/>
          <p:nvPr/>
        </p:nvSpPr>
        <p:spPr>
          <a:xfrm>
            <a:off x="8049818" y="1762513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FD5C043-037E-E140-BDBA-01F381F206D2}"/>
              </a:ext>
            </a:extLst>
          </p:cNvPr>
          <p:cNvSpPr/>
          <p:nvPr/>
        </p:nvSpPr>
        <p:spPr>
          <a:xfrm>
            <a:off x="8202218" y="192886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88D862F-0AC1-2F40-8743-5FB959321942}"/>
              </a:ext>
            </a:extLst>
          </p:cNvPr>
          <p:cNvSpPr/>
          <p:nvPr/>
        </p:nvSpPr>
        <p:spPr>
          <a:xfrm>
            <a:off x="8354618" y="207428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2E60517-FE63-9E49-BF4C-1715F79C56A6}"/>
              </a:ext>
            </a:extLst>
          </p:cNvPr>
          <p:cNvSpPr/>
          <p:nvPr/>
        </p:nvSpPr>
        <p:spPr>
          <a:xfrm>
            <a:off x="8507018" y="2233670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6330050-7BC5-004D-B422-379A31CFDB52}"/>
              </a:ext>
            </a:extLst>
          </p:cNvPr>
          <p:cNvSpPr/>
          <p:nvPr/>
        </p:nvSpPr>
        <p:spPr>
          <a:xfrm>
            <a:off x="8659418" y="2441910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ACBEAD3-B5B5-FB47-BB51-25283A0DF24E}"/>
              </a:ext>
            </a:extLst>
          </p:cNvPr>
          <p:cNvSpPr/>
          <p:nvPr/>
        </p:nvSpPr>
        <p:spPr>
          <a:xfrm>
            <a:off x="8811818" y="244074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709DC0-A58F-AA46-921A-D32690092DC8}"/>
              </a:ext>
            </a:extLst>
          </p:cNvPr>
          <p:cNvSpPr/>
          <p:nvPr/>
        </p:nvSpPr>
        <p:spPr>
          <a:xfrm>
            <a:off x="8964218" y="2299980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B82F5F9-9DF9-0946-92B0-3056EB3CC632}"/>
              </a:ext>
            </a:extLst>
          </p:cNvPr>
          <p:cNvSpPr/>
          <p:nvPr/>
        </p:nvSpPr>
        <p:spPr>
          <a:xfrm>
            <a:off x="9116618" y="1977727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8AC41F-9B4A-564B-937A-DD9D64635BCB}"/>
              </a:ext>
            </a:extLst>
          </p:cNvPr>
          <p:cNvSpPr/>
          <p:nvPr/>
        </p:nvSpPr>
        <p:spPr>
          <a:xfrm>
            <a:off x="9269018" y="1878843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B7D69A-6C87-9A4F-A96C-D968474BE8D6}"/>
              </a:ext>
            </a:extLst>
          </p:cNvPr>
          <p:cNvSpPr/>
          <p:nvPr/>
        </p:nvSpPr>
        <p:spPr>
          <a:xfrm>
            <a:off x="9421418" y="2066144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33E8F76-47ED-6B45-BBEE-BC7323E010F7}"/>
              </a:ext>
            </a:extLst>
          </p:cNvPr>
          <p:cNvSpPr/>
          <p:nvPr/>
        </p:nvSpPr>
        <p:spPr>
          <a:xfrm>
            <a:off x="9573818" y="198819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CAFE80C-02D2-504E-8D98-3DB774E6888B}"/>
              </a:ext>
            </a:extLst>
          </p:cNvPr>
          <p:cNvSpPr/>
          <p:nvPr/>
        </p:nvSpPr>
        <p:spPr>
          <a:xfrm>
            <a:off x="9726218" y="2098718"/>
            <a:ext cx="52849" cy="528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BE1D0C5A-1002-5A4A-B44E-B203DDEF2EC2}"/>
              </a:ext>
            </a:extLst>
          </p:cNvPr>
          <p:cNvSpPr/>
          <p:nvPr/>
        </p:nvSpPr>
        <p:spPr>
          <a:xfrm>
            <a:off x="7013749" y="1288702"/>
            <a:ext cx="2739626" cy="1201938"/>
          </a:xfrm>
          <a:custGeom>
            <a:avLst/>
            <a:gdLst>
              <a:gd name="connsiteX0" fmla="*/ 0 w 2739626"/>
              <a:gd name="connsiteY0" fmla="*/ 598304 h 1201938"/>
              <a:gd name="connsiteX1" fmla="*/ 140677 w 2739626"/>
              <a:gd name="connsiteY1" fmla="*/ 548063 h 1201938"/>
              <a:gd name="connsiteX2" fmla="*/ 306475 w 2739626"/>
              <a:gd name="connsiteY2" fmla="*/ 658595 h 1201938"/>
              <a:gd name="connsiteX3" fmla="*/ 457200 w 2739626"/>
              <a:gd name="connsiteY3" fmla="*/ 598304 h 1201938"/>
              <a:gd name="connsiteX4" fmla="*/ 607926 w 2739626"/>
              <a:gd name="connsiteY4" fmla="*/ 326999 h 1201938"/>
              <a:gd name="connsiteX5" fmla="*/ 758651 w 2739626"/>
              <a:gd name="connsiteY5" fmla="*/ 5452 h 1201938"/>
              <a:gd name="connsiteX6" fmla="*/ 914400 w 2739626"/>
              <a:gd name="connsiteY6" fmla="*/ 151153 h 1201938"/>
              <a:gd name="connsiteX7" fmla="*/ 1065126 w 2739626"/>
              <a:gd name="connsiteY7" fmla="*/ 487773 h 1201938"/>
              <a:gd name="connsiteX8" fmla="*/ 1210827 w 2739626"/>
              <a:gd name="connsiteY8" fmla="*/ 668643 h 1201938"/>
              <a:gd name="connsiteX9" fmla="*/ 1361552 w 2739626"/>
              <a:gd name="connsiteY9" fmla="*/ 814344 h 1201938"/>
              <a:gd name="connsiteX10" fmla="*/ 1517302 w 2739626"/>
              <a:gd name="connsiteY10" fmla="*/ 970093 h 1201938"/>
              <a:gd name="connsiteX11" fmla="*/ 1663003 w 2739626"/>
              <a:gd name="connsiteY11" fmla="*/ 1181109 h 1201938"/>
              <a:gd name="connsiteX12" fmla="*/ 1818752 w 2739626"/>
              <a:gd name="connsiteY12" fmla="*/ 1181109 h 1201938"/>
              <a:gd name="connsiteX13" fmla="*/ 1974502 w 2739626"/>
              <a:gd name="connsiteY13" fmla="*/ 1065553 h 1201938"/>
              <a:gd name="connsiteX14" fmla="*/ 2135275 w 2739626"/>
              <a:gd name="connsiteY14" fmla="*/ 744006 h 1201938"/>
              <a:gd name="connsiteX15" fmla="*/ 2265904 w 2739626"/>
              <a:gd name="connsiteY15" fmla="*/ 633474 h 1201938"/>
              <a:gd name="connsiteX16" fmla="*/ 2431702 w 2739626"/>
              <a:gd name="connsiteY16" fmla="*/ 804296 h 1201938"/>
              <a:gd name="connsiteX17" fmla="*/ 2582427 w 2739626"/>
              <a:gd name="connsiteY17" fmla="*/ 744006 h 1201938"/>
              <a:gd name="connsiteX18" fmla="*/ 2723104 w 2739626"/>
              <a:gd name="connsiteY18" fmla="*/ 829417 h 1201938"/>
              <a:gd name="connsiteX19" fmla="*/ 2738176 w 2739626"/>
              <a:gd name="connsiteY19" fmla="*/ 849513 h 1201938"/>
              <a:gd name="connsiteX20" fmla="*/ 2738176 w 2739626"/>
              <a:gd name="connsiteY20" fmla="*/ 834441 h 120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39626" h="1201938">
                <a:moveTo>
                  <a:pt x="0" y="598304"/>
                </a:moveTo>
                <a:cubicBezTo>
                  <a:pt x="44799" y="568159"/>
                  <a:pt x="89598" y="538014"/>
                  <a:pt x="140677" y="548063"/>
                </a:cubicBezTo>
                <a:cubicBezTo>
                  <a:pt x="191756" y="558112"/>
                  <a:pt x="253721" y="650222"/>
                  <a:pt x="306475" y="658595"/>
                </a:cubicBezTo>
                <a:cubicBezTo>
                  <a:pt x="359229" y="666968"/>
                  <a:pt x="406958" y="653570"/>
                  <a:pt x="457200" y="598304"/>
                </a:cubicBezTo>
                <a:cubicBezTo>
                  <a:pt x="507442" y="543038"/>
                  <a:pt x="557684" y="425808"/>
                  <a:pt x="607926" y="326999"/>
                </a:cubicBezTo>
                <a:cubicBezTo>
                  <a:pt x="658168" y="228190"/>
                  <a:pt x="707572" y="34760"/>
                  <a:pt x="758651" y="5452"/>
                </a:cubicBezTo>
                <a:cubicBezTo>
                  <a:pt x="809730" y="-23856"/>
                  <a:pt x="863321" y="70766"/>
                  <a:pt x="914400" y="151153"/>
                </a:cubicBezTo>
                <a:cubicBezTo>
                  <a:pt x="965479" y="231540"/>
                  <a:pt x="1015722" y="401525"/>
                  <a:pt x="1065126" y="487773"/>
                </a:cubicBezTo>
                <a:cubicBezTo>
                  <a:pt x="1114530" y="574021"/>
                  <a:pt x="1161423" y="614214"/>
                  <a:pt x="1210827" y="668643"/>
                </a:cubicBezTo>
                <a:cubicBezTo>
                  <a:pt x="1260231" y="723072"/>
                  <a:pt x="1310473" y="764102"/>
                  <a:pt x="1361552" y="814344"/>
                </a:cubicBezTo>
                <a:cubicBezTo>
                  <a:pt x="1412631" y="864586"/>
                  <a:pt x="1467060" y="908966"/>
                  <a:pt x="1517302" y="970093"/>
                </a:cubicBezTo>
                <a:cubicBezTo>
                  <a:pt x="1567544" y="1031221"/>
                  <a:pt x="1612761" y="1145940"/>
                  <a:pt x="1663003" y="1181109"/>
                </a:cubicBezTo>
                <a:cubicBezTo>
                  <a:pt x="1713245" y="1216278"/>
                  <a:pt x="1766835" y="1200368"/>
                  <a:pt x="1818752" y="1181109"/>
                </a:cubicBezTo>
                <a:cubicBezTo>
                  <a:pt x="1870669" y="1161850"/>
                  <a:pt x="1921748" y="1138403"/>
                  <a:pt x="1974502" y="1065553"/>
                </a:cubicBezTo>
                <a:cubicBezTo>
                  <a:pt x="2027256" y="992703"/>
                  <a:pt x="2086708" y="816019"/>
                  <a:pt x="2135275" y="744006"/>
                </a:cubicBezTo>
                <a:cubicBezTo>
                  <a:pt x="2183842" y="671993"/>
                  <a:pt x="2216500" y="623426"/>
                  <a:pt x="2265904" y="633474"/>
                </a:cubicBezTo>
                <a:cubicBezTo>
                  <a:pt x="2315308" y="643522"/>
                  <a:pt x="2378948" y="785874"/>
                  <a:pt x="2431702" y="804296"/>
                </a:cubicBezTo>
                <a:cubicBezTo>
                  <a:pt x="2484456" y="822718"/>
                  <a:pt x="2533860" y="739819"/>
                  <a:pt x="2582427" y="744006"/>
                </a:cubicBezTo>
                <a:cubicBezTo>
                  <a:pt x="2630994" y="748193"/>
                  <a:pt x="2697146" y="811833"/>
                  <a:pt x="2723104" y="829417"/>
                </a:cubicBezTo>
                <a:cubicBezTo>
                  <a:pt x="2749062" y="847002"/>
                  <a:pt x="2735664" y="848676"/>
                  <a:pt x="2738176" y="849513"/>
                </a:cubicBezTo>
                <a:cubicBezTo>
                  <a:pt x="2740688" y="850350"/>
                  <a:pt x="2739432" y="842395"/>
                  <a:pt x="2738176" y="8344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F32987F-E2ED-D34A-AF23-E1A36D6D0AF4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009442" y="1914241"/>
            <a:ext cx="1" cy="1072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8AB6C8E3-1122-3445-9C0B-A7BCF85902B5}"/>
              </a:ext>
            </a:extLst>
          </p:cNvPr>
          <p:cNvCxnSpPr>
            <a:cxnSpLocks/>
          </p:cNvCxnSpPr>
          <p:nvPr/>
        </p:nvCxnSpPr>
        <p:spPr>
          <a:xfrm flipH="1">
            <a:off x="7152499" y="1845497"/>
            <a:ext cx="5091" cy="114905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52B98371-1006-B44B-9EE5-8AE703CB4A08}"/>
              </a:ext>
            </a:extLst>
          </p:cNvPr>
          <p:cNvCxnSpPr>
            <a:cxnSpLocks/>
          </p:cNvCxnSpPr>
          <p:nvPr/>
        </p:nvCxnSpPr>
        <p:spPr>
          <a:xfrm>
            <a:off x="7309989" y="1997897"/>
            <a:ext cx="4253" cy="9890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C60AD8C-0678-1F45-8347-EF1D95F1CD32}"/>
              </a:ext>
            </a:extLst>
          </p:cNvPr>
          <p:cNvCxnSpPr>
            <a:cxnSpLocks/>
          </p:cNvCxnSpPr>
          <p:nvPr/>
        </p:nvCxnSpPr>
        <p:spPr>
          <a:xfrm flipH="1">
            <a:off x="7457400" y="1871571"/>
            <a:ext cx="9879" cy="11153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8C2B908D-7F5F-B347-8E2C-D6829CDAB642}"/>
              </a:ext>
            </a:extLst>
          </p:cNvPr>
          <p:cNvCxnSpPr>
            <a:cxnSpLocks/>
          </p:cNvCxnSpPr>
          <p:nvPr/>
        </p:nvCxnSpPr>
        <p:spPr>
          <a:xfrm flipH="1">
            <a:off x="7613411" y="1608332"/>
            <a:ext cx="6269" cy="137863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B716D47B-F9A5-FA41-BA85-6AB04782CE4B}"/>
              </a:ext>
            </a:extLst>
          </p:cNvPr>
          <p:cNvCxnSpPr>
            <a:cxnSpLocks/>
          </p:cNvCxnSpPr>
          <p:nvPr/>
        </p:nvCxnSpPr>
        <p:spPr>
          <a:xfrm flipH="1">
            <a:off x="7769884" y="1271743"/>
            <a:ext cx="2195" cy="171252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BDD7CCE8-BA30-0D4B-B1FD-564B9944875E}"/>
              </a:ext>
            </a:extLst>
          </p:cNvPr>
          <p:cNvCxnSpPr>
            <a:cxnSpLocks/>
          </p:cNvCxnSpPr>
          <p:nvPr/>
        </p:nvCxnSpPr>
        <p:spPr>
          <a:xfrm>
            <a:off x="7919589" y="1419253"/>
            <a:ext cx="8508" cy="15458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41936CF7-93A0-F441-9043-9A82A3FBB1DA}"/>
              </a:ext>
            </a:extLst>
          </p:cNvPr>
          <p:cNvCxnSpPr>
            <a:cxnSpLocks/>
            <a:stCxn id="43" idx="7"/>
          </p:cNvCxnSpPr>
          <p:nvPr/>
        </p:nvCxnSpPr>
        <p:spPr>
          <a:xfrm flipH="1">
            <a:off x="8067651" y="1776475"/>
            <a:ext cx="11224" cy="120290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4EBB7A9F-1F40-2847-9A4F-8BAD48A2BE6D}"/>
              </a:ext>
            </a:extLst>
          </p:cNvPr>
          <p:cNvCxnSpPr>
            <a:cxnSpLocks/>
          </p:cNvCxnSpPr>
          <p:nvPr/>
        </p:nvCxnSpPr>
        <p:spPr>
          <a:xfrm flipH="1">
            <a:off x="8226879" y="1934715"/>
            <a:ext cx="1" cy="1072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8A9827A3-FEB8-D44D-B36E-79D4AB9085B3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8381043" y="2127137"/>
            <a:ext cx="0" cy="8522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연결선[R] 132">
            <a:extLst>
              <a:ext uri="{FF2B5EF4-FFF2-40B4-BE49-F238E27FC236}">
                <a16:creationId xmlns:a16="http://schemas.microsoft.com/office/drawing/2014/main" id="{B394A718-1530-BB44-87E5-5F439CF9DE19}"/>
              </a:ext>
            </a:extLst>
          </p:cNvPr>
          <p:cNvCxnSpPr>
            <a:cxnSpLocks/>
          </p:cNvCxnSpPr>
          <p:nvPr/>
        </p:nvCxnSpPr>
        <p:spPr>
          <a:xfrm>
            <a:off x="8537457" y="2251190"/>
            <a:ext cx="0" cy="7455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FC7A722E-0F72-4E44-8B5D-AF84533D66DF}"/>
              </a:ext>
            </a:extLst>
          </p:cNvPr>
          <p:cNvCxnSpPr>
            <a:cxnSpLocks/>
            <a:stCxn id="43" idx="11"/>
          </p:cNvCxnSpPr>
          <p:nvPr/>
        </p:nvCxnSpPr>
        <p:spPr>
          <a:xfrm>
            <a:off x="8676752" y="2469811"/>
            <a:ext cx="821" cy="52474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C6C25011-98FC-014D-9B50-1C06F07FF340}"/>
              </a:ext>
            </a:extLst>
          </p:cNvPr>
          <p:cNvCxnSpPr>
            <a:cxnSpLocks/>
            <a:stCxn id="114" idx="0"/>
          </p:cNvCxnSpPr>
          <p:nvPr/>
        </p:nvCxnSpPr>
        <p:spPr>
          <a:xfrm flipH="1">
            <a:off x="8838242" y="2440748"/>
            <a:ext cx="1" cy="56669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5B7B139E-E3E0-164B-A166-90DCE80B124A}"/>
              </a:ext>
            </a:extLst>
          </p:cNvPr>
          <p:cNvCxnSpPr>
            <a:cxnSpLocks/>
            <a:stCxn id="43" idx="13"/>
          </p:cNvCxnSpPr>
          <p:nvPr/>
        </p:nvCxnSpPr>
        <p:spPr>
          <a:xfrm>
            <a:off x="8988251" y="2354255"/>
            <a:ext cx="0" cy="6327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DB9735D6-89B0-E048-AD4A-EA9A20223360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9125679" y="1977727"/>
            <a:ext cx="17364" cy="10092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69FD06AC-43F5-A446-B131-D03BFAA862FF}"/>
              </a:ext>
            </a:extLst>
          </p:cNvPr>
          <p:cNvCxnSpPr>
            <a:cxnSpLocks/>
          </p:cNvCxnSpPr>
          <p:nvPr/>
        </p:nvCxnSpPr>
        <p:spPr>
          <a:xfrm flipH="1">
            <a:off x="9304502" y="1914241"/>
            <a:ext cx="1" cy="1072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CD33E176-4BB5-6348-A8C7-D8D8DEF82D67}"/>
              </a:ext>
            </a:extLst>
          </p:cNvPr>
          <p:cNvCxnSpPr>
            <a:cxnSpLocks/>
          </p:cNvCxnSpPr>
          <p:nvPr/>
        </p:nvCxnSpPr>
        <p:spPr>
          <a:xfrm>
            <a:off x="9447844" y="2100712"/>
            <a:ext cx="6667" cy="8862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AE93D9BE-C793-3345-96E2-4E8CA8936677}"/>
              </a:ext>
            </a:extLst>
          </p:cNvPr>
          <p:cNvCxnSpPr>
            <a:cxnSpLocks/>
          </p:cNvCxnSpPr>
          <p:nvPr/>
        </p:nvCxnSpPr>
        <p:spPr>
          <a:xfrm flipH="1">
            <a:off x="9605288" y="2009833"/>
            <a:ext cx="2" cy="9847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8EAAE6BD-3800-4341-92FD-8105C34152A9}"/>
              </a:ext>
            </a:extLst>
          </p:cNvPr>
          <p:cNvCxnSpPr>
            <a:cxnSpLocks/>
          </p:cNvCxnSpPr>
          <p:nvPr/>
        </p:nvCxnSpPr>
        <p:spPr>
          <a:xfrm>
            <a:off x="9748387" y="2131608"/>
            <a:ext cx="0" cy="8553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3446019-893D-174C-9384-E5C43DCAE94D}"/>
              </a:ext>
            </a:extLst>
          </p:cNvPr>
          <p:cNvSpPr txBox="1"/>
          <p:nvPr/>
        </p:nvSpPr>
        <p:spPr>
          <a:xfrm>
            <a:off x="9590330" y="2950753"/>
            <a:ext cx="349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>
                <a:solidFill>
                  <a:srgbClr val="FF0000"/>
                </a:solidFill>
              </a:rPr>
              <a:t>2/28</a:t>
            </a:r>
            <a:endParaRPr kumimoji="1"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528BAB6-DA47-2B4B-AABF-9205B54A9DE8}"/>
              </a:ext>
            </a:extLst>
          </p:cNvPr>
          <p:cNvSpPr txBox="1"/>
          <p:nvPr/>
        </p:nvSpPr>
        <p:spPr>
          <a:xfrm>
            <a:off x="9454650" y="2948306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2/27</a:t>
            </a:r>
            <a:endParaRPr kumimoji="1" lang="ko-KR" altLang="en-US" sz="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38ED007-1F7F-DC4B-A4D1-1DCB030C6F6A}"/>
              </a:ext>
            </a:extLst>
          </p:cNvPr>
          <p:cNvSpPr txBox="1"/>
          <p:nvPr/>
        </p:nvSpPr>
        <p:spPr>
          <a:xfrm>
            <a:off x="9318969" y="2949445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2/26</a:t>
            </a:r>
            <a:endParaRPr kumimoji="1" lang="ko-KR" altLang="en-US" sz="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C838D43-A1F3-504F-91CB-A2BEE31C9AD7}"/>
              </a:ext>
            </a:extLst>
          </p:cNvPr>
          <p:cNvSpPr txBox="1"/>
          <p:nvPr/>
        </p:nvSpPr>
        <p:spPr>
          <a:xfrm>
            <a:off x="9168944" y="2950584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2/25</a:t>
            </a:r>
            <a:endParaRPr kumimoji="1" lang="ko-KR" altLang="en-US" sz="4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54073-46BB-C443-AD31-BF71B43ABF58}"/>
              </a:ext>
            </a:extLst>
          </p:cNvPr>
          <p:cNvSpPr txBox="1"/>
          <p:nvPr/>
        </p:nvSpPr>
        <p:spPr>
          <a:xfrm>
            <a:off x="8997403" y="294813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2/24</a:t>
            </a:r>
            <a:endParaRPr kumimoji="1" lang="ko-KR" altLang="en-US" sz="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AABCBBC-FB1E-B44C-B6AA-C9D92634117A}"/>
              </a:ext>
            </a:extLst>
          </p:cNvPr>
          <p:cNvSpPr txBox="1"/>
          <p:nvPr/>
        </p:nvSpPr>
        <p:spPr>
          <a:xfrm>
            <a:off x="8858136" y="2945690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2/23</a:t>
            </a:r>
            <a:endParaRPr kumimoji="1" lang="ko-KR" altLang="en-US" sz="4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103F66-B4B9-8045-A970-A4A30670EDCB}"/>
              </a:ext>
            </a:extLst>
          </p:cNvPr>
          <p:cNvSpPr txBox="1"/>
          <p:nvPr/>
        </p:nvSpPr>
        <p:spPr>
          <a:xfrm>
            <a:off x="8697353" y="2946829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2/22</a:t>
            </a:r>
            <a:endParaRPr kumimoji="1" lang="ko-KR" altLang="en-US" sz="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4A7E7E0-C902-D94D-84F2-AE08DD1F41DF}"/>
              </a:ext>
            </a:extLst>
          </p:cNvPr>
          <p:cNvSpPr txBox="1"/>
          <p:nvPr/>
        </p:nvSpPr>
        <p:spPr>
          <a:xfrm>
            <a:off x="8540861" y="2946964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2/21</a:t>
            </a:r>
            <a:endParaRPr kumimoji="1" lang="ko-KR" altLang="en-US" sz="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B31BA8-55C6-D34E-93AD-C497620F2A3C}"/>
              </a:ext>
            </a:extLst>
          </p:cNvPr>
          <p:cNvSpPr txBox="1"/>
          <p:nvPr/>
        </p:nvSpPr>
        <p:spPr>
          <a:xfrm>
            <a:off x="8394492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/>
              <a:t>2/20</a:t>
            </a:r>
            <a:endParaRPr kumimoji="1" lang="ko-KR" altLang="en-US" sz="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FACB23E-5E4B-4943-902C-F314D13892F0}"/>
              </a:ext>
            </a:extLst>
          </p:cNvPr>
          <p:cNvSpPr txBox="1"/>
          <p:nvPr/>
        </p:nvSpPr>
        <p:spPr>
          <a:xfrm>
            <a:off x="8246985" y="295528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2/19</a:t>
            </a:r>
            <a:endParaRPr kumimoji="1" lang="ko-KR" altLang="en-US" sz="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EA396F9-BF31-9847-BAEB-58CF97E0DF6E}"/>
              </a:ext>
            </a:extLst>
          </p:cNvPr>
          <p:cNvSpPr txBox="1"/>
          <p:nvPr/>
        </p:nvSpPr>
        <p:spPr>
          <a:xfrm>
            <a:off x="7925789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2/17</a:t>
            </a:r>
            <a:endParaRPr kumimoji="1" lang="ko-KR" altLang="en-US" sz="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2C96122-BB70-EA40-8D50-72D0E0DAC90E}"/>
              </a:ext>
            </a:extLst>
          </p:cNvPr>
          <p:cNvSpPr txBox="1"/>
          <p:nvPr/>
        </p:nvSpPr>
        <p:spPr>
          <a:xfrm>
            <a:off x="8086674" y="295528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2/18</a:t>
            </a:r>
            <a:endParaRPr kumimoji="1" lang="ko-KR" altLang="en-US" sz="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E434A94-0565-7D4C-A1D1-1EB3161584F7}"/>
              </a:ext>
            </a:extLst>
          </p:cNvPr>
          <p:cNvSpPr txBox="1"/>
          <p:nvPr/>
        </p:nvSpPr>
        <p:spPr>
          <a:xfrm>
            <a:off x="7780340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2/16</a:t>
            </a:r>
            <a:endParaRPr kumimoji="1" lang="ko-KR" alt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DD564CD-8558-FE47-B465-B2867FBB6A45}"/>
              </a:ext>
            </a:extLst>
          </p:cNvPr>
          <p:cNvSpPr txBox="1"/>
          <p:nvPr/>
        </p:nvSpPr>
        <p:spPr>
          <a:xfrm>
            <a:off x="7627465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2/15</a:t>
            </a:r>
            <a:endParaRPr kumimoji="1" lang="ko-KR" altLang="en-US" sz="4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8DCD1AC-A2A9-834F-9F48-3D6902A63F81}"/>
              </a:ext>
            </a:extLst>
          </p:cNvPr>
          <p:cNvSpPr txBox="1"/>
          <p:nvPr/>
        </p:nvSpPr>
        <p:spPr>
          <a:xfrm>
            <a:off x="7470758" y="294813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2/14</a:t>
            </a:r>
            <a:endParaRPr kumimoji="1" lang="ko-KR" altLang="en-US" sz="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0BF107A-654C-AF4C-B513-44B3E850133C}"/>
              </a:ext>
            </a:extLst>
          </p:cNvPr>
          <p:cNvSpPr txBox="1"/>
          <p:nvPr/>
        </p:nvSpPr>
        <p:spPr>
          <a:xfrm>
            <a:off x="7306175" y="2951032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2/13</a:t>
            </a:r>
            <a:endParaRPr kumimoji="1" lang="ko-KR" altLang="en-US" sz="4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EA7639-DC0D-8940-9BB9-D16880CFDF2F}"/>
              </a:ext>
            </a:extLst>
          </p:cNvPr>
          <p:cNvSpPr txBox="1"/>
          <p:nvPr/>
        </p:nvSpPr>
        <p:spPr>
          <a:xfrm>
            <a:off x="7171752" y="2948125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2/12</a:t>
            </a:r>
            <a:endParaRPr kumimoji="1" lang="ko-KR" altLang="en-US" sz="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D0A14E7-AC17-D04C-81DA-E342E79A02BD}"/>
              </a:ext>
            </a:extLst>
          </p:cNvPr>
          <p:cNvSpPr txBox="1"/>
          <p:nvPr/>
        </p:nvSpPr>
        <p:spPr>
          <a:xfrm>
            <a:off x="7023607" y="2942881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2/11</a:t>
            </a:r>
            <a:endParaRPr kumimoji="1" lang="ko-KR" altLang="en-US" sz="4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801368F-C0D8-A743-8080-593B5513C389}"/>
              </a:ext>
            </a:extLst>
          </p:cNvPr>
          <p:cNvSpPr txBox="1"/>
          <p:nvPr/>
        </p:nvSpPr>
        <p:spPr>
          <a:xfrm>
            <a:off x="6876711" y="2951092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2/10</a:t>
            </a:r>
            <a:endParaRPr kumimoji="1" lang="ko-KR" altLang="en-US" sz="4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58E3CB2-426F-7B4E-9BAC-F0DA5981C4F4}"/>
              </a:ext>
            </a:extLst>
          </p:cNvPr>
          <p:cNvSpPr txBox="1"/>
          <p:nvPr/>
        </p:nvSpPr>
        <p:spPr>
          <a:xfrm>
            <a:off x="9796943" y="278132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날짜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3550744-09FA-7741-830D-D43088167083}"/>
              </a:ext>
            </a:extLst>
          </p:cNvPr>
          <p:cNvSpPr txBox="1"/>
          <p:nvPr/>
        </p:nvSpPr>
        <p:spPr>
          <a:xfrm>
            <a:off x="6235444" y="89816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/>
              <a:t>이탈율</a:t>
            </a:r>
            <a:endParaRPr kumimoji="1" lang="ko-KR" altLang="en-US" sz="1050" dirty="0"/>
          </a:p>
        </p:txBody>
      </p: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6DE94A3D-E27D-6745-B4D8-BA795EC85725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6763031" y="1274727"/>
            <a:ext cx="98198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12847337-D302-6F4C-898A-9C237F967074}"/>
              </a:ext>
            </a:extLst>
          </p:cNvPr>
          <p:cNvSpPr txBox="1"/>
          <p:nvPr/>
        </p:nvSpPr>
        <p:spPr>
          <a:xfrm>
            <a:off x="6472505" y="1153980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/>
              <a:t>75%</a:t>
            </a:r>
            <a:endParaRPr kumimoji="1" lang="ko-KR" altLang="en-US" sz="700" dirty="0"/>
          </a:p>
        </p:txBody>
      </p:sp>
      <p:cxnSp>
        <p:nvCxnSpPr>
          <p:cNvPr id="207" name="직선 연결선[R] 206">
            <a:extLst>
              <a:ext uri="{FF2B5EF4-FFF2-40B4-BE49-F238E27FC236}">
                <a16:creationId xmlns:a16="http://schemas.microsoft.com/office/drawing/2014/main" id="{EC8385D2-4211-9146-ABC6-57601E8D8354}"/>
              </a:ext>
            </a:extLst>
          </p:cNvPr>
          <p:cNvCxnSpPr>
            <a:cxnSpLocks/>
            <a:stCxn id="113" idx="3"/>
          </p:cNvCxnSpPr>
          <p:nvPr/>
        </p:nvCxnSpPr>
        <p:spPr>
          <a:xfrm flipH="1" flipV="1">
            <a:off x="6773941" y="2483360"/>
            <a:ext cx="1893217" cy="365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CD11751-95A0-134B-85E2-DC735F647B90}"/>
              </a:ext>
            </a:extLst>
          </p:cNvPr>
          <p:cNvSpPr txBox="1"/>
          <p:nvPr/>
        </p:nvSpPr>
        <p:spPr>
          <a:xfrm>
            <a:off x="6482275" y="2389293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/>
              <a:t>21%</a:t>
            </a:r>
            <a:endParaRPr kumimoji="1" lang="ko-KR" altLang="en-US" sz="7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6948BA0-419A-7546-8AA9-71E2576818FC}"/>
              </a:ext>
            </a:extLst>
          </p:cNvPr>
          <p:cNvSpPr txBox="1"/>
          <p:nvPr/>
        </p:nvSpPr>
        <p:spPr>
          <a:xfrm>
            <a:off x="6404843" y="199273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rgbClr val="FF0000"/>
                </a:solidFill>
              </a:rPr>
              <a:t>40%</a:t>
            </a:r>
            <a:endParaRPr kumimoji="1"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16" name="직선 연결선[R] 215">
            <a:extLst>
              <a:ext uri="{FF2B5EF4-FFF2-40B4-BE49-F238E27FC236}">
                <a16:creationId xmlns:a16="http://schemas.microsoft.com/office/drawing/2014/main" id="{F38DF53B-0E46-1543-A09D-DC4EBD0A519C}"/>
              </a:ext>
            </a:extLst>
          </p:cNvPr>
          <p:cNvCxnSpPr>
            <a:cxnSpLocks/>
            <a:stCxn id="43" idx="19"/>
          </p:cNvCxnSpPr>
          <p:nvPr/>
        </p:nvCxnSpPr>
        <p:spPr>
          <a:xfrm flipH="1" flipV="1">
            <a:off x="6763030" y="2122291"/>
            <a:ext cx="2988895" cy="1592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56034322-121A-2846-BA12-39EB8D7D56DB}"/>
              </a:ext>
            </a:extLst>
          </p:cNvPr>
          <p:cNvGrpSpPr/>
          <p:nvPr/>
        </p:nvGrpSpPr>
        <p:grpSpPr>
          <a:xfrm>
            <a:off x="10022690" y="925132"/>
            <a:ext cx="2016899" cy="1131105"/>
            <a:chOff x="3072543" y="1670099"/>
            <a:chExt cx="2016899" cy="1131105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993AA32-FEBB-E143-867F-24283FA35047}"/>
                </a:ext>
              </a:extLst>
            </p:cNvPr>
            <p:cNvSpPr txBox="1"/>
            <p:nvPr/>
          </p:nvSpPr>
          <p:spPr>
            <a:xfrm>
              <a:off x="3086409" y="1670099"/>
              <a:ext cx="177484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+</a:t>
              </a:r>
              <a:r>
                <a:rPr lang="en-US" altLang="ko-KR" i="1" dirty="0">
                  <a:sym typeface="Symbol" pitchFamily="2" charset="2"/>
                </a:rPr>
                <a:t>5. </a:t>
              </a:r>
              <a:r>
                <a:rPr lang="ko-KR" altLang="en-US" sz="1400" dirty="0">
                  <a:sym typeface="Symbol" pitchFamily="2" charset="2"/>
                </a:rPr>
                <a:t>기간별 비교 </a:t>
              </a:r>
              <a:endParaRPr lang="en-US" altLang="ko-KR" sz="1400" dirty="0">
                <a:sym typeface="Symbol" pitchFamily="2" charset="2"/>
              </a:endParaRPr>
            </a:p>
            <a:p>
              <a:r>
                <a:rPr lang="en-US" altLang="ko-KR" sz="1400" dirty="0">
                  <a:sym typeface="Symbol" pitchFamily="2" charset="2"/>
                </a:rPr>
                <a:t>(14~16</a:t>
              </a:r>
              <a:r>
                <a:rPr lang="ko-KR" altLang="en-US" sz="1400" dirty="0">
                  <a:sym typeface="Symbol" pitchFamily="2" charset="2"/>
                </a:rPr>
                <a:t> </a:t>
              </a:r>
              <a:r>
                <a:rPr lang="en-US" altLang="ko-KR" sz="1400" dirty="0">
                  <a:sym typeface="Symbol" pitchFamily="2" charset="2"/>
                </a:rPr>
                <a:t>vs. 21~23)</a:t>
              </a:r>
            </a:p>
            <a:p>
              <a:r>
                <a:rPr kumimoji="1" lang="en-US" altLang="ko-KR" sz="1400" dirty="0">
                  <a:sym typeface="Symbol" pitchFamily="2" charset="2"/>
                </a:rPr>
                <a:t>(</a:t>
              </a:r>
              <a:r>
                <a:rPr kumimoji="1" lang="ko-KR" altLang="en-US" sz="1400" dirty="0">
                  <a:sym typeface="Symbol" pitchFamily="2" charset="2"/>
                </a:rPr>
                <a:t>시각화 </a:t>
              </a:r>
              <a:r>
                <a:rPr kumimoji="1" lang="en-US" altLang="ko-KR" sz="1400" dirty="0">
                  <a:sym typeface="Symbol" pitchFamily="2" charset="2"/>
                </a:rPr>
                <a:t>or</a:t>
              </a:r>
              <a:r>
                <a:rPr kumimoji="1" lang="ko-KR" altLang="en-US" sz="1400" dirty="0">
                  <a:sym typeface="Symbol" pitchFamily="2" charset="2"/>
                </a:rPr>
                <a:t> 수치</a:t>
              </a:r>
              <a:r>
                <a:rPr kumimoji="1" lang="en-US" altLang="ko-KR" sz="1400" dirty="0">
                  <a:sym typeface="Symbol" pitchFamily="2" charset="2"/>
                </a:rPr>
                <a:t>)</a:t>
              </a:r>
              <a:endParaRPr kumimoji="1" lang="ko-KR" altLang="en-US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DBFE852-B400-2E4A-8761-EC3625FF7C1B}"/>
                </a:ext>
              </a:extLst>
            </p:cNvPr>
            <p:cNvSpPr txBox="1"/>
            <p:nvPr/>
          </p:nvSpPr>
          <p:spPr>
            <a:xfrm>
              <a:off x="3072543" y="2431872"/>
              <a:ext cx="2016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+</a:t>
              </a:r>
              <a:r>
                <a:rPr lang="en-US" altLang="ko-KR" i="1" dirty="0">
                  <a:sym typeface="Symbol" pitchFamily="2" charset="2"/>
                </a:rPr>
                <a:t>6.</a:t>
              </a:r>
              <a:r>
                <a:rPr lang="ko-KR" altLang="en-US" i="1" dirty="0">
                  <a:sym typeface="Symbol" pitchFamily="2" charset="2"/>
                </a:rPr>
                <a:t> </a:t>
              </a:r>
              <a:r>
                <a:rPr lang="ko-KR" altLang="en-US" sz="1400" dirty="0">
                  <a:sym typeface="Symbol" pitchFamily="2" charset="2"/>
                </a:rPr>
                <a:t>실제 결과 검증</a:t>
              </a:r>
              <a:r>
                <a:rPr lang="en-US" altLang="ko-KR" sz="1400" dirty="0">
                  <a:sym typeface="Symbol" pitchFamily="2" charset="2"/>
                </a:rPr>
                <a:t> </a:t>
              </a:r>
            </a:p>
          </p:txBody>
        </p:sp>
      </p:grpSp>
      <p:sp>
        <p:nvSpPr>
          <p:cNvPr id="222" name="양쪽 중괄호 221">
            <a:extLst>
              <a:ext uri="{FF2B5EF4-FFF2-40B4-BE49-F238E27FC236}">
                <a16:creationId xmlns:a16="http://schemas.microsoft.com/office/drawing/2014/main" id="{1E88FEE9-F231-5041-9A75-4E76D1AADF82}"/>
              </a:ext>
            </a:extLst>
          </p:cNvPr>
          <p:cNvSpPr/>
          <p:nvPr/>
        </p:nvSpPr>
        <p:spPr>
          <a:xfrm>
            <a:off x="7592618" y="1172255"/>
            <a:ext cx="371750" cy="560737"/>
          </a:xfrm>
          <a:prstGeom prst="bracePair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3" name="양쪽 중괄호 222">
            <a:extLst>
              <a:ext uri="{FF2B5EF4-FFF2-40B4-BE49-F238E27FC236}">
                <a16:creationId xmlns:a16="http://schemas.microsoft.com/office/drawing/2014/main" id="{78BCF9FD-855B-F245-9A71-801666DD68BD}"/>
              </a:ext>
            </a:extLst>
          </p:cNvPr>
          <p:cNvSpPr/>
          <p:nvPr/>
        </p:nvSpPr>
        <p:spPr>
          <a:xfrm>
            <a:off x="8654861" y="2126377"/>
            <a:ext cx="371750" cy="560737"/>
          </a:xfrm>
          <a:prstGeom prst="bracePair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0E0DCF4-802D-6449-94E7-B9BE8841E2EE}"/>
              </a:ext>
            </a:extLst>
          </p:cNvPr>
          <p:cNvSpPr txBox="1"/>
          <p:nvPr/>
        </p:nvSpPr>
        <p:spPr>
          <a:xfrm>
            <a:off x="6249179" y="273275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 err="1"/>
              <a:t>이탈율</a:t>
            </a:r>
            <a:r>
              <a:rPr kumimoji="1" lang="ko-KR" altLang="en-US" sz="1400" dirty="0"/>
              <a:t> 추이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0D24ADC-77DA-A745-8606-28260303A352}"/>
              </a:ext>
            </a:extLst>
          </p:cNvPr>
          <p:cNvSpPr txBox="1"/>
          <p:nvPr/>
        </p:nvSpPr>
        <p:spPr>
          <a:xfrm>
            <a:off x="258741" y="3452521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주요 변수 추출 및 영향력 측정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graphicFrame>
        <p:nvGraphicFramePr>
          <p:cNvPr id="226" name="표 225">
            <a:extLst>
              <a:ext uri="{FF2B5EF4-FFF2-40B4-BE49-F238E27FC236}">
                <a16:creationId xmlns:a16="http://schemas.microsoft.com/office/drawing/2014/main" id="{5AA11726-9F50-9941-8B12-EFA7824D9D63}"/>
              </a:ext>
            </a:extLst>
          </p:cNvPr>
          <p:cNvGraphicFramePr>
            <a:graphicFrameLocks noGrp="1"/>
          </p:cNvGraphicFramePr>
          <p:nvPr/>
        </p:nvGraphicFramePr>
        <p:xfrm>
          <a:off x="657799" y="3793681"/>
          <a:ext cx="4834012" cy="160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03">
                  <a:extLst>
                    <a:ext uri="{9D8B030D-6E8A-4147-A177-3AD203B41FA5}">
                      <a16:colId xmlns:a16="http://schemas.microsoft.com/office/drawing/2014/main" val="818706422"/>
                    </a:ext>
                  </a:extLst>
                </a:gridCol>
                <a:gridCol w="2015704">
                  <a:extLst>
                    <a:ext uri="{9D8B030D-6E8A-4147-A177-3AD203B41FA5}">
                      <a16:colId xmlns:a16="http://schemas.microsoft.com/office/drawing/2014/main" val="2118875919"/>
                    </a:ext>
                  </a:extLst>
                </a:gridCol>
                <a:gridCol w="2407105">
                  <a:extLst>
                    <a:ext uri="{9D8B030D-6E8A-4147-A177-3AD203B41FA5}">
                      <a16:colId xmlns:a16="http://schemas.microsoft.com/office/drawing/2014/main" val="1905617257"/>
                    </a:ext>
                  </a:extLst>
                </a:gridCol>
              </a:tblGrid>
              <a:tr h="2400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행태 데이터 원인 분석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1871"/>
                  </a:ext>
                </a:extLst>
              </a:tr>
              <a:tr h="2400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+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444058"/>
                  </a:ext>
                </a:extLst>
              </a:tr>
              <a:tr h="320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캡쳐 클릭이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12%</a:t>
                      </a:r>
                      <a:r>
                        <a:rPr lang="ko-KR" altLang="en-US" sz="800" dirty="0"/>
                        <a:t> 증가합니다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갤러리 광고 클릭이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6%</a:t>
                      </a:r>
                      <a:r>
                        <a:rPr lang="ko-KR" altLang="en-US" sz="800" dirty="0"/>
                        <a:t> 감소합니다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628888"/>
                  </a:ext>
                </a:extLst>
              </a:tr>
              <a:tr h="440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일 평균 이용시간이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분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9%</a:t>
                      </a:r>
                      <a:r>
                        <a:rPr lang="ko-KR" altLang="en-US" sz="800" dirty="0"/>
                        <a:t> 증가합니다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갤러리를 클릭 안한 사람은 한 사람들보다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확률이 </a:t>
                      </a:r>
                      <a:r>
                        <a:rPr lang="en-US" altLang="ko-KR" sz="800" dirty="0"/>
                        <a:t>5%</a:t>
                      </a:r>
                      <a:r>
                        <a:rPr lang="ko-KR" altLang="en-US" sz="800" dirty="0"/>
                        <a:t> 감소합니다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957911"/>
                  </a:ext>
                </a:extLst>
              </a:tr>
              <a:tr h="320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세팅 클릭이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7%</a:t>
                      </a:r>
                      <a:r>
                        <a:rPr lang="ko-KR" altLang="en-US" sz="800" dirty="0"/>
                        <a:t> 증가합니다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End</a:t>
                      </a:r>
                      <a:r>
                        <a:rPr lang="ko-KR" altLang="en-US" sz="800" dirty="0"/>
                        <a:t>광고 클릭이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2%</a:t>
                      </a:r>
                      <a:r>
                        <a:rPr lang="ko-KR" altLang="en-US" sz="800" dirty="0"/>
                        <a:t> 감소합니다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949209"/>
                  </a:ext>
                </a:extLst>
              </a:tr>
            </a:tbl>
          </a:graphicData>
        </a:graphic>
      </p:graphicFrame>
      <p:sp>
        <p:nvSpPr>
          <p:cNvPr id="227" name="TextBox 226">
            <a:extLst>
              <a:ext uri="{FF2B5EF4-FFF2-40B4-BE49-F238E27FC236}">
                <a16:creationId xmlns:a16="http://schemas.microsoft.com/office/drawing/2014/main" id="{4754A925-1B81-8B4B-B619-2761D8F8FA8B}"/>
              </a:ext>
            </a:extLst>
          </p:cNvPr>
          <p:cNvSpPr txBox="1"/>
          <p:nvPr/>
        </p:nvSpPr>
        <p:spPr>
          <a:xfrm>
            <a:off x="6195680" y="3485563"/>
            <a:ext cx="408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특정 변수에 대한 이탈자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비이탈자</a:t>
            </a:r>
            <a:r>
              <a:rPr kumimoji="1" lang="ko-KR" altLang="en-US" sz="1400" dirty="0"/>
              <a:t> 비교 시각화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4116713" y="339604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  <a:r>
              <a:rPr lang="en-US" altLang="ko-KR" i="1" dirty="0">
                <a:sym typeface="Symbol" pitchFamily="2" charset="2"/>
              </a:rPr>
              <a:t>7. </a:t>
            </a:r>
            <a:r>
              <a:rPr lang="ko-KR" altLang="en-US" sz="1400" dirty="0">
                <a:sym typeface="Symbol" pitchFamily="2" charset="2"/>
              </a:rPr>
              <a:t>검색기능 </a:t>
            </a:r>
            <a:endParaRPr lang="en-US" altLang="ko-KR" sz="1400" dirty="0">
              <a:sym typeface="Symbol" pitchFamily="2" charset="2"/>
            </a:endParaRPr>
          </a:p>
        </p:txBody>
      </p:sp>
      <p:graphicFrame>
        <p:nvGraphicFramePr>
          <p:cNvPr id="232" name="표 231">
            <a:extLst>
              <a:ext uri="{FF2B5EF4-FFF2-40B4-BE49-F238E27FC236}">
                <a16:creationId xmlns:a16="http://schemas.microsoft.com/office/drawing/2014/main" id="{B2A71AEE-BD5A-2A44-B8EE-04E79B3CFF7E}"/>
              </a:ext>
            </a:extLst>
          </p:cNvPr>
          <p:cNvGraphicFramePr>
            <a:graphicFrameLocks noGrp="1"/>
          </p:cNvGraphicFramePr>
          <p:nvPr/>
        </p:nvGraphicFramePr>
        <p:xfrm>
          <a:off x="652449" y="5509762"/>
          <a:ext cx="4834012" cy="122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03">
                  <a:extLst>
                    <a:ext uri="{9D8B030D-6E8A-4147-A177-3AD203B41FA5}">
                      <a16:colId xmlns:a16="http://schemas.microsoft.com/office/drawing/2014/main" val="818706422"/>
                    </a:ext>
                  </a:extLst>
                </a:gridCol>
                <a:gridCol w="2015704">
                  <a:extLst>
                    <a:ext uri="{9D8B030D-6E8A-4147-A177-3AD203B41FA5}">
                      <a16:colId xmlns:a16="http://schemas.microsoft.com/office/drawing/2014/main" val="2118875919"/>
                    </a:ext>
                  </a:extLst>
                </a:gridCol>
                <a:gridCol w="2407105">
                  <a:extLst>
                    <a:ext uri="{9D8B030D-6E8A-4147-A177-3AD203B41FA5}">
                      <a16:colId xmlns:a16="http://schemas.microsoft.com/office/drawing/2014/main" val="1905617257"/>
                    </a:ext>
                  </a:extLst>
                </a:gridCol>
              </a:tblGrid>
              <a:tr h="2783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접속 데이터 원인 분석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1871"/>
                  </a:ext>
                </a:extLst>
              </a:tr>
              <a:tr h="2783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+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44058"/>
                  </a:ext>
                </a:extLst>
              </a:tr>
              <a:tr h="379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최근 </a:t>
                      </a:r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일간 한번도 접속을 안하면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이탈 확률이 </a:t>
                      </a:r>
                      <a:r>
                        <a:rPr lang="en-US" altLang="ko-KR" sz="900" dirty="0"/>
                        <a:t>35%</a:t>
                      </a:r>
                      <a:r>
                        <a:rPr lang="ko-KR" altLang="en-US" sz="900" dirty="0"/>
                        <a:t> 증가합니다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접속 평균 주기가 </a:t>
                      </a: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분 짧아지면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이탈 확률이 </a:t>
                      </a:r>
                      <a:r>
                        <a:rPr lang="en-US" altLang="ko-KR" sz="900" dirty="0"/>
                        <a:t>23%</a:t>
                      </a:r>
                      <a:r>
                        <a:rPr lang="ko-KR" altLang="en-US" sz="900" dirty="0"/>
                        <a:t> 감소합니다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28888"/>
                  </a:ext>
                </a:extLst>
              </a:tr>
              <a:tr h="284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57911"/>
                  </a:ext>
                </a:extLst>
              </a:tr>
            </a:tbl>
          </a:graphicData>
        </a:graphic>
      </p:graphicFrame>
      <p:pic>
        <p:nvPicPr>
          <p:cNvPr id="234" name="그림 233">
            <a:extLst>
              <a:ext uri="{FF2B5EF4-FFF2-40B4-BE49-F238E27FC236}">
                <a16:creationId xmlns:a16="http://schemas.microsoft.com/office/drawing/2014/main" id="{E9F871DA-DD5E-0647-9AEF-AB2D9CB98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6" t="11022" r="9070" b="5149"/>
          <a:stretch/>
        </p:blipFill>
        <p:spPr>
          <a:xfrm>
            <a:off x="6148403" y="3816115"/>
            <a:ext cx="1897573" cy="1245797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C5F4D1EF-2072-1740-87D2-CF9E5C865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9" t="11491" r="9462" b="4598"/>
          <a:stretch/>
        </p:blipFill>
        <p:spPr>
          <a:xfrm>
            <a:off x="10161060" y="3807772"/>
            <a:ext cx="1882761" cy="1246145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ED261DE7-F157-064B-8DC2-A11C44E7F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9" t="11269" r="9069" b="5608"/>
          <a:stretch/>
        </p:blipFill>
        <p:spPr>
          <a:xfrm>
            <a:off x="8222617" y="3816115"/>
            <a:ext cx="1840850" cy="1246145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B1562BA9-8901-4643-A538-C9975C33092F}"/>
              </a:ext>
            </a:extLst>
          </p:cNvPr>
          <p:cNvSpPr txBox="1"/>
          <p:nvPr/>
        </p:nvSpPr>
        <p:spPr>
          <a:xfrm>
            <a:off x="10283659" y="402575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89% </a:t>
            </a:r>
            <a:r>
              <a:rPr kumimoji="1" lang="ko-KR" altLang="en-US" sz="1200" dirty="0"/>
              <a:t>유사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ECD0CD1-5126-E741-8476-3E22DDB73BEF}"/>
              </a:ext>
            </a:extLst>
          </p:cNvPr>
          <p:cNvSpPr txBox="1"/>
          <p:nvPr/>
        </p:nvSpPr>
        <p:spPr>
          <a:xfrm>
            <a:off x="7199735" y="4025753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23% </a:t>
            </a:r>
            <a:r>
              <a:rPr kumimoji="1" lang="ko-KR" altLang="en-US" sz="1200" dirty="0"/>
              <a:t>유사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A4224CD-2D75-A74B-AEC4-9A841EE095FA}"/>
              </a:ext>
            </a:extLst>
          </p:cNvPr>
          <p:cNvSpPr txBox="1"/>
          <p:nvPr/>
        </p:nvSpPr>
        <p:spPr>
          <a:xfrm>
            <a:off x="9177690" y="4025753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65% </a:t>
            </a:r>
            <a:r>
              <a:rPr kumimoji="1" lang="ko-KR" altLang="en-US" sz="1200" dirty="0"/>
              <a:t>유사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BB17B51-CA34-4243-B16A-6821E6C583BF}"/>
              </a:ext>
            </a:extLst>
          </p:cNvPr>
          <p:cNvSpPr txBox="1"/>
          <p:nvPr/>
        </p:nvSpPr>
        <p:spPr>
          <a:xfrm>
            <a:off x="6737897" y="498202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캡쳐 클릭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73F234D-625A-6041-882B-4933CF2369FA}"/>
              </a:ext>
            </a:extLst>
          </p:cNvPr>
          <p:cNvSpPr txBox="1"/>
          <p:nvPr/>
        </p:nvSpPr>
        <p:spPr>
          <a:xfrm>
            <a:off x="8540861" y="49761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갤러리 클릭 유무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4F98A0E-6A1C-DB46-BA0D-A006D2264689}"/>
              </a:ext>
            </a:extLst>
          </p:cNvPr>
          <p:cNvSpPr txBox="1"/>
          <p:nvPr/>
        </p:nvSpPr>
        <p:spPr>
          <a:xfrm>
            <a:off x="10381711" y="4994898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최근 </a:t>
            </a:r>
            <a:r>
              <a:rPr kumimoji="1" lang="en-US" altLang="ko-KR" sz="1200" dirty="0"/>
              <a:t>7</a:t>
            </a:r>
            <a:r>
              <a:rPr kumimoji="1" lang="ko-KR" altLang="en-US" sz="1200" dirty="0"/>
              <a:t>일간 접속 유무</a:t>
            </a:r>
          </a:p>
        </p:txBody>
      </p:sp>
      <p:graphicFrame>
        <p:nvGraphicFramePr>
          <p:cNvPr id="246" name="표 245">
            <a:extLst>
              <a:ext uri="{FF2B5EF4-FFF2-40B4-BE49-F238E27FC236}">
                <a16:creationId xmlns:a16="http://schemas.microsoft.com/office/drawing/2014/main" id="{413180DB-EE4E-154B-B67F-6F53E7A9A3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355093"/>
          <a:ext cx="5957182" cy="110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660395302"/>
                    </a:ext>
                  </a:extLst>
                </a:gridCol>
                <a:gridCol w="1443222">
                  <a:extLst>
                    <a:ext uri="{9D8B030D-6E8A-4147-A177-3AD203B41FA5}">
                      <a16:colId xmlns:a16="http://schemas.microsoft.com/office/drawing/2014/main" val="4224044354"/>
                    </a:ext>
                  </a:extLst>
                </a:gridCol>
                <a:gridCol w="1562571">
                  <a:extLst>
                    <a:ext uri="{9D8B030D-6E8A-4147-A177-3AD203B41FA5}">
                      <a16:colId xmlns:a16="http://schemas.microsoft.com/office/drawing/2014/main" val="1321400015"/>
                    </a:ext>
                  </a:extLst>
                </a:gridCol>
                <a:gridCol w="1772829">
                  <a:extLst>
                    <a:ext uri="{9D8B030D-6E8A-4147-A177-3AD203B41FA5}">
                      <a16:colId xmlns:a16="http://schemas.microsoft.com/office/drawing/2014/main" val="408082072"/>
                    </a:ext>
                  </a:extLst>
                </a:gridCol>
              </a:tblGrid>
              <a:tr h="3622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캡쳐 클릭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갤러리 클릭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최근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일간 접속 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89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이탈자 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5.7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67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비이탈자</a:t>
                      </a:r>
                      <a:r>
                        <a:rPr lang="ko-KR" altLang="en-US" sz="1200" dirty="0"/>
                        <a:t> 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2.3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99443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1B3A9320-9281-E443-898D-787679A4CE1D}"/>
              </a:ext>
            </a:extLst>
          </p:cNvPr>
          <p:cNvGrpSpPr/>
          <p:nvPr/>
        </p:nvGrpSpPr>
        <p:grpSpPr>
          <a:xfrm>
            <a:off x="2492803" y="1560287"/>
            <a:ext cx="3465627" cy="1681618"/>
            <a:chOff x="2908905" y="1448574"/>
            <a:chExt cx="3465627" cy="16816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92423C-708B-EE40-9D8B-C543CEB69150}"/>
                </a:ext>
              </a:extLst>
            </p:cNvPr>
            <p:cNvSpPr txBox="1"/>
            <p:nvPr/>
          </p:nvSpPr>
          <p:spPr>
            <a:xfrm>
              <a:off x="2922425" y="1448574"/>
              <a:ext cx="15327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+</a:t>
              </a:r>
              <a:r>
                <a:rPr lang="en-US" altLang="ko-KR" i="1" dirty="0">
                  <a:sym typeface="Symbol" pitchFamily="2" charset="2"/>
                </a:rPr>
                <a:t>1. </a:t>
              </a:r>
              <a:r>
                <a:rPr lang="ko-KR" altLang="en-US" sz="1400" dirty="0" err="1">
                  <a:sym typeface="Symbol" pitchFamily="2" charset="2"/>
                </a:rPr>
                <a:t>기간설정</a:t>
              </a:r>
              <a:r>
                <a:rPr lang="ko-KR" altLang="en-US" sz="1400" dirty="0">
                  <a:sym typeface="Symbol" pitchFamily="2" charset="2"/>
                </a:rPr>
                <a:t> </a:t>
              </a:r>
              <a:endParaRPr lang="en-US" altLang="ko-KR" sz="1400" dirty="0">
                <a:sym typeface="Symbol" pitchFamily="2" charset="2"/>
              </a:endParaRPr>
            </a:p>
            <a:p>
              <a:r>
                <a:rPr lang="en-US" altLang="ko-KR" sz="1400" dirty="0">
                  <a:sym typeface="Symbol" pitchFamily="2" charset="2"/>
                </a:rPr>
                <a:t>(Default 7</a:t>
              </a:r>
              <a:r>
                <a:rPr lang="ko-KR" altLang="en-US" sz="1400" dirty="0">
                  <a:sym typeface="Symbol" pitchFamily="2" charset="2"/>
                </a:rPr>
                <a:t>일</a:t>
              </a:r>
              <a:r>
                <a:rPr lang="en-US" altLang="ko-KR" sz="1400" dirty="0">
                  <a:sym typeface="Symbol" pitchFamily="2" charset="2"/>
                </a:rPr>
                <a:t>)</a:t>
              </a:r>
              <a:endParaRPr kumimoji="1"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A6CB37-9F5D-A940-8D13-47F66D4D5E81}"/>
                </a:ext>
              </a:extLst>
            </p:cNvPr>
            <p:cNvSpPr txBox="1"/>
            <p:nvPr/>
          </p:nvSpPr>
          <p:spPr>
            <a:xfrm>
              <a:off x="2908905" y="1943047"/>
              <a:ext cx="17187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+</a:t>
              </a:r>
              <a:r>
                <a:rPr lang="en-US" altLang="ko-KR" i="1" dirty="0">
                  <a:sym typeface="Symbol" pitchFamily="2" charset="2"/>
                </a:rPr>
                <a:t>2. </a:t>
              </a:r>
              <a:r>
                <a:rPr lang="en-US" altLang="ko-KR" sz="1400" dirty="0">
                  <a:sym typeface="Symbol" pitchFamily="2" charset="2"/>
                </a:rPr>
                <a:t>Multi-Class </a:t>
              </a:r>
            </a:p>
            <a:p>
              <a:r>
                <a:rPr lang="en-US" altLang="ko-KR" sz="1400" dirty="0">
                  <a:sym typeface="Symbol" pitchFamily="2" charset="2"/>
                </a:rPr>
                <a:t>(</a:t>
              </a:r>
              <a:r>
                <a:rPr lang="ko-KR" altLang="en-US" sz="1400" dirty="0">
                  <a:sym typeface="Symbol" pitchFamily="2" charset="2"/>
                </a:rPr>
                <a:t>이탈</a:t>
              </a:r>
              <a:r>
                <a:rPr lang="en-US" altLang="ko-KR" sz="1400" dirty="0">
                  <a:sym typeface="Symbol" pitchFamily="2" charset="2"/>
                </a:rPr>
                <a:t>,</a:t>
              </a:r>
              <a:r>
                <a:rPr lang="ko-KR" altLang="en-US" sz="1400" dirty="0">
                  <a:sym typeface="Symbol" pitchFamily="2" charset="2"/>
                </a:rPr>
                <a:t> 위험</a:t>
              </a:r>
              <a:r>
                <a:rPr lang="en-US" altLang="ko-KR" sz="1400" dirty="0">
                  <a:sym typeface="Symbol" pitchFamily="2" charset="2"/>
                </a:rPr>
                <a:t>,</a:t>
              </a:r>
              <a:r>
                <a:rPr lang="ko-KR" altLang="en-US" sz="1400" dirty="0">
                  <a:sym typeface="Symbol" pitchFamily="2" charset="2"/>
                </a:rPr>
                <a:t> 잔류</a:t>
              </a:r>
              <a:r>
                <a:rPr lang="en-US" altLang="ko-KR" sz="1400" dirty="0">
                  <a:sym typeface="Symbol" pitchFamily="2" charset="2"/>
                </a:rPr>
                <a:t>)</a:t>
              </a:r>
              <a:endParaRPr kumimoji="1" lang="ko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C4E6C66-3514-6243-8CF7-5EF1EDF6DAAB}"/>
                </a:ext>
              </a:extLst>
            </p:cNvPr>
            <p:cNvSpPr txBox="1"/>
            <p:nvPr/>
          </p:nvSpPr>
          <p:spPr>
            <a:xfrm>
              <a:off x="2915019" y="2438334"/>
              <a:ext cx="2797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+</a:t>
              </a:r>
              <a:r>
                <a:rPr lang="en-US" altLang="ko-KR" i="1" dirty="0">
                  <a:sym typeface="Symbol" pitchFamily="2" charset="2"/>
                </a:rPr>
                <a:t>3. </a:t>
              </a:r>
              <a:r>
                <a:rPr lang="ko-KR" altLang="en-US" sz="1400" dirty="0">
                  <a:sym typeface="Symbol" pitchFamily="2" charset="2"/>
                </a:rPr>
                <a:t>미리 만든 </a:t>
              </a:r>
              <a:r>
                <a:rPr lang="ko-KR" altLang="en-US" sz="1400" dirty="0" err="1">
                  <a:sym typeface="Symbol" pitchFamily="2" charset="2"/>
                </a:rPr>
                <a:t>유저그룹</a:t>
              </a:r>
              <a:r>
                <a:rPr lang="ko-KR" altLang="en-US" sz="1400" dirty="0">
                  <a:sym typeface="Symbol" pitchFamily="2" charset="2"/>
                </a:rPr>
                <a:t> 적용 </a:t>
              </a:r>
              <a:endParaRPr lang="en-US" altLang="ko-KR" sz="1400" dirty="0">
                <a:sym typeface="Symbol" pitchFamily="2" charset="2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AE7EA2A-8D2F-904D-AD5D-3E1A805AC7ED}"/>
                </a:ext>
              </a:extLst>
            </p:cNvPr>
            <p:cNvSpPr txBox="1"/>
            <p:nvPr/>
          </p:nvSpPr>
          <p:spPr>
            <a:xfrm>
              <a:off x="2913328" y="2760860"/>
              <a:ext cx="346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+</a:t>
              </a:r>
              <a:r>
                <a:rPr lang="en-US" altLang="ko-KR" i="1" dirty="0">
                  <a:sym typeface="Symbol" pitchFamily="2" charset="2"/>
                </a:rPr>
                <a:t>4. </a:t>
              </a:r>
              <a:r>
                <a:rPr lang="ko-KR" altLang="en-US" sz="1400" dirty="0">
                  <a:sym typeface="Symbol" pitchFamily="2" charset="2"/>
                </a:rPr>
                <a:t>초기에 데이터 아직 안 쌓인 경우 </a:t>
              </a:r>
              <a:endParaRPr lang="en-US" altLang="ko-KR" sz="1400" dirty="0">
                <a:sym typeface="Symbol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87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5C10DE2-45A5-B946-9B4B-1E4E275A51A4}"/>
              </a:ext>
            </a:extLst>
          </p:cNvPr>
          <p:cNvCxnSpPr/>
          <p:nvPr/>
        </p:nvCxnSpPr>
        <p:spPr>
          <a:xfrm>
            <a:off x="3244454" y="851361"/>
            <a:ext cx="1808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D8FFE89-7E25-E942-B3CA-4A82C33FF68D}"/>
              </a:ext>
            </a:extLst>
          </p:cNvPr>
          <p:cNvCxnSpPr>
            <a:cxnSpLocks/>
          </p:cNvCxnSpPr>
          <p:nvPr/>
        </p:nvCxnSpPr>
        <p:spPr>
          <a:xfrm flipV="1">
            <a:off x="5053375" y="703931"/>
            <a:ext cx="0" cy="2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181869E-E41F-1C4A-BB70-EDA8C67B3B66}"/>
              </a:ext>
            </a:extLst>
          </p:cNvPr>
          <p:cNvCxnSpPr>
            <a:cxnSpLocks/>
          </p:cNvCxnSpPr>
          <p:nvPr/>
        </p:nvCxnSpPr>
        <p:spPr>
          <a:xfrm flipV="1">
            <a:off x="3253250" y="703931"/>
            <a:ext cx="0" cy="2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0B181C0-618C-1A43-A82A-7D0E66281B40}"/>
              </a:ext>
            </a:extLst>
          </p:cNvPr>
          <p:cNvCxnSpPr>
            <a:cxnSpLocks/>
          </p:cNvCxnSpPr>
          <p:nvPr/>
        </p:nvCxnSpPr>
        <p:spPr>
          <a:xfrm flipV="1">
            <a:off x="4581460" y="703931"/>
            <a:ext cx="0" cy="2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BBB93F-244C-CE47-8EEB-A7818AF039C9}"/>
              </a:ext>
            </a:extLst>
          </p:cNvPr>
          <p:cNvSpPr txBox="1"/>
          <p:nvPr/>
        </p:nvSpPr>
        <p:spPr>
          <a:xfrm>
            <a:off x="3082984" y="999739"/>
            <a:ext cx="340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/>
              <a:t>2/1</a:t>
            </a:r>
            <a:endParaRPr kumimoji="1"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E6C23-CC37-914D-9C39-1E4E5B96EF65}"/>
              </a:ext>
            </a:extLst>
          </p:cNvPr>
          <p:cNvSpPr txBox="1"/>
          <p:nvPr/>
        </p:nvSpPr>
        <p:spPr>
          <a:xfrm>
            <a:off x="4364561" y="999739"/>
            <a:ext cx="387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rgbClr val="FF0000"/>
                </a:solidFill>
              </a:rPr>
              <a:t>2/28</a:t>
            </a:r>
            <a:endParaRPr kumimoji="1"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998E5-4823-F345-89D8-71DA8A3CF707}"/>
              </a:ext>
            </a:extLst>
          </p:cNvPr>
          <p:cNvSpPr txBox="1"/>
          <p:nvPr/>
        </p:nvSpPr>
        <p:spPr>
          <a:xfrm>
            <a:off x="4883109" y="999739"/>
            <a:ext cx="340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/>
              <a:t>3/7</a:t>
            </a:r>
            <a:endParaRPr kumimoji="1" lang="ko-KR" alt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3516E-DBD0-3E4D-A03D-4D95C7CFD747}"/>
              </a:ext>
            </a:extLst>
          </p:cNvPr>
          <p:cNvSpPr txBox="1"/>
          <p:nvPr/>
        </p:nvSpPr>
        <p:spPr>
          <a:xfrm>
            <a:off x="3699609" y="641641"/>
            <a:ext cx="4354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/>
              <a:t>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5E95A-C15E-A946-B68E-A1D731451BA0}"/>
              </a:ext>
            </a:extLst>
          </p:cNvPr>
          <p:cNvSpPr txBox="1"/>
          <p:nvPr/>
        </p:nvSpPr>
        <p:spPr>
          <a:xfrm>
            <a:off x="4593369" y="642589"/>
            <a:ext cx="4354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/>
              <a:t>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B5058-80F9-2145-91B1-FD0A9A65259E}"/>
              </a:ext>
            </a:extLst>
          </p:cNvPr>
          <p:cNvSpPr txBox="1"/>
          <p:nvPr/>
        </p:nvSpPr>
        <p:spPr>
          <a:xfrm>
            <a:off x="2845599" y="703931"/>
            <a:ext cx="435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/>
              <a:t>기간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671EBA-126A-DD47-A998-0437D014D75A}"/>
              </a:ext>
            </a:extLst>
          </p:cNvPr>
          <p:cNvSpPr txBox="1"/>
          <p:nvPr/>
        </p:nvSpPr>
        <p:spPr>
          <a:xfrm>
            <a:off x="4306001" y="1128139"/>
            <a:ext cx="501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rgbClr val="FF0000"/>
                </a:solidFill>
              </a:rPr>
              <a:t>Today</a:t>
            </a:r>
            <a:endParaRPr kumimoji="1"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A746F24-4841-564C-8A0C-6B1787B7C8C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BDDF974-2B15-E746-B075-A46D6BFA5FB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E7A3AFF-E811-A049-B256-A390667A8729}"/>
              </a:ext>
            </a:extLst>
          </p:cNvPr>
          <p:cNvSpPr txBox="1"/>
          <p:nvPr/>
        </p:nvSpPr>
        <p:spPr>
          <a:xfrm>
            <a:off x="512987" y="28801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예측 결과 및 성능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C7A8CB-2519-8449-B0CD-0E6A3D85DD54}"/>
              </a:ext>
            </a:extLst>
          </p:cNvPr>
          <p:cNvSpPr/>
          <p:nvPr/>
        </p:nvSpPr>
        <p:spPr>
          <a:xfrm>
            <a:off x="872687" y="968665"/>
            <a:ext cx="1263331" cy="1263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9" name="원형 8">
            <a:extLst>
              <a:ext uri="{FF2B5EF4-FFF2-40B4-BE49-F238E27FC236}">
                <a16:creationId xmlns:a16="http://schemas.microsoft.com/office/drawing/2014/main" id="{CC5A12B0-BCCA-B445-A0BB-F680270C52D3}"/>
              </a:ext>
            </a:extLst>
          </p:cNvPr>
          <p:cNvSpPr/>
          <p:nvPr/>
        </p:nvSpPr>
        <p:spPr>
          <a:xfrm>
            <a:off x="872686" y="968664"/>
            <a:ext cx="1263331" cy="1263331"/>
          </a:xfrm>
          <a:prstGeom prst="pie">
            <a:avLst>
              <a:gd name="adj1" fmla="val 8506718"/>
              <a:gd name="adj2" fmla="val 1620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EC6DA-F222-714D-BD51-21B12D3C6C43}"/>
              </a:ext>
            </a:extLst>
          </p:cNvPr>
          <p:cNvSpPr txBox="1"/>
          <p:nvPr/>
        </p:nvSpPr>
        <p:spPr>
          <a:xfrm>
            <a:off x="1474885" y="1652212"/>
            <a:ext cx="65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00" dirty="0"/>
              <a:t>60%</a:t>
            </a:r>
          </a:p>
          <a:p>
            <a:pPr algn="ctr"/>
            <a:r>
              <a:rPr kumimoji="1" lang="en-US" altLang="ko-KR" sz="800" dirty="0"/>
              <a:t>(60,000</a:t>
            </a:r>
            <a:r>
              <a:rPr kumimoji="1" lang="ko-KR" altLang="en-US" sz="800" dirty="0"/>
              <a:t>명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44C324-CA12-FE41-AB7E-E9FD3D358AC9}"/>
              </a:ext>
            </a:extLst>
          </p:cNvPr>
          <p:cNvSpPr txBox="1"/>
          <p:nvPr/>
        </p:nvSpPr>
        <p:spPr>
          <a:xfrm>
            <a:off x="832731" y="1409371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00" dirty="0"/>
              <a:t>40%</a:t>
            </a:r>
          </a:p>
          <a:p>
            <a:pPr algn="ctr"/>
            <a:r>
              <a:rPr kumimoji="1" lang="en-US" altLang="ko-KR" sz="800" dirty="0"/>
              <a:t>(40,000</a:t>
            </a:r>
            <a:r>
              <a:rPr kumimoji="1" lang="ko-KR" altLang="en-US" sz="800" dirty="0"/>
              <a:t>명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900DB-5304-4D4A-9C36-690C4EB44778}"/>
              </a:ext>
            </a:extLst>
          </p:cNvPr>
          <p:cNvSpPr txBox="1"/>
          <p:nvPr/>
        </p:nvSpPr>
        <p:spPr>
          <a:xfrm>
            <a:off x="1069005" y="2243588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100,000</a:t>
            </a:r>
            <a:r>
              <a:rPr kumimoji="1" lang="ko-KR" altLang="en-US" sz="1200" dirty="0"/>
              <a:t>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F7E5B-F33A-604A-9038-D0A3AD2F3BF7}"/>
              </a:ext>
            </a:extLst>
          </p:cNvPr>
          <p:cNvSpPr txBox="1"/>
          <p:nvPr/>
        </p:nvSpPr>
        <p:spPr>
          <a:xfrm>
            <a:off x="1484985" y="14454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/>
              <a:t>비이탈</a:t>
            </a:r>
            <a:endParaRPr kumimoji="1" lang="ko-KR" altLang="en-US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52D83B-E7E8-6043-9A43-840E22C3E406}"/>
              </a:ext>
            </a:extLst>
          </p:cNvPr>
          <p:cNvSpPr txBox="1"/>
          <p:nvPr/>
        </p:nvSpPr>
        <p:spPr>
          <a:xfrm>
            <a:off x="935529" y="12355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이탈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88365-BECF-1649-8518-D232E98261C3}"/>
              </a:ext>
            </a:extLst>
          </p:cNvPr>
          <p:cNvSpPr txBox="1"/>
          <p:nvPr/>
        </p:nvSpPr>
        <p:spPr>
          <a:xfrm>
            <a:off x="739780" y="2499444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dirty="0"/>
              <a:t>예측 정확도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87.4%</a:t>
            </a:r>
            <a:endParaRPr kumimoji="1" lang="ko-KR" altLang="en-US" sz="12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37242F-8300-7D45-993D-6AD7525EF659}"/>
              </a:ext>
            </a:extLst>
          </p:cNvPr>
          <p:cNvGrpSpPr/>
          <p:nvPr/>
        </p:nvGrpSpPr>
        <p:grpSpPr>
          <a:xfrm>
            <a:off x="6763031" y="1018366"/>
            <a:ext cx="3163717" cy="1795143"/>
            <a:chOff x="6763031" y="372331"/>
            <a:chExt cx="3163717" cy="1795143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1113FB3-5348-D142-9C60-D120ADE1D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031" y="2138846"/>
              <a:ext cx="3163717" cy="2267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9F0181D-BBDF-0747-A0E5-89D62602A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3031" y="372331"/>
              <a:ext cx="10910" cy="179514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6921BE57-7191-9F4B-A537-6D33AF2E5F59}"/>
              </a:ext>
            </a:extLst>
          </p:cNvPr>
          <p:cNvSpPr/>
          <p:nvPr/>
        </p:nvSpPr>
        <p:spPr>
          <a:xfrm>
            <a:off x="6983018" y="1861392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DCCF6A-5129-054D-96B9-5F839A1375E2}"/>
              </a:ext>
            </a:extLst>
          </p:cNvPr>
          <p:cNvSpPr/>
          <p:nvPr/>
        </p:nvSpPr>
        <p:spPr>
          <a:xfrm>
            <a:off x="7135418" y="1811369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77026F9-5AE9-0D4C-9D29-C1FD2996D3D0}"/>
              </a:ext>
            </a:extLst>
          </p:cNvPr>
          <p:cNvSpPr/>
          <p:nvPr/>
        </p:nvSpPr>
        <p:spPr>
          <a:xfrm>
            <a:off x="7287818" y="1928869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729325F-58C1-6745-B69C-AD6F0B73E6C4}"/>
              </a:ext>
            </a:extLst>
          </p:cNvPr>
          <p:cNvSpPr/>
          <p:nvPr/>
        </p:nvSpPr>
        <p:spPr>
          <a:xfrm>
            <a:off x="7440218" y="1850925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3EA5D72B-B3FE-F045-B80B-0A763FC61D39}"/>
              </a:ext>
            </a:extLst>
          </p:cNvPr>
          <p:cNvSpPr/>
          <p:nvPr/>
        </p:nvSpPr>
        <p:spPr>
          <a:xfrm>
            <a:off x="7592618" y="1584515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D437295-FDFB-874B-BC45-253617742C3A}"/>
              </a:ext>
            </a:extLst>
          </p:cNvPr>
          <p:cNvSpPr/>
          <p:nvPr/>
        </p:nvSpPr>
        <p:spPr>
          <a:xfrm>
            <a:off x="7745018" y="1248302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5C9DE8C-5417-9E45-B42E-245DC61ECD42}"/>
              </a:ext>
            </a:extLst>
          </p:cNvPr>
          <p:cNvSpPr/>
          <p:nvPr/>
        </p:nvSpPr>
        <p:spPr>
          <a:xfrm>
            <a:off x="7897418" y="1400702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B6DE3D3-E4BF-6345-9ED9-8C9FA7E7B0B1}"/>
              </a:ext>
            </a:extLst>
          </p:cNvPr>
          <p:cNvSpPr/>
          <p:nvPr/>
        </p:nvSpPr>
        <p:spPr>
          <a:xfrm>
            <a:off x="8049818" y="1762513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FD5C043-037E-E140-BDBA-01F381F206D2}"/>
              </a:ext>
            </a:extLst>
          </p:cNvPr>
          <p:cNvSpPr/>
          <p:nvPr/>
        </p:nvSpPr>
        <p:spPr>
          <a:xfrm>
            <a:off x="8202218" y="192886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88D862F-0AC1-2F40-8743-5FB959321942}"/>
              </a:ext>
            </a:extLst>
          </p:cNvPr>
          <p:cNvSpPr/>
          <p:nvPr/>
        </p:nvSpPr>
        <p:spPr>
          <a:xfrm>
            <a:off x="8354618" y="207428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2E60517-FE63-9E49-BF4C-1715F79C56A6}"/>
              </a:ext>
            </a:extLst>
          </p:cNvPr>
          <p:cNvSpPr/>
          <p:nvPr/>
        </p:nvSpPr>
        <p:spPr>
          <a:xfrm>
            <a:off x="8507018" y="2233670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6330050-7BC5-004D-B422-379A31CFDB52}"/>
              </a:ext>
            </a:extLst>
          </p:cNvPr>
          <p:cNvSpPr/>
          <p:nvPr/>
        </p:nvSpPr>
        <p:spPr>
          <a:xfrm>
            <a:off x="8659418" y="2441910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ACBEAD3-B5B5-FB47-BB51-25283A0DF24E}"/>
              </a:ext>
            </a:extLst>
          </p:cNvPr>
          <p:cNvSpPr/>
          <p:nvPr/>
        </p:nvSpPr>
        <p:spPr>
          <a:xfrm>
            <a:off x="8811818" y="244074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709DC0-A58F-AA46-921A-D32690092DC8}"/>
              </a:ext>
            </a:extLst>
          </p:cNvPr>
          <p:cNvSpPr/>
          <p:nvPr/>
        </p:nvSpPr>
        <p:spPr>
          <a:xfrm>
            <a:off x="8964218" y="2299980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B82F5F9-9DF9-0946-92B0-3056EB3CC632}"/>
              </a:ext>
            </a:extLst>
          </p:cNvPr>
          <p:cNvSpPr/>
          <p:nvPr/>
        </p:nvSpPr>
        <p:spPr>
          <a:xfrm>
            <a:off x="9116618" y="1977727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8AC41F-9B4A-564B-937A-DD9D64635BCB}"/>
              </a:ext>
            </a:extLst>
          </p:cNvPr>
          <p:cNvSpPr/>
          <p:nvPr/>
        </p:nvSpPr>
        <p:spPr>
          <a:xfrm>
            <a:off x="9269018" y="1878843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B7D69A-6C87-9A4F-A96C-D968474BE8D6}"/>
              </a:ext>
            </a:extLst>
          </p:cNvPr>
          <p:cNvSpPr/>
          <p:nvPr/>
        </p:nvSpPr>
        <p:spPr>
          <a:xfrm>
            <a:off x="9421418" y="2066144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33E8F76-47ED-6B45-BBEE-BC7323E010F7}"/>
              </a:ext>
            </a:extLst>
          </p:cNvPr>
          <p:cNvSpPr/>
          <p:nvPr/>
        </p:nvSpPr>
        <p:spPr>
          <a:xfrm>
            <a:off x="9573818" y="198819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CAFE80C-02D2-504E-8D98-3DB774E6888B}"/>
              </a:ext>
            </a:extLst>
          </p:cNvPr>
          <p:cNvSpPr/>
          <p:nvPr/>
        </p:nvSpPr>
        <p:spPr>
          <a:xfrm>
            <a:off x="9726218" y="2098718"/>
            <a:ext cx="52849" cy="528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BE1D0C5A-1002-5A4A-B44E-B203DDEF2EC2}"/>
              </a:ext>
            </a:extLst>
          </p:cNvPr>
          <p:cNvSpPr/>
          <p:nvPr/>
        </p:nvSpPr>
        <p:spPr>
          <a:xfrm>
            <a:off x="7013749" y="1288702"/>
            <a:ext cx="2739626" cy="1201938"/>
          </a:xfrm>
          <a:custGeom>
            <a:avLst/>
            <a:gdLst>
              <a:gd name="connsiteX0" fmla="*/ 0 w 2739626"/>
              <a:gd name="connsiteY0" fmla="*/ 598304 h 1201938"/>
              <a:gd name="connsiteX1" fmla="*/ 140677 w 2739626"/>
              <a:gd name="connsiteY1" fmla="*/ 548063 h 1201938"/>
              <a:gd name="connsiteX2" fmla="*/ 306475 w 2739626"/>
              <a:gd name="connsiteY2" fmla="*/ 658595 h 1201938"/>
              <a:gd name="connsiteX3" fmla="*/ 457200 w 2739626"/>
              <a:gd name="connsiteY3" fmla="*/ 598304 h 1201938"/>
              <a:gd name="connsiteX4" fmla="*/ 607926 w 2739626"/>
              <a:gd name="connsiteY4" fmla="*/ 326999 h 1201938"/>
              <a:gd name="connsiteX5" fmla="*/ 758651 w 2739626"/>
              <a:gd name="connsiteY5" fmla="*/ 5452 h 1201938"/>
              <a:gd name="connsiteX6" fmla="*/ 914400 w 2739626"/>
              <a:gd name="connsiteY6" fmla="*/ 151153 h 1201938"/>
              <a:gd name="connsiteX7" fmla="*/ 1065126 w 2739626"/>
              <a:gd name="connsiteY7" fmla="*/ 487773 h 1201938"/>
              <a:gd name="connsiteX8" fmla="*/ 1210827 w 2739626"/>
              <a:gd name="connsiteY8" fmla="*/ 668643 h 1201938"/>
              <a:gd name="connsiteX9" fmla="*/ 1361552 w 2739626"/>
              <a:gd name="connsiteY9" fmla="*/ 814344 h 1201938"/>
              <a:gd name="connsiteX10" fmla="*/ 1517302 w 2739626"/>
              <a:gd name="connsiteY10" fmla="*/ 970093 h 1201938"/>
              <a:gd name="connsiteX11" fmla="*/ 1663003 w 2739626"/>
              <a:gd name="connsiteY11" fmla="*/ 1181109 h 1201938"/>
              <a:gd name="connsiteX12" fmla="*/ 1818752 w 2739626"/>
              <a:gd name="connsiteY12" fmla="*/ 1181109 h 1201938"/>
              <a:gd name="connsiteX13" fmla="*/ 1974502 w 2739626"/>
              <a:gd name="connsiteY13" fmla="*/ 1065553 h 1201938"/>
              <a:gd name="connsiteX14" fmla="*/ 2135275 w 2739626"/>
              <a:gd name="connsiteY14" fmla="*/ 744006 h 1201938"/>
              <a:gd name="connsiteX15" fmla="*/ 2265904 w 2739626"/>
              <a:gd name="connsiteY15" fmla="*/ 633474 h 1201938"/>
              <a:gd name="connsiteX16" fmla="*/ 2431702 w 2739626"/>
              <a:gd name="connsiteY16" fmla="*/ 804296 h 1201938"/>
              <a:gd name="connsiteX17" fmla="*/ 2582427 w 2739626"/>
              <a:gd name="connsiteY17" fmla="*/ 744006 h 1201938"/>
              <a:gd name="connsiteX18" fmla="*/ 2723104 w 2739626"/>
              <a:gd name="connsiteY18" fmla="*/ 829417 h 1201938"/>
              <a:gd name="connsiteX19" fmla="*/ 2738176 w 2739626"/>
              <a:gd name="connsiteY19" fmla="*/ 849513 h 1201938"/>
              <a:gd name="connsiteX20" fmla="*/ 2738176 w 2739626"/>
              <a:gd name="connsiteY20" fmla="*/ 834441 h 120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39626" h="1201938">
                <a:moveTo>
                  <a:pt x="0" y="598304"/>
                </a:moveTo>
                <a:cubicBezTo>
                  <a:pt x="44799" y="568159"/>
                  <a:pt x="89598" y="538014"/>
                  <a:pt x="140677" y="548063"/>
                </a:cubicBezTo>
                <a:cubicBezTo>
                  <a:pt x="191756" y="558112"/>
                  <a:pt x="253721" y="650222"/>
                  <a:pt x="306475" y="658595"/>
                </a:cubicBezTo>
                <a:cubicBezTo>
                  <a:pt x="359229" y="666968"/>
                  <a:pt x="406958" y="653570"/>
                  <a:pt x="457200" y="598304"/>
                </a:cubicBezTo>
                <a:cubicBezTo>
                  <a:pt x="507442" y="543038"/>
                  <a:pt x="557684" y="425808"/>
                  <a:pt x="607926" y="326999"/>
                </a:cubicBezTo>
                <a:cubicBezTo>
                  <a:pt x="658168" y="228190"/>
                  <a:pt x="707572" y="34760"/>
                  <a:pt x="758651" y="5452"/>
                </a:cubicBezTo>
                <a:cubicBezTo>
                  <a:pt x="809730" y="-23856"/>
                  <a:pt x="863321" y="70766"/>
                  <a:pt x="914400" y="151153"/>
                </a:cubicBezTo>
                <a:cubicBezTo>
                  <a:pt x="965479" y="231540"/>
                  <a:pt x="1015722" y="401525"/>
                  <a:pt x="1065126" y="487773"/>
                </a:cubicBezTo>
                <a:cubicBezTo>
                  <a:pt x="1114530" y="574021"/>
                  <a:pt x="1161423" y="614214"/>
                  <a:pt x="1210827" y="668643"/>
                </a:cubicBezTo>
                <a:cubicBezTo>
                  <a:pt x="1260231" y="723072"/>
                  <a:pt x="1310473" y="764102"/>
                  <a:pt x="1361552" y="814344"/>
                </a:cubicBezTo>
                <a:cubicBezTo>
                  <a:pt x="1412631" y="864586"/>
                  <a:pt x="1467060" y="908966"/>
                  <a:pt x="1517302" y="970093"/>
                </a:cubicBezTo>
                <a:cubicBezTo>
                  <a:pt x="1567544" y="1031221"/>
                  <a:pt x="1612761" y="1145940"/>
                  <a:pt x="1663003" y="1181109"/>
                </a:cubicBezTo>
                <a:cubicBezTo>
                  <a:pt x="1713245" y="1216278"/>
                  <a:pt x="1766835" y="1200368"/>
                  <a:pt x="1818752" y="1181109"/>
                </a:cubicBezTo>
                <a:cubicBezTo>
                  <a:pt x="1870669" y="1161850"/>
                  <a:pt x="1921748" y="1138403"/>
                  <a:pt x="1974502" y="1065553"/>
                </a:cubicBezTo>
                <a:cubicBezTo>
                  <a:pt x="2027256" y="992703"/>
                  <a:pt x="2086708" y="816019"/>
                  <a:pt x="2135275" y="744006"/>
                </a:cubicBezTo>
                <a:cubicBezTo>
                  <a:pt x="2183842" y="671993"/>
                  <a:pt x="2216500" y="623426"/>
                  <a:pt x="2265904" y="633474"/>
                </a:cubicBezTo>
                <a:cubicBezTo>
                  <a:pt x="2315308" y="643522"/>
                  <a:pt x="2378948" y="785874"/>
                  <a:pt x="2431702" y="804296"/>
                </a:cubicBezTo>
                <a:cubicBezTo>
                  <a:pt x="2484456" y="822718"/>
                  <a:pt x="2533860" y="739819"/>
                  <a:pt x="2582427" y="744006"/>
                </a:cubicBezTo>
                <a:cubicBezTo>
                  <a:pt x="2630994" y="748193"/>
                  <a:pt x="2697146" y="811833"/>
                  <a:pt x="2723104" y="829417"/>
                </a:cubicBezTo>
                <a:cubicBezTo>
                  <a:pt x="2749062" y="847002"/>
                  <a:pt x="2735664" y="848676"/>
                  <a:pt x="2738176" y="849513"/>
                </a:cubicBezTo>
                <a:cubicBezTo>
                  <a:pt x="2740688" y="850350"/>
                  <a:pt x="2739432" y="842395"/>
                  <a:pt x="2738176" y="8344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F32987F-E2ED-D34A-AF23-E1A36D6D0AF4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009442" y="1914241"/>
            <a:ext cx="1" cy="1072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8AB6C8E3-1122-3445-9C0B-A7BCF85902B5}"/>
              </a:ext>
            </a:extLst>
          </p:cNvPr>
          <p:cNvCxnSpPr>
            <a:cxnSpLocks/>
          </p:cNvCxnSpPr>
          <p:nvPr/>
        </p:nvCxnSpPr>
        <p:spPr>
          <a:xfrm flipH="1">
            <a:off x="7152499" y="1845497"/>
            <a:ext cx="5091" cy="114905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52B98371-1006-B44B-9EE5-8AE703CB4A08}"/>
              </a:ext>
            </a:extLst>
          </p:cNvPr>
          <p:cNvCxnSpPr>
            <a:cxnSpLocks/>
          </p:cNvCxnSpPr>
          <p:nvPr/>
        </p:nvCxnSpPr>
        <p:spPr>
          <a:xfrm>
            <a:off x="7309989" y="1997897"/>
            <a:ext cx="4253" cy="9890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C60AD8C-0678-1F45-8347-EF1D95F1CD32}"/>
              </a:ext>
            </a:extLst>
          </p:cNvPr>
          <p:cNvCxnSpPr>
            <a:cxnSpLocks/>
          </p:cNvCxnSpPr>
          <p:nvPr/>
        </p:nvCxnSpPr>
        <p:spPr>
          <a:xfrm flipH="1">
            <a:off x="7457400" y="1871571"/>
            <a:ext cx="9879" cy="11153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8C2B908D-7F5F-B347-8E2C-D6829CDAB642}"/>
              </a:ext>
            </a:extLst>
          </p:cNvPr>
          <p:cNvCxnSpPr>
            <a:cxnSpLocks/>
          </p:cNvCxnSpPr>
          <p:nvPr/>
        </p:nvCxnSpPr>
        <p:spPr>
          <a:xfrm flipH="1">
            <a:off x="7613411" y="1608332"/>
            <a:ext cx="6269" cy="137863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B716D47B-F9A5-FA41-BA85-6AB04782CE4B}"/>
              </a:ext>
            </a:extLst>
          </p:cNvPr>
          <p:cNvCxnSpPr>
            <a:cxnSpLocks/>
          </p:cNvCxnSpPr>
          <p:nvPr/>
        </p:nvCxnSpPr>
        <p:spPr>
          <a:xfrm flipH="1">
            <a:off x="7769884" y="1271743"/>
            <a:ext cx="2195" cy="171252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BDD7CCE8-BA30-0D4B-B1FD-564B9944875E}"/>
              </a:ext>
            </a:extLst>
          </p:cNvPr>
          <p:cNvCxnSpPr>
            <a:cxnSpLocks/>
          </p:cNvCxnSpPr>
          <p:nvPr/>
        </p:nvCxnSpPr>
        <p:spPr>
          <a:xfrm>
            <a:off x="7919589" y="1419253"/>
            <a:ext cx="8508" cy="15458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41936CF7-93A0-F441-9043-9A82A3FBB1DA}"/>
              </a:ext>
            </a:extLst>
          </p:cNvPr>
          <p:cNvCxnSpPr>
            <a:cxnSpLocks/>
            <a:stCxn id="43" idx="7"/>
          </p:cNvCxnSpPr>
          <p:nvPr/>
        </p:nvCxnSpPr>
        <p:spPr>
          <a:xfrm flipH="1">
            <a:off x="8067651" y="1776475"/>
            <a:ext cx="11224" cy="120290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4EBB7A9F-1F40-2847-9A4F-8BAD48A2BE6D}"/>
              </a:ext>
            </a:extLst>
          </p:cNvPr>
          <p:cNvCxnSpPr>
            <a:cxnSpLocks/>
          </p:cNvCxnSpPr>
          <p:nvPr/>
        </p:nvCxnSpPr>
        <p:spPr>
          <a:xfrm flipH="1">
            <a:off x="8226879" y="1934715"/>
            <a:ext cx="1" cy="1072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8A9827A3-FEB8-D44D-B36E-79D4AB9085B3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8381043" y="2127137"/>
            <a:ext cx="0" cy="8522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연결선[R] 132">
            <a:extLst>
              <a:ext uri="{FF2B5EF4-FFF2-40B4-BE49-F238E27FC236}">
                <a16:creationId xmlns:a16="http://schemas.microsoft.com/office/drawing/2014/main" id="{B394A718-1530-BB44-87E5-5F439CF9DE19}"/>
              </a:ext>
            </a:extLst>
          </p:cNvPr>
          <p:cNvCxnSpPr>
            <a:cxnSpLocks/>
          </p:cNvCxnSpPr>
          <p:nvPr/>
        </p:nvCxnSpPr>
        <p:spPr>
          <a:xfrm>
            <a:off x="8537457" y="2251190"/>
            <a:ext cx="0" cy="7455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FC7A722E-0F72-4E44-8B5D-AF84533D66DF}"/>
              </a:ext>
            </a:extLst>
          </p:cNvPr>
          <p:cNvCxnSpPr>
            <a:cxnSpLocks/>
            <a:stCxn id="43" idx="11"/>
          </p:cNvCxnSpPr>
          <p:nvPr/>
        </p:nvCxnSpPr>
        <p:spPr>
          <a:xfrm>
            <a:off x="8676752" y="2469811"/>
            <a:ext cx="821" cy="52474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C6C25011-98FC-014D-9B50-1C06F07FF340}"/>
              </a:ext>
            </a:extLst>
          </p:cNvPr>
          <p:cNvCxnSpPr>
            <a:cxnSpLocks/>
            <a:stCxn id="114" idx="0"/>
          </p:cNvCxnSpPr>
          <p:nvPr/>
        </p:nvCxnSpPr>
        <p:spPr>
          <a:xfrm flipH="1">
            <a:off x="8838242" y="2440748"/>
            <a:ext cx="1" cy="56669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5B7B139E-E3E0-164B-A166-90DCE80B124A}"/>
              </a:ext>
            </a:extLst>
          </p:cNvPr>
          <p:cNvCxnSpPr>
            <a:cxnSpLocks/>
            <a:stCxn id="43" idx="13"/>
          </p:cNvCxnSpPr>
          <p:nvPr/>
        </p:nvCxnSpPr>
        <p:spPr>
          <a:xfrm>
            <a:off x="8988251" y="2354255"/>
            <a:ext cx="0" cy="6327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DB9735D6-89B0-E048-AD4A-EA9A20223360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9125679" y="1977727"/>
            <a:ext cx="17364" cy="10092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69FD06AC-43F5-A446-B131-D03BFAA862FF}"/>
              </a:ext>
            </a:extLst>
          </p:cNvPr>
          <p:cNvCxnSpPr>
            <a:cxnSpLocks/>
          </p:cNvCxnSpPr>
          <p:nvPr/>
        </p:nvCxnSpPr>
        <p:spPr>
          <a:xfrm flipH="1">
            <a:off x="9304502" y="1914241"/>
            <a:ext cx="1" cy="1072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CD33E176-4BB5-6348-A8C7-D8D8DEF82D67}"/>
              </a:ext>
            </a:extLst>
          </p:cNvPr>
          <p:cNvCxnSpPr>
            <a:cxnSpLocks/>
          </p:cNvCxnSpPr>
          <p:nvPr/>
        </p:nvCxnSpPr>
        <p:spPr>
          <a:xfrm>
            <a:off x="9447844" y="2100712"/>
            <a:ext cx="6667" cy="8862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AE93D9BE-C793-3345-96E2-4E8CA8936677}"/>
              </a:ext>
            </a:extLst>
          </p:cNvPr>
          <p:cNvCxnSpPr>
            <a:cxnSpLocks/>
          </p:cNvCxnSpPr>
          <p:nvPr/>
        </p:nvCxnSpPr>
        <p:spPr>
          <a:xfrm flipH="1">
            <a:off x="9605288" y="2009833"/>
            <a:ext cx="2" cy="9847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8EAAE6BD-3800-4341-92FD-8105C34152A9}"/>
              </a:ext>
            </a:extLst>
          </p:cNvPr>
          <p:cNvCxnSpPr>
            <a:cxnSpLocks/>
          </p:cNvCxnSpPr>
          <p:nvPr/>
        </p:nvCxnSpPr>
        <p:spPr>
          <a:xfrm>
            <a:off x="9748387" y="2131608"/>
            <a:ext cx="0" cy="8553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3446019-893D-174C-9384-E5C43DCAE94D}"/>
              </a:ext>
            </a:extLst>
          </p:cNvPr>
          <p:cNvSpPr txBox="1"/>
          <p:nvPr/>
        </p:nvSpPr>
        <p:spPr>
          <a:xfrm>
            <a:off x="9590330" y="2950753"/>
            <a:ext cx="349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>
                <a:solidFill>
                  <a:srgbClr val="FF0000"/>
                </a:solidFill>
              </a:rPr>
              <a:t>2/28</a:t>
            </a:r>
            <a:endParaRPr kumimoji="1"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528BAB6-DA47-2B4B-AABF-9205B54A9DE8}"/>
              </a:ext>
            </a:extLst>
          </p:cNvPr>
          <p:cNvSpPr txBox="1"/>
          <p:nvPr/>
        </p:nvSpPr>
        <p:spPr>
          <a:xfrm>
            <a:off x="9454650" y="2948306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2/27</a:t>
            </a:r>
            <a:endParaRPr kumimoji="1" lang="ko-KR" altLang="en-US" sz="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38ED007-1F7F-DC4B-A4D1-1DCB030C6F6A}"/>
              </a:ext>
            </a:extLst>
          </p:cNvPr>
          <p:cNvSpPr txBox="1"/>
          <p:nvPr/>
        </p:nvSpPr>
        <p:spPr>
          <a:xfrm>
            <a:off x="9318969" y="2949445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2/26</a:t>
            </a:r>
            <a:endParaRPr kumimoji="1" lang="ko-KR" altLang="en-US" sz="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C838D43-A1F3-504F-91CB-A2BEE31C9AD7}"/>
              </a:ext>
            </a:extLst>
          </p:cNvPr>
          <p:cNvSpPr txBox="1"/>
          <p:nvPr/>
        </p:nvSpPr>
        <p:spPr>
          <a:xfrm>
            <a:off x="9168944" y="2950584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2/25</a:t>
            </a:r>
            <a:endParaRPr kumimoji="1" lang="ko-KR" altLang="en-US" sz="4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54073-46BB-C443-AD31-BF71B43ABF58}"/>
              </a:ext>
            </a:extLst>
          </p:cNvPr>
          <p:cNvSpPr txBox="1"/>
          <p:nvPr/>
        </p:nvSpPr>
        <p:spPr>
          <a:xfrm>
            <a:off x="8997403" y="294813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2/24</a:t>
            </a:r>
            <a:endParaRPr kumimoji="1" lang="ko-KR" altLang="en-US" sz="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AABCBBC-FB1E-B44C-B6AA-C9D92634117A}"/>
              </a:ext>
            </a:extLst>
          </p:cNvPr>
          <p:cNvSpPr txBox="1"/>
          <p:nvPr/>
        </p:nvSpPr>
        <p:spPr>
          <a:xfrm>
            <a:off x="8858136" y="2945690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2/23</a:t>
            </a:r>
            <a:endParaRPr kumimoji="1" lang="ko-KR" altLang="en-US" sz="4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103F66-B4B9-8045-A970-A4A30670EDCB}"/>
              </a:ext>
            </a:extLst>
          </p:cNvPr>
          <p:cNvSpPr txBox="1"/>
          <p:nvPr/>
        </p:nvSpPr>
        <p:spPr>
          <a:xfrm>
            <a:off x="8697353" y="2946829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2/22</a:t>
            </a:r>
            <a:endParaRPr kumimoji="1" lang="ko-KR" altLang="en-US" sz="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4A7E7E0-C902-D94D-84F2-AE08DD1F41DF}"/>
              </a:ext>
            </a:extLst>
          </p:cNvPr>
          <p:cNvSpPr txBox="1"/>
          <p:nvPr/>
        </p:nvSpPr>
        <p:spPr>
          <a:xfrm>
            <a:off x="8540861" y="2946964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2/21</a:t>
            </a:r>
            <a:endParaRPr kumimoji="1" lang="ko-KR" altLang="en-US" sz="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B31BA8-55C6-D34E-93AD-C497620F2A3C}"/>
              </a:ext>
            </a:extLst>
          </p:cNvPr>
          <p:cNvSpPr txBox="1"/>
          <p:nvPr/>
        </p:nvSpPr>
        <p:spPr>
          <a:xfrm>
            <a:off x="8394492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/>
              <a:t>2/20</a:t>
            </a:r>
            <a:endParaRPr kumimoji="1" lang="ko-KR" altLang="en-US" sz="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FACB23E-5E4B-4943-902C-F314D13892F0}"/>
              </a:ext>
            </a:extLst>
          </p:cNvPr>
          <p:cNvSpPr txBox="1"/>
          <p:nvPr/>
        </p:nvSpPr>
        <p:spPr>
          <a:xfrm>
            <a:off x="8246985" y="295528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2/19</a:t>
            </a:r>
            <a:endParaRPr kumimoji="1" lang="ko-KR" altLang="en-US" sz="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EA396F9-BF31-9847-BAEB-58CF97E0DF6E}"/>
              </a:ext>
            </a:extLst>
          </p:cNvPr>
          <p:cNvSpPr txBox="1"/>
          <p:nvPr/>
        </p:nvSpPr>
        <p:spPr>
          <a:xfrm>
            <a:off x="7925789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2/17</a:t>
            </a:r>
            <a:endParaRPr kumimoji="1" lang="ko-KR" altLang="en-US" sz="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2C96122-BB70-EA40-8D50-72D0E0DAC90E}"/>
              </a:ext>
            </a:extLst>
          </p:cNvPr>
          <p:cNvSpPr txBox="1"/>
          <p:nvPr/>
        </p:nvSpPr>
        <p:spPr>
          <a:xfrm>
            <a:off x="8086674" y="295528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2/18</a:t>
            </a:r>
            <a:endParaRPr kumimoji="1" lang="ko-KR" altLang="en-US" sz="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E434A94-0565-7D4C-A1D1-1EB3161584F7}"/>
              </a:ext>
            </a:extLst>
          </p:cNvPr>
          <p:cNvSpPr txBox="1"/>
          <p:nvPr/>
        </p:nvSpPr>
        <p:spPr>
          <a:xfrm>
            <a:off x="7780340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2/16</a:t>
            </a:r>
            <a:endParaRPr kumimoji="1" lang="ko-KR" alt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DD564CD-8558-FE47-B465-B2867FBB6A45}"/>
              </a:ext>
            </a:extLst>
          </p:cNvPr>
          <p:cNvSpPr txBox="1"/>
          <p:nvPr/>
        </p:nvSpPr>
        <p:spPr>
          <a:xfrm>
            <a:off x="7627465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2/15</a:t>
            </a:r>
            <a:endParaRPr kumimoji="1" lang="ko-KR" altLang="en-US" sz="4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8DCD1AC-A2A9-834F-9F48-3D6902A63F81}"/>
              </a:ext>
            </a:extLst>
          </p:cNvPr>
          <p:cNvSpPr txBox="1"/>
          <p:nvPr/>
        </p:nvSpPr>
        <p:spPr>
          <a:xfrm>
            <a:off x="7470758" y="294813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2/14</a:t>
            </a:r>
            <a:endParaRPr kumimoji="1" lang="ko-KR" altLang="en-US" sz="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0BF107A-654C-AF4C-B513-44B3E850133C}"/>
              </a:ext>
            </a:extLst>
          </p:cNvPr>
          <p:cNvSpPr txBox="1"/>
          <p:nvPr/>
        </p:nvSpPr>
        <p:spPr>
          <a:xfrm>
            <a:off x="7306175" y="2951032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2/13</a:t>
            </a:r>
            <a:endParaRPr kumimoji="1" lang="ko-KR" altLang="en-US" sz="4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EA7639-DC0D-8940-9BB9-D16880CFDF2F}"/>
              </a:ext>
            </a:extLst>
          </p:cNvPr>
          <p:cNvSpPr txBox="1"/>
          <p:nvPr/>
        </p:nvSpPr>
        <p:spPr>
          <a:xfrm>
            <a:off x="7171752" y="2948125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2/12</a:t>
            </a:r>
            <a:endParaRPr kumimoji="1" lang="ko-KR" altLang="en-US" sz="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D0A14E7-AC17-D04C-81DA-E342E79A02BD}"/>
              </a:ext>
            </a:extLst>
          </p:cNvPr>
          <p:cNvSpPr txBox="1"/>
          <p:nvPr/>
        </p:nvSpPr>
        <p:spPr>
          <a:xfrm>
            <a:off x="7023607" y="2942881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2/11</a:t>
            </a:r>
            <a:endParaRPr kumimoji="1" lang="ko-KR" altLang="en-US" sz="4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801368F-C0D8-A743-8080-593B5513C389}"/>
              </a:ext>
            </a:extLst>
          </p:cNvPr>
          <p:cNvSpPr txBox="1"/>
          <p:nvPr/>
        </p:nvSpPr>
        <p:spPr>
          <a:xfrm>
            <a:off x="6876711" y="2951092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2/10</a:t>
            </a:r>
            <a:endParaRPr kumimoji="1" lang="ko-KR" altLang="en-US" sz="4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58E3CB2-426F-7B4E-9BAC-F0DA5981C4F4}"/>
              </a:ext>
            </a:extLst>
          </p:cNvPr>
          <p:cNvSpPr txBox="1"/>
          <p:nvPr/>
        </p:nvSpPr>
        <p:spPr>
          <a:xfrm>
            <a:off x="9796943" y="278132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날짜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3550744-09FA-7741-830D-D43088167083}"/>
              </a:ext>
            </a:extLst>
          </p:cNvPr>
          <p:cNvSpPr txBox="1"/>
          <p:nvPr/>
        </p:nvSpPr>
        <p:spPr>
          <a:xfrm>
            <a:off x="6235444" y="89816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/>
              <a:t>이탈률</a:t>
            </a:r>
            <a:endParaRPr kumimoji="1" lang="ko-KR" altLang="en-US" sz="1050" dirty="0"/>
          </a:p>
        </p:txBody>
      </p: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6DE94A3D-E27D-6745-B4D8-BA795EC85725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6763031" y="1274727"/>
            <a:ext cx="98198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12847337-D302-6F4C-898A-9C237F967074}"/>
              </a:ext>
            </a:extLst>
          </p:cNvPr>
          <p:cNvSpPr txBox="1"/>
          <p:nvPr/>
        </p:nvSpPr>
        <p:spPr>
          <a:xfrm>
            <a:off x="6472505" y="1153980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/>
              <a:t>75%</a:t>
            </a:r>
            <a:endParaRPr kumimoji="1" lang="ko-KR" altLang="en-US" sz="700" dirty="0"/>
          </a:p>
        </p:txBody>
      </p:sp>
      <p:cxnSp>
        <p:nvCxnSpPr>
          <p:cNvPr id="207" name="직선 연결선[R] 206">
            <a:extLst>
              <a:ext uri="{FF2B5EF4-FFF2-40B4-BE49-F238E27FC236}">
                <a16:creationId xmlns:a16="http://schemas.microsoft.com/office/drawing/2014/main" id="{EC8385D2-4211-9146-ABC6-57601E8D8354}"/>
              </a:ext>
            </a:extLst>
          </p:cNvPr>
          <p:cNvCxnSpPr>
            <a:cxnSpLocks/>
            <a:stCxn id="113" idx="3"/>
          </p:cNvCxnSpPr>
          <p:nvPr/>
        </p:nvCxnSpPr>
        <p:spPr>
          <a:xfrm flipH="1" flipV="1">
            <a:off x="6773941" y="2483360"/>
            <a:ext cx="1893217" cy="365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CD11751-95A0-134B-85E2-DC735F647B90}"/>
              </a:ext>
            </a:extLst>
          </p:cNvPr>
          <p:cNvSpPr txBox="1"/>
          <p:nvPr/>
        </p:nvSpPr>
        <p:spPr>
          <a:xfrm>
            <a:off x="6482275" y="2389293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/>
              <a:t>21%</a:t>
            </a:r>
            <a:endParaRPr kumimoji="1" lang="ko-KR" altLang="en-US" sz="7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6948BA0-419A-7546-8AA9-71E2576818FC}"/>
              </a:ext>
            </a:extLst>
          </p:cNvPr>
          <p:cNvSpPr txBox="1"/>
          <p:nvPr/>
        </p:nvSpPr>
        <p:spPr>
          <a:xfrm>
            <a:off x="6404843" y="199273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rgbClr val="FF0000"/>
                </a:solidFill>
              </a:rPr>
              <a:t>40%</a:t>
            </a:r>
            <a:endParaRPr kumimoji="1"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16" name="직선 연결선[R] 215">
            <a:extLst>
              <a:ext uri="{FF2B5EF4-FFF2-40B4-BE49-F238E27FC236}">
                <a16:creationId xmlns:a16="http://schemas.microsoft.com/office/drawing/2014/main" id="{F38DF53B-0E46-1543-A09D-DC4EBD0A519C}"/>
              </a:ext>
            </a:extLst>
          </p:cNvPr>
          <p:cNvCxnSpPr>
            <a:cxnSpLocks/>
            <a:stCxn id="43" idx="19"/>
          </p:cNvCxnSpPr>
          <p:nvPr/>
        </p:nvCxnSpPr>
        <p:spPr>
          <a:xfrm flipH="1" flipV="1">
            <a:off x="6763030" y="2122291"/>
            <a:ext cx="2988895" cy="1592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2" name="양쪽 중괄호 221">
            <a:extLst>
              <a:ext uri="{FF2B5EF4-FFF2-40B4-BE49-F238E27FC236}">
                <a16:creationId xmlns:a16="http://schemas.microsoft.com/office/drawing/2014/main" id="{1E88FEE9-F231-5041-9A75-4E76D1AADF82}"/>
              </a:ext>
            </a:extLst>
          </p:cNvPr>
          <p:cNvSpPr/>
          <p:nvPr/>
        </p:nvSpPr>
        <p:spPr>
          <a:xfrm>
            <a:off x="7592618" y="1172255"/>
            <a:ext cx="371750" cy="560737"/>
          </a:xfrm>
          <a:prstGeom prst="bracePair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3" name="양쪽 중괄호 222">
            <a:extLst>
              <a:ext uri="{FF2B5EF4-FFF2-40B4-BE49-F238E27FC236}">
                <a16:creationId xmlns:a16="http://schemas.microsoft.com/office/drawing/2014/main" id="{78BCF9FD-855B-F245-9A71-801666DD68BD}"/>
              </a:ext>
            </a:extLst>
          </p:cNvPr>
          <p:cNvSpPr/>
          <p:nvPr/>
        </p:nvSpPr>
        <p:spPr>
          <a:xfrm>
            <a:off x="8654861" y="2126377"/>
            <a:ext cx="371750" cy="560737"/>
          </a:xfrm>
          <a:prstGeom prst="bracePair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0E0DCF4-802D-6449-94E7-B9BE8841E2EE}"/>
              </a:ext>
            </a:extLst>
          </p:cNvPr>
          <p:cNvSpPr txBox="1"/>
          <p:nvPr/>
        </p:nvSpPr>
        <p:spPr>
          <a:xfrm>
            <a:off x="6249179" y="273275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 err="1"/>
              <a:t>이탈률</a:t>
            </a:r>
            <a:r>
              <a:rPr kumimoji="1" lang="ko-KR" altLang="en-US" sz="1400" dirty="0"/>
              <a:t> 추이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0D24ADC-77DA-A745-8606-28260303A352}"/>
              </a:ext>
            </a:extLst>
          </p:cNvPr>
          <p:cNvSpPr txBox="1"/>
          <p:nvPr/>
        </p:nvSpPr>
        <p:spPr>
          <a:xfrm>
            <a:off x="258741" y="3452521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주요 변수 추출 및 영향력 측정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graphicFrame>
        <p:nvGraphicFramePr>
          <p:cNvPr id="226" name="표 225">
            <a:extLst>
              <a:ext uri="{FF2B5EF4-FFF2-40B4-BE49-F238E27FC236}">
                <a16:creationId xmlns:a16="http://schemas.microsoft.com/office/drawing/2014/main" id="{5AA11726-9F50-9941-8B12-EFA7824D9D63}"/>
              </a:ext>
            </a:extLst>
          </p:cNvPr>
          <p:cNvGraphicFramePr>
            <a:graphicFrameLocks noGrp="1"/>
          </p:cNvGraphicFramePr>
          <p:nvPr/>
        </p:nvGraphicFramePr>
        <p:xfrm>
          <a:off x="657799" y="3793681"/>
          <a:ext cx="4834012" cy="160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03">
                  <a:extLst>
                    <a:ext uri="{9D8B030D-6E8A-4147-A177-3AD203B41FA5}">
                      <a16:colId xmlns:a16="http://schemas.microsoft.com/office/drawing/2014/main" val="818706422"/>
                    </a:ext>
                  </a:extLst>
                </a:gridCol>
                <a:gridCol w="2015704">
                  <a:extLst>
                    <a:ext uri="{9D8B030D-6E8A-4147-A177-3AD203B41FA5}">
                      <a16:colId xmlns:a16="http://schemas.microsoft.com/office/drawing/2014/main" val="2118875919"/>
                    </a:ext>
                  </a:extLst>
                </a:gridCol>
                <a:gridCol w="2407105">
                  <a:extLst>
                    <a:ext uri="{9D8B030D-6E8A-4147-A177-3AD203B41FA5}">
                      <a16:colId xmlns:a16="http://schemas.microsoft.com/office/drawing/2014/main" val="1905617257"/>
                    </a:ext>
                  </a:extLst>
                </a:gridCol>
              </a:tblGrid>
              <a:tr h="2400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행태 데이터 원인 분석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1871"/>
                  </a:ext>
                </a:extLst>
              </a:tr>
              <a:tr h="2400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+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444058"/>
                  </a:ext>
                </a:extLst>
              </a:tr>
              <a:tr h="320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캡쳐 클릭이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12%</a:t>
                      </a:r>
                      <a:r>
                        <a:rPr lang="ko-KR" altLang="en-US" sz="800" dirty="0"/>
                        <a:t> 증가합니다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갤러리 광고 클릭이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6%</a:t>
                      </a:r>
                      <a:r>
                        <a:rPr lang="ko-KR" altLang="en-US" sz="800" dirty="0"/>
                        <a:t> 감소합니다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628888"/>
                  </a:ext>
                </a:extLst>
              </a:tr>
              <a:tr h="440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일 평균 이용시간이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분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9%</a:t>
                      </a:r>
                      <a:r>
                        <a:rPr lang="ko-KR" altLang="en-US" sz="800" dirty="0"/>
                        <a:t> 증가합니다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갤러리를 클릭 안한 사람은 한 사람들보다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확률이 </a:t>
                      </a:r>
                      <a:r>
                        <a:rPr lang="en-US" altLang="ko-KR" sz="800" dirty="0"/>
                        <a:t>5%</a:t>
                      </a:r>
                      <a:r>
                        <a:rPr lang="ko-KR" altLang="en-US" sz="800" dirty="0"/>
                        <a:t> 감소합니다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957911"/>
                  </a:ext>
                </a:extLst>
              </a:tr>
              <a:tr h="320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세팅 클릭이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7%</a:t>
                      </a:r>
                      <a:r>
                        <a:rPr lang="ko-KR" altLang="en-US" sz="800" dirty="0"/>
                        <a:t> 증가합니다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End</a:t>
                      </a:r>
                      <a:r>
                        <a:rPr lang="ko-KR" altLang="en-US" sz="800" dirty="0"/>
                        <a:t>광고 클릭이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 증가하면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이탈 확률은 </a:t>
                      </a:r>
                      <a:r>
                        <a:rPr lang="en-US" altLang="ko-KR" sz="800" dirty="0"/>
                        <a:t>2%</a:t>
                      </a:r>
                      <a:r>
                        <a:rPr lang="ko-KR" altLang="en-US" sz="800" dirty="0"/>
                        <a:t> 감소합니다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949209"/>
                  </a:ext>
                </a:extLst>
              </a:tr>
            </a:tbl>
          </a:graphicData>
        </a:graphic>
      </p:graphicFrame>
      <p:sp>
        <p:nvSpPr>
          <p:cNvPr id="227" name="TextBox 226">
            <a:extLst>
              <a:ext uri="{FF2B5EF4-FFF2-40B4-BE49-F238E27FC236}">
                <a16:creationId xmlns:a16="http://schemas.microsoft.com/office/drawing/2014/main" id="{4754A925-1B81-8B4B-B619-2761D8F8FA8B}"/>
              </a:ext>
            </a:extLst>
          </p:cNvPr>
          <p:cNvSpPr txBox="1"/>
          <p:nvPr/>
        </p:nvSpPr>
        <p:spPr>
          <a:xfrm>
            <a:off x="6195680" y="3485563"/>
            <a:ext cx="408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특정 변수에 대한 이탈자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비이탈자</a:t>
            </a:r>
            <a:r>
              <a:rPr kumimoji="1" lang="ko-KR" altLang="en-US" sz="1400" dirty="0"/>
              <a:t> 비교 시각화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graphicFrame>
        <p:nvGraphicFramePr>
          <p:cNvPr id="232" name="표 231">
            <a:extLst>
              <a:ext uri="{FF2B5EF4-FFF2-40B4-BE49-F238E27FC236}">
                <a16:creationId xmlns:a16="http://schemas.microsoft.com/office/drawing/2014/main" id="{B2A71AEE-BD5A-2A44-B8EE-04E79B3CFF7E}"/>
              </a:ext>
            </a:extLst>
          </p:cNvPr>
          <p:cNvGraphicFramePr>
            <a:graphicFrameLocks noGrp="1"/>
          </p:cNvGraphicFramePr>
          <p:nvPr/>
        </p:nvGraphicFramePr>
        <p:xfrm>
          <a:off x="652449" y="5509762"/>
          <a:ext cx="4834012" cy="122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03">
                  <a:extLst>
                    <a:ext uri="{9D8B030D-6E8A-4147-A177-3AD203B41FA5}">
                      <a16:colId xmlns:a16="http://schemas.microsoft.com/office/drawing/2014/main" val="818706422"/>
                    </a:ext>
                  </a:extLst>
                </a:gridCol>
                <a:gridCol w="2015704">
                  <a:extLst>
                    <a:ext uri="{9D8B030D-6E8A-4147-A177-3AD203B41FA5}">
                      <a16:colId xmlns:a16="http://schemas.microsoft.com/office/drawing/2014/main" val="2118875919"/>
                    </a:ext>
                  </a:extLst>
                </a:gridCol>
                <a:gridCol w="2407105">
                  <a:extLst>
                    <a:ext uri="{9D8B030D-6E8A-4147-A177-3AD203B41FA5}">
                      <a16:colId xmlns:a16="http://schemas.microsoft.com/office/drawing/2014/main" val="1905617257"/>
                    </a:ext>
                  </a:extLst>
                </a:gridCol>
              </a:tblGrid>
              <a:tr h="2783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접속 데이터 원인 분석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1871"/>
                  </a:ext>
                </a:extLst>
              </a:tr>
              <a:tr h="2783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+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44058"/>
                  </a:ext>
                </a:extLst>
              </a:tr>
              <a:tr h="379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최근 </a:t>
                      </a:r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일간 한번도 접속을 안하면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이탈 확률이 </a:t>
                      </a:r>
                      <a:r>
                        <a:rPr lang="en-US" altLang="ko-KR" sz="900" dirty="0"/>
                        <a:t>35%</a:t>
                      </a:r>
                      <a:r>
                        <a:rPr lang="ko-KR" altLang="en-US" sz="900" dirty="0"/>
                        <a:t> 증가합니다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접속 평균 주기가 </a:t>
                      </a: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분 짧아지면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이탈 확률이 </a:t>
                      </a:r>
                      <a:r>
                        <a:rPr lang="en-US" altLang="ko-KR" sz="900" dirty="0"/>
                        <a:t>23%</a:t>
                      </a:r>
                      <a:r>
                        <a:rPr lang="ko-KR" altLang="en-US" sz="900" dirty="0"/>
                        <a:t> 감소합니다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28888"/>
                  </a:ext>
                </a:extLst>
              </a:tr>
              <a:tr h="284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57911"/>
                  </a:ext>
                </a:extLst>
              </a:tr>
            </a:tbl>
          </a:graphicData>
        </a:graphic>
      </p:graphicFrame>
      <p:pic>
        <p:nvPicPr>
          <p:cNvPr id="234" name="그림 233">
            <a:extLst>
              <a:ext uri="{FF2B5EF4-FFF2-40B4-BE49-F238E27FC236}">
                <a16:creationId xmlns:a16="http://schemas.microsoft.com/office/drawing/2014/main" id="{E9F871DA-DD5E-0647-9AEF-AB2D9CB98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6" t="11022" r="9070" b="5149"/>
          <a:stretch/>
        </p:blipFill>
        <p:spPr>
          <a:xfrm>
            <a:off x="6148403" y="3816115"/>
            <a:ext cx="1897573" cy="1245797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C5F4D1EF-2072-1740-87D2-CF9E5C865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9" t="11491" r="9462" b="4598"/>
          <a:stretch/>
        </p:blipFill>
        <p:spPr>
          <a:xfrm>
            <a:off x="10161060" y="3807772"/>
            <a:ext cx="1882761" cy="1246145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ED261DE7-F157-064B-8DC2-A11C44E7F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9" t="11269" r="9069" b="5608"/>
          <a:stretch/>
        </p:blipFill>
        <p:spPr>
          <a:xfrm>
            <a:off x="8222617" y="3816115"/>
            <a:ext cx="1840850" cy="1246145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B1562BA9-8901-4643-A538-C9975C33092F}"/>
              </a:ext>
            </a:extLst>
          </p:cNvPr>
          <p:cNvSpPr txBox="1"/>
          <p:nvPr/>
        </p:nvSpPr>
        <p:spPr>
          <a:xfrm>
            <a:off x="10283659" y="402575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89% </a:t>
            </a:r>
            <a:r>
              <a:rPr kumimoji="1" lang="ko-KR" altLang="en-US" sz="1200" dirty="0"/>
              <a:t>유사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ECD0CD1-5126-E741-8476-3E22DDB73BEF}"/>
              </a:ext>
            </a:extLst>
          </p:cNvPr>
          <p:cNvSpPr txBox="1"/>
          <p:nvPr/>
        </p:nvSpPr>
        <p:spPr>
          <a:xfrm>
            <a:off x="7199735" y="4025753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23% </a:t>
            </a:r>
            <a:r>
              <a:rPr kumimoji="1" lang="ko-KR" altLang="en-US" sz="1200" dirty="0"/>
              <a:t>유사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A4224CD-2D75-A74B-AEC4-9A841EE095FA}"/>
              </a:ext>
            </a:extLst>
          </p:cNvPr>
          <p:cNvSpPr txBox="1"/>
          <p:nvPr/>
        </p:nvSpPr>
        <p:spPr>
          <a:xfrm>
            <a:off x="9177690" y="4025753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65% </a:t>
            </a:r>
            <a:r>
              <a:rPr kumimoji="1" lang="ko-KR" altLang="en-US" sz="1200" dirty="0"/>
              <a:t>유사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BB17B51-CA34-4243-B16A-6821E6C583BF}"/>
              </a:ext>
            </a:extLst>
          </p:cNvPr>
          <p:cNvSpPr txBox="1"/>
          <p:nvPr/>
        </p:nvSpPr>
        <p:spPr>
          <a:xfrm>
            <a:off x="6737897" y="498202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캡쳐 클릭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73F234D-625A-6041-882B-4933CF2369FA}"/>
              </a:ext>
            </a:extLst>
          </p:cNvPr>
          <p:cNvSpPr txBox="1"/>
          <p:nvPr/>
        </p:nvSpPr>
        <p:spPr>
          <a:xfrm>
            <a:off x="8540861" y="49761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갤러리 클릭 유무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4F98A0E-6A1C-DB46-BA0D-A006D2264689}"/>
              </a:ext>
            </a:extLst>
          </p:cNvPr>
          <p:cNvSpPr txBox="1"/>
          <p:nvPr/>
        </p:nvSpPr>
        <p:spPr>
          <a:xfrm>
            <a:off x="10381711" y="4994898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최근 </a:t>
            </a:r>
            <a:r>
              <a:rPr kumimoji="1" lang="en-US" altLang="ko-KR" sz="1200" dirty="0"/>
              <a:t>7</a:t>
            </a:r>
            <a:r>
              <a:rPr kumimoji="1" lang="ko-KR" altLang="en-US" sz="1200" dirty="0"/>
              <a:t>일간 접속 유무</a:t>
            </a:r>
          </a:p>
        </p:txBody>
      </p:sp>
      <p:graphicFrame>
        <p:nvGraphicFramePr>
          <p:cNvPr id="246" name="표 245">
            <a:extLst>
              <a:ext uri="{FF2B5EF4-FFF2-40B4-BE49-F238E27FC236}">
                <a16:creationId xmlns:a16="http://schemas.microsoft.com/office/drawing/2014/main" id="{413180DB-EE4E-154B-B67F-6F53E7A9A3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355093"/>
          <a:ext cx="5957182" cy="110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660395302"/>
                    </a:ext>
                  </a:extLst>
                </a:gridCol>
                <a:gridCol w="1443222">
                  <a:extLst>
                    <a:ext uri="{9D8B030D-6E8A-4147-A177-3AD203B41FA5}">
                      <a16:colId xmlns:a16="http://schemas.microsoft.com/office/drawing/2014/main" val="4224044354"/>
                    </a:ext>
                  </a:extLst>
                </a:gridCol>
                <a:gridCol w="1562571">
                  <a:extLst>
                    <a:ext uri="{9D8B030D-6E8A-4147-A177-3AD203B41FA5}">
                      <a16:colId xmlns:a16="http://schemas.microsoft.com/office/drawing/2014/main" val="1321400015"/>
                    </a:ext>
                  </a:extLst>
                </a:gridCol>
                <a:gridCol w="1772829">
                  <a:extLst>
                    <a:ext uri="{9D8B030D-6E8A-4147-A177-3AD203B41FA5}">
                      <a16:colId xmlns:a16="http://schemas.microsoft.com/office/drawing/2014/main" val="408082072"/>
                    </a:ext>
                  </a:extLst>
                </a:gridCol>
              </a:tblGrid>
              <a:tr h="3622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캡쳐 클릭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갤러리 클릭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최근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일간 접속 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89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이탈자 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5.7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67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비이탈자</a:t>
                      </a:r>
                      <a:r>
                        <a:rPr lang="ko-KR" altLang="en-US" sz="1200" dirty="0"/>
                        <a:t> 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2.3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994430"/>
                  </a:ext>
                </a:extLst>
              </a:tr>
            </a:tbl>
          </a:graphicData>
        </a:graphic>
      </p:graphicFrame>
      <p:sp>
        <p:nvSpPr>
          <p:cNvPr id="141" name="타원 140">
            <a:extLst>
              <a:ext uri="{FF2B5EF4-FFF2-40B4-BE49-F238E27FC236}">
                <a16:creationId xmlns:a16="http://schemas.microsoft.com/office/drawing/2014/main" id="{AD7E39B2-F1FF-E346-8ACC-3E18431DC1B0}"/>
              </a:ext>
            </a:extLst>
          </p:cNvPr>
          <p:cNvSpPr/>
          <p:nvPr/>
        </p:nvSpPr>
        <p:spPr>
          <a:xfrm>
            <a:off x="6986193" y="2124917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683DE86-2672-9946-883E-B2C9F3551554}"/>
              </a:ext>
            </a:extLst>
          </p:cNvPr>
          <p:cNvSpPr/>
          <p:nvPr/>
        </p:nvSpPr>
        <p:spPr>
          <a:xfrm>
            <a:off x="7138593" y="1989169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A02743E-85D7-6648-9EB8-409AEFFA02F5}"/>
              </a:ext>
            </a:extLst>
          </p:cNvPr>
          <p:cNvSpPr/>
          <p:nvPr/>
        </p:nvSpPr>
        <p:spPr>
          <a:xfrm>
            <a:off x="7290993" y="1944744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7BD060B5-4BC8-1E4C-936E-6FCA751F99AA}"/>
              </a:ext>
            </a:extLst>
          </p:cNvPr>
          <p:cNvSpPr/>
          <p:nvPr/>
        </p:nvSpPr>
        <p:spPr>
          <a:xfrm>
            <a:off x="7443393" y="2073175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4D52E8F-9C48-634D-A971-C985E49D9303}"/>
              </a:ext>
            </a:extLst>
          </p:cNvPr>
          <p:cNvSpPr/>
          <p:nvPr/>
        </p:nvSpPr>
        <p:spPr>
          <a:xfrm>
            <a:off x="7595793" y="1886140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AC50B3D-4B49-2B45-9CD8-2DA423E180A8}"/>
              </a:ext>
            </a:extLst>
          </p:cNvPr>
          <p:cNvSpPr/>
          <p:nvPr/>
        </p:nvSpPr>
        <p:spPr>
          <a:xfrm>
            <a:off x="7748193" y="1695977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C4ACFE6-C559-2346-9F4F-5D65B7FC2B90}"/>
              </a:ext>
            </a:extLst>
          </p:cNvPr>
          <p:cNvSpPr/>
          <p:nvPr/>
        </p:nvSpPr>
        <p:spPr>
          <a:xfrm>
            <a:off x="7900593" y="1756302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CF7236BB-C453-724D-A440-735344DAC0E4}"/>
              </a:ext>
            </a:extLst>
          </p:cNvPr>
          <p:cNvSpPr/>
          <p:nvPr/>
        </p:nvSpPr>
        <p:spPr>
          <a:xfrm>
            <a:off x="8052993" y="2080013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C8D84FB0-79E9-A143-86C6-E3A28E7C6014}"/>
              </a:ext>
            </a:extLst>
          </p:cNvPr>
          <p:cNvSpPr/>
          <p:nvPr/>
        </p:nvSpPr>
        <p:spPr>
          <a:xfrm>
            <a:off x="8205393" y="1836793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EE8358B1-0138-2647-A4A9-6D8E7CF63DBE}"/>
              </a:ext>
            </a:extLst>
          </p:cNvPr>
          <p:cNvSpPr/>
          <p:nvPr/>
        </p:nvSpPr>
        <p:spPr>
          <a:xfrm>
            <a:off x="8357793" y="2013963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395ACDBD-8FF9-5F4F-9A8C-007FB59C2DAA}"/>
              </a:ext>
            </a:extLst>
          </p:cNvPr>
          <p:cNvSpPr/>
          <p:nvPr/>
        </p:nvSpPr>
        <p:spPr>
          <a:xfrm>
            <a:off x="8510193" y="2309870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B3EF11F4-B447-4E4C-8050-68DD9A6A5ADE}"/>
              </a:ext>
            </a:extLst>
          </p:cNvPr>
          <p:cNvSpPr/>
          <p:nvPr/>
        </p:nvSpPr>
        <p:spPr>
          <a:xfrm>
            <a:off x="8662593" y="2289510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E7D5E27F-F66D-F74A-999A-7A90C940EEC1}"/>
              </a:ext>
            </a:extLst>
          </p:cNvPr>
          <p:cNvSpPr/>
          <p:nvPr/>
        </p:nvSpPr>
        <p:spPr>
          <a:xfrm>
            <a:off x="7007225" y="1717575"/>
            <a:ext cx="1700318" cy="637394"/>
          </a:xfrm>
          <a:custGeom>
            <a:avLst/>
            <a:gdLst>
              <a:gd name="connsiteX0" fmla="*/ 0 w 1700318"/>
              <a:gd name="connsiteY0" fmla="*/ 435075 h 637394"/>
              <a:gd name="connsiteX1" fmla="*/ 155575 w 1700318"/>
              <a:gd name="connsiteY1" fmla="*/ 304900 h 637394"/>
              <a:gd name="connsiteX2" fmla="*/ 317500 w 1700318"/>
              <a:gd name="connsiteY2" fmla="*/ 247750 h 637394"/>
              <a:gd name="connsiteX3" fmla="*/ 466725 w 1700318"/>
              <a:gd name="connsiteY3" fmla="*/ 381100 h 637394"/>
              <a:gd name="connsiteX4" fmla="*/ 609600 w 1700318"/>
              <a:gd name="connsiteY4" fmla="*/ 209650 h 637394"/>
              <a:gd name="connsiteX5" fmla="*/ 765175 w 1700318"/>
              <a:gd name="connsiteY5" fmla="*/ 9625 h 637394"/>
              <a:gd name="connsiteX6" fmla="*/ 920750 w 1700318"/>
              <a:gd name="connsiteY6" fmla="*/ 69950 h 637394"/>
              <a:gd name="connsiteX7" fmla="*/ 1066800 w 1700318"/>
              <a:gd name="connsiteY7" fmla="*/ 400150 h 637394"/>
              <a:gd name="connsiteX8" fmla="*/ 1231900 w 1700318"/>
              <a:gd name="connsiteY8" fmla="*/ 139800 h 637394"/>
              <a:gd name="connsiteX9" fmla="*/ 1374775 w 1700318"/>
              <a:gd name="connsiteY9" fmla="*/ 311250 h 637394"/>
              <a:gd name="connsiteX10" fmla="*/ 1511300 w 1700318"/>
              <a:gd name="connsiteY10" fmla="*/ 619225 h 637394"/>
              <a:gd name="connsiteX11" fmla="*/ 1682750 w 1700318"/>
              <a:gd name="connsiteY11" fmla="*/ 603350 h 637394"/>
              <a:gd name="connsiteX12" fmla="*/ 1685925 w 1700318"/>
              <a:gd name="connsiteY12" fmla="*/ 597000 h 63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0318" h="637394">
                <a:moveTo>
                  <a:pt x="0" y="435075"/>
                </a:moveTo>
                <a:cubicBezTo>
                  <a:pt x="51329" y="385598"/>
                  <a:pt x="102659" y="336121"/>
                  <a:pt x="155575" y="304900"/>
                </a:cubicBezTo>
                <a:cubicBezTo>
                  <a:pt x="208491" y="273679"/>
                  <a:pt x="265642" y="235050"/>
                  <a:pt x="317500" y="247750"/>
                </a:cubicBezTo>
                <a:cubicBezTo>
                  <a:pt x="369358" y="260450"/>
                  <a:pt x="418042" y="387450"/>
                  <a:pt x="466725" y="381100"/>
                </a:cubicBezTo>
                <a:cubicBezTo>
                  <a:pt x="515408" y="374750"/>
                  <a:pt x="559858" y="271563"/>
                  <a:pt x="609600" y="209650"/>
                </a:cubicBezTo>
                <a:cubicBezTo>
                  <a:pt x="659342" y="147737"/>
                  <a:pt x="713317" y="32908"/>
                  <a:pt x="765175" y="9625"/>
                </a:cubicBezTo>
                <a:cubicBezTo>
                  <a:pt x="817033" y="-13658"/>
                  <a:pt x="870479" y="4863"/>
                  <a:pt x="920750" y="69950"/>
                </a:cubicBezTo>
                <a:cubicBezTo>
                  <a:pt x="971021" y="135037"/>
                  <a:pt x="1014942" y="388508"/>
                  <a:pt x="1066800" y="400150"/>
                </a:cubicBezTo>
                <a:cubicBezTo>
                  <a:pt x="1118658" y="411792"/>
                  <a:pt x="1180571" y="154617"/>
                  <a:pt x="1231900" y="139800"/>
                </a:cubicBezTo>
                <a:cubicBezTo>
                  <a:pt x="1283229" y="124983"/>
                  <a:pt x="1328208" y="231346"/>
                  <a:pt x="1374775" y="311250"/>
                </a:cubicBezTo>
                <a:cubicBezTo>
                  <a:pt x="1421342" y="391154"/>
                  <a:pt x="1459971" y="570542"/>
                  <a:pt x="1511300" y="619225"/>
                </a:cubicBezTo>
                <a:cubicBezTo>
                  <a:pt x="1562629" y="667908"/>
                  <a:pt x="1682750" y="603350"/>
                  <a:pt x="1682750" y="603350"/>
                </a:cubicBezTo>
                <a:cubicBezTo>
                  <a:pt x="1711854" y="599646"/>
                  <a:pt x="1698889" y="598323"/>
                  <a:pt x="1685925" y="59700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81FE1E5-EBA7-3743-9AAF-97ECCCA144C2}"/>
              </a:ext>
            </a:extLst>
          </p:cNvPr>
          <p:cNvCxnSpPr/>
          <p:nvPr/>
        </p:nvCxnSpPr>
        <p:spPr>
          <a:xfrm>
            <a:off x="9226305" y="898167"/>
            <a:ext cx="19511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3A8A12-E22B-8043-A365-160AC7F5FE63}"/>
              </a:ext>
            </a:extLst>
          </p:cNvPr>
          <p:cNvSpPr txBox="1"/>
          <p:nvPr/>
        </p:nvSpPr>
        <p:spPr>
          <a:xfrm>
            <a:off x="9405357" y="800341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/>
              <a:t>예측 </a:t>
            </a:r>
            <a:r>
              <a:rPr kumimoji="1" lang="ko-KR" altLang="en-US" sz="600" dirty="0" err="1"/>
              <a:t>이탈률</a:t>
            </a:r>
            <a:endParaRPr kumimoji="1" lang="ko-KR" altLang="en-US" sz="600" dirty="0"/>
          </a:p>
        </p:txBody>
      </p:sp>
      <p:cxnSp>
        <p:nvCxnSpPr>
          <p:cNvPr id="153" name="직선 연결선[R] 152">
            <a:extLst>
              <a:ext uri="{FF2B5EF4-FFF2-40B4-BE49-F238E27FC236}">
                <a16:creationId xmlns:a16="http://schemas.microsoft.com/office/drawing/2014/main" id="{22757AA1-9CD7-5248-9820-C5F684913101}"/>
              </a:ext>
            </a:extLst>
          </p:cNvPr>
          <p:cNvCxnSpPr/>
          <p:nvPr/>
        </p:nvCxnSpPr>
        <p:spPr>
          <a:xfrm>
            <a:off x="9231061" y="1050567"/>
            <a:ext cx="19511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200D7D2-88E6-FE43-96BB-66467B85D7DD}"/>
              </a:ext>
            </a:extLst>
          </p:cNvPr>
          <p:cNvSpPr txBox="1"/>
          <p:nvPr/>
        </p:nvSpPr>
        <p:spPr>
          <a:xfrm>
            <a:off x="9410113" y="952741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/>
              <a:t>실제 </a:t>
            </a:r>
            <a:r>
              <a:rPr kumimoji="1" lang="ko-KR" altLang="en-US" sz="600" dirty="0" err="1"/>
              <a:t>이탈률</a:t>
            </a:r>
            <a:endParaRPr kumimoji="1"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2568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5C10DE2-45A5-B946-9B4B-1E4E275A51A4}"/>
              </a:ext>
            </a:extLst>
          </p:cNvPr>
          <p:cNvCxnSpPr/>
          <p:nvPr/>
        </p:nvCxnSpPr>
        <p:spPr>
          <a:xfrm>
            <a:off x="3244454" y="851361"/>
            <a:ext cx="1808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D8FFE89-7E25-E942-B3CA-4A82C33FF68D}"/>
              </a:ext>
            </a:extLst>
          </p:cNvPr>
          <p:cNvCxnSpPr>
            <a:cxnSpLocks/>
          </p:cNvCxnSpPr>
          <p:nvPr/>
        </p:nvCxnSpPr>
        <p:spPr>
          <a:xfrm flipV="1">
            <a:off x="5053375" y="703931"/>
            <a:ext cx="0" cy="2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181869E-E41F-1C4A-BB70-EDA8C67B3B66}"/>
              </a:ext>
            </a:extLst>
          </p:cNvPr>
          <p:cNvCxnSpPr>
            <a:cxnSpLocks/>
          </p:cNvCxnSpPr>
          <p:nvPr/>
        </p:nvCxnSpPr>
        <p:spPr>
          <a:xfrm flipV="1">
            <a:off x="3253250" y="703931"/>
            <a:ext cx="0" cy="2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0B181C0-618C-1A43-A82A-7D0E66281B40}"/>
              </a:ext>
            </a:extLst>
          </p:cNvPr>
          <p:cNvCxnSpPr>
            <a:cxnSpLocks/>
          </p:cNvCxnSpPr>
          <p:nvPr/>
        </p:nvCxnSpPr>
        <p:spPr>
          <a:xfrm flipV="1">
            <a:off x="4581460" y="703931"/>
            <a:ext cx="0" cy="29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BBB93F-244C-CE47-8EEB-A7818AF039C9}"/>
              </a:ext>
            </a:extLst>
          </p:cNvPr>
          <p:cNvSpPr txBox="1"/>
          <p:nvPr/>
        </p:nvSpPr>
        <p:spPr>
          <a:xfrm>
            <a:off x="3082983" y="999739"/>
            <a:ext cx="590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/>
              <a:t>7/16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E6C23-CC37-914D-9C39-1E4E5B96EF65}"/>
              </a:ext>
            </a:extLst>
          </p:cNvPr>
          <p:cNvSpPr txBox="1"/>
          <p:nvPr/>
        </p:nvSpPr>
        <p:spPr>
          <a:xfrm>
            <a:off x="4364561" y="999739"/>
            <a:ext cx="387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rgbClr val="FF0000"/>
                </a:solidFill>
              </a:rPr>
              <a:t>8/13</a:t>
            </a:r>
            <a:endParaRPr kumimoji="1"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998E5-4823-F345-89D8-71DA8A3CF707}"/>
              </a:ext>
            </a:extLst>
          </p:cNvPr>
          <p:cNvSpPr txBox="1"/>
          <p:nvPr/>
        </p:nvSpPr>
        <p:spPr>
          <a:xfrm>
            <a:off x="4883108" y="999739"/>
            <a:ext cx="4438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/>
              <a:t>8/19</a:t>
            </a:r>
            <a:endParaRPr kumimoji="1" lang="ko-KR" alt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3516E-DBD0-3E4D-A03D-4D95C7CFD747}"/>
              </a:ext>
            </a:extLst>
          </p:cNvPr>
          <p:cNvSpPr txBox="1"/>
          <p:nvPr/>
        </p:nvSpPr>
        <p:spPr>
          <a:xfrm>
            <a:off x="3699609" y="641641"/>
            <a:ext cx="4354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/>
              <a:t>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5E95A-C15E-A946-B68E-A1D731451BA0}"/>
              </a:ext>
            </a:extLst>
          </p:cNvPr>
          <p:cNvSpPr txBox="1"/>
          <p:nvPr/>
        </p:nvSpPr>
        <p:spPr>
          <a:xfrm>
            <a:off x="4593369" y="642589"/>
            <a:ext cx="4354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/>
              <a:t>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B5058-80F9-2145-91B1-FD0A9A65259E}"/>
              </a:ext>
            </a:extLst>
          </p:cNvPr>
          <p:cNvSpPr txBox="1"/>
          <p:nvPr/>
        </p:nvSpPr>
        <p:spPr>
          <a:xfrm>
            <a:off x="2845599" y="703931"/>
            <a:ext cx="435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b="1" dirty="0"/>
              <a:t>기간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671EBA-126A-DD47-A998-0437D014D75A}"/>
              </a:ext>
            </a:extLst>
          </p:cNvPr>
          <p:cNvSpPr txBox="1"/>
          <p:nvPr/>
        </p:nvSpPr>
        <p:spPr>
          <a:xfrm>
            <a:off x="4306001" y="1128139"/>
            <a:ext cx="501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b="1" dirty="0">
                <a:solidFill>
                  <a:srgbClr val="FF0000"/>
                </a:solidFill>
              </a:rPr>
              <a:t>Today</a:t>
            </a:r>
            <a:endParaRPr kumimoji="1"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A746F24-4841-564C-8A0C-6B1787B7C8C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BDDF974-2B15-E746-B075-A46D6BFA5FBB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E7A3AFF-E811-A049-B256-A390667A8729}"/>
              </a:ext>
            </a:extLst>
          </p:cNvPr>
          <p:cNvSpPr txBox="1"/>
          <p:nvPr/>
        </p:nvSpPr>
        <p:spPr>
          <a:xfrm>
            <a:off x="512987" y="288016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예측 결과 및 성능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C7A8CB-2519-8449-B0CD-0E6A3D85DD54}"/>
              </a:ext>
            </a:extLst>
          </p:cNvPr>
          <p:cNvSpPr/>
          <p:nvPr/>
        </p:nvSpPr>
        <p:spPr>
          <a:xfrm>
            <a:off x="872687" y="968665"/>
            <a:ext cx="2188891" cy="21888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9" name="원형 8">
            <a:extLst>
              <a:ext uri="{FF2B5EF4-FFF2-40B4-BE49-F238E27FC236}">
                <a16:creationId xmlns:a16="http://schemas.microsoft.com/office/drawing/2014/main" id="{CC5A12B0-BCCA-B445-A0BB-F680270C52D3}"/>
              </a:ext>
            </a:extLst>
          </p:cNvPr>
          <p:cNvSpPr/>
          <p:nvPr/>
        </p:nvSpPr>
        <p:spPr>
          <a:xfrm>
            <a:off x="872686" y="968664"/>
            <a:ext cx="2188891" cy="2188891"/>
          </a:xfrm>
          <a:prstGeom prst="pie">
            <a:avLst>
              <a:gd name="adj1" fmla="val 8506718"/>
              <a:gd name="adj2" fmla="val 1620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EC6DA-F222-714D-BD51-21B12D3C6C43}"/>
              </a:ext>
            </a:extLst>
          </p:cNvPr>
          <p:cNvSpPr txBox="1"/>
          <p:nvPr/>
        </p:nvSpPr>
        <p:spPr>
          <a:xfrm>
            <a:off x="1937104" y="2030982"/>
            <a:ext cx="113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66%</a:t>
            </a:r>
          </a:p>
          <a:p>
            <a:pPr algn="ctr"/>
            <a:r>
              <a:rPr kumimoji="1" lang="en-US" altLang="ko-KR" sz="1200" dirty="0"/>
              <a:t>(21,908</a:t>
            </a:r>
            <a:r>
              <a:rPr kumimoji="1" lang="ko-KR" altLang="en-US" sz="1200" dirty="0"/>
              <a:t>명</a:t>
            </a:r>
            <a:r>
              <a:rPr kumimoji="1" lang="en-US" altLang="ko-KR" sz="1200" dirty="0"/>
              <a:t>)</a:t>
            </a:r>
            <a:endParaRPr kumimoji="1"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44C324-CA12-FE41-AB7E-E9FD3D358AC9}"/>
              </a:ext>
            </a:extLst>
          </p:cNvPr>
          <p:cNvSpPr txBox="1"/>
          <p:nvPr/>
        </p:nvSpPr>
        <p:spPr>
          <a:xfrm>
            <a:off x="887073" y="1721119"/>
            <a:ext cx="11337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34%</a:t>
            </a:r>
          </a:p>
          <a:p>
            <a:pPr algn="ctr"/>
            <a:r>
              <a:rPr kumimoji="1" lang="en-US" altLang="ko-KR" sz="1050" dirty="0"/>
              <a:t>(11,286</a:t>
            </a:r>
            <a:r>
              <a:rPr kumimoji="1" lang="ko-KR" altLang="en-US" sz="1050" dirty="0"/>
              <a:t>명</a:t>
            </a:r>
            <a:r>
              <a:rPr kumimoji="1" lang="en-US" altLang="ko-KR" sz="1050" dirty="0"/>
              <a:t>)</a:t>
            </a:r>
            <a:endParaRPr kumimoji="1" lang="ko-KR" alt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900DB-5304-4D4A-9C36-690C4EB44778}"/>
              </a:ext>
            </a:extLst>
          </p:cNvPr>
          <p:cNvSpPr txBox="1"/>
          <p:nvPr/>
        </p:nvSpPr>
        <p:spPr>
          <a:xfrm>
            <a:off x="3205650" y="2679116"/>
            <a:ext cx="227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전체 활성 </a:t>
            </a:r>
            <a:r>
              <a:rPr kumimoji="1" lang="ko-KR" altLang="en-US" sz="1200" dirty="0" err="1"/>
              <a:t>유저수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33,194</a:t>
            </a:r>
            <a:r>
              <a:rPr kumimoji="1" lang="ko-KR" altLang="en-US" sz="1200" dirty="0"/>
              <a:t>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F7E5B-F33A-604A-9038-D0A3AD2F3BF7}"/>
              </a:ext>
            </a:extLst>
          </p:cNvPr>
          <p:cNvSpPr txBox="1"/>
          <p:nvPr/>
        </p:nvSpPr>
        <p:spPr>
          <a:xfrm>
            <a:off x="1857214" y="1791699"/>
            <a:ext cx="111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이탈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52D83B-E7E8-6043-9A43-840E22C3E406}"/>
              </a:ext>
            </a:extLst>
          </p:cNvPr>
          <p:cNvSpPr txBox="1"/>
          <p:nvPr/>
        </p:nvSpPr>
        <p:spPr>
          <a:xfrm>
            <a:off x="1003990" y="1400702"/>
            <a:ext cx="853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/>
              <a:t>비이탈</a:t>
            </a:r>
            <a:endParaRPr kumimoji="1"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88365-BECF-1649-8518-D232E98261C3}"/>
              </a:ext>
            </a:extLst>
          </p:cNvPr>
          <p:cNvSpPr txBox="1"/>
          <p:nvPr/>
        </p:nvSpPr>
        <p:spPr>
          <a:xfrm>
            <a:off x="2892118" y="2981276"/>
            <a:ext cx="2775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훈련 정확도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83.43%</a:t>
            </a:r>
            <a:endParaRPr kumimoji="1" lang="ko-KR" altLang="en-US" sz="12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37242F-8300-7D45-993D-6AD7525EF659}"/>
              </a:ext>
            </a:extLst>
          </p:cNvPr>
          <p:cNvGrpSpPr/>
          <p:nvPr/>
        </p:nvGrpSpPr>
        <p:grpSpPr>
          <a:xfrm>
            <a:off x="6763031" y="1018366"/>
            <a:ext cx="3163717" cy="1795143"/>
            <a:chOff x="6763031" y="372331"/>
            <a:chExt cx="3163717" cy="1795143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1113FB3-5348-D142-9C60-D120ADE1D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031" y="2138846"/>
              <a:ext cx="3163717" cy="2267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9F0181D-BBDF-0747-A0E5-89D62602A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3031" y="372331"/>
              <a:ext cx="10910" cy="179514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6921BE57-7191-9F4B-A537-6D33AF2E5F59}"/>
              </a:ext>
            </a:extLst>
          </p:cNvPr>
          <p:cNvSpPr/>
          <p:nvPr/>
        </p:nvSpPr>
        <p:spPr>
          <a:xfrm>
            <a:off x="6983018" y="1861392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8DCCF6A-5129-054D-96B9-5F839A1375E2}"/>
              </a:ext>
            </a:extLst>
          </p:cNvPr>
          <p:cNvSpPr/>
          <p:nvPr/>
        </p:nvSpPr>
        <p:spPr>
          <a:xfrm>
            <a:off x="7135418" y="1811369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77026F9-5AE9-0D4C-9D29-C1FD2996D3D0}"/>
              </a:ext>
            </a:extLst>
          </p:cNvPr>
          <p:cNvSpPr/>
          <p:nvPr/>
        </p:nvSpPr>
        <p:spPr>
          <a:xfrm>
            <a:off x="7287818" y="1928869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729325F-58C1-6745-B69C-AD6F0B73E6C4}"/>
              </a:ext>
            </a:extLst>
          </p:cNvPr>
          <p:cNvSpPr/>
          <p:nvPr/>
        </p:nvSpPr>
        <p:spPr>
          <a:xfrm>
            <a:off x="7440218" y="1850925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3EA5D72B-B3FE-F045-B80B-0A763FC61D39}"/>
              </a:ext>
            </a:extLst>
          </p:cNvPr>
          <p:cNvSpPr/>
          <p:nvPr/>
        </p:nvSpPr>
        <p:spPr>
          <a:xfrm>
            <a:off x="7592618" y="1584515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D437295-FDFB-874B-BC45-253617742C3A}"/>
              </a:ext>
            </a:extLst>
          </p:cNvPr>
          <p:cNvSpPr/>
          <p:nvPr/>
        </p:nvSpPr>
        <p:spPr>
          <a:xfrm>
            <a:off x="7745018" y="1248302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5C9DE8C-5417-9E45-B42E-245DC61ECD42}"/>
              </a:ext>
            </a:extLst>
          </p:cNvPr>
          <p:cNvSpPr/>
          <p:nvPr/>
        </p:nvSpPr>
        <p:spPr>
          <a:xfrm>
            <a:off x="7897418" y="1400702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B6DE3D3-E4BF-6345-9ED9-8C9FA7E7B0B1}"/>
              </a:ext>
            </a:extLst>
          </p:cNvPr>
          <p:cNvSpPr/>
          <p:nvPr/>
        </p:nvSpPr>
        <p:spPr>
          <a:xfrm>
            <a:off x="8049818" y="1762513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FD5C043-037E-E140-BDBA-01F381F206D2}"/>
              </a:ext>
            </a:extLst>
          </p:cNvPr>
          <p:cNvSpPr/>
          <p:nvPr/>
        </p:nvSpPr>
        <p:spPr>
          <a:xfrm>
            <a:off x="8202218" y="192886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88D862F-0AC1-2F40-8743-5FB959321942}"/>
              </a:ext>
            </a:extLst>
          </p:cNvPr>
          <p:cNvSpPr/>
          <p:nvPr/>
        </p:nvSpPr>
        <p:spPr>
          <a:xfrm>
            <a:off x="8354618" y="207428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2E60517-FE63-9E49-BF4C-1715F79C56A6}"/>
              </a:ext>
            </a:extLst>
          </p:cNvPr>
          <p:cNvSpPr/>
          <p:nvPr/>
        </p:nvSpPr>
        <p:spPr>
          <a:xfrm>
            <a:off x="8507018" y="2233670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6330050-7BC5-004D-B422-379A31CFDB52}"/>
              </a:ext>
            </a:extLst>
          </p:cNvPr>
          <p:cNvSpPr/>
          <p:nvPr/>
        </p:nvSpPr>
        <p:spPr>
          <a:xfrm>
            <a:off x="8659418" y="2441910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ACBEAD3-B5B5-FB47-BB51-25283A0DF24E}"/>
              </a:ext>
            </a:extLst>
          </p:cNvPr>
          <p:cNvSpPr/>
          <p:nvPr/>
        </p:nvSpPr>
        <p:spPr>
          <a:xfrm>
            <a:off x="8811818" y="244074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709DC0-A58F-AA46-921A-D32690092DC8}"/>
              </a:ext>
            </a:extLst>
          </p:cNvPr>
          <p:cNvSpPr/>
          <p:nvPr/>
        </p:nvSpPr>
        <p:spPr>
          <a:xfrm>
            <a:off x="8964218" y="2299980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AB82F5F9-9DF9-0946-92B0-3056EB3CC632}"/>
              </a:ext>
            </a:extLst>
          </p:cNvPr>
          <p:cNvSpPr/>
          <p:nvPr/>
        </p:nvSpPr>
        <p:spPr>
          <a:xfrm>
            <a:off x="9116618" y="1977727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8AC41F-9B4A-564B-937A-DD9D64635BCB}"/>
              </a:ext>
            </a:extLst>
          </p:cNvPr>
          <p:cNvSpPr/>
          <p:nvPr/>
        </p:nvSpPr>
        <p:spPr>
          <a:xfrm>
            <a:off x="9269018" y="1878843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B7D69A-6C87-9A4F-A96C-D968474BE8D6}"/>
              </a:ext>
            </a:extLst>
          </p:cNvPr>
          <p:cNvSpPr/>
          <p:nvPr/>
        </p:nvSpPr>
        <p:spPr>
          <a:xfrm>
            <a:off x="9421418" y="2066144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33E8F76-47ED-6B45-BBEE-BC7323E010F7}"/>
              </a:ext>
            </a:extLst>
          </p:cNvPr>
          <p:cNvSpPr/>
          <p:nvPr/>
        </p:nvSpPr>
        <p:spPr>
          <a:xfrm>
            <a:off x="9573818" y="1988198"/>
            <a:ext cx="52849" cy="52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CAFE80C-02D2-504E-8D98-3DB774E6888B}"/>
              </a:ext>
            </a:extLst>
          </p:cNvPr>
          <p:cNvSpPr/>
          <p:nvPr/>
        </p:nvSpPr>
        <p:spPr>
          <a:xfrm>
            <a:off x="9726218" y="2098718"/>
            <a:ext cx="52849" cy="528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BE1D0C5A-1002-5A4A-B44E-B203DDEF2EC2}"/>
              </a:ext>
            </a:extLst>
          </p:cNvPr>
          <p:cNvSpPr/>
          <p:nvPr/>
        </p:nvSpPr>
        <p:spPr>
          <a:xfrm>
            <a:off x="7013749" y="1288702"/>
            <a:ext cx="2739626" cy="1201938"/>
          </a:xfrm>
          <a:custGeom>
            <a:avLst/>
            <a:gdLst>
              <a:gd name="connsiteX0" fmla="*/ 0 w 2739626"/>
              <a:gd name="connsiteY0" fmla="*/ 598304 h 1201938"/>
              <a:gd name="connsiteX1" fmla="*/ 140677 w 2739626"/>
              <a:gd name="connsiteY1" fmla="*/ 548063 h 1201938"/>
              <a:gd name="connsiteX2" fmla="*/ 306475 w 2739626"/>
              <a:gd name="connsiteY2" fmla="*/ 658595 h 1201938"/>
              <a:gd name="connsiteX3" fmla="*/ 457200 w 2739626"/>
              <a:gd name="connsiteY3" fmla="*/ 598304 h 1201938"/>
              <a:gd name="connsiteX4" fmla="*/ 607926 w 2739626"/>
              <a:gd name="connsiteY4" fmla="*/ 326999 h 1201938"/>
              <a:gd name="connsiteX5" fmla="*/ 758651 w 2739626"/>
              <a:gd name="connsiteY5" fmla="*/ 5452 h 1201938"/>
              <a:gd name="connsiteX6" fmla="*/ 914400 w 2739626"/>
              <a:gd name="connsiteY6" fmla="*/ 151153 h 1201938"/>
              <a:gd name="connsiteX7" fmla="*/ 1065126 w 2739626"/>
              <a:gd name="connsiteY7" fmla="*/ 487773 h 1201938"/>
              <a:gd name="connsiteX8" fmla="*/ 1210827 w 2739626"/>
              <a:gd name="connsiteY8" fmla="*/ 668643 h 1201938"/>
              <a:gd name="connsiteX9" fmla="*/ 1361552 w 2739626"/>
              <a:gd name="connsiteY9" fmla="*/ 814344 h 1201938"/>
              <a:gd name="connsiteX10" fmla="*/ 1517302 w 2739626"/>
              <a:gd name="connsiteY10" fmla="*/ 970093 h 1201938"/>
              <a:gd name="connsiteX11" fmla="*/ 1663003 w 2739626"/>
              <a:gd name="connsiteY11" fmla="*/ 1181109 h 1201938"/>
              <a:gd name="connsiteX12" fmla="*/ 1818752 w 2739626"/>
              <a:gd name="connsiteY12" fmla="*/ 1181109 h 1201938"/>
              <a:gd name="connsiteX13" fmla="*/ 1974502 w 2739626"/>
              <a:gd name="connsiteY13" fmla="*/ 1065553 h 1201938"/>
              <a:gd name="connsiteX14" fmla="*/ 2135275 w 2739626"/>
              <a:gd name="connsiteY14" fmla="*/ 744006 h 1201938"/>
              <a:gd name="connsiteX15" fmla="*/ 2265904 w 2739626"/>
              <a:gd name="connsiteY15" fmla="*/ 633474 h 1201938"/>
              <a:gd name="connsiteX16" fmla="*/ 2431702 w 2739626"/>
              <a:gd name="connsiteY16" fmla="*/ 804296 h 1201938"/>
              <a:gd name="connsiteX17" fmla="*/ 2582427 w 2739626"/>
              <a:gd name="connsiteY17" fmla="*/ 744006 h 1201938"/>
              <a:gd name="connsiteX18" fmla="*/ 2723104 w 2739626"/>
              <a:gd name="connsiteY18" fmla="*/ 829417 h 1201938"/>
              <a:gd name="connsiteX19" fmla="*/ 2738176 w 2739626"/>
              <a:gd name="connsiteY19" fmla="*/ 849513 h 1201938"/>
              <a:gd name="connsiteX20" fmla="*/ 2738176 w 2739626"/>
              <a:gd name="connsiteY20" fmla="*/ 834441 h 120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39626" h="1201938">
                <a:moveTo>
                  <a:pt x="0" y="598304"/>
                </a:moveTo>
                <a:cubicBezTo>
                  <a:pt x="44799" y="568159"/>
                  <a:pt x="89598" y="538014"/>
                  <a:pt x="140677" y="548063"/>
                </a:cubicBezTo>
                <a:cubicBezTo>
                  <a:pt x="191756" y="558112"/>
                  <a:pt x="253721" y="650222"/>
                  <a:pt x="306475" y="658595"/>
                </a:cubicBezTo>
                <a:cubicBezTo>
                  <a:pt x="359229" y="666968"/>
                  <a:pt x="406958" y="653570"/>
                  <a:pt x="457200" y="598304"/>
                </a:cubicBezTo>
                <a:cubicBezTo>
                  <a:pt x="507442" y="543038"/>
                  <a:pt x="557684" y="425808"/>
                  <a:pt x="607926" y="326999"/>
                </a:cubicBezTo>
                <a:cubicBezTo>
                  <a:pt x="658168" y="228190"/>
                  <a:pt x="707572" y="34760"/>
                  <a:pt x="758651" y="5452"/>
                </a:cubicBezTo>
                <a:cubicBezTo>
                  <a:pt x="809730" y="-23856"/>
                  <a:pt x="863321" y="70766"/>
                  <a:pt x="914400" y="151153"/>
                </a:cubicBezTo>
                <a:cubicBezTo>
                  <a:pt x="965479" y="231540"/>
                  <a:pt x="1015722" y="401525"/>
                  <a:pt x="1065126" y="487773"/>
                </a:cubicBezTo>
                <a:cubicBezTo>
                  <a:pt x="1114530" y="574021"/>
                  <a:pt x="1161423" y="614214"/>
                  <a:pt x="1210827" y="668643"/>
                </a:cubicBezTo>
                <a:cubicBezTo>
                  <a:pt x="1260231" y="723072"/>
                  <a:pt x="1310473" y="764102"/>
                  <a:pt x="1361552" y="814344"/>
                </a:cubicBezTo>
                <a:cubicBezTo>
                  <a:pt x="1412631" y="864586"/>
                  <a:pt x="1467060" y="908966"/>
                  <a:pt x="1517302" y="970093"/>
                </a:cubicBezTo>
                <a:cubicBezTo>
                  <a:pt x="1567544" y="1031221"/>
                  <a:pt x="1612761" y="1145940"/>
                  <a:pt x="1663003" y="1181109"/>
                </a:cubicBezTo>
                <a:cubicBezTo>
                  <a:pt x="1713245" y="1216278"/>
                  <a:pt x="1766835" y="1200368"/>
                  <a:pt x="1818752" y="1181109"/>
                </a:cubicBezTo>
                <a:cubicBezTo>
                  <a:pt x="1870669" y="1161850"/>
                  <a:pt x="1921748" y="1138403"/>
                  <a:pt x="1974502" y="1065553"/>
                </a:cubicBezTo>
                <a:cubicBezTo>
                  <a:pt x="2027256" y="992703"/>
                  <a:pt x="2086708" y="816019"/>
                  <a:pt x="2135275" y="744006"/>
                </a:cubicBezTo>
                <a:cubicBezTo>
                  <a:pt x="2183842" y="671993"/>
                  <a:pt x="2216500" y="623426"/>
                  <a:pt x="2265904" y="633474"/>
                </a:cubicBezTo>
                <a:cubicBezTo>
                  <a:pt x="2315308" y="643522"/>
                  <a:pt x="2378948" y="785874"/>
                  <a:pt x="2431702" y="804296"/>
                </a:cubicBezTo>
                <a:cubicBezTo>
                  <a:pt x="2484456" y="822718"/>
                  <a:pt x="2533860" y="739819"/>
                  <a:pt x="2582427" y="744006"/>
                </a:cubicBezTo>
                <a:cubicBezTo>
                  <a:pt x="2630994" y="748193"/>
                  <a:pt x="2697146" y="811833"/>
                  <a:pt x="2723104" y="829417"/>
                </a:cubicBezTo>
                <a:cubicBezTo>
                  <a:pt x="2749062" y="847002"/>
                  <a:pt x="2735664" y="848676"/>
                  <a:pt x="2738176" y="849513"/>
                </a:cubicBezTo>
                <a:cubicBezTo>
                  <a:pt x="2740688" y="850350"/>
                  <a:pt x="2739432" y="842395"/>
                  <a:pt x="2738176" y="8344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F32987F-E2ED-D34A-AF23-E1A36D6D0AF4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009442" y="1914241"/>
            <a:ext cx="1" cy="1072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8AB6C8E3-1122-3445-9C0B-A7BCF85902B5}"/>
              </a:ext>
            </a:extLst>
          </p:cNvPr>
          <p:cNvCxnSpPr>
            <a:cxnSpLocks/>
          </p:cNvCxnSpPr>
          <p:nvPr/>
        </p:nvCxnSpPr>
        <p:spPr>
          <a:xfrm flipH="1">
            <a:off x="7152499" y="1845497"/>
            <a:ext cx="5091" cy="114905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52B98371-1006-B44B-9EE5-8AE703CB4A08}"/>
              </a:ext>
            </a:extLst>
          </p:cNvPr>
          <p:cNvCxnSpPr>
            <a:cxnSpLocks/>
          </p:cNvCxnSpPr>
          <p:nvPr/>
        </p:nvCxnSpPr>
        <p:spPr>
          <a:xfrm>
            <a:off x="7309989" y="1997897"/>
            <a:ext cx="4253" cy="98906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C60AD8C-0678-1F45-8347-EF1D95F1CD32}"/>
              </a:ext>
            </a:extLst>
          </p:cNvPr>
          <p:cNvCxnSpPr>
            <a:cxnSpLocks/>
          </p:cNvCxnSpPr>
          <p:nvPr/>
        </p:nvCxnSpPr>
        <p:spPr>
          <a:xfrm flipH="1">
            <a:off x="7457400" y="1871571"/>
            <a:ext cx="9879" cy="11153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8C2B908D-7F5F-B347-8E2C-D6829CDAB642}"/>
              </a:ext>
            </a:extLst>
          </p:cNvPr>
          <p:cNvCxnSpPr>
            <a:cxnSpLocks/>
          </p:cNvCxnSpPr>
          <p:nvPr/>
        </p:nvCxnSpPr>
        <p:spPr>
          <a:xfrm flipH="1">
            <a:off x="7613411" y="1608332"/>
            <a:ext cx="6269" cy="137863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B716D47B-F9A5-FA41-BA85-6AB04782CE4B}"/>
              </a:ext>
            </a:extLst>
          </p:cNvPr>
          <p:cNvCxnSpPr>
            <a:cxnSpLocks/>
          </p:cNvCxnSpPr>
          <p:nvPr/>
        </p:nvCxnSpPr>
        <p:spPr>
          <a:xfrm flipH="1">
            <a:off x="7769884" y="1271743"/>
            <a:ext cx="2195" cy="171252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BDD7CCE8-BA30-0D4B-B1FD-564B9944875E}"/>
              </a:ext>
            </a:extLst>
          </p:cNvPr>
          <p:cNvCxnSpPr>
            <a:cxnSpLocks/>
          </p:cNvCxnSpPr>
          <p:nvPr/>
        </p:nvCxnSpPr>
        <p:spPr>
          <a:xfrm>
            <a:off x="7919589" y="1419253"/>
            <a:ext cx="8508" cy="15458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41936CF7-93A0-F441-9043-9A82A3FBB1DA}"/>
              </a:ext>
            </a:extLst>
          </p:cNvPr>
          <p:cNvCxnSpPr>
            <a:cxnSpLocks/>
            <a:stCxn id="43" idx="7"/>
          </p:cNvCxnSpPr>
          <p:nvPr/>
        </p:nvCxnSpPr>
        <p:spPr>
          <a:xfrm flipH="1">
            <a:off x="8067651" y="1776475"/>
            <a:ext cx="11224" cy="120290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4EBB7A9F-1F40-2847-9A4F-8BAD48A2BE6D}"/>
              </a:ext>
            </a:extLst>
          </p:cNvPr>
          <p:cNvCxnSpPr>
            <a:cxnSpLocks/>
          </p:cNvCxnSpPr>
          <p:nvPr/>
        </p:nvCxnSpPr>
        <p:spPr>
          <a:xfrm flipH="1">
            <a:off x="8226879" y="1934715"/>
            <a:ext cx="1" cy="1072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8A9827A3-FEB8-D44D-B36E-79D4AB9085B3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8381043" y="2127137"/>
            <a:ext cx="0" cy="8522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연결선[R] 132">
            <a:extLst>
              <a:ext uri="{FF2B5EF4-FFF2-40B4-BE49-F238E27FC236}">
                <a16:creationId xmlns:a16="http://schemas.microsoft.com/office/drawing/2014/main" id="{B394A718-1530-BB44-87E5-5F439CF9DE19}"/>
              </a:ext>
            </a:extLst>
          </p:cNvPr>
          <p:cNvCxnSpPr>
            <a:cxnSpLocks/>
          </p:cNvCxnSpPr>
          <p:nvPr/>
        </p:nvCxnSpPr>
        <p:spPr>
          <a:xfrm>
            <a:off x="8537457" y="2251190"/>
            <a:ext cx="0" cy="7455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FC7A722E-0F72-4E44-8B5D-AF84533D66DF}"/>
              </a:ext>
            </a:extLst>
          </p:cNvPr>
          <p:cNvCxnSpPr>
            <a:cxnSpLocks/>
            <a:stCxn id="43" idx="11"/>
          </p:cNvCxnSpPr>
          <p:nvPr/>
        </p:nvCxnSpPr>
        <p:spPr>
          <a:xfrm>
            <a:off x="8676752" y="2469811"/>
            <a:ext cx="821" cy="52474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C6C25011-98FC-014D-9B50-1C06F07FF340}"/>
              </a:ext>
            </a:extLst>
          </p:cNvPr>
          <p:cNvCxnSpPr>
            <a:cxnSpLocks/>
            <a:stCxn id="114" idx="0"/>
          </p:cNvCxnSpPr>
          <p:nvPr/>
        </p:nvCxnSpPr>
        <p:spPr>
          <a:xfrm flipH="1">
            <a:off x="8838242" y="2440748"/>
            <a:ext cx="1" cy="56669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5B7B139E-E3E0-164B-A166-90DCE80B124A}"/>
              </a:ext>
            </a:extLst>
          </p:cNvPr>
          <p:cNvCxnSpPr>
            <a:cxnSpLocks/>
            <a:stCxn id="43" idx="13"/>
          </p:cNvCxnSpPr>
          <p:nvPr/>
        </p:nvCxnSpPr>
        <p:spPr>
          <a:xfrm>
            <a:off x="8988251" y="2354255"/>
            <a:ext cx="0" cy="63271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DB9735D6-89B0-E048-AD4A-EA9A20223360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9125679" y="1977727"/>
            <a:ext cx="17364" cy="100923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69FD06AC-43F5-A446-B131-D03BFAA862FF}"/>
              </a:ext>
            </a:extLst>
          </p:cNvPr>
          <p:cNvCxnSpPr>
            <a:cxnSpLocks/>
          </p:cNvCxnSpPr>
          <p:nvPr/>
        </p:nvCxnSpPr>
        <p:spPr>
          <a:xfrm flipH="1">
            <a:off x="9304502" y="1914241"/>
            <a:ext cx="1" cy="10727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CD33E176-4BB5-6348-A8C7-D8D8DEF82D67}"/>
              </a:ext>
            </a:extLst>
          </p:cNvPr>
          <p:cNvCxnSpPr>
            <a:cxnSpLocks/>
          </p:cNvCxnSpPr>
          <p:nvPr/>
        </p:nvCxnSpPr>
        <p:spPr>
          <a:xfrm>
            <a:off x="9447844" y="2100712"/>
            <a:ext cx="6667" cy="8862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AE93D9BE-C793-3345-96E2-4E8CA8936677}"/>
              </a:ext>
            </a:extLst>
          </p:cNvPr>
          <p:cNvCxnSpPr>
            <a:cxnSpLocks/>
          </p:cNvCxnSpPr>
          <p:nvPr/>
        </p:nvCxnSpPr>
        <p:spPr>
          <a:xfrm flipH="1">
            <a:off x="9605288" y="2009833"/>
            <a:ext cx="2" cy="9847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8EAAE6BD-3800-4341-92FD-8105C34152A9}"/>
              </a:ext>
            </a:extLst>
          </p:cNvPr>
          <p:cNvCxnSpPr>
            <a:cxnSpLocks/>
          </p:cNvCxnSpPr>
          <p:nvPr/>
        </p:nvCxnSpPr>
        <p:spPr>
          <a:xfrm>
            <a:off x="9748387" y="2131608"/>
            <a:ext cx="0" cy="85535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3446019-893D-174C-9384-E5C43DCAE94D}"/>
              </a:ext>
            </a:extLst>
          </p:cNvPr>
          <p:cNvSpPr txBox="1"/>
          <p:nvPr/>
        </p:nvSpPr>
        <p:spPr>
          <a:xfrm>
            <a:off x="9590330" y="2950753"/>
            <a:ext cx="349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>
                <a:solidFill>
                  <a:srgbClr val="FF0000"/>
                </a:solidFill>
              </a:rPr>
              <a:t>8/13</a:t>
            </a:r>
            <a:endParaRPr kumimoji="1"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528BAB6-DA47-2B4B-AABF-9205B54A9DE8}"/>
              </a:ext>
            </a:extLst>
          </p:cNvPr>
          <p:cNvSpPr txBox="1"/>
          <p:nvPr/>
        </p:nvSpPr>
        <p:spPr>
          <a:xfrm>
            <a:off x="9454650" y="2948306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8/12</a:t>
            </a:r>
            <a:endParaRPr kumimoji="1" lang="ko-KR" altLang="en-US" sz="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38ED007-1F7F-DC4B-A4D1-1DCB030C6F6A}"/>
              </a:ext>
            </a:extLst>
          </p:cNvPr>
          <p:cNvSpPr txBox="1"/>
          <p:nvPr/>
        </p:nvSpPr>
        <p:spPr>
          <a:xfrm>
            <a:off x="9318969" y="2949445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8/11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C838D43-A1F3-504F-91CB-A2BEE31C9AD7}"/>
              </a:ext>
            </a:extLst>
          </p:cNvPr>
          <p:cNvSpPr txBox="1"/>
          <p:nvPr/>
        </p:nvSpPr>
        <p:spPr>
          <a:xfrm>
            <a:off x="9168944" y="2950584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8/10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54073-46BB-C443-AD31-BF71B43ABF58}"/>
              </a:ext>
            </a:extLst>
          </p:cNvPr>
          <p:cNvSpPr txBox="1"/>
          <p:nvPr/>
        </p:nvSpPr>
        <p:spPr>
          <a:xfrm>
            <a:off x="8997403" y="294813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8/9</a:t>
            </a:r>
            <a:endParaRPr kumimoji="1" lang="ko-KR" altLang="en-US" sz="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AABCBBC-FB1E-B44C-B6AA-C9D92634117A}"/>
              </a:ext>
            </a:extLst>
          </p:cNvPr>
          <p:cNvSpPr txBox="1"/>
          <p:nvPr/>
        </p:nvSpPr>
        <p:spPr>
          <a:xfrm>
            <a:off x="8858136" y="2945690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8/8</a:t>
            </a:r>
            <a:endParaRPr kumimoji="1" lang="ko-KR" altLang="en-US" sz="4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103F66-B4B9-8045-A970-A4A30670EDCB}"/>
              </a:ext>
            </a:extLst>
          </p:cNvPr>
          <p:cNvSpPr txBox="1"/>
          <p:nvPr/>
        </p:nvSpPr>
        <p:spPr>
          <a:xfrm>
            <a:off x="8697353" y="2946829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8/7</a:t>
            </a:r>
            <a:endParaRPr kumimoji="1" lang="ko-KR" altLang="en-US" sz="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4A7E7E0-C902-D94D-84F2-AE08DD1F41DF}"/>
              </a:ext>
            </a:extLst>
          </p:cNvPr>
          <p:cNvSpPr txBox="1"/>
          <p:nvPr/>
        </p:nvSpPr>
        <p:spPr>
          <a:xfrm>
            <a:off x="8540861" y="2946964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8/6</a:t>
            </a:r>
            <a:endParaRPr kumimoji="1" lang="ko-KR" altLang="en-US" sz="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AB31BA8-55C6-D34E-93AD-C497620F2A3C}"/>
              </a:ext>
            </a:extLst>
          </p:cNvPr>
          <p:cNvSpPr txBox="1"/>
          <p:nvPr/>
        </p:nvSpPr>
        <p:spPr>
          <a:xfrm>
            <a:off x="8394492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8/5</a:t>
            </a:r>
            <a:endParaRPr kumimoji="1" lang="ko-KR" altLang="en-US" sz="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FACB23E-5E4B-4943-902C-F314D13892F0}"/>
              </a:ext>
            </a:extLst>
          </p:cNvPr>
          <p:cNvSpPr txBox="1"/>
          <p:nvPr/>
        </p:nvSpPr>
        <p:spPr>
          <a:xfrm>
            <a:off x="8246985" y="295528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8/4</a:t>
            </a:r>
            <a:endParaRPr kumimoji="1" lang="ko-KR" altLang="en-US" sz="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EA396F9-BF31-9847-BAEB-58CF97E0DF6E}"/>
              </a:ext>
            </a:extLst>
          </p:cNvPr>
          <p:cNvSpPr txBox="1"/>
          <p:nvPr/>
        </p:nvSpPr>
        <p:spPr>
          <a:xfrm>
            <a:off x="7925789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8/2</a:t>
            </a:r>
            <a:endParaRPr kumimoji="1" lang="ko-KR" altLang="en-US" sz="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2C96122-BB70-EA40-8D50-72D0E0DAC90E}"/>
              </a:ext>
            </a:extLst>
          </p:cNvPr>
          <p:cNvSpPr txBox="1"/>
          <p:nvPr/>
        </p:nvSpPr>
        <p:spPr>
          <a:xfrm>
            <a:off x="8086674" y="295528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8/3</a:t>
            </a:r>
            <a:endParaRPr kumimoji="1" lang="ko-KR" altLang="en-US" sz="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E434A94-0565-7D4C-A1D1-1EB3161584F7}"/>
              </a:ext>
            </a:extLst>
          </p:cNvPr>
          <p:cNvSpPr txBox="1"/>
          <p:nvPr/>
        </p:nvSpPr>
        <p:spPr>
          <a:xfrm>
            <a:off x="7780340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8/1</a:t>
            </a:r>
            <a:endParaRPr kumimoji="1" lang="ko-KR" alt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DD564CD-8558-FE47-B465-B2867FBB6A45}"/>
              </a:ext>
            </a:extLst>
          </p:cNvPr>
          <p:cNvSpPr txBox="1"/>
          <p:nvPr/>
        </p:nvSpPr>
        <p:spPr>
          <a:xfrm>
            <a:off x="7627465" y="2952383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7/31</a:t>
            </a:r>
            <a:endParaRPr kumimoji="1" lang="ko-KR" altLang="en-US" sz="4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8DCD1AC-A2A9-834F-9F48-3D6902A63F81}"/>
              </a:ext>
            </a:extLst>
          </p:cNvPr>
          <p:cNvSpPr txBox="1"/>
          <p:nvPr/>
        </p:nvSpPr>
        <p:spPr>
          <a:xfrm>
            <a:off x="7470758" y="2948137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7/30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0BF107A-654C-AF4C-B513-44B3E850133C}"/>
              </a:ext>
            </a:extLst>
          </p:cNvPr>
          <p:cNvSpPr txBox="1"/>
          <p:nvPr/>
        </p:nvSpPr>
        <p:spPr>
          <a:xfrm>
            <a:off x="7306175" y="2951032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7/29</a:t>
            </a:r>
            <a:endParaRPr kumimoji="1" lang="ko-KR" altLang="en-US" sz="4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EA7639-DC0D-8940-9BB9-D16880CFDF2F}"/>
              </a:ext>
            </a:extLst>
          </p:cNvPr>
          <p:cNvSpPr txBox="1"/>
          <p:nvPr/>
        </p:nvSpPr>
        <p:spPr>
          <a:xfrm>
            <a:off x="7171752" y="2948125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7/28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D0A14E7-AC17-D04C-81DA-E342E79A02BD}"/>
              </a:ext>
            </a:extLst>
          </p:cNvPr>
          <p:cNvSpPr txBox="1"/>
          <p:nvPr/>
        </p:nvSpPr>
        <p:spPr>
          <a:xfrm>
            <a:off x="7023607" y="2942881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7/27</a:t>
            </a:r>
            <a:endParaRPr kumimoji="1" lang="ko-KR" altLang="en-US" sz="4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801368F-C0D8-A743-8080-593B5513C389}"/>
              </a:ext>
            </a:extLst>
          </p:cNvPr>
          <p:cNvSpPr txBox="1"/>
          <p:nvPr/>
        </p:nvSpPr>
        <p:spPr>
          <a:xfrm>
            <a:off x="6876711" y="2951092"/>
            <a:ext cx="3161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" dirty="0"/>
              <a:t>7/26</a:t>
            </a:r>
            <a:endParaRPr kumimoji="1" lang="ko-KR" altLang="en-US" sz="4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58E3CB2-426F-7B4E-9BAC-F0DA5981C4F4}"/>
              </a:ext>
            </a:extLst>
          </p:cNvPr>
          <p:cNvSpPr txBox="1"/>
          <p:nvPr/>
        </p:nvSpPr>
        <p:spPr>
          <a:xfrm>
            <a:off x="9796943" y="278132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/>
              <a:t>날짜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3550744-09FA-7741-830D-D43088167083}"/>
              </a:ext>
            </a:extLst>
          </p:cNvPr>
          <p:cNvSpPr txBox="1"/>
          <p:nvPr/>
        </p:nvSpPr>
        <p:spPr>
          <a:xfrm>
            <a:off x="6235444" y="89816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/>
              <a:t>이탈률</a:t>
            </a:r>
            <a:endParaRPr kumimoji="1" lang="ko-KR" altLang="en-US" sz="1050" dirty="0"/>
          </a:p>
        </p:txBody>
      </p: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6DE94A3D-E27D-6745-B4D8-BA795EC85725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6763031" y="1274727"/>
            <a:ext cx="98198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12847337-D302-6F4C-898A-9C237F967074}"/>
              </a:ext>
            </a:extLst>
          </p:cNvPr>
          <p:cNvSpPr txBox="1"/>
          <p:nvPr/>
        </p:nvSpPr>
        <p:spPr>
          <a:xfrm>
            <a:off x="6472505" y="1153980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/>
              <a:t>75%</a:t>
            </a:r>
            <a:endParaRPr kumimoji="1" lang="ko-KR" altLang="en-US" sz="700" dirty="0"/>
          </a:p>
        </p:txBody>
      </p:sp>
      <p:cxnSp>
        <p:nvCxnSpPr>
          <p:cNvPr id="207" name="직선 연결선[R] 206">
            <a:extLst>
              <a:ext uri="{FF2B5EF4-FFF2-40B4-BE49-F238E27FC236}">
                <a16:creationId xmlns:a16="http://schemas.microsoft.com/office/drawing/2014/main" id="{EC8385D2-4211-9146-ABC6-57601E8D8354}"/>
              </a:ext>
            </a:extLst>
          </p:cNvPr>
          <p:cNvCxnSpPr>
            <a:cxnSpLocks/>
            <a:stCxn id="113" idx="3"/>
          </p:cNvCxnSpPr>
          <p:nvPr/>
        </p:nvCxnSpPr>
        <p:spPr>
          <a:xfrm flipH="1" flipV="1">
            <a:off x="6773941" y="2483360"/>
            <a:ext cx="1893217" cy="365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CD11751-95A0-134B-85E2-DC735F647B90}"/>
              </a:ext>
            </a:extLst>
          </p:cNvPr>
          <p:cNvSpPr txBox="1"/>
          <p:nvPr/>
        </p:nvSpPr>
        <p:spPr>
          <a:xfrm>
            <a:off x="6482275" y="2389293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/>
              <a:t>21%</a:t>
            </a:r>
            <a:endParaRPr kumimoji="1" lang="ko-KR" altLang="en-US" sz="7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6948BA0-419A-7546-8AA9-71E2576818FC}"/>
              </a:ext>
            </a:extLst>
          </p:cNvPr>
          <p:cNvSpPr txBox="1"/>
          <p:nvPr/>
        </p:nvSpPr>
        <p:spPr>
          <a:xfrm>
            <a:off x="6404843" y="1992739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rgbClr val="FF0000"/>
                </a:solidFill>
              </a:rPr>
              <a:t>66%</a:t>
            </a:r>
            <a:endParaRPr kumimoji="1"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16" name="직선 연결선[R] 215">
            <a:extLst>
              <a:ext uri="{FF2B5EF4-FFF2-40B4-BE49-F238E27FC236}">
                <a16:creationId xmlns:a16="http://schemas.microsoft.com/office/drawing/2014/main" id="{F38DF53B-0E46-1543-A09D-DC4EBD0A519C}"/>
              </a:ext>
            </a:extLst>
          </p:cNvPr>
          <p:cNvCxnSpPr>
            <a:cxnSpLocks/>
            <a:stCxn id="43" idx="19"/>
          </p:cNvCxnSpPr>
          <p:nvPr/>
        </p:nvCxnSpPr>
        <p:spPr>
          <a:xfrm flipH="1" flipV="1">
            <a:off x="6763030" y="2122291"/>
            <a:ext cx="2988895" cy="1592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2" name="양쪽 중괄호 221">
            <a:extLst>
              <a:ext uri="{FF2B5EF4-FFF2-40B4-BE49-F238E27FC236}">
                <a16:creationId xmlns:a16="http://schemas.microsoft.com/office/drawing/2014/main" id="{1E88FEE9-F231-5041-9A75-4E76D1AADF82}"/>
              </a:ext>
            </a:extLst>
          </p:cNvPr>
          <p:cNvSpPr/>
          <p:nvPr/>
        </p:nvSpPr>
        <p:spPr>
          <a:xfrm>
            <a:off x="7592618" y="1172255"/>
            <a:ext cx="371750" cy="560737"/>
          </a:xfrm>
          <a:prstGeom prst="bracePair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3" name="양쪽 중괄호 222">
            <a:extLst>
              <a:ext uri="{FF2B5EF4-FFF2-40B4-BE49-F238E27FC236}">
                <a16:creationId xmlns:a16="http://schemas.microsoft.com/office/drawing/2014/main" id="{78BCF9FD-855B-F245-9A71-801666DD68BD}"/>
              </a:ext>
            </a:extLst>
          </p:cNvPr>
          <p:cNvSpPr/>
          <p:nvPr/>
        </p:nvSpPr>
        <p:spPr>
          <a:xfrm>
            <a:off x="8654861" y="2126377"/>
            <a:ext cx="371750" cy="560737"/>
          </a:xfrm>
          <a:prstGeom prst="bracePair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0E0DCF4-802D-6449-94E7-B9BE8841E2EE}"/>
              </a:ext>
            </a:extLst>
          </p:cNvPr>
          <p:cNvSpPr txBox="1"/>
          <p:nvPr/>
        </p:nvSpPr>
        <p:spPr>
          <a:xfrm>
            <a:off x="6249179" y="273275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 err="1"/>
              <a:t>이탈률</a:t>
            </a:r>
            <a:r>
              <a:rPr kumimoji="1" lang="ko-KR" altLang="en-US" sz="1400" dirty="0"/>
              <a:t> 추이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0D24ADC-77DA-A745-8606-28260303A352}"/>
              </a:ext>
            </a:extLst>
          </p:cNvPr>
          <p:cNvSpPr txBox="1"/>
          <p:nvPr/>
        </p:nvSpPr>
        <p:spPr>
          <a:xfrm>
            <a:off x="258741" y="3452521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주요 변수 추출 및 영향력 측정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graphicFrame>
        <p:nvGraphicFramePr>
          <p:cNvPr id="226" name="표 225">
            <a:extLst>
              <a:ext uri="{FF2B5EF4-FFF2-40B4-BE49-F238E27FC236}">
                <a16:creationId xmlns:a16="http://schemas.microsoft.com/office/drawing/2014/main" id="{5AA11726-9F50-9941-8B12-EFA7824D9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94478"/>
              </p:ext>
            </p:extLst>
          </p:nvPr>
        </p:nvGraphicFramePr>
        <p:xfrm>
          <a:off x="545790" y="3986826"/>
          <a:ext cx="5024544" cy="157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03">
                  <a:extLst>
                    <a:ext uri="{9D8B030D-6E8A-4147-A177-3AD203B41FA5}">
                      <a16:colId xmlns:a16="http://schemas.microsoft.com/office/drawing/2014/main" val="818706422"/>
                    </a:ext>
                  </a:extLst>
                </a:gridCol>
                <a:gridCol w="2196712">
                  <a:extLst>
                    <a:ext uri="{9D8B030D-6E8A-4147-A177-3AD203B41FA5}">
                      <a16:colId xmlns:a16="http://schemas.microsoft.com/office/drawing/2014/main" val="2118875919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1905617257"/>
                    </a:ext>
                  </a:extLst>
                </a:gridCol>
              </a:tblGrid>
              <a:tr h="2400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이탈에 영향을 미치는 요인 분석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1871"/>
                  </a:ext>
                </a:extLst>
              </a:tr>
              <a:tr h="2400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Positive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Negative</a:t>
                      </a:r>
                      <a:r>
                        <a:rPr lang="ko-KR" altLang="en-US" sz="900" dirty="0"/>
                        <a:t> 요인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444058"/>
                  </a:ext>
                </a:extLst>
              </a:tr>
              <a:tr h="320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접속주</a:t>
                      </a:r>
                      <a:r>
                        <a:rPr lang="ko-KR" altLang="en-US" sz="800" dirty="0"/>
                        <a:t> 수 </a:t>
                      </a:r>
                      <a:r>
                        <a:rPr lang="ko-KR" altLang="en-US" sz="800" dirty="0" err="1"/>
                        <a:t>증가시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이탈률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58%</a:t>
                      </a:r>
                      <a:r>
                        <a:rPr lang="ko-KR" altLang="en-US" sz="800" dirty="0"/>
                        <a:t>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연속 </a:t>
                      </a:r>
                      <a:r>
                        <a:rPr lang="ko-KR" altLang="en-US" sz="800" dirty="0" err="1"/>
                        <a:t>비접속일이</a:t>
                      </a:r>
                      <a:r>
                        <a:rPr lang="ko-KR" altLang="en-US" sz="800" dirty="0"/>
                        <a:t> 길수록 </a:t>
                      </a:r>
                      <a:r>
                        <a:rPr lang="ko-KR" altLang="en-US" sz="800" dirty="0" err="1"/>
                        <a:t>이탈률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56%</a:t>
                      </a:r>
                      <a:r>
                        <a:rPr lang="ko-KR" altLang="en-US" sz="800" dirty="0"/>
                        <a:t>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628888"/>
                  </a:ext>
                </a:extLst>
              </a:tr>
              <a:tr h="440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MacaronEdit_Click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증가시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이탈률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26%</a:t>
                      </a:r>
                      <a:r>
                        <a:rPr lang="ko-KR" altLang="en-US" sz="800" dirty="0"/>
                        <a:t>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EndAD_Click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증가시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이탈률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31%</a:t>
                      </a:r>
                      <a:r>
                        <a:rPr lang="ko-KR" altLang="en-US" sz="800" dirty="0"/>
                        <a:t>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957911"/>
                  </a:ext>
                </a:extLst>
              </a:tr>
              <a:tr h="320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첫 </a:t>
                      </a:r>
                      <a:r>
                        <a:rPr lang="ko-KR" altLang="en-US" sz="800" dirty="0" err="1"/>
                        <a:t>접속일이</a:t>
                      </a:r>
                      <a:r>
                        <a:rPr lang="ko-KR" altLang="en-US" sz="800" dirty="0"/>
                        <a:t> 오래될수록 </a:t>
                      </a:r>
                      <a:r>
                        <a:rPr lang="ko-KR" altLang="en-US" sz="800" dirty="0" err="1"/>
                        <a:t>이탈률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15%</a:t>
                      </a:r>
                      <a:r>
                        <a:rPr lang="ko-KR" altLang="en-US" sz="800" dirty="0"/>
                        <a:t>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dirty="0" err="1"/>
                        <a:t>MacaronSelfie_Click</a:t>
                      </a:r>
                      <a:r>
                        <a:rPr lang="en" altLang="ko-KR" sz="800" dirty="0"/>
                        <a:t> </a:t>
                      </a:r>
                      <a:r>
                        <a:rPr lang="ko-KR" altLang="en-US" sz="800" dirty="0" err="1"/>
                        <a:t>증가시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이탈률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21% </a:t>
                      </a:r>
                      <a:r>
                        <a:rPr lang="ko-KR" altLang="en-US" sz="800" dirty="0"/>
                        <a:t>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949209"/>
                  </a:ext>
                </a:extLst>
              </a:tr>
            </a:tbl>
          </a:graphicData>
        </a:graphic>
      </p:graphicFrame>
      <p:sp>
        <p:nvSpPr>
          <p:cNvPr id="227" name="TextBox 226">
            <a:extLst>
              <a:ext uri="{FF2B5EF4-FFF2-40B4-BE49-F238E27FC236}">
                <a16:creationId xmlns:a16="http://schemas.microsoft.com/office/drawing/2014/main" id="{4754A925-1B81-8B4B-B619-2761D8F8FA8B}"/>
              </a:ext>
            </a:extLst>
          </p:cNvPr>
          <p:cNvSpPr txBox="1"/>
          <p:nvPr/>
        </p:nvSpPr>
        <p:spPr>
          <a:xfrm>
            <a:off x="6195680" y="3485563"/>
            <a:ext cx="408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</a:t>
            </a:r>
            <a:r>
              <a:rPr kumimoji="1" lang="ko-KR" altLang="en-US" sz="1400" dirty="0"/>
              <a:t>특정 변수에 대한 이탈자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비이탈자</a:t>
            </a:r>
            <a:r>
              <a:rPr kumimoji="1" lang="ko-KR" altLang="en-US" sz="1400" dirty="0"/>
              <a:t> 비교 시각화</a:t>
            </a:r>
            <a:r>
              <a:rPr kumimoji="1" lang="en-US" altLang="ko-KR" sz="1400" dirty="0"/>
              <a:t>]</a:t>
            </a:r>
            <a:endParaRPr kumimoji="1" lang="ko-KR" altLang="en-US" sz="1400" dirty="0"/>
          </a:p>
        </p:txBody>
      </p:sp>
      <p:pic>
        <p:nvPicPr>
          <p:cNvPr id="234" name="그림 233">
            <a:extLst>
              <a:ext uri="{FF2B5EF4-FFF2-40B4-BE49-F238E27FC236}">
                <a16:creationId xmlns:a16="http://schemas.microsoft.com/office/drawing/2014/main" id="{E9F871DA-DD5E-0647-9AEF-AB2D9CB98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6" t="11022" r="9070" b="5149"/>
          <a:stretch/>
        </p:blipFill>
        <p:spPr>
          <a:xfrm>
            <a:off x="6148403" y="3816115"/>
            <a:ext cx="1897573" cy="1245797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C5F4D1EF-2072-1740-87D2-CF9E5C865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9" t="11491" r="9462" b="4598"/>
          <a:stretch/>
        </p:blipFill>
        <p:spPr>
          <a:xfrm>
            <a:off x="10161060" y="3807772"/>
            <a:ext cx="1882761" cy="1246145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ED261DE7-F157-064B-8DC2-A11C44E7F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9" t="11269" r="9069" b="5608"/>
          <a:stretch/>
        </p:blipFill>
        <p:spPr>
          <a:xfrm>
            <a:off x="8222617" y="3816115"/>
            <a:ext cx="1840850" cy="1246145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B1562BA9-8901-4643-A538-C9975C33092F}"/>
              </a:ext>
            </a:extLst>
          </p:cNvPr>
          <p:cNvSpPr txBox="1"/>
          <p:nvPr/>
        </p:nvSpPr>
        <p:spPr>
          <a:xfrm>
            <a:off x="10283659" y="4025752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89% </a:t>
            </a:r>
            <a:r>
              <a:rPr kumimoji="1" lang="ko-KR" altLang="en-US" sz="1200" dirty="0"/>
              <a:t>유사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ECD0CD1-5126-E741-8476-3E22DDB73BEF}"/>
              </a:ext>
            </a:extLst>
          </p:cNvPr>
          <p:cNvSpPr txBox="1"/>
          <p:nvPr/>
        </p:nvSpPr>
        <p:spPr>
          <a:xfrm>
            <a:off x="7199735" y="4025753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23% </a:t>
            </a:r>
            <a:r>
              <a:rPr kumimoji="1" lang="ko-KR" altLang="en-US" sz="1200" dirty="0"/>
              <a:t>유사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A4224CD-2D75-A74B-AEC4-9A841EE095FA}"/>
              </a:ext>
            </a:extLst>
          </p:cNvPr>
          <p:cNvSpPr txBox="1"/>
          <p:nvPr/>
        </p:nvSpPr>
        <p:spPr>
          <a:xfrm>
            <a:off x="9177690" y="4025753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65% </a:t>
            </a:r>
            <a:r>
              <a:rPr kumimoji="1" lang="ko-KR" altLang="en-US" sz="1200" dirty="0"/>
              <a:t>유사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BB17B51-CA34-4243-B16A-6821E6C583BF}"/>
              </a:ext>
            </a:extLst>
          </p:cNvPr>
          <p:cNvSpPr txBox="1"/>
          <p:nvPr/>
        </p:nvSpPr>
        <p:spPr>
          <a:xfrm>
            <a:off x="6737897" y="498202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캡쳐 클릭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73F234D-625A-6041-882B-4933CF2369FA}"/>
              </a:ext>
            </a:extLst>
          </p:cNvPr>
          <p:cNvSpPr txBox="1"/>
          <p:nvPr/>
        </p:nvSpPr>
        <p:spPr>
          <a:xfrm>
            <a:off x="8540861" y="497619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갤러리 클릭 유무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4F98A0E-6A1C-DB46-BA0D-A006D2264689}"/>
              </a:ext>
            </a:extLst>
          </p:cNvPr>
          <p:cNvSpPr txBox="1"/>
          <p:nvPr/>
        </p:nvSpPr>
        <p:spPr>
          <a:xfrm>
            <a:off x="10381711" y="4994898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최근 </a:t>
            </a:r>
            <a:r>
              <a:rPr kumimoji="1" lang="en-US" altLang="ko-KR" sz="1200" dirty="0"/>
              <a:t>7</a:t>
            </a:r>
            <a:r>
              <a:rPr kumimoji="1" lang="ko-KR" altLang="en-US" sz="1200" dirty="0"/>
              <a:t>일간 접속 유무</a:t>
            </a:r>
          </a:p>
        </p:txBody>
      </p:sp>
      <p:graphicFrame>
        <p:nvGraphicFramePr>
          <p:cNvPr id="246" name="표 245">
            <a:extLst>
              <a:ext uri="{FF2B5EF4-FFF2-40B4-BE49-F238E27FC236}">
                <a16:creationId xmlns:a16="http://schemas.microsoft.com/office/drawing/2014/main" id="{413180DB-EE4E-154B-B67F-6F53E7A9A3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355093"/>
          <a:ext cx="5957182" cy="110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660395302"/>
                    </a:ext>
                  </a:extLst>
                </a:gridCol>
                <a:gridCol w="1443222">
                  <a:extLst>
                    <a:ext uri="{9D8B030D-6E8A-4147-A177-3AD203B41FA5}">
                      <a16:colId xmlns:a16="http://schemas.microsoft.com/office/drawing/2014/main" val="4224044354"/>
                    </a:ext>
                  </a:extLst>
                </a:gridCol>
                <a:gridCol w="1562571">
                  <a:extLst>
                    <a:ext uri="{9D8B030D-6E8A-4147-A177-3AD203B41FA5}">
                      <a16:colId xmlns:a16="http://schemas.microsoft.com/office/drawing/2014/main" val="1321400015"/>
                    </a:ext>
                  </a:extLst>
                </a:gridCol>
                <a:gridCol w="1772829">
                  <a:extLst>
                    <a:ext uri="{9D8B030D-6E8A-4147-A177-3AD203B41FA5}">
                      <a16:colId xmlns:a16="http://schemas.microsoft.com/office/drawing/2014/main" val="408082072"/>
                    </a:ext>
                  </a:extLst>
                </a:gridCol>
              </a:tblGrid>
              <a:tr h="3622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캡쳐 클릭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갤러리 클릭 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최근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일간 접속 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89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이탈자 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5.7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67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비이탈자</a:t>
                      </a:r>
                      <a:r>
                        <a:rPr lang="ko-KR" altLang="en-US" sz="1200" dirty="0"/>
                        <a:t> 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2.3</a:t>
                      </a:r>
                      <a:r>
                        <a:rPr lang="ko-KR" altLang="en-US" sz="120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평균 </a:t>
                      </a:r>
                      <a:r>
                        <a:rPr lang="en-US" altLang="ko-KR" sz="1200" dirty="0"/>
                        <a:t>0.2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994430"/>
                  </a:ext>
                </a:extLst>
              </a:tr>
            </a:tbl>
          </a:graphicData>
        </a:graphic>
      </p:graphicFrame>
      <p:sp>
        <p:nvSpPr>
          <p:cNvPr id="141" name="타원 140">
            <a:extLst>
              <a:ext uri="{FF2B5EF4-FFF2-40B4-BE49-F238E27FC236}">
                <a16:creationId xmlns:a16="http://schemas.microsoft.com/office/drawing/2014/main" id="{AD7E39B2-F1FF-E346-8ACC-3E18431DC1B0}"/>
              </a:ext>
            </a:extLst>
          </p:cNvPr>
          <p:cNvSpPr/>
          <p:nvPr/>
        </p:nvSpPr>
        <p:spPr>
          <a:xfrm>
            <a:off x="6986193" y="2124917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683DE86-2672-9946-883E-B2C9F3551554}"/>
              </a:ext>
            </a:extLst>
          </p:cNvPr>
          <p:cNvSpPr/>
          <p:nvPr/>
        </p:nvSpPr>
        <p:spPr>
          <a:xfrm>
            <a:off x="7138593" y="1989169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A02743E-85D7-6648-9EB8-409AEFFA02F5}"/>
              </a:ext>
            </a:extLst>
          </p:cNvPr>
          <p:cNvSpPr/>
          <p:nvPr/>
        </p:nvSpPr>
        <p:spPr>
          <a:xfrm>
            <a:off x="7290993" y="1944744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7BD060B5-4BC8-1E4C-936E-6FCA751F99AA}"/>
              </a:ext>
            </a:extLst>
          </p:cNvPr>
          <p:cNvSpPr/>
          <p:nvPr/>
        </p:nvSpPr>
        <p:spPr>
          <a:xfrm>
            <a:off x="7443393" y="2073175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4D52E8F-9C48-634D-A971-C985E49D9303}"/>
              </a:ext>
            </a:extLst>
          </p:cNvPr>
          <p:cNvSpPr/>
          <p:nvPr/>
        </p:nvSpPr>
        <p:spPr>
          <a:xfrm>
            <a:off x="7595793" y="1886140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AC50B3D-4B49-2B45-9CD8-2DA423E180A8}"/>
              </a:ext>
            </a:extLst>
          </p:cNvPr>
          <p:cNvSpPr/>
          <p:nvPr/>
        </p:nvSpPr>
        <p:spPr>
          <a:xfrm>
            <a:off x="7748193" y="1695977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C4ACFE6-C559-2346-9F4F-5D65B7FC2B90}"/>
              </a:ext>
            </a:extLst>
          </p:cNvPr>
          <p:cNvSpPr/>
          <p:nvPr/>
        </p:nvSpPr>
        <p:spPr>
          <a:xfrm>
            <a:off x="7900593" y="1756302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CF7236BB-C453-724D-A440-735344DAC0E4}"/>
              </a:ext>
            </a:extLst>
          </p:cNvPr>
          <p:cNvSpPr/>
          <p:nvPr/>
        </p:nvSpPr>
        <p:spPr>
          <a:xfrm>
            <a:off x="8052993" y="2080013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C8D84FB0-79E9-A143-86C6-E3A28E7C6014}"/>
              </a:ext>
            </a:extLst>
          </p:cNvPr>
          <p:cNvSpPr/>
          <p:nvPr/>
        </p:nvSpPr>
        <p:spPr>
          <a:xfrm>
            <a:off x="8205393" y="1836793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EE8358B1-0138-2647-A4A9-6D8E7CF63DBE}"/>
              </a:ext>
            </a:extLst>
          </p:cNvPr>
          <p:cNvSpPr/>
          <p:nvPr/>
        </p:nvSpPr>
        <p:spPr>
          <a:xfrm>
            <a:off x="8357793" y="2013963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395ACDBD-8FF9-5F4F-9A8C-007FB59C2DAA}"/>
              </a:ext>
            </a:extLst>
          </p:cNvPr>
          <p:cNvSpPr/>
          <p:nvPr/>
        </p:nvSpPr>
        <p:spPr>
          <a:xfrm>
            <a:off x="8510193" y="2309870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B3EF11F4-B447-4E4C-8050-68DD9A6A5ADE}"/>
              </a:ext>
            </a:extLst>
          </p:cNvPr>
          <p:cNvSpPr/>
          <p:nvPr/>
        </p:nvSpPr>
        <p:spPr>
          <a:xfrm>
            <a:off x="8662593" y="2289510"/>
            <a:ext cx="52849" cy="5284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E7D5E27F-F66D-F74A-999A-7A90C940EEC1}"/>
              </a:ext>
            </a:extLst>
          </p:cNvPr>
          <p:cNvSpPr/>
          <p:nvPr/>
        </p:nvSpPr>
        <p:spPr>
          <a:xfrm>
            <a:off x="7007225" y="1717575"/>
            <a:ext cx="1700318" cy="637394"/>
          </a:xfrm>
          <a:custGeom>
            <a:avLst/>
            <a:gdLst>
              <a:gd name="connsiteX0" fmla="*/ 0 w 1700318"/>
              <a:gd name="connsiteY0" fmla="*/ 435075 h 637394"/>
              <a:gd name="connsiteX1" fmla="*/ 155575 w 1700318"/>
              <a:gd name="connsiteY1" fmla="*/ 304900 h 637394"/>
              <a:gd name="connsiteX2" fmla="*/ 317500 w 1700318"/>
              <a:gd name="connsiteY2" fmla="*/ 247750 h 637394"/>
              <a:gd name="connsiteX3" fmla="*/ 466725 w 1700318"/>
              <a:gd name="connsiteY3" fmla="*/ 381100 h 637394"/>
              <a:gd name="connsiteX4" fmla="*/ 609600 w 1700318"/>
              <a:gd name="connsiteY4" fmla="*/ 209650 h 637394"/>
              <a:gd name="connsiteX5" fmla="*/ 765175 w 1700318"/>
              <a:gd name="connsiteY5" fmla="*/ 9625 h 637394"/>
              <a:gd name="connsiteX6" fmla="*/ 920750 w 1700318"/>
              <a:gd name="connsiteY6" fmla="*/ 69950 h 637394"/>
              <a:gd name="connsiteX7" fmla="*/ 1066800 w 1700318"/>
              <a:gd name="connsiteY7" fmla="*/ 400150 h 637394"/>
              <a:gd name="connsiteX8" fmla="*/ 1231900 w 1700318"/>
              <a:gd name="connsiteY8" fmla="*/ 139800 h 637394"/>
              <a:gd name="connsiteX9" fmla="*/ 1374775 w 1700318"/>
              <a:gd name="connsiteY9" fmla="*/ 311250 h 637394"/>
              <a:gd name="connsiteX10" fmla="*/ 1511300 w 1700318"/>
              <a:gd name="connsiteY10" fmla="*/ 619225 h 637394"/>
              <a:gd name="connsiteX11" fmla="*/ 1682750 w 1700318"/>
              <a:gd name="connsiteY11" fmla="*/ 603350 h 637394"/>
              <a:gd name="connsiteX12" fmla="*/ 1685925 w 1700318"/>
              <a:gd name="connsiteY12" fmla="*/ 597000 h 63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0318" h="637394">
                <a:moveTo>
                  <a:pt x="0" y="435075"/>
                </a:moveTo>
                <a:cubicBezTo>
                  <a:pt x="51329" y="385598"/>
                  <a:pt x="102659" y="336121"/>
                  <a:pt x="155575" y="304900"/>
                </a:cubicBezTo>
                <a:cubicBezTo>
                  <a:pt x="208491" y="273679"/>
                  <a:pt x="265642" y="235050"/>
                  <a:pt x="317500" y="247750"/>
                </a:cubicBezTo>
                <a:cubicBezTo>
                  <a:pt x="369358" y="260450"/>
                  <a:pt x="418042" y="387450"/>
                  <a:pt x="466725" y="381100"/>
                </a:cubicBezTo>
                <a:cubicBezTo>
                  <a:pt x="515408" y="374750"/>
                  <a:pt x="559858" y="271563"/>
                  <a:pt x="609600" y="209650"/>
                </a:cubicBezTo>
                <a:cubicBezTo>
                  <a:pt x="659342" y="147737"/>
                  <a:pt x="713317" y="32908"/>
                  <a:pt x="765175" y="9625"/>
                </a:cubicBezTo>
                <a:cubicBezTo>
                  <a:pt x="817033" y="-13658"/>
                  <a:pt x="870479" y="4863"/>
                  <a:pt x="920750" y="69950"/>
                </a:cubicBezTo>
                <a:cubicBezTo>
                  <a:pt x="971021" y="135037"/>
                  <a:pt x="1014942" y="388508"/>
                  <a:pt x="1066800" y="400150"/>
                </a:cubicBezTo>
                <a:cubicBezTo>
                  <a:pt x="1118658" y="411792"/>
                  <a:pt x="1180571" y="154617"/>
                  <a:pt x="1231900" y="139800"/>
                </a:cubicBezTo>
                <a:cubicBezTo>
                  <a:pt x="1283229" y="124983"/>
                  <a:pt x="1328208" y="231346"/>
                  <a:pt x="1374775" y="311250"/>
                </a:cubicBezTo>
                <a:cubicBezTo>
                  <a:pt x="1421342" y="391154"/>
                  <a:pt x="1459971" y="570542"/>
                  <a:pt x="1511300" y="619225"/>
                </a:cubicBezTo>
                <a:cubicBezTo>
                  <a:pt x="1562629" y="667908"/>
                  <a:pt x="1682750" y="603350"/>
                  <a:pt x="1682750" y="603350"/>
                </a:cubicBezTo>
                <a:cubicBezTo>
                  <a:pt x="1711854" y="599646"/>
                  <a:pt x="1698889" y="598323"/>
                  <a:pt x="1685925" y="59700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81FE1E5-EBA7-3743-9AAF-97ECCCA144C2}"/>
              </a:ext>
            </a:extLst>
          </p:cNvPr>
          <p:cNvCxnSpPr/>
          <p:nvPr/>
        </p:nvCxnSpPr>
        <p:spPr>
          <a:xfrm>
            <a:off x="9226305" y="898167"/>
            <a:ext cx="19511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3A8A12-E22B-8043-A365-160AC7F5FE63}"/>
              </a:ext>
            </a:extLst>
          </p:cNvPr>
          <p:cNvSpPr txBox="1"/>
          <p:nvPr/>
        </p:nvSpPr>
        <p:spPr>
          <a:xfrm>
            <a:off x="9405357" y="800341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/>
              <a:t>예측 </a:t>
            </a:r>
            <a:r>
              <a:rPr kumimoji="1" lang="ko-KR" altLang="en-US" sz="600" dirty="0" err="1"/>
              <a:t>이탈률</a:t>
            </a:r>
            <a:endParaRPr kumimoji="1" lang="ko-KR" altLang="en-US" sz="600" dirty="0"/>
          </a:p>
        </p:txBody>
      </p:sp>
      <p:cxnSp>
        <p:nvCxnSpPr>
          <p:cNvPr id="153" name="직선 연결선[R] 152">
            <a:extLst>
              <a:ext uri="{FF2B5EF4-FFF2-40B4-BE49-F238E27FC236}">
                <a16:creationId xmlns:a16="http://schemas.microsoft.com/office/drawing/2014/main" id="{22757AA1-9CD7-5248-9820-C5F684913101}"/>
              </a:ext>
            </a:extLst>
          </p:cNvPr>
          <p:cNvCxnSpPr/>
          <p:nvPr/>
        </p:nvCxnSpPr>
        <p:spPr>
          <a:xfrm>
            <a:off x="9231061" y="1050567"/>
            <a:ext cx="19511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200D7D2-88E6-FE43-96BB-66467B85D7DD}"/>
              </a:ext>
            </a:extLst>
          </p:cNvPr>
          <p:cNvSpPr txBox="1"/>
          <p:nvPr/>
        </p:nvSpPr>
        <p:spPr>
          <a:xfrm>
            <a:off x="9410113" y="952741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dirty="0"/>
              <a:t>실제 </a:t>
            </a:r>
            <a:r>
              <a:rPr kumimoji="1" lang="ko-KR" altLang="en-US" sz="600" dirty="0" err="1"/>
              <a:t>이탈률</a:t>
            </a:r>
            <a:endParaRPr kumimoji="1" lang="ko-KR" altLang="en-US" sz="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9BB2C8-7047-BB41-AC31-A24C7FAC2D9E}"/>
              </a:ext>
            </a:extLst>
          </p:cNvPr>
          <p:cNvSpPr/>
          <p:nvPr/>
        </p:nvSpPr>
        <p:spPr>
          <a:xfrm>
            <a:off x="2983737" y="2626926"/>
            <a:ext cx="308792" cy="3087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5C51482-F5B7-F34D-8BDE-2FA697173C81}"/>
              </a:ext>
            </a:extLst>
          </p:cNvPr>
          <p:cNvSpPr/>
          <p:nvPr/>
        </p:nvSpPr>
        <p:spPr>
          <a:xfrm>
            <a:off x="940548" y="1608479"/>
            <a:ext cx="308792" cy="3087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72C4F10-D691-8147-9FA0-139D93A07599}"/>
              </a:ext>
            </a:extLst>
          </p:cNvPr>
          <p:cNvSpPr/>
          <p:nvPr/>
        </p:nvSpPr>
        <p:spPr>
          <a:xfrm>
            <a:off x="3186920" y="2959720"/>
            <a:ext cx="308792" cy="3087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4</a:t>
            </a:r>
            <a:endParaRPr kumimoji="1" lang="ko-KR" altLang="en-US" b="1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AFC1855-69EF-0749-978C-DEA27DA8063E}"/>
              </a:ext>
            </a:extLst>
          </p:cNvPr>
          <p:cNvSpPr/>
          <p:nvPr/>
        </p:nvSpPr>
        <p:spPr>
          <a:xfrm>
            <a:off x="2754212" y="1919475"/>
            <a:ext cx="308792" cy="3087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3</a:t>
            </a:r>
            <a:endParaRPr kumimoji="1" lang="ko-KR" altLang="en-US" b="1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82C4B26-F7DC-0C44-BB79-E84CF5EDCF6C}"/>
              </a:ext>
            </a:extLst>
          </p:cNvPr>
          <p:cNvSpPr/>
          <p:nvPr/>
        </p:nvSpPr>
        <p:spPr>
          <a:xfrm>
            <a:off x="1183949" y="4122052"/>
            <a:ext cx="308792" cy="3087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5</a:t>
            </a:r>
            <a:endParaRPr kumimoji="1" lang="ko-KR" altLang="en-US" b="1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63C201E-7212-4247-96F5-72E99763BAD5}"/>
              </a:ext>
            </a:extLst>
          </p:cNvPr>
          <p:cNvSpPr/>
          <p:nvPr/>
        </p:nvSpPr>
        <p:spPr>
          <a:xfrm>
            <a:off x="4782069" y="4114971"/>
            <a:ext cx="308792" cy="3087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6</a:t>
            </a:r>
            <a:endParaRPr kumimoji="1" lang="ko-KR" altLang="en-US" b="1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8B5E318-B57E-5241-8DA4-45FA0E3186C0}"/>
              </a:ext>
            </a:extLst>
          </p:cNvPr>
          <p:cNvSpPr/>
          <p:nvPr/>
        </p:nvSpPr>
        <p:spPr>
          <a:xfrm>
            <a:off x="8591524" y="1935761"/>
            <a:ext cx="308792" cy="3087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7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96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770</Words>
  <Application>Microsoft Macintosh PowerPoint</Application>
  <PresentationFormat>와이드스크린</PresentationFormat>
  <Paragraphs>268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</dc:creator>
  <cp:lastModifiedBy>임지</cp:lastModifiedBy>
  <cp:revision>12</cp:revision>
  <dcterms:created xsi:type="dcterms:W3CDTF">2019-08-14T08:45:06Z</dcterms:created>
  <dcterms:modified xsi:type="dcterms:W3CDTF">2019-10-07T07:32:44Z</dcterms:modified>
</cp:coreProperties>
</file>