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97248"/>
  </p:normalViewPr>
  <p:slideViewPr>
    <p:cSldViewPr snapToGrid="0" snapToObjects="1">
      <p:cViewPr>
        <p:scale>
          <a:sx n="156" d="100"/>
          <a:sy n="156" d="100"/>
        </p:scale>
        <p:origin x="135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02:31:49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1 249 24575,'23'18'0,"-10"-7"0,34 31 0,-27-23 0,19 20 0,-21-25 0,5 14 0,-8-16 0,2 7 0,-12-11 0,3-6 0,-7 6 0,7-7 0,-2 3 0,3 0 0,-4 1 0,3 0 0,-3-1 0,0 0 0,4-3 0,-4 3 0,0 1 0,3-4 0,11 15 0,-6-13 0,24 21 0,-20-21 0,7 13 0,-7-11 0,-6 0 0,2-1 0,-4 0 0,4-3 0,-2 8 0,36 1 0,5 6 0,4-4 0,-8-2 0,-19-4 0,-8-5 0,7 9 0,20-9 0,29 15 0,14-4 0,-7-4 0,-2-1 0,-1 2 0,-16-8 0,-8-2 0,-30 1 0,-8 4 0,-11-3 0,-3 3 0,4-4 0,34 0 0,-11-6 0,19 5 0,-23-5 0,-13 6 0,12-6 0,0 4 0,34-4 0,-26 6 0,14 0 0,-31 0 0,1 0 0,-5-4 0,3 3 0,8-3 0,46 4 0,19 7 0,12 2-786,-5-7 1,3 0 785,-18 3 0,3 1 0,-10-2 0,-9-3 0,-10-2 0,8 1 0,-50 5 0,-5-4 0,4 3 0,32-4 0,31 0 785,-21 5 1,1 1-786,35-3 0,-24 9 0,-44-12 0,-9 0 0,0 0 0,0 0 0,14 0 0,-11 0 0,7 0 0,-11 0 0,-4 0 0,0 0 0,5 0 0,10 0 0,-3 0 0,37 0 0,-22 0 0,15 0 0,-23 0 0,-13 0 0,2 0 0,27 0 0,-18 4 0,53-3 0,-57 3 0,25 0 0,-37-3 0,4 7 0,-5-2 0,-4 3 0,3-4 0,-3 3 0,9 1 0,-4 2 0,3-2 0,-4-1 0,-3-3 0,2 0 0,-3-1 0,4 0 0,4 6 0,2 0 0,3 3 0,-4-8 0,0 3 0,-5-7 0,0 4 0,0-1 0,1-3 0,-1 7 0,0-7 0,-4 7 0,3-7 0,-3 3 0,5 0 0,3 1 0,1 5 0,35 14 0,7 4 0,10 2 0,-15-6 0,-27-17 0,-7-2 0,-3-1 0,15-3 0,-8 7 0,37 2 0,-2-3 0,0 6 0,-12-12 0,-30 4 0,-5-5 0,0 4 0,4-3 0,2 7 0,13-7 0,43 26 0,20-21 0,-9 22 0,-4-27 0,-57 3 0,17 2 0,-17-5 0,7 5 0,41 6 0,-19-10 0,1-1 0,46 11 0,-36-12 0,-1 0 0,26 0 0,-15 0 0,10 0 0,-54 0 0,-4 0 0,-10 0 0,-3 0 0,38 0 0,-16 0 0,19 0 0,7-10 0,-32 8 0,18-8 0,-31 6 0,-3 3 0,-1-3 0,4 4 0,-3-4 0,58 3 0,-41-4 0,52-1 0,-49 5 0,31-15 0,-25 10 0,8-5 0,-30 3 0,-1 7 0,11-3 0,-3 4 0,58 0 0,22 0-850,-10 0 0,5 0 850,-15 0 0,5 0 0,-1 0 0,-3 0 0,-1 0 0,-11 0 0,26 0 0,-5 0 0,-67 0 0,-10 0 0,-5 0 0,4 0 1700,32 0-1700,31 0 0,15-10 0,-5 8 0,-39-12 0,-20 9 0,-17 0 0,17-6 0,-10 6 0,62-14 0,-22 8 0,7 1-414,26-5 0,2 0 414,-11 7 0,0-1 0,17-12 0,-9 1 0,-13 8 0,-13-7 0,-5 0 0,-22 11 0,13-2 0,-35 6 0,3 3 0,-2-7 828,33-3-828,-26 5 0,35-10 0,-30 15 0,0-9 0,0 9 0,-17-4 0,4 1 0,-1 3 0,-3-3 0,-1 0 0,-1 3 0,2-3 0,0 8 0,7-3 0,8 9 0,-9-8 0,8 4 0,-15-6 0,0 0 0,4 0 0,2 0 0,3 0 0,0 0 0,-3 0 0,-2 0 0,-4 0 0,1 0 0,3 0 0,11-7 0,27-4 0,-5-3 0,14-3 0,22 9 0,-12-7 0,3 7 0,1 0 0,2-11 0,15 0 0,-32 12 0,-23-3 0,13 3 0,3 1 0,-2-3 0,19-2 0,4-3 0,23-13 0,-46 16 0,-3-1 0,17-12 0,-59 16 0,3 7 0,2-8 0,4 0 0,14-9 0,-7 2 0,17-9 0,3-12 0,2-4 0,10 0 0,-6-4 0,-1 4 0,-5 20 0,-14 3 0,-4 11 0,-14-1 0,0 7 0,5-8 0,10-4 0,7 0 0,0-5 0,-3 7 0,-14 6 0,13-5 0,0-4 0,14-1 0,-1-5 0,-9 13 0,-7-4 0,4 4 0,39-10 0,24-4 0,0 7 0,-37 2 0,-7 2 0,-15 8 0,11-7 0,-29 9 0,10 0 0,29 9 0,28 10 0,11 3 0,-5-2 0,-5-2 0,1-2 0,1 1 0,0 1 0,9 3 0,2 1 0,-1-1 0,-7-1 0,12 2 0,-6-1 0,-34-9 0,-45-11 0,-1 8 0,44 8 0,34 6 0,6 6 0,-20 0 0,4 5 0,5 2 0,4 0 0,4-4 0,-10-9 0,5-1 0,3-2 0,3-2 0,1 1 0,2 0 0,-1 0 0,-1 1 0,3 1 0,1 1 0,2-1 0,-1-1 0,-2-1 0,-3-2 0,-4-3 0,3-1 0,-6-2 0,-2-3 0,0-1 0,3 0 0,7-1 0,-10-2 0,7-2 0,3-1 0,4 0 0,-1-1 0,-2 2 0,-4 0 0,-6 2 0,-9 2 0,24 8 0,-13 4 0,-4 0 0,9-3 0,-13-8 0,6-2 0,2-2 0,-1 1 0,-4 2 0,-10 4 0,22 14 0,-10 5 0,-8-5 0,-5-8 0,4-4 0,5-1 0,14-1 0,6-1 0,-3-5 0,-1-5 0,0-4 0,-1-2 0,0 0-1167,-4 2 0,-2 0 0,2 0 0,5-2 1167,-16-1 0,5-2 0,2 0 0,0-1 0,-1 2 0,-4 1 0,2 3 0,-2 1 0,-2 2 0,0-1 0,3-1 0,11-2 0,3-2 0,0 0 0,-3 1 0,-6 3 0,-7 2 0,-4 2 0,-5-1 0,-6 0 0,18-9 0,-4 4 0,-15 8 0,3 5 0,0 0 0,-2 0 0,1 0 0,8-1-93,2-1 0,11-1 0,3 0 1,-2 0-1,-10 0 93,5 2 0,-7 0 0,1-2 0,21-3 0,2-2 0,-22 1 0,-16 0 4531,19 0-4531,-72 0 0,30 0 0,19 14 0,9 1 0,-10-10 0,4-2-55,10 6 0,8 3 0,-8-3 55,-12-8 0,-5-2 0,2 1 0,-8 0 0,-8 0 0,-31 0 0,1 0 0,5 0 0,9 0 766,43-12-766,-30 9 0,24-13 0,-52 15 0,-4-7 0,0 7 0,1-7 0,-1 7 0,4-8 0,11-4 0,-3 2 0,17-8 0,-7 7 0,0 0 0,-11 1 0,-12 2 0,-8-1 0,0-13 0,0 10 0,0-10 0,0 14 0,0-1 0,4 1 0,2 4 0,3-3 0,0 7 0,0-8 0,5 4 0,-4-4 0,-1 0 0,-1 3 0,-3 2 0,9 4 0,-4 0 0,-1-4 0,-1 3 0,-3-7 0,0 3 0,4 0 0,-8-4 0,7 8 0,-3-3 0,0 0 0,3 3 0,-7-7 0,7 7 0,-6-8 0,6 8 0,-7-7 0,7 7 0,-7-7 0,7 7 0,-7-7 0,7 6 0,-7-2 0,3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59271-2229-7440-986D-94A7F526E3FC}" type="datetimeFigureOut">
              <a:rPr lang="ko-Kore-KR" smtClean="0"/>
              <a:t>2020. 2. 13.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023B-395E-6840-BDBF-22263A257240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1576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9023B-395E-6840-BDBF-22263A257240}" type="slidenum">
              <a:rPr 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5233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4CFE3-241E-044C-B9E1-EC67CA836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6BB6CA-2883-4C49-96B7-09F484D20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F9C3D-2D83-174A-862A-8F1A440B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058B-B9AD-2641-89C4-C811AEDF1D13}" type="datetime1">
              <a:rPr lang="ko-KR" altLang="en-US" smtClean="0"/>
              <a:t>2020. 2. 13.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FF882-6339-2A45-8D89-59E4FB6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AF964-92B2-124F-9C71-842BFEB4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31870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B151E-D264-EC43-9A39-3043A56E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A54BD8-FF5C-284C-9003-8209A701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0C08B-03E5-9941-BB07-4676E846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C354-62E7-024C-92E7-C0C4183D19A6}" type="datetime1">
              <a:rPr lang="ko-KR" altLang="en-US" smtClean="0"/>
              <a:t>2020. 2. 13.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60B00-CD28-0B4A-B805-5DC34F4D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CE8A2-DC8C-1F41-8B6F-31ECB81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80303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B4F12A-4024-ED4E-9532-0B732604E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9948C2-EB34-0B40-B059-C549F06B9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1F798-E0DB-E74F-BB6A-30D1AA2A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16B1-694A-3F41-8809-2AB0D218F675}" type="datetime1">
              <a:rPr lang="ko-KR" altLang="en-US" smtClean="0"/>
              <a:t>2020. 2. 13.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8D8F3-9422-FC48-81C0-6F4DB3A8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9FA24-F67A-3F48-8FAB-866FF61F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5011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60C8E-59A1-7C4E-85CD-349B8F19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C9A9F-283A-3143-A17C-EA6A67978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BF864-83EC-B24F-BAAE-66BF7305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CD0-2FD3-E640-B238-4E7FF80DCD36}" type="datetime1">
              <a:rPr lang="ko-KR" altLang="en-US" smtClean="0"/>
              <a:t>2020. 2. 13.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A28DA-2AEA-7A40-9204-565E0CEE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E02F3-D7FD-044E-A0CC-B8F149F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9334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88A3-C09F-324B-A4DD-A813B250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73CD5-DD16-334A-8867-365D8E041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83496-FC6F-2E41-A1B6-50D394DE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6277-8971-7348-AD5B-6BF275415DA7}" type="datetime1">
              <a:rPr lang="ko-KR" altLang="en-US" smtClean="0"/>
              <a:t>2020. 2. 13.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A98B6-1B57-2346-B9BD-298D081E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033D2-715E-CA49-BCD6-87804886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41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7AF0F-325E-BB44-85F6-73FE25F1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E0638-310F-AD4B-970D-AB2C5687E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CE96B-1E1B-D44C-BA9D-F444E02D2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F1AA78-6347-A645-AEDE-2D00A467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253-99F4-264D-99D5-C08E11B37A0F}" type="datetime1">
              <a:rPr lang="ko-KR" altLang="en-US" smtClean="0"/>
              <a:t>2020. 2. 13.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9E64A-2EA4-6A44-BBB6-2AB4A7BB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ED9B8-076F-114D-9E63-DACF8BA7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0492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462E-5A6C-014C-8534-AEC20DD2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F985A-BE40-5845-A456-2AE34BF1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B4569-0089-A648-9B0E-8AF2665E3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A58E0-57BB-704C-88E4-93117817E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5F9A2D-30DD-2F46-9EB2-7113607DC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DB4465-0A6B-6746-ADC7-2F02C14F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9CAF-B7A0-6A45-AB56-F4F530E865E9}" type="datetime1">
              <a:rPr lang="ko-KR" altLang="en-US" smtClean="0"/>
              <a:t>2020. 2. 13.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328A32-9EEF-F744-9205-09063A4B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E22D34-D7EF-3C45-856C-CED31D79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45447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9BC0A-55A5-DC43-8942-565C18ED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83A64E-4635-204B-9F89-16FA9182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4C89-9B09-1A46-A85A-570260C146E2}" type="datetime1">
              <a:rPr lang="ko-KR" altLang="en-US" smtClean="0"/>
              <a:t>2020. 2. 13.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C68214-FFF1-3F45-B420-6A7427D7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C899E-B63C-6846-8C3D-C39DFF48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7016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91D385-DACF-6A4F-BC04-1A23B753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7139-DD99-DA48-BBB1-5E68DBB7C4D2}" type="datetime1">
              <a:rPr lang="ko-KR" altLang="en-US" smtClean="0"/>
              <a:t>2020. 2. 13.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19FB52-DDCA-FB42-8F95-055EB97D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2F242-9F3B-3D47-872E-49AF1377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8849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3E127-0A6C-B243-9E73-373024CF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79394-69A6-204C-A499-B709A9CEE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E2F1C-E148-E44F-89E0-6528CAA1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1E4CD4-F17B-D64F-BC0D-B04E309F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72F-A1C3-2B41-8908-ECF30DD849AD}" type="datetime1">
              <a:rPr lang="ko-KR" altLang="en-US" smtClean="0"/>
              <a:t>2020. 2. 13.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06296-B74B-5547-A86D-4933FA02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C0CA1-E062-704F-BBBE-F3A96A64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34167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4E580-9732-C041-8D28-00B83B34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01EF75-918F-FE45-ADFE-1DA55889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8758E-83A1-E042-A608-BB0AAFE78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64520-793C-384A-8115-31200420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9B26-1E2D-AE4D-B374-BF718BC4AA72}" type="datetime1">
              <a:rPr lang="ko-KR" altLang="en-US" smtClean="0"/>
              <a:t>2020. 2. 13.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DB3093-D0C5-B641-B3FD-377E8C3F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2B0D5-7A76-8145-BE24-79A7DD6E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30371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EBAD84-5FFA-214E-8FDD-D5A3E80B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03022-5CFF-2C47-808F-5FFD00B5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B0728-C963-0148-B52E-B3B7F0F1B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5AC5-EAA4-EC49-AEF0-D6F04339FE73}" type="datetime1">
              <a:rPr lang="ko-KR" altLang="en-US" smtClean="0"/>
              <a:t>2020. 2. 13.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60315-D28D-5142-88CE-C929F2C3F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2949D-827D-F146-A7F4-FA740807E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4AF5-287E-B944-B107-70FF2F6C05C0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3201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B57F-F8B9-5C4E-80B1-7CE557CDE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이탈률</a:t>
            </a:r>
            <a:r>
              <a:rPr lang="ko-KR" altLang="en-US" dirty="0"/>
              <a:t> 및 정확도 설명</a:t>
            </a:r>
            <a:endParaRPr 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8D67C-DDC3-F34B-9F01-70D0BDE3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958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3D3020-1905-4C4C-916B-107AAB5F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23" y="285578"/>
            <a:ext cx="5857391" cy="15374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24D1AA-B2E8-824D-9419-DCB91D186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90" y="3169106"/>
            <a:ext cx="4178300" cy="977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ACAAD4-2BEC-634D-95E5-0C6591C92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90" y="4508275"/>
            <a:ext cx="4114800" cy="990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74ED05-55B9-2548-B23B-B5879261E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966" y="2731355"/>
            <a:ext cx="3848100" cy="939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F73203-0BB2-C540-934B-CE4A529EF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966" y="3901472"/>
            <a:ext cx="2832100" cy="863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E4FFC6-6590-174C-ACDF-62917E792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966" y="4947081"/>
            <a:ext cx="2476500" cy="825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6DAD5C-65B9-364B-87EA-BC8C19D98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4820" y="5772581"/>
            <a:ext cx="4140200" cy="1028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866688-B4D6-5240-907C-FCE3BFF039E8}"/>
              </a:ext>
            </a:extLst>
          </p:cNvPr>
          <p:cNvSpPr txBox="1"/>
          <p:nvPr/>
        </p:nvSpPr>
        <p:spPr>
          <a:xfrm>
            <a:off x="9202522" y="608737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이탈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비이탈</a:t>
            </a:r>
            <a:endParaRPr lang="ko-Kore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6F1CE-DB66-8742-8B91-16073CB7C0E8}"/>
              </a:ext>
            </a:extLst>
          </p:cNvPr>
          <p:cNvSpPr txBox="1"/>
          <p:nvPr/>
        </p:nvSpPr>
        <p:spPr>
          <a:xfrm>
            <a:off x="2048148" y="2203642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이탈률</a:t>
            </a:r>
            <a:r>
              <a:rPr lang="ko-KR" altLang="en-US" sz="2800" b="1" dirty="0"/>
              <a:t> 지표</a:t>
            </a:r>
            <a:endParaRPr lang="en-US" altLang="ko-KR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7D3F2-049C-1341-A03C-CA9FAF20C60A}"/>
              </a:ext>
            </a:extLst>
          </p:cNvPr>
          <p:cNvSpPr txBox="1"/>
          <p:nvPr/>
        </p:nvSpPr>
        <p:spPr>
          <a:xfrm>
            <a:off x="6942283" y="2227423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정확도 지표</a:t>
            </a:r>
            <a:endParaRPr lang="en-US" altLang="ko-KR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9FEEEE-1DAA-4948-90D7-1ED772B41964}"/>
              </a:ext>
            </a:extLst>
          </p:cNvPr>
          <p:cNvSpPr txBox="1"/>
          <p:nvPr/>
        </p:nvSpPr>
        <p:spPr>
          <a:xfrm>
            <a:off x="9254355" y="4162094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나의 예측이 얼마나 정확하냐</a:t>
            </a:r>
            <a:endParaRPr lang="ko-Kore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30E60C-C18B-5848-937F-95B755D6378B}"/>
              </a:ext>
            </a:extLst>
          </p:cNvPr>
          <p:cNvSpPr txBox="1"/>
          <p:nvPr/>
        </p:nvSpPr>
        <p:spPr>
          <a:xfrm>
            <a:off x="9293774" y="5194738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 이탈자를 얼마나 잘 걸러내냐</a:t>
            </a:r>
            <a:endParaRPr lang="ko-Kore-KR" sz="1400" dirty="0"/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4CB22D33-DAFE-B247-997B-325F229A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0807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443B954-A28E-FB4F-A444-46729D94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66" y="4036557"/>
            <a:ext cx="6228151" cy="23472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73EBBC-DC72-9C4F-B547-4AA9DE122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7142"/>
            <a:ext cx="5963399" cy="24207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03D1A7-0B4D-A54D-9E7B-02D71B5BF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950" y="189419"/>
            <a:ext cx="7323083" cy="28619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B3719B-4EBA-0242-AF77-B939DC066DFD}"/>
              </a:ext>
            </a:extLst>
          </p:cNvPr>
          <p:cNvSpPr/>
          <p:nvPr/>
        </p:nvSpPr>
        <p:spPr>
          <a:xfrm>
            <a:off x="5234151" y="5296894"/>
            <a:ext cx="243775" cy="38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325A18-DB3F-6249-893B-C194A07F3DF2}"/>
              </a:ext>
            </a:extLst>
          </p:cNvPr>
          <p:cNvSpPr/>
          <p:nvPr/>
        </p:nvSpPr>
        <p:spPr>
          <a:xfrm>
            <a:off x="8069548" y="1766698"/>
            <a:ext cx="326004" cy="38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4CC342-5719-164F-99B8-9979907DDB13}"/>
              </a:ext>
            </a:extLst>
          </p:cNvPr>
          <p:cNvSpPr/>
          <p:nvPr/>
        </p:nvSpPr>
        <p:spPr>
          <a:xfrm>
            <a:off x="11002256" y="5296893"/>
            <a:ext cx="256446" cy="38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172039-0FC6-6648-8984-D3F2EE4B0AFE}"/>
              </a:ext>
            </a:extLst>
          </p:cNvPr>
          <p:cNvSpPr/>
          <p:nvPr/>
        </p:nvSpPr>
        <p:spPr>
          <a:xfrm>
            <a:off x="5573109" y="6206443"/>
            <a:ext cx="232205" cy="24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0152E0-419B-EB4F-AFD9-BBFA375B6FD4}"/>
              </a:ext>
            </a:extLst>
          </p:cNvPr>
          <p:cNvSpPr/>
          <p:nvPr/>
        </p:nvSpPr>
        <p:spPr>
          <a:xfrm>
            <a:off x="8518546" y="2785219"/>
            <a:ext cx="326004" cy="24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4309EA-4A3F-AC4E-86AB-2F513330755B}"/>
              </a:ext>
            </a:extLst>
          </p:cNvPr>
          <p:cNvSpPr/>
          <p:nvPr/>
        </p:nvSpPr>
        <p:spPr>
          <a:xfrm>
            <a:off x="11352500" y="6206443"/>
            <a:ext cx="232206" cy="211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CCAB3CFF-6A8B-FE42-8087-9792CE7A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6434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34CD85-49FF-8549-B0E8-1A0742798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3791"/>
            <a:ext cx="12191883" cy="3448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898C18-36D9-1F4C-B5B7-5F6F415F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110" y="851179"/>
            <a:ext cx="1326464" cy="79418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ACD3CF-230A-9847-AA9E-CC6150CB998E}"/>
              </a:ext>
            </a:extLst>
          </p:cNvPr>
          <p:cNvCxnSpPr/>
          <p:nvPr/>
        </p:nvCxnSpPr>
        <p:spPr>
          <a:xfrm>
            <a:off x="9292110" y="1352925"/>
            <a:ext cx="0" cy="58488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5129B7-3491-F045-91ED-E87477A6A517}"/>
              </a:ext>
            </a:extLst>
          </p:cNvPr>
          <p:cNvCxnSpPr>
            <a:cxnSpLocks/>
          </p:cNvCxnSpPr>
          <p:nvPr/>
        </p:nvCxnSpPr>
        <p:spPr>
          <a:xfrm>
            <a:off x="4979025" y="1476639"/>
            <a:ext cx="0" cy="2867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1B119089-8E07-B248-A03A-08568EE81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966" y="4036557"/>
            <a:ext cx="6228151" cy="234729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5491BEB-6922-724D-BF88-DB6809621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97142"/>
            <a:ext cx="5963399" cy="242078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0C78A5-B81A-0640-85F7-54F30C4D7024}"/>
              </a:ext>
            </a:extLst>
          </p:cNvPr>
          <p:cNvSpPr/>
          <p:nvPr/>
        </p:nvSpPr>
        <p:spPr>
          <a:xfrm>
            <a:off x="5234151" y="5296894"/>
            <a:ext cx="243775" cy="38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7D7C15-6CA5-E04F-95C4-75DD9D8D41F6}"/>
              </a:ext>
            </a:extLst>
          </p:cNvPr>
          <p:cNvSpPr/>
          <p:nvPr/>
        </p:nvSpPr>
        <p:spPr>
          <a:xfrm>
            <a:off x="11002256" y="5296893"/>
            <a:ext cx="256446" cy="38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103D08-B7AB-B149-B5E2-B220A96A3784}"/>
              </a:ext>
            </a:extLst>
          </p:cNvPr>
          <p:cNvSpPr/>
          <p:nvPr/>
        </p:nvSpPr>
        <p:spPr>
          <a:xfrm>
            <a:off x="5573109" y="6206443"/>
            <a:ext cx="232205" cy="24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B74A28-39B9-0D44-9700-FCE2C703E285}"/>
              </a:ext>
            </a:extLst>
          </p:cNvPr>
          <p:cNvSpPr/>
          <p:nvPr/>
        </p:nvSpPr>
        <p:spPr>
          <a:xfrm>
            <a:off x="11352500" y="6206443"/>
            <a:ext cx="232206" cy="211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E11FB-73A8-D448-ABC4-846C6E5DB5A6}"/>
              </a:ext>
            </a:extLst>
          </p:cNvPr>
          <p:cNvSpPr txBox="1"/>
          <p:nvPr/>
        </p:nvSpPr>
        <p:spPr>
          <a:xfrm>
            <a:off x="2341140" y="2382960"/>
            <a:ext cx="825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 </a:t>
            </a:r>
            <a:r>
              <a:rPr lang="ko-KR" altLang="en-US" dirty="0" err="1"/>
              <a:t>이탈률과</a:t>
            </a:r>
            <a:r>
              <a:rPr lang="ko-KR" altLang="en-US" dirty="0"/>
              <a:t> 실제 </a:t>
            </a:r>
            <a:r>
              <a:rPr lang="ko-KR" altLang="en-US" dirty="0" err="1"/>
              <a:t>이탈률</a:t>
            </a:r>
            <a:r>
              <a:rPr lang="ko-KR" altLang="en-US" dirty="0"/>
              <a:t> 간의 괴리가 작아지려면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b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chemeClr val="accent2"/>
                </a:solidFill>
              </a:rPr>
              <a:t>c</a:t>
            </a:r>
            <a:r>
              <a:rPr lang="ko-KR" altLang="en-US" dirty="0"/>
              <a:t>의 차이가 작아져야 함</a:t>
            </a:r>
            <a:endParaRPr lang="en-US" altLang="ko-KR" dirty="0"/>
          </a:p>
          <a:p>
            <a:r>
              <a:rPr lang="ko-KR" altLang="en-US" dirty="0"/>
              <a:t>정확도가 높아지기 위해선 </a:t>
            </a:r>
            <a:r>
              <a:rPr lang="en-US" altLang="ko-KR" dirty="0"/>
              <a:t>:</a:t>
            </a:r>
            <a:r>
              <a:rPr lang="ko-KR" altLang="en-US" dirty="0"/>
              <a:t>                                                 </a:t>
            </a:r>
            <a:r>
              <a:rPr lang="en-US" altLang="ko-KR" dirty="0">
                <a:solidFill>
                  <a:srgbClr val="7030A0"/>
                </a:solidFill>
              </a:rPr>
              <a:t>b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chemeClr val="accent2"/>
                </a:solidFill>
              </a:rPr>
              <a:t>c</a:t>
            </a:r>
            <a:r>
              <a:rPr lang="ko-KR" altLang="en-US" dirty="0"/>
              <a:t>의 합이 작아져야 함</a:t>
            </a:r>
            <a:endParaRPr lang="ko-Kore-KR" dirty="0"/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96133F36-4AE1-8149-8059-18A9B603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0071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9FCE01-3A15-1846-935B-3150F00A28EB}"/>
              </a:ext>
            </a:extLst>
          </p:cNvPr>
          <p:cNvSpPr txBox="1"/>
          <p:nvPr/>
        </p:nvSpPr>
        <p:spPr>
          <a:xfrm>
            <a:off x="987871" y="1371600"/>
            <a:ext cx="1021625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i="1" dirty="0" err="1">
                <a:solidFill>
                  <a:schemeClr val="accent1"/>
                </a:solidFill>
              </a:rPr>
              <a:t>이탈률</a:t>
            </a:r>
            <a:r>
              <a:rPr lang="ko-KR" altLang="en-US" sz="2800" b="1" i="1" dirty="0">
                <a:solidFill>
                  <a:schemeClr val="accent1"/>
                </a:solidFill>
              </a:rPr>
              <a:t> 추이 그래프</a:t>
            </a:r>
            <a:r>
              <a:rPr lang="ko-KR" altLang="en-US" sz="2800" b="1" i="1" dirty="0"/>
              <a:t>만으로 </a:t>
            </a:r>
            <a:r>
              <a:rPr lang="ko-KR" altLang="en-US" sz="2800" b="1" i="1" dirty="0">
                <a:solidFill>
                  <a:srgbClr val="FF0000"/>
                </a:solidFill>
              </a:rPr>
              <a:t>정확도</a:t>
            </a:r>
            <a:r>
              <a:rPr lang="ko-KR" altLang="en-US" sz="2800" b="1" i="1" dirty="0"/>
              <a:t>를 판단할 수 없다</a:t>
            </a:r>
            <a:r>
              <a:rPr lang="en-US" altLang="ko-KR" sz="2800" b="1" i="1" dirty="0"/>
              <a:t>.</a:t>
            </a:r>
          </a:p>
          <a:p>
            <a:endParaRPr lang="en-US" dirty="0"/>
          </a:p>
          <a:p>
            <a:r>
              <a:rPr lang="ko-KR" altLang="en-US" dirty="0" err="1">
                <a:solidFill>
                  <a:schemeClr val="accent1"/>
                </a:solidFill>
              </a:rPr>
              <a:t>이탈률</a:t>
            </a:r>
            <a:r>
              <a:rPr lang="ko-KR" altLang="en-US" dirty="0">
                <a:solidFill>
                  <a:schemeClr val="accent1"/>
                </a:solidFill>
              </a:rPr>
              <a:t> 추이 그래프</a:t>
            </a:r>
            <a:r>
              <a:rPr lang="ko-KR" altLang="en-US" dirty="0"/>
              <a:t>의 본래 취지는 </a:t>
            </a:r>
            <a:endParaRPr lang="en-US" altLang="ko-KR" dirty="0"/>
          </a:p>
          <a:p>
            <a:r>
              <a:rPr lang="ko-KR" altLang="en-US" dirty="0"/>
              <a:t>시간 흐름에 따른 앱 사용자의 </a:t>
            </a:r>
            <a:r>
              <a:rPr lang="ko-KR" altLang="en-US" dirty="0" err="1">
                <a:solidFill>
                  <a:schemeClr val="accent1"/>
                </a:solidFill>
              </a:rPr>
              <a:t>이탈률</a:t>
            </a:r>
            <a:r>
              <a:rPr lang="ko-KR" altLang="en-US" dirty="0">
                <a:solidFill>
                  <a:schemeClr val="accent1"/>
                </a:solidFill>
              </a:rPr>
              <a:t> 변화</a:t>
            </a:r>
            <a:r>
              <a:rPr lang="ko-KR" altLang="en-US" dirty="0"/>
              <a:t>를 사용자로 하여금 </a:t>
            </a:r>
            <a:r>
              <a:rPr lang="ko-KR" altLang="en-US" dirty="0">
                <a:solidFill>
                  <a:schemeClr val="accent1"/>
                </a:solidFill>
              </a:rPr>
              <a:t>한눈에 볼</a:t>
            </a:r>
            <a:r>
              <a:rPr lang="ko-KR" altLang="en-US" dirty="0"/>
              <a:t> 수 있도록 하기 위함이었다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이때</a:t>
            </a:r>
            <a:r>
              <a:rPr lang="en-US" altLang="ko-KR" dirty="0"/>
              <a:t>,</a:t>
            </a:r>
            <a:r>
              <a:rPr lang="ko-KR" altLang="en-US" dirty="0"/>
              <a:t> 예측 </a:t>
            </a:r>
            <a:r>
              <a:rPr lang="ko-KR" altLang="en-US" dirty="0" err="1"/>
              <a:t>이탈률과</a:t>
            </a:r>
            <a:r>
              <a:rPr lang="ko-KR" altLang="en-US" dirty="0"/>
              <a:t> 실제 </a:t>
            </a:r>
            <a:r>
              <a:rPr lang="ko-KR" altLang="en-US" dirty="0" err="1"/>
              <a:t>이탈률을</a:t>
            </a:r>
            <a:r>
              <a:rPr lang="ko-KR" altLang="en-US" dirty="0"/>
              <a:t> 함께 보여준 이유는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실제 </a:t>
            </a:r>
            <a:r>
              <a:rPr lang="ko-KR" altLang="en-US" dirty="0" err="1"/>
              <a:t>이탈률만</a:t>
            </a:r>
            <a:r>
              <a:rPr lang="ko-KR" altLang="en-US" dirty="0"/>
              <a:t> 보여주기 위해선 </a:t>
            </a:r>
            <a:r>
              <a:rPr lang="en-US" altLang="ko-KR" dirty="0"/>
              <a:t>7</a:t>
            </a:r>
            <a:r>
              <a:rPr lang="ko-KR" altLang="en-US" dirty="0"/>
              <a:t>일의 </a:t>
            </a:r>
            <a:r>
              <a:rPr lang="en-US" altLang="ko-KR" dirty="0"/>
              <a:t>time lag</a:t>
            </a:r>
            <a:r>
              <a:rPr lang="ko-KR" altLang="en-US" dirty="0"/>
              <a:t>이 생기기 때문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예측 </a:t>
            </a:r>
            <a:r>
              <a:rPr lang="ko-KR" altLang="en-US" dirty="0" err="1"/>
              <a:t>이탈률만</a:t>
            </a:r>
            <a:r>
              <a:rPr lang="ko-KR" altLang="en-US" dirty="0"/>
              <a:t> 보여준다면 그 예측이 얼마나 신뢰성 있는지를 알 수 없기 때문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실험 결과</a:t>
            </a:r>
            <a:r>
              <a:rPr lang="en-US" altLang="ko-KR" dirty="0"/>
              <a:t>,</a:t>
            </a:r>
            <a:r>
              <a:rPr lang="ko-KR" altLang="en-US" dirty="0"/>
              <a:t> 예측 </a:t>
            </a:r>
            <a:r>
              <a:rPr lang="ko-KR" altLang="en-US" dirty="0" err="1"/>
              <a:t>이탈률과</a:t>
            </a:r>
            <a:r>
              <a:rPr lang="ko-KR" altLang="en-US" dirty="0"/>
              <a:t> 실제 </a:t>
            </a:r>
            <a:r>
              <a:rPr lang="ko-KR" altLang="en-US" dirty="0" err="1"/>
              <a:t>이탈률의</a:t>
            </a:r>
            <a:r>
              <a:rPr lang="ko-KR" altLang="en-US" dirty="0"/>
              <a:t> 차이가 크지 않아서 </a:t>
            </a:r>
            <a:r>
              <a:rPr lang="en-US" altLang="ko-KR" dirty="0"/>
              <a:t>(5~10%</a:t>
            </a:r>
            <a:r>
              <a:rPr lang="ko-KR" altLang="en-US" dirty="0"/>
              <a:t> 내외</a:t>
            </a:r>
            <a:r>
              <a:rPr lang="en-US" altLang="ko-KR" dirty="0"/>
              <a:t>)</a:t>
            </a:r>
            <a:r>
              <a:rPr lang="ko-KR" altLang="en-US" dirty="0"/>
              <a:t> 둘 다 보여주기로 판단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ko-Kore-KR" dirty="0"/>
          </a:p>
          <a:p>
            <a:pPr algn="ctr"/>
            <a:r>
              <a:rPr lang="ko-KR" altLang="en-US" sz="2800" b="1" i="1" dirty="0"/>
              <a:t>정확도를 알고 싶다면 </a:t>
            </a:r>
            <a:r>
              <a:rPr lang="ko-KR" altLang="en-US" sz="2800" b="1" i="1" dirty="0">
                <a:solidFill>
                  <a:srgbClr val="FF0000"/>
                </a:solidFill>
              </a:rPr>
              <a:t>정확도를 따로 보여줘야</a:t>
            </a:r>
            <a:r>
              <a:rPr lang="ko-KR" altLang="en-US" sz="2800" b="1" i="1" dirty="0"/>
              <a:t> 한다</a:t>
            </a:r>
            <a:r>
              <a:rPr lang="en-US" altLang="ko-KR" dirty="0"/>
              <a:t>.</a:t>
            </a:r>
            <a:endParaRPr lang="ko-Kore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E008A-618D-D240-A9AB-09443911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7770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3D3020-1905-4C4C-916B-107AAB5F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23" y="285578"/>
            <a:ext cx="5857391" cy="1537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866688-B4D6-5240-907C-FCE3BFF039E8}"/>
              </a:ext>
            </a:extLst>
          </p:cNvPr>
          <p:cNvSpPr txBox="1"/>
          <p:nvPr/>
        </p:nvSpPr>
        <p:spPr>
          <a:xfrm>
            <a:off x="9202522" y="608737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이탈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비이탈</a:t>
            </a:r>
            <a:endParaRPr lang="ko-Kore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3DDA45-143B-CD49-BA28-BEA9C7258D51}"/>
              </a:ext>
            </a:extLst>
          </p:cNvPr>
          <p:cNvGrpSpPr/>
          <p:nvPr/>
        </p:nvGrpSpPr>
        <p:grpSpPr>
          <a:xfrm>
            <a:off x="259869" y="1880580"/>
            <a:ext cx="5517916" cy="3413449"/>
            <a:chOff x="354462" y="1904228"/>
            <a:chExt cx="7393747" cy="457385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74ED05-55B9-2548-B23B-B5879261E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462" y="2408160"/>
              <a:ext cx="3848100" cy="9398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BF73203-0BB2-C540-934B-CE4A529EF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462" y="3578277"/>
              <a:ext cx="2832100" cy="8636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7E4FFC6-6590-174C-ACDF-62917E792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462" y="4623886"/>
              <a:ext cx="2476500" cy="8255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36DAD5C-65B9-364B-87EA-BC8C19D9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16" y="5449386"/>
              <a:ext cx="4140200" cy="10287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E7D3F2-049C-1341-A03C-CA9FAF20C60A}"/>
                </a:ext>
              </a:extLst>
            </p:cNvPr>
            <p:cNvSpPr txBox="1"/>
            <p:nvPr/>
          </p:nvSpPr>
          <p:spPr>
            <a:xfrm>
              <a:off x="1124779" y="1904228"/>
              <a:ext cx="20617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정확도 지표</a:t>
              </a:r>
              <a:endParaRPr lang="en-US" altLang="ko-KR" sz="28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9FEEEE-1DAA-4948-90D7-1ED772B41964}"/>
                </a:ext>
              </a:extLst>
            </p:cNvPr>
            <p:cNvSpPr txBox="1"/>
            <p:nvPr/>
          </p:nvSpPr>
          <p:spPr>
            <a:xfrm>
              <a:off x="3436848" y="3838899"/>
              <a:ext cx="4311361" cy="412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내가 예측한 이탈자가 얼마나 정확하냐</a:t>
              </a:r>
              <a:endParaRPr lang="ko-Kore-KR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30E60C-C18B-5848-937F-95B755D6378B}"/>
                </a:ext>
              </a:extLst>
            </p:cNvPr>
            <p:cNvSpPr txBox="1"/>
            <p:nvPr/>
          </p:nvSpPr>
          <p:spPr>
            <a:xfrm>
              <a:off x="3476270" y="4871543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실제 이탈자를 얼마나 잘 걸러내냐</a:t>
              </a:r>
              <a:endParaRPr lang="ko-Kore-KR" sz="14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97E067-A6A4-484F-919D-51012ADF8823}"/>
              </a:ext>
            </a:extLst>
          </p:cNvPr>
          <p:cNvGrpSpPr/>
          <p:nvPr/>
        </p:nvGrpSpPr>
        <p:grpSpPr>
          <a:xfrm>
            <a:off x="5863521" y="2067691"/>
            <a:ext cx="5318630" cy="3413449"/>
            <a:chOff x="1416050" y="425450"/>
            <a:chExt cx="9359900" cy="60071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EB7A7A4-1881-1147-BCF6-D353F11B2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16050" y="425450"/>
              <a:ext cx="9359900" cy="60071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03E6708-642B-7040-A506-26D5FDBB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24214" y="4299196"/>
              <a:ext cx="1346200" cy="7493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A8D3278-D154-3A43-97FB-2EB3CDAC0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8814" y="5499963"/>
              <a:ext cx="1397000" cy="749300"/>
            </a:xfrm>
            <a:prstGeom prst="rect">
              <a:avLst/>
            </a:prstGeom>
          </p:spPr>
        </p:pic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FA648386-DBA5-3C47-B5F0-FB26DA81DC5E}"/>
              </a:ext>
            </a:extLst>
          </p:cNvPr>
          <p:cNvSpPr/>
          <p:nvPr/>
        </p:nvSpPr>
        <p:spPr>
          <a:xfrm>
            <a:off x="5696732" y="851337"/>
            <a:ext cx="333578" cy="3335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CC7193E-9C98-084A-BF5E-75FAA75B8020}"/>
              </a:ext>
            </a:extLst>
          </p:cNvPr>
          <p:cNvSpPr/>
          <p:nvPr/>
        </p:nvSpPr>
        <p:spPr>
          <a:xfrm>
            <a:off x="6863384" y="1190295"/>
            <a:ext cx="333578" cy="33357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F035E2EA-A906-9049-BF98-D4A02F6C3FDF}"/>
              </a:ext>
            </a:extLst>
          </p:cNvPr>
          <p:cNvSpPr/>
          <p:nvPr/>
        </p:nvSpPr>
        <p:spPr>
          <a:xfrm>
            <a:off x="5673084" y="1145501"/>
            <a:ext cx="399268" cy="344197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BCF815AC-A97C-DE43-BBD5-022CD4F5F344}"/>
              </a:ext>
            </a:extLst>
          </p:cNvPr>
          <p:cNvSpPr/>
          <p:nvPr/>
        </p:nvSpPr>
        <p:spPr>
          <a:xfrm>
            <a:off x="6834480" y="840697"/>
            <a:ext cx="399268" cy="344197"/>
          </a:xfrm>
          <a:prstGeom prst="triangl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F6A55F-15B3-F348-B51A-104E5AE4436E}"/>
              </a:ext>
            </a:extLst>
          </p:cNvPr>
          <p:cNvSpPr/>
          <p:nvPr/>
        </p:nvSpPr>
        <p:spPr>
          <a:xfrm>
            <a:off x="9783771" y="3478304"/>
            <a:ext cx="1323036" cy="1937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4860FBB1-5FF8-074E-8950-77A72312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8683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B6EB5FF2-6A67-154F-A319-17335404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77" y="1601662"/>
            <a:ext cx="840713" cy="119483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083D81F-2D1A-FD48-AE70-E28611CCAF92}"/>
              </a:ext>
            </a:extLst>
          </p:cNvPr>
          <p:cNvGrpSpPr/>
          <p:nvPr/>
        </p:nvGrpSpPr>
        <p:grpSpPr>
          <a:xfrm>
            <a:off x="3703635" y="81228"/>
            <a:ext cx="4160007" cy="2669855"/>
            <a:chOff x="3175490" y="183704"/>
            <a:chExt cx="5318630" cy="341344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297E067-A6A4-484F-919D-51012ADF8823}"/>
                </a:ext>
              </a:extLst>
            </p:cNvPr>
            <p:cNvGrpSpPr/>
            <p:nvPr/>
          </p:nvGrpSpPr>
          <p:grpSpPr>
            <a:xfrm>
              <a:off x="3175490" y="183704"/>
              <a:ext cx="5318630" cy="3413449"/>
              <a:chOff x="1416050" y="425450"/>
              <a:chExt cx="9359900" cy="600710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0EB7A7A4-1881-1147-BCF6-D353F11B2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6050" y="425450"/>
                <a:ext cx="9359900" cy="6007100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03E6708-642B-7040-A506-26D5FDBB4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4214" y="4299196"/>
                <a:ext cx="1346200" cy="749300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EA8D3278-D154-3A43-97FB-2EB3CDAC0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8814" y="5499963"/>
                <a:ext cx="1397000" cy="749300"/>
              </a:xfrm>
              <a:prstGeom prst="rect">
                <a:avLst/>
              </a:prstGeom>
            </p:spPr>
          </p:pic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FF6A55F-15B3-F348-B51A-104E5AE4436E}"/>
                </a:ext>
              </a:extLst>
            </p:cNvPr>
            <p:cNvSpPr/>
            <p:nvPr/>
          </p:nvSpPr>
          <p:spPr>
            <a:xfrm>
              <a:off x="7095740" y="1594317"/>
              <a:ext cx="1323036" cy="19371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A25D437-E02F-C74F-8A11-5EE20FE14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65" y="2911146"/>
            <a:ext cx="4937111" cy="36946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364628-6B0A-5B44-B7BA-C19F02891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5526" y="2900362"/>
            <a:ext cx="4912426" cy="369460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74F31BB-6E4A-AB43-AC5E-22B7881B0A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9828" y="831815"/>
            <a:ext cx="2113582" cy="644501"/>
          </a:xfrm>
          <a:prstGeom prst="rect">
            <a:avLst/>
          </a:prstGeom>
        </p:spPr>
      </p:pic>
      <p:sp>
        <p:nvSpPr>
          <p:cNvPr id="19" name="원형 화살표[C] 18">
            <a:extLst>
              <a:ext uri="{FF2B5EF4-FFF2-40B4-BE49-F238E27FC236}">
                <a16:creationId xmlns:a16="http://schemas.microsoft.com/office/drawing/2014/main" id="{986579A3-1EC6-F945-B2A3-F27953607F04}"/>
              </a:ext>
            </a:extLst>
          </p:cNvPr>
          <p:cNvSpPr/>
          <p:nvPr/>
        </p:nvSpPr>
        <p:spPr>
          <a:xfrm rot="19641545">
            <a:off x="7576841" y="1710949"/>
            <a:ext cx="772510" cy="8587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491519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B0CCAB-EA29-4E44-B191-674FADB6AE9C}"/>
              </a:ext>
            </a:extLst>
          </p:cNvPr>
          <p:cNvSpPr txBox="1"/>
          <p:nvPr/>
        </p:nvSpPr>
        <p:spPr>
          <a:xfrm>
            <a:off x="8111356" y="1472949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중에 실제 이탈자가 얼마나 되는가</a:t>
            </a:r>
            <a:endParaRPr lang="ko-Kore-KR" dirty="0"/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EB056D2F-0023-614D-B9FF-362E9F3249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60" y="1362493"/>
            <a:ext cx="1380483" cy="13804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131FD6-6DC7-6046-BC70-8DFE03D08CCC}"/>
              </a:ext>
            </a:extLst>
          </p:cNvPr>
          <p:cNvSpPr txBox="1"/>
          <p:nvPr/>
        </p:nvSpPr>
        <p:spPr>
          <a:xfrm>
            <a:off x="-51597" y="1104222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실제 </a:t>
            </a:r>
            <a:endParaRPr lang="en-US" altLang="ko-KR" dirty="0"/>
          </a:p>
          <a:p>
            <a:pPr algn="ctr"/>
            <a:r>
              <a:rPr lang="ko-KR" altLang="en-US" dirty="0"/>
              <a:t>이탈자 그룹</a:t>
            </a:r>
            <a:endParaRPr lang="ko-Kore-KR" dirty="0"/>
          </a:p>
        </p:txBody>
      </p:sp>
      <p:sp>
        <p:nvSpPr>
          <p:cNvPr id="31" name="원형 화살표[C] 30">
            <a:extLst>
              <a:ext uri="{FF2B5EF4-FFF2-40B4-BE49-F238E27FC236}">
                <a16:creationId xmlns:a16="http://schemas.microsoft.com/office/drawing/2014/main" id="{85964A69-4A60-DB48-B7E1-B75A187AE85E}"/>
              </a:ext>
            </a:extLst>
          </p:cNvPr>
          <p:cNvSpPr/>
          <p:nvPr/>
        </p:nvSpPr>
        <p:spPr>
          <a:xfrm rot="19641545">
            <a:off x="1084089" y="1412917"/>
            <a:ext cx="772510" cy="8587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491519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>
              <a:solidFill>
                <a:schemeClr val="tx1"/>
              </a:solidFill>
            </a:endParaRPr>
          </a:p>
        </p:txBody>
      </p:sp>
      <p:pic>
        <p:nvPicPr>
          <p:cNvPr id="32" name="그래픽 31">
            <a:extLst>
              <a:ext uri="{FF2B5EF4-FFF2-40B4-BE49-F238E27FC236}">
                <a16:creationId xmlns:a16="http://schemas.microsoft.com/office/drawing/2014/main" id="{415551EA-7787-0A4D-802B-821262F097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3534" y="1601662"/>
            <a:ext cx="866559" cy="86655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DD28A09-814B-6F4D-B9BF-A996FEC1CE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889" y="-10008"/>
            <a:ext cx="1848199" cy="6160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1B4D9E-DD99-B14A-9788-0586D672F87D}"/>
              </a:ext>
            </a:extLst>
          </p:cNvPr>
          <p:cNvSpPr txBox="1"/>
          <p:nvPr/>
        </p:nvSpPr>
        <p:spPr>
          <a:xfrm>
            <a:off x="1054381" y="76904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중에 예측해낸 이탈자가 </a:t>
            </a:r>
            <a:endParaRPr lang="en-US" altLang="ko-KR" dirty="0"/>
          </a:p>
          <a:p>
            <a:r>
              <a:rPr lang="ko-KR" altLang="en-US" dirty="0"/>
              <a:t>얼마나 되는가</a:t>
            </a:r>
            <a:endParaRPr lang="ko-Kore-KR" dirty="0"/>
          </a:p>
        </p:txBody>
      </p:sp>
      <p:sp>
        <p:nvSpPr>
          <p:cNvPr id="34" name="슬라이드 번호 개체 틀 33">
            <a:extLst>
              <a:ext uri="{FF2B5EF4-FFF2-40B4-BE49-F238E27FC236}">
                <a16:creationId xmlns:a16="http://schemas.microsoft.com/office/drawing/2014/main" id="{805D3A84-1838-1743-91F7-69F86D61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5922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76B09A3-72E7-7A4A-A02C-36D4B85D3198}"/>
              </a:ext>
            </a:extLst>
          </p:cNvPr>
          <p:cNvGrpSpPr/>
          <p:nvPr/>
        </p:nvGrpSpPr>
        <p:grpSpPr>
          <a:xfrm>
            <a:off x="4301189" y="177762"/>
            <a:ext cx="3078171" cy="3357726"/>
            <a:chOff x="354462" y="1904228"/>
            <a:chExt cx="4193054" cy="45738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932563-48D1-A940-A2B4-578614ED5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462" y="2408160"/>
              <a:ext cx="3848100" cy="939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3BC8097-B32F-2247-A154-2623CEE3C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462" y="3578277"/>
              <a:ext cx="2832100" cy="8636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4639618-0695-F741-8B69-D6A726D32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462" y="4623886"/>
              <a:ext cx="2476500" cy="8255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CA4BAD0-92CE-7C43-BC19-209968624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316" y="5449386"/>
              <a:ext cx="4140200" cy="10287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F17481-1624-B34D-AF5B-6994A4340C22}"/>
                </a:ext>
              </a:extLst>
            </p:cNvPr>
            <p:cNvSpPr txBox="1"/>
            <p:nvPr/>
          </p:nvSpPr>
          <p:spPr>
            <a:xfrm>
              <a:off x="1124779" y="1904228"/>
              <a:ext cx="20617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정확도 지표</a:t>
              </a:r>
              <a:endParaRPr lang="en-US" altLang="ko-KR" sz="28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771481-F0FA-7046-9A39-34AA453EB2FD}"/>
              </a:ext>
            </a:extLst>
          </p:cNvPr>
          <p:cNvSpPr txBox="1"/>
          <p:nvPr/>
        </p:nvSpPr>
        <p:spPr>
          <a:xfrm>
            <a:off x="7886700" y="1689774"/>
            <a:ext cx="103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택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</a:t>
            </a:r>
            <a:endParaRPr lang="ko-Kore-KR" sz="2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9B45A1-FD90-3C46-B5D2-2DB465470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" y="3556462"/>
            <a:ext cx="12191883" cy="3448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1A69F29-E677-F649-9FB6-C41EF305E5E9}"/>
                  </a:ext>
                </a:extLst>
              </p14:cNvPr>
              <p14:cNvContentPartPr/>
              <p14:nvPr/>
            </p14:nvContentPartPr>
            <p14:xfrm>
              <a:off x="385316" y="3991294"/>
              <a:ext cx="8840520" cy="4500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1A69F29-E677-F649-9FB6-C41EF305E5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676" y="3973654"/>
                <a:ext cx="8876160" cy="4856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61D2DCA-314B-444D-AD76-A55BE8575729}"/>
              </a:ext>
            </a:extLst>
          </p:cNvPr>
          <p:cNvSpPr txBox="1"/>
          <p:nvPr/>
        </p:nvSpPr>
        <p:spPr>
          <a:xfrm>
            <a:off x="9144001" y="4049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</a:t>
            </a:r>
            <a:endParaRPr lang="ko-Kore-KR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6B19720-C3D1-DA4F-85D0-67C9D1F6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4AF5-287E-B944-B107-70FF2F6C05C0}" type="slidenum">
              <a:rPr lang="ko-Kore-KR" smtClean="0"/>
              <a:t>8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56177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184</Words>
  <Application>Microsoft Macintosh PowerPoint</Application>
  <PresentationFormat>와이드스크린</PresentationFormat>
  <Paragraphs>43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이탈률 및 정확도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이탈률 및 정확도 설명</dc:title>
  <dc:creator>임지</dc:creator>
  <cp:lastModifiedBy>임지</cp:lastModifiedBy>
  <cp:revision>14</cp:revision>
  <cp:lastPrinted>2020-02-13T02:36:04Z</cp:lastPrinted>
  <dcterms:created xsi:type="dcterms:W3CDTF">2020-02-11T09:54:56Z</dcterms:created>
  <dcterms:modified xsi:type="dcterms:W3CDTF">2020-02-13T02:48:34Z</dcterms:modified>
</cp:coreProperties>
</file>