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0CE4-B4A5-514D-9229-DA292CE91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21971-F1C2-2E44-8ECE-715DE168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72788-B882-3B4B-88CA-F8CDC91E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E21CC-8FD9-2448-9EFD-8EE54EFA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F730-98F3-C04E-8B19-E721E83C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21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146D-93B9-DE4F-89AD-D62C0F1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B4736-97CF-D843-8400-948299DC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42B0F-63E1-5842-8921-C2687E46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99AF2-CF9F-9A40-BF80-AE7D61F1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CDFD4-85B9-0449-BA69-29C3A834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5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C79F67-2A8B-FB4D-926A-447645C0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F66F9-D89B-B54B-9DDD-6DD0A82F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4E2-116C-1C40-8F26-4A41366E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0B195-69C9-D84A-9DB4-59DCFB62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8FF96-6A4B-BD41-888E-8E6E91DB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9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910D-B1D9-0F41-8DA3-AB7BF45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F6498-D7B7-0A43-AA7D-761343DB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B2A91-9239-DD43-AADA-A34DF2E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C6B7F-0CDF-D44C-B8AD-3F59F50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B9EDC-2631-8046-8707-98FE60CF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9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84DAA-87AF-854A-A916-E78D4A43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DB22C-2382-3A44-BB6D-3A9CA433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2D0EE-9230-2145-A6D8-878F3690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77D75-AF8C-DD49-A178-8044E558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9A28-3283-1D4C-BEB4-472F322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313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5A30-602C-FD4A-8606-376B7660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27450-8A6A-474B-9627-0E2D5899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FC4D2-0446-1D43-A158-14D0F9A3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EA2FE-EC6D-804A-AAB7-A22405C7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3FD49-4D56-3B4E-BACF-197408B0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BA2B5-6025-0E42-B9C5-20E4109C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5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4F51C-330A-1B48-9DB4-F90206F0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5CD9-453E-7B43-A97A-364A4EC4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312EF-CD16-1F40-A628-03CA2084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72EFF5-10AB-0E4F-9911-B177309B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4C6F3-5BEF-0548-A68B-57800A44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AFFF2-8435-BC45-B65C-C37ABB8C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F3BCF5-7361-784C-AF20-AE927916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39100-BAC7-1C4D-A55A-202C8B18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1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0EE78-3360-4B4F-8DCE-7006F8B7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D2C97-DCA8-814C-AA49-240C9544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96D38-6652-314E-8EF1-5B8D5E9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B9A60-61A2-5646-ADD1-17B6BA76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0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7021CF-3D38-1F40-AD59-84A036B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EC0F8A-E78A-B04B-A812-FFA5DCE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22A19-F49C-A044-82C3-5596B8F5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707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10273-CC97-4542-ABF2-637CBAF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E2200-C4E9-3E45-8A4E-2E72B9DE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C094-AD0D-B845-B1EB-13AB3C9A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B5193-FC96-AB40-B53D-2838FED7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6129A-A600-124E-BE7A-611B2081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42072-59EA-1E48-B979-7F3D3287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61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45C4-E41B-8F43-AFDA-351BF9A0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F3D5D-31A5-7448-A26E-069DD1C5B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159A-59D8-7B49-99C0-25CB1C83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54F0A-FDEC-F043-93E1-13AD29EE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4240F-83C8-B04C-8B02-860DD7A0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7218A-D937-5646-954D-26C22ED0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0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D5C5AA-BBBB-B54B-859E-76695251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8CA2-D07F-6E4E-B587-5D3A9DAB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5C002-8EAE-984C-ADBF-8C8D4029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16A5-89A4-C044-86A2-50642C6580F9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DCDC0-85A8-B34F-B6F0-DE68F57B6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35B6A-513D-D34D-9AE3-4BF39CB36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AB3A-C047-F142-B695-1B77208D96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1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22E69AF-DA07-7040-ADED-92829C76C61C}"/>
              </a:ext>
            </a:extLst>
          </p:cNvPr>
          <p:cNvCxnSpPr>
            <a:cxnSpLocks/>
          </p:cNvCxnSpPr>
          <p:nvPr/>
        </p:nvCxnSpPr>
        <p:spPr>
          <a:xfrm>
            <a:off x="0" y="2379133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665812-8EF1-8841-A0D0-63D773262264}"/>
              </a:ext>
            </a:extLst>
          </p:cNvPr>
          <p:cNvSpPr txBox="1"/>
          <p:nvPr/>
        </p:nvSpPr>
        <p:spPr>
          <a:xfrm>
            <a:off x="269147" y="277856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회귀분석 자동화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A8A02-560B-6144-AA83-E2AFFD14F7E5}"/>
              </a:ext>
            </a:extLst>
          </p:cNvPr>
          <p:cNvSpPr txBox="1"/>
          <p:nvPr/>
        </p:nvSpPr>
        <p:spPr>
          <a:xfrm>
            <a:off x="3152090" y="88675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/>
              <a:t>Y</a:t>
            </a:r>
            <a:endParaRPr kumimoji="1"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74059-F83E-274F-96BB-F0555A405EBD}"/>
              </a:ext>
            </a:extLst>
          </p:cNvPr>
          <p:cNvSpPr/>
          <p:nvPr/>
        </p:nvSpPr>
        <p:spPr>
          <a:xfrm>
            <a:off x="3810203" y="742433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D671FE-B1A2-6245-A178-A367E22F5C44}"/>
              </a:ext>
            </a:extLst>
          </p:cNvPr>
          <p:cNvSpPr/>
          <p:nvPr/>
        </p:nvSpPr>
        <p:spPr>
          <a:xfrm>
            <a:off x="3810203" y="1025256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FEA15-0209-CB47-AA51-5214248C824E}"/>
              </a:ext>
            </a:extLst>
          </p:cNvPr>
          <p:cNvSpPr/>
          <p:nvPr/>
        </p:nvSpPr>
        <p:spPr>
          <a:xfrm>
            <a:off x="3810203" y="1308079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50A5B2-AA6C-2A49-9264-03F51EB7A422}"/>
              </a:ext>
            </a:extLst>
          </p:cNvPr>
          <p:cNvSpPr/>
          <p:nvPr/>
        </p:nvSpPr>
        <p:spPr>
          <a:xfrm>
            <a:off x="3810203" y="1590902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EDC42-F9C1-2340-AF9E-E52050A98A8F}"/>
              </a:ext>
            </a:extLst>
          </p:cNvPr>
          <p:cNvSpPr txBox="1"/>
          <p:nvPr/>
        </p:nvSpPr>
        <p:spPr>
          <a:xfrm>
            <a:off x="3987159" y="682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실행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99FD5-FC4B-FE47-9FB2-C76492B79994}"/>
              </a:ext>
            </a:extLst>
          </p:cNvPr>
          <p:cNvSpPr txBox="1"/>
          <p:nvPr/>
        </p:nvSpPr>
        <p:spPr>
          <a:xfrm>
            <a:off x="3987159" y="96557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이용시간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870C3-1CF8-D441-9A77-C6283882AFDD}"/>
              </a:ext>
            </a:extLst>
          </p:cNvPr>
          <p:cNvSpPr txBox="1"/>
          <p:nvPr/>
        </p:nvSpPr>
        <p:spPr>
          <a:xfrm>
            <a:off x="3987159" y="12483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결제금액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49C2E-777A-224F-A23E-574182482814}"/>
              </a:ext>
            </a:extLst>
          </p:cNvPr>
          <p:cNvSpPr txBox="1"/>
          <p:nvPr/>
        </p:nvSpPr>
        <p:spPr>
          <a:xfrm>
            <a:off x="3987159" y="15312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찜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2E33A-FD8A-9349-956E-4A058E6AF744}"/>
              </a:ext>
            </a:extLst>
          </p:cNvPr>
          <p:cNvSpPr txBox="1"/>
          <p:nvPr/>
        </p:nvSpPr>
        <p:spPr>
          <a:xfrm>
            <a:off x="3702428" y="5856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✓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6508D1-0726-0147-BF66-7F6C76353503}"/>
              </a:ext>
            </a:extLst>
          </p:cNvPr>
          <p:cNvGrpSpPr/>
          <p:nvPr/>
        </p:nvGrpSpPr>
        <p:grpSpPr>
          <a:xfrm>
            <a:off x="4220556" y="1886532"/>
            <a:ext cx="45719" cy="255269"/>
            <a:chOff x="2458731" y="1976810"/>
            <a:chExt cx="45719" cy="25526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1233F27-E6FD-484A-95F9-A29CA9625C8E}"/>
                </a:ext>
              </a:extLst>
            </p:cNvPr>
            <p:cNvSpPr/>
            <p:nvPr/>
          </p:nvSpPr>
          <p:spPr>
            <a:xfrm flipH="1" flipV="1">
              <a:off x="2458731" y="19768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6FFA2D9-63E9-1E49-ADAE-253DA1DD8A9C}"/>
                </a:ext>
              </a:extLst>
            </p:cNvPr>
            <p:cNvSpPr/>
            <p:nvPr/>
          </p:nvSpPr>
          <p:spPr>
            <a:xfrm flipH="1" flipV="1">
              <a:off x="2458731" y="20815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91E634D-F7F6-7E4D-BCE8-6970036ED759}"/>
                </a:ext>
              </a:extLst>
            </p:cNvPr>
            <p:cNvSpPr/>
            <p:nvPr/>
          </p:nvSpPr>
          <p:spPr>
            <a:xfrm flipH="1" flipV="1">
              <a:off x="2458731" y="21863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B70570-B32E-624A-9DC4-E54E7118686B}"/>
              </a:ext>
            </a:extLst>
          </p:cNvPr>
          <p:cNvSpPr txBox="1"/>
          <p:nvPr/>
        </p:nvSpPr>
        <p:spPr>
          <a:xfrm>
            <a:off x="6583295" y="886751"/>
            <a:ext cx="519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/>
              <a:t>X</a:t>
            </a:r>
            <a:endParaRPr kumimoji="1"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22E7B4-BCDB-974E-BDC0-550A1813B455}"/>
              </a:ext>
            </a:extLst>
          </p:cNvPr>
          <p:cNvSpPr/>
          <p:nvPr/>
        </p:nvSpPr>
        <p:spPr>
          <a:xfrm>
            <a:off x="7253430" y="742433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8F07F5-8F9B-1840-A075-E3BAFF74486B}"/>
              </a:ext>
            </a:extLst>
          </p:cNvPr>
          <p:cNvSpPr/>
          <p:nvPr/>
        </p:nvSpPr>
        <p:spPr>
          <a:xfrm>
            <a:off x="7253430" y="1025256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516C2-EF01-7A4B-8551-7B885272ED4D}"/>
              </a:ext>
            </a:extLst>
          </p:cNvPr>
          <p:cNvSpPr/>
          <p:nvPr/>
        </p:nvSpPr>
        <p:spPr>
          <a:xfrm>
            <a:off x="7253430" y="1308079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BA5693-D403-3A4B-8F73-9967F626F7D2}"/>
              </a:ext>
            </a:extLst>
          </p:cNvPr>
          <p:cNvSpPr/>
          <p:nvPr/>
        </p:nvSpPr>
        <p:spPr>
          <a:xfrm>
            <a:off x="7253430" y="1951681"/>
            <a:ext cx="14224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3BBE3-0E34-1947-BDF4-757CD00845FF}"/>
              </a:ext>
            </a:extLst>
          </p:cNvPr>
          <p:cNvSpPr txBox="1"/>
          <p:nvPr/>
        </p:nvSpPr>
        <p:spPr>
          <a:xfrm>
            <a:off x="7430386" y="68274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event1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1C64F-AF79-3049-9C09-3AEA2466C2FB}"/>
              </a:ext>
            </a:extLst>
          </p:cNvPr>
          <p:cNvSpPr txBox="1"/>
          <p:nvPr/>
        </p:nvSpPr>
        <p:spPr>
          <a:xfrm>
            <a:off x="7430386" y="96557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event2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4C5DD-051C-7D47-9215-4B05DB5BA7BA}"/>
              </a:ext>
            </a:extLst>
          </p:cNvPr>
          <p:cNvSpPr txBox="1"/>
          <p:nvPr/>
        </p:nvSpPr>
        <p:spPr>
          <a:xfrm>
            <a:off x="7430386" y="124839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event3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652C2D-CA09-A74D-A297-70FC91B64F58}"/>
              </a:ext>
            </a:extLst>
          </p:cNvPr>
          <p:cNvSpPr txBox="1"/>
          <p:nvPr/>
        </p:nvSpPr>
        <p:spPr>
          <a:xfrm>
            <a:off x="7430386" y="18919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event10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255BB-8870-F44C-97A7-FBCBCE155DF2}"/>
              </a:ext>
            </a:extLst>
          </p:cNvPr>
          <p:cNvSpPr txBox="1"/>
          <p:nvPr/>
        </p:nvSpPr>
        <p:spPr>
          <a:xfrm>
            <a:off x="7145655" y="5856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✓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0CF3C8-7FFF-2242-BD35-389CD803262D}"/>
              </a:ext>
            </a:extLst>
          </p:cNvPr>
          <p:cNvGrpSpPr/>
          <p:nvPr/>
        </p:nvGrpSpPr>
        <p:grpSpPr>
          <a:xfrm>
            <a:off x="7663783" y="1575512"/>
            <a:ext cx="45719" cy="255269"/>
            <a:chOff x="2458731" y="1976810"/>
            <a:chExt cx="45719" cy="25526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1AE4DC0-BCBF-D64F-B009-7D4DAA6F06C1}"/>
                </a:ext>
              </a:extLst>
            </p:cNvPr>
            <p:cNvSpPr/>
            <p:nvPr/>
          </p:nvSpPr>
          <p:spPr>
            <a:xfrm flipH="1" flipV="1">
              <a:off x="2458731" y="19768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AE578D6-317E-2745-8CC8-F597B07E3E66}"/>
                </a:ext>
              </a:extLst>
            </p:cNvPr>
            <p:cNvSpPr/>
            <p:nvPr/>
          </p:nvSpPr>
          <p:spPr>
            <a:xfrm flipH="1" flipV="1">
              <a:off x="2458731" y="20815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EDF129A-5126-A147-930E-84EB9A4B92ED}"/>
                </a:ext>
              </a:extLst>
            </p:cNvPr>
            <p:cNvSpPr/>
            <p:nvPr/>
          </p:nvSpPr>
          <p:spPr>
            <a:xfrm flipH="1" flipV="1">
              <a:off x="2458731" y="21863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B0B8BA-5F58-DF42-8F88-74A633297038}"/>
              </a:ext>
            </a:extLst>
          </p:cNvPr>
          <p:cNvSpPr txBox="1"/>
          <p:nvPr/>
        </p:nvSpPr>
        <p:spPr>
          <a:xfrm>
            <a:off x="7145655" y="8603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✓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07D8F-F1C7-9C40-8D64-D83E9F3E9813}"/>
              </a:ext>
            </a:extLst>
          </p:cNvPr>
          <p:cNvSpPr txBox="1"/>
          <p:nvPr/>
        </p:nvSpPr>
        <p:spPr>
          <a:xfrm>
            <a:off x="7145655" y="1135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✓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259A4D-3971-934E-8DA0-B56EF7D993AD}"/>
              </a:ext>
            </a:extLst>
          </p:cNvPr>
          <p:cNvSpPr txBox="1"/>
          <p:nvPr/>
        </p:nvSpPr>
        <p:spPr>
          <a:xfrm>
            <a:off x="7145655" y="17705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✓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20CA95B-1C26-064C-B194-5BBC6CA9213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3791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FE952E5-9CCF-0147-968A-71D1F0D13D39}"/>
              </a:ext>
            </a:extLst>
          </p:cNvPr>
          <p:cNvSpPr/>
          <p:nvPr/>
        </p:nvSpPr>
        <p:spPr>
          <a:xfrm>
            <a:off x="5511800" y="2403314"/>
            <a:ext cx="1168400" cy="44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RUN</a:t>
            </a:r>
            <a:endParaRPr kumimoji="1" lang="ko-KR" altLang="en-US" sz="2400" b="1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0E06416-B443-8B4A-8597-CC792E4B7722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993156"/>
          <a:ext cx="118787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56">
                  <a:extLst>
                    <a:ext uri="{9D8B030D-6E8A-4147-A177-3AD203B41FA5}">
                      <a16:colId xmlns:a16="http://schemas.microsoft.com/office/drawing/2014/main" val="283560503"/>
                    </a:ext>
                  </a:extLst>
                </a:gridCol>
                <a:gridCol w="5312544">
                  <a:extLst>
                    <a:ext uri="{9D8B030D-6E8A-4147-A177-3AD203B41FA5}">
                      <a16:colId xmlns:a16="http://schemas.microsoft.com/office/drawing/2014/main" val="1553450989"/>
                    </a:ext>
                  </a:extLst>
                </a:gridCol>
                <a:gridCol w="5935133">
                  <a:extLst>
                    <a:ext uri="{9D8B030D-6E8A-4147-A177-3AD203B41FA5}">
                      <a16:colId xmlns:a16="http://schemas.microsoft.com/office/drawing/2014/main" val="48984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7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Event3</a:t>
                      </a:r>
                      <a:r>
                        <a:rPr lang="ko-KR" altLang="en-US" sz="1400" dirty="0"/>
                        <a:t>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회 증가합니다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Event2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8.3</a:t>
                      </a:r>
                      <a:r>
                        <a:rPr lang="ko-KR" altLang="en-US" sz="1400" dirty="0"/>
                        <a:t> 감소합니다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9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Event1</a:t>
                      </a:r>
                      <a:r>
                        <a:rPr lang="ko-KR" altLang="en-US" sz="1400" dirty="0"/>
                        <a:t>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3.5</a:t>
                      </a:r>
                      <a:r>
                        <a:rPr lang="ko-KR" altLang="en-US" sz="1400" dirty="0"/>
                        <a:t>회 증가합니다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Event5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2.7</a:t>
                      </a:r>
                      <a:r>
                        <a:rPr lang="ko-KR" altLang="en-US" sz="1400" dirty="0"/>
                        <a:t> 감소합니다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7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Event8</a:t>
                      </a:r>
                      <a:r>
                        <a:rPr lang="ko-KR" altLang="en-US" sz="1400" dirty="0"/>
                        <a:t>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1.2</a:t>
                      </a:r>
                      <a:r>
                        <a:rPr lang="ko-KR" altLang="en-US" sz="1400" dirty="0"/>
                        <a:t>회 증가합니다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Event7</a:t>
                      </a:r>
                      <a:r>
                        <a:rPr lang="ko-KR" altLang="en-US" sz="1400" dirty="0"/>
                        <a:t>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단위 증가하면 실행이 </a:t>
                      </a:r>
                      <a:r>
                        <a:rPr lang="en-US" altLang="ko-KR" sz="1400" dirty="0"/>
                        <a:t>1.1</a:t>
                      </a:r>
                      <a:r>
                        <a:rPr lang="ko-KR" altLang="en-US" sz="1400" dirty="0"/>
                        <a:t> 감소합니다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67270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141A776-ECA1-934E-8DAB-65FB4F016940}"/>
              </a:ext>
            </a:extLst>
          </p:cNvPr>
          <p:cNvSpPr txBox="1"/>
          <p:nvPr/>
        </p:nvSpPr>
        <p:spPr>
          <a:xfrm>
            <a:off x="9304867" y="457360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회귀 모델 적합도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83%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006394-0146-3E47-83FB-22679A57664F}"/>
              </a:ext>
            </a:extLst>
          </p:cNvPr>
          <p:cNvSpPr txBox="1"/>
          <p:nvPr/>
        </p:nvSpPr>
        <p:spPr>
          <a:xfrm>
            <a:off x="235083" y="4519037"/>
            <a:ext cx="253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X_in</a:t>
            </a:r>
            <a:r>
              <a:rPr kumimoji="1" lang="en-US" altLang="ko-KR" sz="1200" dirty="0"/>
              <a:t> : [event1, event2, … event10]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554FAB-86FD-1244-A886-133B9EFB654A}"/>
              </a:ext>
            </a:extLst>
          </p:cNvPr>
          <p:cNvSpPr/>
          <p:nvPr/>
        </p:nvSpPr>
        <p:spPr>
          <a:xfrm>
            <a:off x="302384" y="4804433"/>
            <a:ext cx="1925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(</a:t>
            </a:r>
            <a:r>
              <a:rPr kumimoji="1" lang="ko-KR" altLang="en-US" sz="1200" dirty="0"/>
              <a:t>회귀분석에 사용된 변수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0501CD-D079-1542-A3C9-609949C1ABD3}"/>
              </a:ext>
            </a:extLst>
          </p:cNvPr>
          <p:cNvSpPr txBox="1"/>
          <p:nvPr/>
        </p:nvSpPr>
        <p:spPr>
          <a:xfrm>
            <a:off x="3083706" y="4514216"/>
            <a:ext cx="255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X_out</a:t>
            </a:r>
            <a:r>
              <a:rPr kumimoji="1" lang="en-US" altLang="ko-KR" sz="1200" dirty="0"/>
              <a:t> : [event1, event2, … event8]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396A6-FD39-B246-8F9A-3A22B1426734}"/>
              </a:ext>
            </a:extLst>
          </p:cNvPr>
          <p:cNvSpPr/>
          <p:nvPr/>
        </p:nvSpPr>
        <p:spPr>
          <a:xfrm>
            <a:off x="2956428" y="4791215"/>
            <a:ext cx="2387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(</a:t>
            </a:r>
            <a:r>
              <a:rPr kumimoji="1" lang="ko-KR" altLang="en-US" sz="1200" dirty="0"/>
              <a:t>회귀분석에서 유의미했던 변수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3DC64F-DA16-7A46-8661-724EFDBD425B}"/>
              </a:ext>
            </a:extLst>
          </p:cNvPr>
          <p:cNvCxnSpPr>
            <a:cxnSpLocks/>
          </p:cNvCxnSpPr>
          <p:nvPr/>
        </p:nvCxnSpPr>
        <p:spPr>
          <a:xfrm>
            <a:off x="783917" y="6252689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D74919-9643-764E-9641-BDCC21E8CEC8}"/>
              </a:ext>
            </a:extLst>
          </p:cNvPr>
          <p:cNvCxnSpPr>
            <a:cxnSpLocks/>
          </p:cNvCxnSpPr>
          <p:nvPr/>
        </p:nvCxnSpPr>
        <p:spPr>
          <a:xfrm flipV="1">
            <a:off x="794827" y="5166237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39A671-1D1D-1E48-886B-5548565A0CD6}"/>
              </a:ext>
            </a:extLst>
          </p:cNvPr>
          <p:cNvSpPr txBox="1"/>
          <p:nvPr/>
        </p:nvSpPr>
        <p:spPr>
          <a:xfrm>
            <a:off x="1075618" y="6290814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event3</a:t>
            </a:r>
            <a:endParaRPr kumimoji="1"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11EC85-FE2D-A044-9B86-8B5758E006AF}"/>
              </a:ext>
            </a:extLst>
          </p:cNvPr>
          <p:cNvSpPr txBox="1"/>
          <p:nvPr/>
        </p:nvSpPr>
        <p:spPr>
          <a:xfrm>
            <a:off x="302384" y="56144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B9E4EEAD-43CE-BB4E-8FC9-BA09BA4ED470}"/>
              </a:ext>
            </a:extLst>
          </p:cNvPr>
          <p:cNvCxnSpPr>
            <a:cxnSpLocks/>
          </p:cNvCxnSpPr>
          <p:nvPr/>
        </p:nvCxnSpPr>
        <p:spPr>
          <a:xfrm flipV="1">
            <a:off x="794827" y="5160279"/>
            <a:ext cx="803859" cy="8445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F62414F-3104-E947-A6C1-9982707A47E3}"/>
              </a:ext>
            </a:extLst>
          </p:cNvPr>
          <p:cNvCxnSpPr>
            <a:cxnSpLocks/>
          </p:cNvCxnSpPr>
          <p:nvPr/>
        </p:nvCxnSpPr>
        <p:spPr>
          <a:xfrm>
            <a:off x="2699129" y="6244833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3423C40-9DA1-9F40-9287-BDCE32065AE0}"/>
              </a:ext>
            </a:extLst>
          </p:cNvPr>
          <p:cNvCxnSpPr>
            <a:cxnSpLocks/>
          </p:cNvCxnSpPr>
          <p:nvPr/>
        </p:nvCxnSpPr>
        <p:spPr>
          <a:xfrm flipV="1">
            <a:off x="2710039" y="5158381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9AC261-D299-7045-9FD8-92B07A96AF84}"/>
              </a:ext>
            </a:extLst>
          </p:cNvPr>
          <p:cNvSpPr txBox="1"/>
          <p:nvPr/>
        </p:nvSpPr>
        <p:spPr>
          <a:xfrm>
            <a:off x="2990830" y="6282958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event1</a:t>
            </a:r>
            <a:endParaRPr kumimoji="1"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CA1D0E-BE63-3849-BA7C-F22B02B1B4D7}"/>
              </a:ext>
            </a:extLst>
          </p:cNvPr>
          <p:cNvSpPr txBox="1"/>
          <p:nvPr/>
        </p:nvSpPr>
        <p:spPr>
          <a:xfrm>
            <a:off x="2217596" y="56065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72B72BD8-7A53-7B48-8F23-42842ADDC368}"/>
              </a:ext>
            </a:extLst>
          </p:cNvPr>
          <p:cNvCxnSpPr>
            <a:cxnSpLocks/>
          </p:cNvCxnSpPr>
          <p:nvPr/>
        </p:nvCxnSpPr>
        <p:spPr>
          <a:xfrm flipV="1">
            <a:off x="2710039" y="5412138"/>
            <a:ext cx="930969" cy="58488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04D7CA4-901F-A249-B95B-23BC819D9007}"/>
              </a:ext>
            </a:extLst>
          </p:cNvPr>
          <p:cNvCxnSpPr>
            <a:cxnSpLocks/>
          </p:cNvCxnSpPr>
          <p:nvPr/>
        </p:nvCxnSpPr>
        <p:spPr>
          <a:xfrm>
            <a:off x="4614341" y="6236977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FA5EFE-F55C-4F46-8030-749BCAE3D810}"/>
              </a:ext>
            </a:extLst>
          </p:cNvPr>
          <p:cNvCxnSpPr>
            <a:cxnSpLocks/>
          </p:cNvCxnSpPr>
          <p:nvPr/>
        </p:nvCxnSpPr>
        <p:spPr>
          <a:xfrm flipV="1">
            <a:off x="4625251" y="5150525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4D2AE7-A584-D444-8BE8-8EFB121F0256}"/>
              </a:ext>
            </a:extLst>
          </p:cNvPr>
          <p:cNvSpPr txBox="1"/>
          <p:nvPr/>
        </p:nvSpPr>
        <p:spPr>
          <a:xfrm>
            <a:off x="4906042" y="6275102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event8</a:t>
            </a:r>
            <a:endParaRPr kumimoji="1"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5F2060-DE66-7549-961E-FAB40ED8667D}"/>
              </a:ext>
            </a:extLst>
          </p:cNvPr>
          <p:cNvSpPr txBox="1"/>
          <p:nvPr/>
        </p:nvSpPr>
        <p:spPr>
          <a:xfrm>
            <a:off x="4132808" y="5598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383E2C4-EEB0-AB47-9C46-62466F506CF7}"/>
              </a:ext>
            </a:extLst>
          </p:cNvPr>
          <p:cNvCxnSpPr>
            <a:cxnSpLocks/>
          </p:cNvCxnSpPr>
          <p:nvPr/>
        </p:nvCxnSpPr>
        <p:spPr>
          <a:xfrm flipV="1">
            <a:off x="4625251" y="5795616"/>
            <a:ext cx="957606" cy="1935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450B61A-314A-AA43-882B-2C08EAEA81EC}"/>
              </a:ext>
            </a:extLst>
          </p:cNvPr>
          <p:cNvCxnSpPr>
            <a:cxnSpLocks/>
          </p:cNvCxnSpPr>
          <p:nvPr/>
        </p:nvCxnSpPr>
        <p:spPr>
          <a:xfrm>
            <a:off x="6529553" y="6229121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3A1FA97-CBFB-664B-921B-4D5CFBF9A46B}"/>
              </a:ext>
            </a:extLst>
          </p:cNvPr>
          <p:cNvCxnSpPr>
            <a:cxnSpLocks/>
          </p:cNvCxnSpPr>
          <p:nvPr/>
        </p:nvCxnSpPr>
        <p:spPr>
          <a:xfrm flipV="1">
            <a:off x="6540463" y="5142669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7EE6BBB-C51E-F440-8340-108EB9086C9B}"/>
              </a:ext>
            </a:extLst>
          </p:cNvPr>
          <p:cNvSpPr txBox="1"/>
          <p:nvPr/>
        </p:nvSpPr>
        <p:spPr>
          <a:xfrm>
            <a:off x="6821254" y="6267246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event2</a:t>
            </a:r>
            <a:endParaRPr kumimoji="1"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46A9AF-0292-1245-A930-5A8A551F8124}"/>
              </a:ext>
            </a:extLst>
          </p:cNvPr>
          <p:cNvSpPr txBox="1"/>
          <p:nvPr/>
        </p:nvSpPr>
        <p:spPr>
          <a:xfrm>
            <a:off x="6048020" y="5590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3C7E93D-B2C0-E241-B29D-F7DCD6B372EF}"/>
              </a:ext>
            </a:extLst>
          </p:cNvPr>
          <p:cNvCxnSpPr>
            <a:cxnSpLocks/>
          </p:cNvCxnSpPr>
          <p:nvPr/>
        </p:nvCxnSpPr>
        <p:spPr>
          <a:xfrm>
            <a:off x="6583295" y="5300722"/>
            <a:ext cx="576078" cy="8179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1A17C84-25F9-2E4D-9B9C-166345DA871F}"/>
              </a:ext>
            </a:extLst>
          </p:cNvPr>
          <p:cNvCxnSpPr>
            <a:cxnSpLocks/>
          </p:cNvCxnSpPr>
          <p:nvPr/>
        </p:nvCxnSpPr>
        <p:spPr>
          <a:xfrm>
            <a:off x="8444765" y="6221265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6C90B28-08D6-B44E-B1DC-55AA2DB06C1C}"/>
              </a:ext>
            </a:extLst>
          </p:cNvPr>
          <p:cNvCxnSpPr>
            <a:cxnSpLocks/>
          </p:cNvCxnSpPr>
          <p:nvPr/>
        </p:nvCxnSpPr>
        <p:spPr>
          <a:xfrm flipV="1">
            <a:off x="8455675" y="5134813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016053-F4DA-F04E-8921-3F8309AE9B7F}"/>
              </a:ext>
            </a:extLst>
          </p:cNvPr>
          <p:cNvSpPr txBox="1"/>
          <p:nvPr/>
        </p:nvSpPr>
        <p:spPr>
          <a:xfrm>
            <a:off x="8736466" y="6259390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event5</a:t>
            </a:r>
            <a:endParaRPr kumimoji="1"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CADB60-E62A-5C44-AC31-ED778CBC4B34}"/>
              </a:ext>
            </a:extLst>
          </p:cNvPr>
          <p:cNvSpPr txBox="1"/>
          <p:nvPr/>
        </p:nvSpPr>
        <p:spPr>
          <a:xfrm>
            <a:off x="7963232" y="55829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37042CF-978B-A945-81BD-FEF09AD19097}"/>
              </a:ext>
            </a:extLst>
          </p:cNvPr>
          <p:cNvCxnSpPr>
            <a:cxnSpLocks/>
          </p:cNvCxnSpPr>
          <p:nvPr/>
        </p:nvCxnSpPr>
        <p:spPr>
          <a:xfrm>
            <a:off x="8466585" y="5300723"/>
            <a:ext cx="1100444" cy="2425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39784C1-EF9A-4D44-A5F7-59481C147CA1}"/>
              </a:ext>
            </a:extLst>
          </p:cNvPr>
          <p:cNvCxnSpPr>
            <a:cxnSpLocks/>
          </p:cNvCxnSpPr>
          <p:nvPr/>
        </p:nvCxnSpPr>
        <p:spPr>
          <a:xfrm>
            <a:off x="10359977" y="6213409"/>
            <a:ext cx="140297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F255B1-0E0B-4344-87DB-37C5CBC69E28}"/>
              </a:ext>
            </a:extLst>
          </p:cNvPr>
          <p:cNvCxnSpPr>
            <a:cxnSpLocks/>
          </p:cNvCxnSpPr>
          <p:nvPr/>
        </p:nvCxnSpPr>
        <p:spPr>
          <a:xfrm flipV="1">
            <a:off x="10370887" y="5126957"/>
            <a:ext cx="0" cy="10924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AD2D87-25B0-7342-9F82-243191A8B127}"/>
              </a:ext>
            </a:extLst>
          </p:cNvPr>
          <p:cNvSpPr txBox="1"/>
          <p:nvPr/>
        </p:nvSpPr>
        <p:spPr>
          <a:xfrm>
            <a:off x="10651678" y="6251534"/>
            <a:ext cx="65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event7</a:t>
            </a:r>
            <a:endParaRPr kumimoji="1"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ADFD43-1211-0F4D-B131-4732FE84AE97}"/>
              </a:ext>
            </a:extLst>
          </p:cNvPr>
          <p:cNvSpPr txBox="1"/>
          <p:nvPr/>
        </p:nvSpPr>
        <p:spPr>
          <a:xfrm>
            <a:off x="9878444" y="5575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</a:t>
            </a:r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1EE5AE0C-8013-8343-87C4-B4BDB6AC2114}"/>
              </a:ext>
            </a:extLst>
          </p:cNvPr>
          <p:cNvCxnSpPr>
            <a:cxnSpLocks/>
          </p:cNvCxnSpPr>
          <p:nvPr/>
        </p:nvCxnSpPr>
        <p:spPr>
          <a:xfrm>
            <a:off x="10381797" y="5601121"/>
            <a:ext cx="1194318" cy="9766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F7C4E5-5DC7-3349-BA99-5632E1990D85}"/>
              </a:ext>
            </a:extLst>
          </p:cNvPr>
          <p:cNvSpPr txBox="1"/>
          <p:nvPr/>
        </p:nvSpPr>
        <p:spPr>
          <a:xfrm>
            <a:off x="2808727" y="213139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lang="en-US" altLang="ko-KR" i="1" dirty="0">
                <a:sym typeface="Symbol" pitchFamily="2" charset="2"/>
              </a:rPr>
              <a:t>1.</a:t>
            </a:r>
            <a:r>
              <a:rPr lang="ko-KR" altLang="en-US" i="1" dirty="0">
                <a:sym typeface="Symbol" pitchFamily="2" charset="2"/>
              </a:rPr>
              <a:t> </a:t>
            </a:r>
            <a:r>
              <a:rPr lang="ko-KR" altLang="en-US" sz="1400" dirty="0">
                <a:sym typeface="Symbol" pitchFamily="2" charset="2"/>
              </a:rPr>
              <a:t>유저가 원하는 </a:t>
            </a:r>
            <a:r>
              <a:rPr lang="en-US" altLang="ko-KR" sz="1400" dirty="0">
                <a:sym typeface="Symbol" pitchFamily="2" charset="2"/>
              </a:rPr>
              <a:t>Y</a:t>
            </a:r>
            <a:r>
              <a:rPr lang="ko-KR" altLang="en-US" sz="1400" dirty="0">
                <a:sym typeface="Symbol" pitchFamily="2" charset="2"/>
              </a:rPr>
              <a:t>로 변경 가능</a:t>
            </a:r>
            <a:r>
              <a:rPr lang="en-US" altLang="ko-KR" sz="1400" dirty="0">
                <a:sym typeface="Symbol" pitchFamily="2" charset="2"/>
              </a:rPr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BAC478-4D6A-9844-9EAB-71FC3AD49457}"/>
              </a:ext>
            </a:extLst>
          </p:cNvPr>
          <p:cNvSpPr txBox="1"/>
          <p:nvPr/>
        </p:nvSpPr>
        <p:spPr>
          <a:xfrm>
            <a:off x="8563605" y="1411450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lang="en-US" altLang="ko-KR" i="1" dirty="0">
                <a:sym typeface="Symbol" pitchFamily="2" charset="2"/>
              </a:rPr>
              <a:t>3.</a:t>
            </a:r>
            <a:r>
              <a:rPr lang="ko-KR" altLang="en-US" i="1" dirty="0">
                <a:sym typeface="Symbol" pitchFamily="2" charset="2"/>
              </a:rPr>
              <a:t> </a:t>
            </a:r>
            <a:r>
              <a:rPr lang="ko-KR" altLang="en-US" sz="1400" dirty="0">
                <a:sym typeface="Symbol" pitchFamily="2" charset="2"/>
              </a:rPr>
              <a:t>유저가 원하는 </a:t>
            </a:r>
            <a:r>
              <a:rPr lang="en-US" altLang="ko-KR" sz="1400" dirty="0">
                <a:sym typeface="Symbol" pitchFamily="2" charset="2"/>
              </a:rPr>
              <a:t>X</a:t>
            </a:r>
            <a:r>
              <a:rPr lang="ko-KR" altLang="en-US" sz="1400" dirty="0">
                <a:sym typeface="Symbol" pitchFamily="2" charset="2"/>
              </a:rPr>
              <a:t>만 조합할 수 있음 </a:t>
            </a:r>
            <a:endParaRPr lang="en-US" altLang="ko-KR" sz="1400" dirty="0">
              <a:sym typeface="Symbol" pitchFamily="2" charset="2"/>
            </a:endParaRPr>
          </a:p>
          <a:p>
            <a:r>
              <a:rPr lang="en-US" altLang="ko-KR" sz="1400" dirty="0">
                <a:sym typeface="Symbol" pitchFamily="2" charset="2"/>
              </a:rPr>
              <a:t>(10</a:t>
            </a:r>
            <a:r>
              <a:rPr lang="ko-KR" altLang="en-US" sz="1400" dirty="0">
                <a:sym typeface="Symbol" pitchFamily="2" charset="2"/>
              </a:rPr>
              <a:t>개 중에서</a:t>
            </a:r>
            <a:r>
              <a:rPr lang="en-US" altLang="ko-KR" sz="1400" dirty="0">
                <a:sym typeface="Symbol" pitchFamily="2" charset="2"/>
              </a:rPr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E7A281-FD5E-B240-8C16-F098D112B878}"/>
              </a:ext>
            </a:extLst>
          </p:cNvPr>
          <p:cNvSpPr txBox="1"/>
          <p:nvPr/>
        </p:nvSpPr>
        <p:spPr>
          <a:xfrm>
            <a:off x="9658487" y="2778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</a:rPr>
              <a:t>Y</a:t>
            </a:r>
            <a:r>
              <a:rPr kumimoji="1" lang="ko-KR" altLang="en-US" sz="1200" dirty="0">
                <a:solidFill>
                  <a:schemeClr val="accent6"/>
                </a:solidFill>
              </a:rPr>
              <a:t>가 설정되면 </a:t>
            </a:r>
            <a:endParaRPr kumimoji="1" lang="en-US" altLang="ko-KR" sz="1200" dirty="0">
              <a:solidFill>
                <a:schemeClr val="accent6"/>
              </a:solidFill>
            </a:endParaRPr>
          </a:p>
          <a:p>
            <a:r>
              <a:rPr kumimoji="1" lang="ko-KR" altLang="en-US" sz="1200" dirty="0">
                <a:solidFill>
                  <a:schemeClr val="accent6"/>
                </a:solidFill>
              </a:rPr>
              <a:t>자동으로 전체 변수들 중에서 </a:t>
            </a:r>
            <a:endParaRPr kumimoji="1" lang="en-US" altLang="ko-KR" sz="1200" dirty="0">
              <a:solidFill>
                <a:schemeClr val="accent6"/>
              </a:solidFill>
            </a:endParaRPr>
          </a:p>
          <a:p>
            <a:r>
              <a:rPr kumimoji="1" lang="ko-KR" altLang="en-US" sz="1200" dirty="0">
                <a:solidFill>
                  <a:schemeClr val="accent6"/>
                </a:solidFill>
              </a:rPr>
              <a:t>유의미한 변수 </a:t>
            </a:r>
            <a:r>
              <a:rPr kumimoji="1" lang="en-US" altLang="ko-KR" sz="1200" dirty="0">
                <a:solidFill>
                  <a:schemeClr val="accent6"/>
                </a:solidFill>
              </a:rPr>
              <a:t>10</a:t>
            </a:r>
            <a:r>
              <a:rPr kumimoji="1" lang="ko-KR" altLang="en-US" sz="1200" dirty="0">
                <a:solidFill>
                  <a:schemeClr val="accent6"/>
                </a:solidFill>
              </a:rPr>
              <a:t>개를 추출함</a:t>
            </a:r>
            <a:endParaRPr kumimoji="1" lang="en-US" altLang="ko-KR" sz="1200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FA2FB4-C251-0B47-94A5-F9CF80BDA7F2}"/>
              </a:ext>
            </a:extLst>
          </p:cNvPr>
          <p:cNvSpPr txBox="1"/>
          <p:nvPr/>
        </p:nvSpPr>
        <p:spPr>
          <a:xfrm>
            <a:off x="7672482" y="2469077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6"/>
                </a:solidFill>
              </a:rPr>
              <a:t>회귀분석 실행 후 유의미한 변수들을</a:t>
            </a:r>
            <a:endParaRPr kumimoji="1" lang="en-US" altLang="ko-KR" sz="1200" dirty="0">
              <a:solidFill>
                <a:schemeClr val="accent6"/>
              </a:solidFill>
            </a:endParaRPr>
          </a:p>
          <a:p>
            <a:r>
              <a:rPr kumimoji="1" lang="ko-KR" altLang="en-US" sz="1200" dirty="0" err="1">
                <a:solidFill>
                  <a:schemeClr val="accent6"/>
                </a:solidFill>
              </a:rPr>
              <a:t>긍</a:t>
            </a:r>
            <a:r>
              <a:rPr kumimoji="1" lang="en-US" altLang="ko-KR" sz="1200" dirty="0">
                <a:solidFill>
                  <a:schemeClr val="accent6"/>
                </a:solidFill>
              </a:rPr>
              <a:t>/</a:t>
            </a:r>
            <a:r>
              <a:rPr kumimoji="1" lang="ko-KR" altLang="en-US" sz="1200" dirty="0">
                <a:solidFill>
                  <a:schemeClr val="accent6"/>
                </a:solidFill>
              </a:rPr>
              <a:t>부정으로 나누어 순차적으로 영향력과 함께 보여줌</a:t>
            </a:r>
            <a:endParaRPr kumimoji="1" lang="en-US" altLang="ko-KR" sz="12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3CEBFDC-7449-5D46-A204-9B2C77C337D5}"/>
              </a:ext>
            </a:extLst>
          </p:cNvPr>
          <p:cNvSpPr txBox="1"/>
          <p:nvPr/>
        </p:nvSpPr>
        <p:spPr>
          <a:xfrm>
            <a:off x="6099011" y="4548084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6"/>
                </a:solidFill>
              </a:rPr>
              <a:t>회귀 모델 적합도가 기준치</a:t>
            </a:r>
            <a:r>
              <a:rPr kumimoji="1" lang="en-US" altLang="ko-KR" sz="1200" dirty="0">
                <a:solidFill>
                  <a:schemeClr val="accent6"/>
                </a:solidFill>
              </a:rPr>
              <a:t>(60%)</a:t>
            </a:r>
            <a:r>
              <a:rPr kumimoji="1" lang="ko-KR" altLang="en-US" sz="1200" dirty="0" err="1">
                <a:solidFill>
                  <a:schemeClr val="accent6"/>
                </a:solidFill>
              </a:rPr>
              <a:t>를</a:t>
            </a:r>
            <a:r>
              <a:rPr kumimoji="1" lang="ko-KR" altLang="en-US" sz="1200" dirty="0">
                <a:solidFill>
                  <a:schemeClr val="accent6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accent6"/>
                </a:solidFill>
              </a:rPr>
              <a:t>못넘긴다면</a:t>
            </a:r>
            <a:endParaRPr kumimoji="1" lang="en-US" altLang="ko-KR" sz="1200" dirty="0">
              <a:solidFill>
                <a:schemeClr val="accent6"/>
              </a:solidFill>
            </a:endParaRPr>
          </a:p>
          <a:p>
            <a:r>
              <a:rPr kumimoji="1" lang="ko-KR" altLang="en-US" sz="1200" dirty="0">
                <a:solidFill>
                  <a:schemeClr val="accent6"/>
                </a:solidFill>
              </a:rPr>
              <a:t>메시지와 함께 자동으로 변수를 더 추가함</a:t>
            </a:r>
            <a:r>
              <a:rPr kumimoji="1" lang="en-US" altLang="ko-KR" sz="1200" dirty="0">
                <a:solidFill>
                  <a:schemeClr val="accent6"/>
                </a:solidFill>
              </a:rPr>
              <a:t>.</a:t>
            </a:r>
          </a:p>
          <a:p>
            <a:r>
              <a:rPr kumimoji="1" lang="en-US" altLang="ko-KR" sz="1200" dirty="0">
                <a:solidFill>
                  <a:schemeClr val="accent6"/>
                </a:solidFill>
              </a:rPr>
              <a:t>(</a:t>
            </a:r>
            <a:r>
              <a:rPr kumimoji="1" lang="ko-KR" altLang="en-US" sz="1200" dirty="0">
                <a:solidFill>
                  <a:schemeClr val="accent6"/>
                </a:solidFill>
              </a:rPr>
              <a:t>기준치를 </a:t>
            </a:r>
            <a:r>
              <a:rPr kumimoji="1" lang="ko-KR" altLang="en-US" sz="1200" dirty="0" err="1">
                <a:solidFill>
                  <a:schemeClr val="accent6"/>
                </a:solidFill>
              </a:rPr>
              <a:t>넘길떄까지</a:t>
            </a:r>
            <a:r>
              <a:rPr kumimoji="1" lang="en-US" altLang="ko-KR" sz="12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0C28B6-C078-A440-9860-C0C0274FCB0B}"/>
              </a:ext>
            </a:extLst>
          </p:cNvPr>
          <p:cNvSpPr txBox="1"/>
          <p:nvPr/>
        </p:nvSpPr>
        <p:spPr>
          <a:xfrm>
            <a:off x="4162897" y="6536954"/>
            <a:ext cx="451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6"/>
                </a:solidFill>
              </a:rPr>
              <a:t>유의미하다고 나온 변수들 각각의 영향력을 </a:t>
            </a:r>
            <a:r>
              <a:rPr kumimoji="1" lang="ko-KR" altLang="en-US" sz="1200" dirty="0" err="1">
                <a:solidFill>
                  <a:schemeClr val="accent6"/>
                </a:solidFill>
              </a:rPr>
              <a:t>시각화해서</a:t>
            </a:r>
            <a:r>
              <a:rPr kumimoji="1" lang="ko-KR" altLang="en-US" sz="1200" dirty="0">
                <a:solidFill>
                  <a:schemeClr val="accent6"/>
                </a:solidFill>
              </a:rPr>
              <a:t> 보여줌</a:t>
            </a:r>
            <a:endParaRPr kumimoji="1" lang="en-US" altLang="ko-KR" sz="1200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BA5BFD-D43D-C74A-AC67-D2E83A251ED5}"/>
              </a:ext>
            </a:extLst>
          </p:cNvPr>
          <p:cNvSpPr txBox="1"/>
          <p:nvPr/>
        </p:nvSpPr>
        <p:spPr>
          <a:xfrm>
            <a:off x="207839" y="1912171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lang="en-US" altLang="ko-KR" i="1" dirty="0">
                <a:sym typeface="Symbol" pitchFamily="2" charset="2"/>
              </a:rPr>
              <a:t>2.</a:t>
            </a:r>
            <a:r>
              <a:rPr lang="ko-KR" altLang="en-US" i="1" dirty="0">
                <a:sym typeface="Symbol" pitchFamily="2" charset="2"/>
              </a:rPr>
              <a:t> </a:t>
            </a:r>
            <a:r>
              <a:rPr lang="ko-KR" altLang="en-US" sz="1400" dirty="0">
                <a:sym typeface="Symbol" pitchFamily="2" charset="2"/>
              </a:rPr>
              <a:t>유저가 원하는 유저 그룹 변경 가능</a:t>
            </a:r>
            <a:r>
              <a:rPr lang="en-US" altLang="ko-KR" sz="1400" dirty="0">
                <a:sym typeface="Symbol" pitchFamily="2" charset="2"/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C06E71-0B76-314F-9156-6BEE3F932A13}"/>
              </a:ext>
            </a:extLst>
          </p:cNvPr>
          <p:cNvSpPr txBox="1"/>
          <p:nvPr/>
        </p:nvSpPr>
        <p:spPr>
          <a:xfrm>
            <a:off x="8736466" y="4879962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lang="en-US" altLang="ko-KR" i="1" dirty="0">
                <a:sym typeface="Symbol" pitchFamily="2" charset="2"/>
              </a:rPr>
              <a:t>4.</a:t>
            </a:r>
            <a:r>
              <a:rPr lang="ko-KR" altLang="en-US" i="1" dirty="0">
                <a:sym typeface="Symbol" pitchFamily="2" charset="2"/>
              </a:rPr>
              <a:t> </a:t>
            </a:r>
            <a:r>
              <a:rPr lang="ko-KR" altLang="en-US" sz="1400" dirty="0">
                <a:sym typeface="Symbol" pitchFamily="2" charset="2"/>
              </a:rPr>
              <a:t>결과를 기반으로 한 </a:t>
            </a:r>
            <a:r>
              <a:rPr lang="ko-KR" altLang="en-US" sz="1400" dirty="0" err="1">
                <a:sym typeface="Symbol" pitchFamily="2" charset="2"/>
              </a:rPr>
              <a:t>유저그룹</a:t>
            </a:r>
            <a:r>
              <a:rPr lang="ko-KR" altLang="en-US" sz="1400" dirty="0">
                <a:sym typeface="Symbol" pitchFamily="2" charset="2"/>
              </a:rPr>
              <a:t> 추출</a:t>
            </a:r>
            <a:endParaRPr lang="en-US" altLang="ko-KR" sz="14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82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</dc:creator>
  <cp:lastModifiedBy>임지</cp:lastModifiedBy>
  <cp:revision>1</cp:revision>
  <dcterms:created xsi:type="dcterms:W3CDTF">2019-08-14T08:50:06Z</dcterms:created>
  <dcterms:modified xsi:type="dcterms:W3CDTF">2019-08-14T08:51:00Z</dcterms:modified>
</cp:coreProperties>
</file>