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59" r:id="rId5"/>
    <p:sldId id="260" r:id="rId6"/>
    <p:sldId id="263" r:id="rId7"/>
    <p:sldId id="261" r:id="rId8"/>
    <p:sldId id="267" r:id="rId9"/>
    <p:sldId id="268" r:id="rId10"/>
    <p:sldId id="269" r:id="rId11"/>
    <p:sldId id="266" r:id="rId12"/>
    <p:sldId id="270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0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5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5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4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2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8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123829" y="5841407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5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녹화</a:t>
            </a:r>
            <a:r>
              <a:rPr lang="en-US" altLang="ko-KR" sz="1050" dirty="0"/>
              <a:t>]</a:t>
            </a:r>
            <a:r>
              <a:rPr lang="ko-KR" altLang="en-US" sz="1050"/>
              <a:t>는 증가합니다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545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95060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78329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5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녹화</a:t>
            </a:r>
            <a:r>
              <a:rPr lang="en-US" altLang="ko-KR" sz="1050" dirty="0"/>
              <a:t>]</a:t>
            </a:r>
            <a:r>
              <a:rPr lang="ko-KR" altLang="en-US" sz="1050"/>
              <a:t>는 증가합니다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9416D4-42A7-6548-8238-B767C869EEDE}"/>
              </a:ext>
            </a:extLst>
          </p:cNvPr>
          <p:cNvSpPr/>
          <p:nvPr/>
        </p:nvSpPr>
        <p:spPr>
          <a:xfrm>
            <a:off x="8304809" y="133017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42106-2797-AF45-B41E-8C9434B02113}"/>
              </a:ext>
            </a:extLst>
          </p:cNvPr>
          <p:cNvSpPr txBox="1"/>
          <p:nvPr/>
        </p:nvSpPr>
        <p:spPr>
          <a:xfrm>
            <a:off x="8653785" y="1240009"/>
            <a:ext cx="150233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비교 이벤트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선택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1A72CD8-CF94-2D48-A346-82468A0A8116}"/>
              </a:ext>
            </a:extLst>
          </p:cNvPr>
          <p:cNvSpPr/>
          <p:nvPr/>
        </p:nvSpPr>
        <p:spPr>
          <a:xfrm>
            <a:off x="10253816" y="3388060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AC7E9D-A7C6-124C-BED1-137C0FEA7209}"/>
              </a:ext>
            </a:extLst>
          </p:cNvPr>
          <p:cNvSpPr txBox="1"/>
          <p:nvPr/>
        </p:nvSpPr>
        <p:spPr>
          <a:xfrm>
            <a:off x="10480468" y="3569535"/>
            <a:ext cx="1651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연관성 제시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인사이트</a:t>
            </a:r>
            <a:r>
              <a:rPr kumimoji="1" lang="ko-KR" altLang="en-US" dirty="0">
                <a:solidFill>
                  <a:schemeClr val="bg1"/>
                </a:solidFill>
              </a:rPr>
              <a:t> 제시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2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5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녹화</a:t>
            </a:r>
            <a:r>
              <a:rPr lang="en-US" altLang="ko-KR" sz="1050" dirty="0"/>
              <a:t>]</a:t>
            </a:r>
            <a:r>
              <a:rPr lang="ko-KR" altLang="en-US" sz="1050"/>
              <a:t>는 증가합니다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29316E8-BE73-9F4A-9FE2-2100D536F770}"/>
              </a:ext>
            </a:extLst>
          </p:cNvPr>
          <p:cNvSpPr/>
          <p:nvPr/>
        </p:nvSpPr>
        <p:spPr>
          <a:xfrm>
            <a:off x="6355517" y="5066491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D249EB-FCDE-EF4E-8934-3462C4C6E5AC}"/>
              </a:ext>
            </a:extLst>
          </p:cNvPr>
          <p:cNvSpPr txBox="1"/>
          <p:nvPr/>
        </p:nvSpPr>
        <p:spPr>
          <a:xfrm>
            <a:off x="5141361" y="5406517"/>
            <a:ext cx="1745991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심화분석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(2~7</a:t>
            </a:r>
            <a:r>
              <a:rPr kumimoji="1" lang="ko-KR" altLang="en-US" dirty="0">
                <a:solidFill>
                  <a:schemeClr val="bg1"/>
                </a:solidFill>
              </a:rPr>
              <a:t>단계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 반복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9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7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 시각화 및 마케팅 해석 제공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BAB3115-745E-1D4E-8472-785565A4D919}"/>
              </a:ext>
            </a:extLst>
          </p:cNvPr>
          <p:cNvSpPr/>
          <p:nvPr/>
        </p:nvSpPr>
        <p:spPr>
          <a:xfrm>
            <a:off x="339726" y="129988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2017C-D274-EA48-8AF1-1EC2E514E947}"/>
              </a:ext>
            </a:extLst>
          </p:cNvPr>
          <p:cNvSpPr txBox="1"/>
          <p:nvPr/>
        </p:nvSpPr>
        <p:spPr>
          <a:xfrm>
            <a:off x="725871" y="1258363"/>
            <a:ext cx="15840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Default Show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2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8DEFC1-0791-244B-A7CE-30828800DA9A}"/>
              </a:ext>
            </a:extLst>
          </p:cNvPr>
          <p:cNvSpPr/>
          <p:nvPr/>
        </p:nvSpPr>
        <p:spPr>
          <a:xfrm>
            <a:off x="6308204" y="1095568"/>
            <a:ext cx="5693287" cy="5698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7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 시각화 및 마케팅 해석 제공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BAB3115-745E-1D4E-8472-785565A4D919}"/>
              </a:ext>
            </a:extLst>
          </p:cNvPr>
          <p:cNvSpPr/>
          <p:nvPr/>
        </p:nvSpPr>
        <p:spPr>
          <a:xfrm>
            <a:off x="3216926" y="211372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12017C-D274-EA48-8AF1-1EC2E514E947}"/>
              </a:ext>
            </a:extLst>
          </p:cNvPr>
          <p:cNvSpPr txBox="1"/>
          <p:nvPr/>
        </p:nvSpPr>
        <p:spPr>
          <a:xfrm>
            <a:off x="3600472" y="2083582"/>
            <a:ext cx="165141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목적변수</a:t>
            </a:r>
            <a:r>
              <a:rPr kumimoji="1" lang="ko-KR" altLang="en-US" dirty="0">
                <a:solidFill>
                  <a:schemeClr val="bg1"/>
                </a:solidFill>
              </a:rPr>
              <a:t> 선택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C2D8184-FA16-F045-8990-6FE6268425AA}"/>
              </a:ext>
            </a:extLst>
          </p:cNvPr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3F3F2475-7B2E-EB4F-A948-9D8744424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063A9A-013B-5240-A3BC-C74A2A4EBD95}"/>
              </a:ext>
            </a:extLst>
          </p:cNvPr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11854A-A603-7A41-B30F-8BE553B78ADE}"/>
              </a:ext>
            </a:extLst>
          </p:cNvPr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9C08EA67-DA3D-6240-97E0-C8E406A6F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21" name="모서리가 둥근 사각형 설명선 38">
            <a:extLst>
              <a:ext uri="{FF2B5EF4-FFF2-40B4-BE49-F238E27FC236}">
                <a16:creationId xmlns:a16="http://schemas.microsoft.com/office/drawing/2014/main" id="{17FBD26A-0921-C842-9F66-30BD32111022}"/>
              </a:ext>
            </a:extLst>
          </p:cNvPr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sp>
        <p:nvSpPr>
          <p:cNvPr id="23" name="줄무늬가 있는 오른쪽 화살표 63">
            <a:extLst>
              <a:ext uri="{FF2B5EF4-FFF2-40B4-BE49-F238E27FC236}">
                <a16:creationId xmlns:a16="http://schemas.microsoft.com/office/drawing/2014/main" id="{D67DFB2F-FE5E-6443-AD38-7524031789F4}"/>
              </a:ext>
            </a:extLst>
          </p:cNvPr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726524-8529-8E46-AEA2-90E4AA1F8954}"/>
              </a:ext>
            </a:extLst>
          </p:cNvPr>
          <p:cNvSpPr/>
          <p:nvPr/>
        </p:nvSpPr>
        <p:spPr>
          <a:xfrm>
            <a:off x="3441239" y="345307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414C7-9278-E64B-A522-D9C655DA77DE}"/>
              </a:ext>
            </a:extLst>
          </p:cNvPr>
          <p:cNvSpPr txBox="1"/>
          <p:nvPr/>
        </p:nvSpPr>
        <p:spPr>
          <a:xfrm>
            <a:off x="3824785" y="3249680"/>
            <a:ext cx="1651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자동 추출된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설명변수 제시</a:t>
            </a:r>
          </a:p>
        </p:txBody>
      </p:sp>
      <p:sp>
        <p:nvSpPr>
          <p:cNvPr id="29" name="줄무늬가 있는 오른쪽 화살표 44">
            <a:extLst>
              <a:ext uri="{FF2B5EF4-FFF2-40B4-BE49-F238E27FC236}">
                <a16:creationId xmlns:a16="http://schemas.microsoft.com/office/drawing/2014/main" id="{CA3CA07E-7F27-1141-BA9D-A0CDD9189424}"/>
              </a:ext>
            </a:extLst>
          </p:cNvPr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255F01-CF6B-9C4A-93CD-970E3B7310DC}"/>
              </a:ext>
            </a:extLst>
          </p:cNvPr>
          <p:cNvGrpSpPr/>
          <p:nvPr/>
        </p:nvGrpSpPr>
        <p:grpSpPr>
          <a:xfrm>
            <a:off x="6393689" y="1138982"/>
            <a:ext cx="4681486" cy="1549266"/>
            <a:chOff x="6136514" y="1339007"/>
            <a:chExt cx="4681486" cy="154926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D4245B9-D432-144E-B7F8-5483133CF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865"/>
            <a:stretch/>
          </p:blipFill>
          <p:spPr>
            <a:xfrm>
              <a:off x="6136514" y="1339007"/>
              <a:ext cx="4672271" cy="1549266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4B32125-36A3-8842-B27C-E5A0E2A306D6}"/>
                </a:ext>
              </a:extLst>
            </p:cNvPr>
            <p:cNvSpPr/>
            <p:nvPr/>
          </p:nvSpPr>
          <p:spPr>
            <a:xfrm>
              <a:off x="6322944" y="1370680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DdayMenu_Click</a:t>
              </a:r>
              <a:endParaRPr lang="ko-KR" altLang="en-US" sz="1100" b="1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BFE1CB-656E-994B-9DD4-2B2C0CFFA40E}"/>
                </a:ext>
              </a:extLst>
            </p:cNvPr>
            <p:cNvSpPr/>
            <p:nvPr/>
          </p:nvSpPr>
          <p:spPr>
            <a:xfrm>
              <a:off x="7922402" y="1370679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Screen_Gallery</a:t>
              </a:r>
              <a:endParaRPr lang="ko-KR" altLang="en-US" sz="1100" b="1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D5C2064-9F83-4A46-97C9-732A19C14825}"/>
                </a:ext>
              </a:extLst>
            </p:cNvPr>
            <p:cNvSpPr/>
            <p:nvPr/>
          </p:nvSpPr>
          <p:spPr>
            <a:xfrm>
              <a:off x="9521860" y="1370678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Recording</a:t>
              </a:r>
              <a:endParaRPr lang="ko-KR" altLang="en-US" sz="1100" b="1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1BE81C-D51D-BB4F-9FD9-90D7861A17A0}"/>
                </a:ext>
              </a:extLst>
            </p:cNvPr>
            <p:cNvSpPr/>
            <p:nvPr/>
          </p:nvSpPr>
          <p:spPr>
            <a:xfrm>
              <a:off x="9665627" y="156405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</a:t>
              </a:r>
              <a:r>
                <a: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102.8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92FBF38-6D73-0648-9730-A810485D727C}"/>
                </a:ext>
              </a:extLst>
            </p:cNvPr>
            <p:cNvSpPr/>
            <p:nvPr/>
          </p:nvSpPr>
          <p:spPr>
            <a:xfrm>
              <a:off x="8172705" y="1565476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+77.6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663B68-779E-FC49-AED9-EAA01469A508}"/>
                </a:ext>
              </a:extLst>
            </p:cNvPr>
            <p:cNvSpPr/>
            <p:nvPr/>
          </p:nvSpPr>
          <p:spPr>
            <a:xfrm>
              <a:off x="6577626" y="1570505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+64.9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8125D1-1BAA-744A-B7A0-FF3097AC7F7B}"/>
              </a:ext>
            </a:extLst>
          </p:cNvPr>
          <p:cNvGrpSpPr/>
          <p:nvPr/>
        </p:nvGrpSpPr>
        <p:grpSpPr>
          <a:xfrm>
            <a:off x="6403914" y="3900526"/>
            <a:ext cx="4756600" cy="1661221"/>
            <a:chOff x="6146739" y="4100551"/>
            <a:chExt cx="4756600" cy="1661221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D9B3FC6-5DB3-FA43-9277-E794F0557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386"/>
            <a:stretch/>
          </p:blipFill>
          <p:spPr>
            <a:xfrm>
              <a:off x="6146739" y="4100551"/>
              <a:ext cx="4672271" cy="1661221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08CDC16-171D-9C40-886E-0078FF5AF69B}"/>
                </a:ext>
              </a:extLst>
            </p:cNvPr>
            <p:cNvSpPr/>
            <p:nvPr/>
          </p:nvSpPr>
          <p:spPr>
            <a:xfrm>
              <a:off x="6333169" y="4137061"/>
              <a:ext cx="1296140" cy="196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EditBEauty_Click</a:t>
              </a:r>
              <a:endParaRPr lang="ko-KR" altLang="en-US" sz="1100" b="1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AA96A3B-C425-6B4A-BA0E-8C0C52EE882B}"/>
                </a:ext>
              </a:extLst>
            </p:cNvPr>
            <p:cNvSpPr/>
            <p:nvPr/>
          </p:nvSpPr>
          <p:spPr>
            <a:xfrm>
              <a:off x="7839757" y="4137061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MacaronVideo_Click</a:t>
              </a:r>
              <a:endParaRPr lang="ko-KR" altLang="en-US" sz="1000" b="1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A93F4F-D970-C34F-8B92-34DD6BEFBAA6}"/>
                </a:ext>
              </a:extLst>
            </p:cNvPr>
            <p:cNvSpPr/>
            <p:nvPr/>
          </p:nvSpPr>
          <p:spPr>
            <a:xfrm>
              <a:off x="9439215" y="4137060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MacaronGallery_Click</a:t>
              </a:r>
              <a:endParaRPr lang="ko-KR" altLang="en-US" sz="1000" b="1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1BBC3DF-22F7-C944-AE71-8586ADE699E6}"/>
                </a:ext>
              </a:extLst>
            </p:cNvPr>
            <p:cNvSpPr/>
            <p:nvPr/>
          </p:nvSpPr>
          <p:spPr>
            <a:xfrm>
              <a:off x="9720242" y="4274969"/>
              <a:ext cx="798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-214.6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3A056D9-A00F-D249-BC5C-3DA02130B54F}"/>
                </a:ext>
              </a:extLst>
            </p:cNvPr>
            <p:cNvSpPr/>
            <p:nvPr/>
          </p:nvSpPr>
          <p:spPr>
            <a:xfrm>
              <a:off x="8236198" y="4276393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-99.1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2C6815-17CE-2849-9C6E-BC3A295A853A}"/>
                </a:ext>
              </a:extLst>
            </p:cNvPr>
            <p:cNvSpPr/>
            <p:nvPr/>
          </p:nvSpPr>
          <p:spPr>
            <a:xfrm>
              <a:off x="6649997" y="4281422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-20.7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D72E65-D5FF-4B40-9B00-08EFBE5ECF7C}"/>
              </a:ext>
            </a:extLst>
          </p:cNvPr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102.8회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6D24A9-0545-C149-9B4D-FD59556A3FFB}"/>
              </a:ext>
            </a:extLst>
          </p:cNvPr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77B5594-73E1-CF4A-965F-4EF44D79913D}"/>
              </a:ext>
            </a:extLst>
          </p:cNvPr>
          <p:cNvSpPr/>
          <p:nvPr/>
        </p:nvSpPr>
        <p:spPr>
          <a:xfrm>
            <a:off x="8913286" y="45145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1B8DDB-FBC2-6446-B1D3-ADFCE774CFEA}"/>
              </a:ext>
            </a:extLst>
          </p:cNvPr>
          <p:cNvSpPr txBox="1"/>
          <p:nvPr/>
        </p:nvSpPr>
        <p:spPr>
          <a:xfrm>
            <a:off x="9291650" y="372242"/>
            <a:ext cx="2853666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각 설명변수의 영향력 및 시각화 제시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ko-KR" altLang="en-US" sz="1200" dirty="0">
                <a:solidFill>
                  <a:schemeClr val="bg1"/>
                </a:solidFill>
              </a:rPr>
              <a:t>영향력의 마케팅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인사이트</a:t>
            </a:r>
            <a:r>
              <a:rPr kumimoji="1" lang="ko-KR" altLang="en-US" sz="1200" dirty="0">
                <a:solidFill>
                  <a:schemeClr val="bg1"/>
                </a:solidFill>
              </a:rPr>
              <a:t> 제시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3D1432-4B6E-BC46-BC66-3B0A5F99E295}"/>
              </a:ext>
            </a:extLst>
          </p:cNvPr>
          <p:cNvSpPr/>
          <p:nvPr/>
        </p:nvSpPr>
        <p:spPr>
          <a:xfrm>
            <a:off x="966701" y="3948985"/>
            <a:ext cx="4254929" cy="2768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579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7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 시각화 및 마케팅 해석 제공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6393689" y="1138982"/>
            <a:ext cx="4681486" cy="1549266"/>
            <a:chOff x="6136514" y="1339007"/>
            <a:chExt cx="4681486" cy="1549266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b="51865"/>
            <a:stretch/>
          </p:blipFill>
          <p:spPr>
            <a:xfrm>
              <a:off x="6136514" y="1339007"/>
              <a:ext cx="4672271" cy="1549266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322944" y="1370680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DdayMenu_Click</a:t>
              </a:r>
              <a:endParaRPr lang="ko-KR" altLang="en-US" sz="1100" b="1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922402" y="1370679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Screen_Gallery</a:t>
              </a:r>
              <a:endParaRPr lang="ko-KR" altLang="en-US" sz="1100" b="1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21860" y="1370678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Recording</a:t>
              </a:r>
              <a:endParaRPr lang="ko-KR" altLang="en-US" sz="1100" b="1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665627" y="156405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</a:t>
              </a:r>
              <a:r>
                <a: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102.8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172705" y="1565476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+77.6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577626" y="1570505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+64.9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03914" y="3900526"/>
            <a:ext cx="4756600" cy="1661221"/>
            <a:chOff x="6146739" y="4100551"/>
            <a:chExt cx="4756600" cy="1661221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t="48386"/>
            <a:stretch/>
          </p:blipFill>
          <p:spPr>
            <a:xfrm>
              <a:off x="6146739" y="4100551"/>
              <a:ext cx="4672271" cy="1661221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6333169" y="4137061"/>
              <a:ext cx="1296140" cy="196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EditBEauty_Click</a:t>
              </a:r>
              <a:endParaRPr lang="ko-KR" altLang="en-US" sz="1100" b="1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839757" y="4137061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MacaronVideo_Click</a:t>
              </a:r>
              <a:endParaRPr lang="ko-KR" altLang="en-US" sz="1000" b="1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439215" y="4137060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MacaronGallery_Click</a:t>
              </a:r>
              <a:endParaRPr lang="ko-KR" altLang="en-US" sz="1000" b="1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720242" y="4274969"/>
              <a:ext cx="798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-214.6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36198" y="4276393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-99.1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649997" y="4281422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-20.7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102.8회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3BD81-A2F0-BB4D-B230-9D943B8F868A}"/>
              </a:ext>
            </a:extLst>
          </p:cNvPr>
          <p:cNvSpPr txBox="1"/>
          <p:nvPr/>
        </p:nvSpPr>
        <p:spPr>
          <a:xfrm>
            <a:off x="4358355" y="2555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52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FFAE-4C52-9D4F-B8B2-0608AC8D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회귀분석 대시보드 </a:t>
            </a:r>
            <a:r>
              <a:rPr kumimoji="1" lang="en-US" altLang="ko-KR" dirty="0"/>
              <a:t>Output </a:t>
            </a:r>
            <a:r>
              <a:rPr kumimoji="1" lang="ko-KR" altLang="en-US" dirty="0"/>
              <a:t>데이터 구분</a:t>
            </a:r>
          </a:p>
        </p:txBody>
      </p:sp>
    </p:spTree>
    <p:extLst>
      <p:ext uri="{BB962C8B-B14F-4D97-AF65-F5344CB8AC3E}">
        <p14:creationId xmlns:p14="http://schemas.microsoft.com/office/powerpoint/2010/main" val="238705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76021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45964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123829" y="5841407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5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녹화</a:t>
            </a:r>
            <a:r>
              <a:rPr lang="en-US" altLang="ko-KR" sz="1050" dirty="0"/>
              <a:t>]</a:t>
            </a:r>
            <a:r>
              <a:rPr lang="ko-KR" altLang="en-US" sz="1050"/>
              <a:t>는 증가합니다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이 증가할때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은 감소합니다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0EFE63C-DA40-764E-AD75-A96D5A3DCB25}"/>
              </a:ext>
            </a:extLst>
          </p:cNvPr>
          <p:cNvSpPr/>
          <p:nvPr/>
        </p:nvSpPr>
        <p:spPr>
          <a:xfrm>
            <a:off x="449813" y="149035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ECC7B47-6EE4-5D41-BDFC-24F4E054E284}"/>
              </a:ext>
            </a:extLst>
          </p:cNvPr>
          <p:cNvSpPr/>
          <p:nvPr/>
        </p:nvSpPr>
        <p:spPr>
          <a:xfrm>
            <a:off x="6594418" y="189295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4DD7E20-630C-6842-96E4-6CBEAE407339}"/>
              </a:ext>
            </a:extLst>
          </p:cNvPr>
          <p:cNvSpPr/>
          <p:nvPr/>
        </p:nvSpPr>
        <p:spPr>
          <a:xfrm>
            <a:off x="6594417" y="512392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F186716B-E28F-1145-949B-D905E53F5C25}"/>
              </a:ext>
            </a:extLst>
          </p:cNvPr>
          <p:cNvSpPr/>
          <p:nvPr/>
        </p:nvSpPr>
        <p:spPr>
          <a:xfrm>
            <a:off x="452665" y="1440770"/>
            <a:ext cx="4964836" cy="46938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DFB7CBD-DA03-D047-80C7-6B0BBAABFD06}"/>
              </a:ext>
            </a:extLst>
          </p:cNvPr>
          <p:cNvSpPr/>
          <p:nvPr/>
        </p:nvSpPr>
        <p:spPr>
          <a:xfrm>
            <a:off x="6809568" y="1892958"/>
            <a:ext cx="4660183" cy="1646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56FE54F-617B-7143-AA23-A603E1099B5E}"/>
              </a:ext>
            </a:extLst>
          </p:cNvPr>
          <p:cNvSpPr/>
          <p:nvPr/>
        </p:nvSpPr>
        <p:spPr>
          <a:xfrm>
            <a:off x="6820295" y="5100980"/>
            <a:ext cx="4660183" cy="1646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97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443"/>
              </p:ext>
            </p:extLst>
          </p:nvPr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7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 시각화 및 마케팅 해석 제공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6393689" y="1138982"/>
            <a:ext cx="4681486" cy="1549266"/>
            <a:chOff x="6136514" y="1339007"/>
            <a:chExt cx="4681486" cy="1549266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b="51865"/>
            <a:stretch/>
          </p:blipFill>
          <p:spPr>
            <a:xfrm>
              <a:off x="6136514" y="1339007"/>
              <a:ext cx="4672271" cy="1549266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322944" y="1370680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DdayMenu_Click</a:t>
              </a:r>
              <a:endParaRPr lang="ko-KR" altLang="en-US" sz="1100" b="1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922402" y="1370679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Screen_Gallery</a:t>
              </a:r>
              <a:endParaRPr lang="ko-KR" altLang="en-US" sz="1100" b="1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21860" y="1370678"/>
              <a:ext cx="1296140" cy="196605"/>
            </a:xfrm>
            <a:prstGeom prst="rect">
              <a:avLst/>
            </a:prstGeom>
            <a:solidFill>
              <a:srgbClr val="DF3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Recording</a:t>
              </a:r>
              <a:endParaRPr lang="ko-KR" altLang="en-US" sz="1100" b="1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665627" y="156405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</a:t>
              </a:r>
              <a:r>
                <a: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102.8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172705" y="1565476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+77.6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577626" y="1570505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+64.9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03914" y="3900526"/>
            <a:ext cx="4756600" cy="1661221"/>
            <a:chOff x="6146739" y="4100551"/>
            <a:chExt cx="4756600" cy="1661221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t="48386"/>
            <a:stretch/>
          </p:blipFill>
          <p:spPr>
            <a:xfrm>
              <a:off x="6146739" y="4100551"/>
              <a:ext cx="4672271" cy="1661221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6333169" y="4137061"/>
              <a:ext cx="1296140" cy="1966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/>
                <a:t>EditBEauty_Click</a:t>
              </a:r>
              <a:endParaRPr lang="ko-KR" altLang="en-US" sz="1100" b="1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839757" y="4137061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MacaronVideo_Click</a:t>
              </a:r>
              <a:endParaRPr lang="ko-KR" altLang="en-US" sz="1000" b="1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439215" y="4137060"/>
              <a:ext cx="1464124" cy="19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/>
                <a:t>MacaronGallery_Click</a:t>
              </a:r>
              <a:endParaRPr lang="ko-KR" altLang="en-US" sz="1000" b="1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720242" y="4394891"/>
              <a:ext cx="798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-214.6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36198" y="4396315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-99.1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649997" y="4401344"/>
              <a:ext cx="6799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-20.7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102.8회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17E4D96-CBF3-F94B-B2A4-2D3E490973AD}"/>
              </a:ext>
            </a:extLst>
          </p:cNvPr>
          <p:cNvSpPr/>
          <p:nvPr/>
        </p:nvSpPr>
        <p:spPr>
          <a:xfrm>
            <a:off x="812624" y="143287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3FFC2BE-F705-1C49-B91E-39755CCBF9B4}"/>
              </a:ext>
            </a:extLst>
          </p:cNvPr>
          <p:cNvSpPr/>
          <p:nvPr/>
        </p:nvSpPr>
        <p:spPr>
          <a:xfrm>
            <a:off x="963676" y="209978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9D217C7-DDA0-184E-A057-D37C8FC520A7}"/>
              </a:ext>
            </a:extLst>
          </p:cNvPr>
          <p:cNvSpPr/>
          <p:nvPr/>
        </p:nvSpPr>
        <p:spPr>
          <a:xfrm>
            <a:off x="767299" y="4408597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4624EF1A-7043-1241-8293-03104B57A847}"/>
              </a:ext>
            </a:extLst>
          </p:cNvPr>
          <p:cNvSpPr/>
          <p:nvPr/>
        </p:nvSpPr>
        <p:spPr>
          <a:xfrm>
            <a:off x="6164028" y="1424995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6F41C17-23A8-1E48-8994-ADDD8F6D1202}"/>
              </a:ext>
            </a:extLst>
          </p:cNvPr>
          <p:cNvSpPr/>
          <p:nvPr/>
        </p:nvSpPr>
        <p:spPr>
          <a:xfrm>
            <a:off x="6138847" y="422057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FB91FAEF-7C04-E542-9C70-D08079C6200D}"/>
              </a:ext>
            </a:extLst>
          </p:cNvPr>
          <p:cNvSpPr/>
          <p:nvPr/>
        </p:nvSpPr>
        <p:spPr>
          <a:xfrm>
            <a:off x="2349071" y="386510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F56A931-723D-5E41-80C3-6C0DF264EAD2}"/>
              </a:ext>
            </a:extLst>
          </p:cNvPr>
          <p:cNvSpPr/>
          <p:nvPr/>
        </p:nvSpPr>
        <p:spPr>
          <a:xfrm>
            <a:off x="1019529" y="1576785"/>
            <a:ext cx="1884171" cy="17297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70974F20-D3A4-9447-91CB-1C48507A8C60}"/>
              </a:ext>
            </a:extLst>
          </p:cNvPr>
          <p:cNvSpPr/>
          <p:nvPr/>
        </p:nvSpPr>
        <p:spPr>
          <a:xfrm>
            <a:off x="1262124" y="2103830"/>
            <a:ext cx="1396257" cy="309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04EA3561-130B-284A-A1F1-F899086E500C}"/>
              </a:ext>
            </a:extLst>
          </p:cNvPr>
          <p:cNvSpPr/>
          <p:nvPr/>
        </p:nvSpPr>
        <p:spPr>
          <a:xfrm>
            <a:off x="2586556" y="4037352"/>
            <a:ext cx="1128145" cy="2201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C6D06B93-A7A8-0447-A2F7-F2754BB307E1}"/>
              </a:ext>
            </a:extLst>
          </p:cNvPr>
          <p:cNvSpPr/>
          <p:nvPr/>
        </p:nvSpPr>
        <p:spPr>
          <a:xfrm>
            <a:off x="877403" y="4588186"/>
            <a:ext cx="3883667" cy="2128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BBE6E98E-DDC2-6D4A-9FCD-766DAC174CAA}"/>
              </a:ext>
            </a:extLst>
          </p:cNvPr>
          <p:cNvSpPr/>
          <p:nvPr/>
        </p:nvSpPr>
        <p:spPr>
          <a:xfrm>
            <a:off x="6485837" y="1441006"/>
            <a:ext cx="4381904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AFB78868-2E4B-B649-8F11-A0499E1ABD0A}"/>
              </a:ext>
            </a:extLst>
          </p:cNvPr>
          <p:cNvSpPr/>
          <p:nvPr/>
        </p:nvSpPr>
        <p:spPr>
          <a:xfrm>
            <a:off x="6455010" y="4230489"/>
            <a:ext cx="4381904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35527B0B-68D9-D044-810A-0F0BDF000FCE}"/>
              </a:ext>
            </a:extLst>
          </p:cNvPr>
          <p:cNvSpPr/>
          <p:nvPr/>
        </p:nvSpPr>
        <p:spPr>
          <a:xfrm>
            <a:off x="6164028" y="1044349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6AAF4F3B-7FFD-1348-B27A-5CF5871385EA}"/>
              </a:ext>
            </a:extLst>
          </p:cNvPr>
          <p:cNvSpPr/>
          <p:nvPr/>
        </p:nvSpPr>
        <p:spPr>
          <a:xfrm>
            <a:off x="6485837" y="1060360"/>
            <a:ext cx="4589338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592257DA-D42C-7040-9791-34025052D5D0}"/>
              </a:ext>
            </a:extLst>
          </p:cNvPr>
          <p:cNvSpPr/>
          <p:nvPr/>
        </p:nvSpPr>
        <p:spPr>
          <a:xfrm>
            <a:off x="6122277" y="3826294"/>
            <a:ext cx="317876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35F846CD-405C-E343-9EE3-D36C5EF0B7AF}"/>
              </a:ext>
            </a:extLst>
          </p:cNvPr>
          <p:cNvSpPr/>
          <p:nvPr/>
        </p:nvSpPr>
        <p:spPr>
          <a:xfrm>
            <a:off x="6444085" y="3842305"/>
            <a:ext cx="4716421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왼쪽 중괄호[L] 2">
            <a:extLst>
              <a:ext uri="{FF2B5EF4-FFF2-40B4-BE49-F238E27FC236}">
                <a16:creationId xmlns:a16="http://schemas.microsoft.com/office/drawing/2014/main" id="{DBDAEACB-4F57-B44F-9694-B83B3EF80FEF}"/>
              </a:ext>
            </a:extLst>
          </p:cNvPr>
          <p:cNvSpPr/>
          <p:nvPr/>
        </p:nvSpPr>
        <p:spPr>
          <a:xfrm>
            <a:off x="6221267" y="2845676"/>
            <a:ext cx="194829" cy="58332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왼쪽 중괄호[L] 77">
            <a:extLst>
              <a:ext uri="{FF2B5EF4-FFF2-40B4-BE49-F238E27FC236}">
                <a16:creationId xmlns:a16="http://schemas.microsoft.com/office/drawing/2014/main" id="{C8367D60-5441-B744-AAF1-4632DAFE4E73}"/>
              </a:ext>
            </a:extLst>
          </p:cNvPr>
          <p:cNvSpPr/>
          <p:nvPr/>
        </p:nvSpPr>
        <p:spPr>
          <a:xfrm>
            <a:off x="6221268" y="5561747"/>
            <a:ext cx="194829" cy="96785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AD3D5E64-B9D7-BB45-99A4-6169E07B55D5}"/>
              </a:ext>
            </a:extLst>
          </p:cNvPr>
          <p:cNvSpPr/>
          <p:nvPr/>
        </p:nvSpPr>
        <p:spPr>
          <a:xfrm>
            <a:off x="5911956" y="6264589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9CE0DA21-FD08-8C47-A648-97B8F7862BB7}"/>
              </a:ext>
            </a:extLst>
          </p:cNvPr>
          <p:cNvSpPr/>
          <p:nvPr/>
        </p:nvSpPr>
        <p:spPr>
          <a:xfrm>
            <a:off x="5899668" y="549369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44D83F30-4D90-1747-A339-6F9C84F85823}"/>
              </a:ext>
            </a:extLst>
          </p:cNvPr>
          <p:cNvSpPr/>
          <p:nvPr/>
        </p:nvSpPr>
        <p:spPr>
          <a:xfrm>
            <a:off x="5895386" y="5870307"/>
            <a:ext cx="317876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55AAD3D2-CB75-5D46-89DC-98C0B4F64DFD}"/>
              </a:ext>
            </a:extLst>
          </p:cNvPr>
          <p:cNvSpPr/>
          <p:nvPr/>
        </p:nvSpPr>
        <p:spPr>
          <a:xfrm>
            <a:off x="5883049" y="329540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BED798B0-70D6-CF4F-9108-2E8B5709E0B4}"/>
              </a:ext>
            </a:extLst>
          </p:cNvPr>
          <p:cNvSpPr/>
          <p:nvPr/>
        </p:nvSpPr>
        <p:spPr>
          <a:xfrm>
            <a:off x="5870761" y="2524507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015A2B1E-1776-6A45-B4EC-4BD8B5C1AB8B}"/>
              </a:ext>
            </a:extLst>
          </p:cNvPr>
          <p:cNvSpPr/>
          <p:nvPr/>
        </p:nvSpPr>
        <p:spPr>
          <a:xfrm>
            <a:off x="5866479" y="2901121"/>
            <a:ext cx="317876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239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FFAE-4C52-9D4F-B8B2-0608AC8D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회귀분석 대시보드 화면 순서</a:t>
            </a:r>
          </a:p>
        </p:txBody>
      </p:sp>
    </p:spTree>
    <p:extLst>
      <p:ext uri="{BB962C8B-B14F-4D97-AF65-F5344CB8AC3E}">
        <p14:creationId xmlns:p14="http://schemas.microsoft.com/office/powerpoint/2010/main" val="41828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0FC8F52-7042-9446-8535-E5294D0FCF01}"/>
              </a:ext>
            </a:extLst>
          </p:cNvPr>
          <p:cNvSpPr/>
          <p:nvPr/>
        </p:nvSpPr>
        <p:spPr>
          <a:xfrm>
            <a:off x="449813" y="1336352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85BAE-A272-554F-BDDA-BF7980CB550B}"/>
              </a:ext>
            </a:extLst>
          </p:cNvPr>
          <p:cNvSpPr txBox="1"/>
          <p:nvPr/>
        </p:nvSpPr>
        <p:spPr>
          <a:xfrm>
            <a:off x="835958" y="1294831"/>
            <a:ext cx="15840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Default Show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AD64955-A0F5-6B4C-A2D1-591063D1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91540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6C15DBBC-349F-9E4F-943F-CE40B7A1B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4AA462-474D-9048-8836-BD1E0A8478A2}"/>
              </a:ext>
            </a:extLst>
          </p:cNvPr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B6DEA63-F0DE-D642-ADF5-0219D503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928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74ECF1FE-2F82-104C-9D9F-0F4F3F5A8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C56533-A16A-4C44-9860-96FECE4EE99A}"/>
              </a:ext>
            </a:extLst>
          </p:cNvPr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6" name="모서리가 둥근 사각형 설명선 17">
            <a:extLst>
              <a:ext uri="{FF2B5EF4-FFF2-40B4-BE49-F238E27FC236}">
                <a16:creationId xmlns:a16="http://schemas.microsoft.com/office/drawing/2014/main" id="{6D777BFF-B25C-5145-832B-A4F06381E4F5}"/>
              </a:ext>
            </a:extLst>
          </p:cNvPr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7" name="모서리가 둥근 사각형 설명선 39">
            <a:extLst>
              <a:ext uri="{FF2B5EF4-FFF2-40B4-BE49-F238E27FC236}">
                <a16:creationId xmlns:a16="http://schemas.microsoft.com/office/drawing/2014/main" id="{F63047D0-1929-4949-831E-60A5C029BD3B}"/>
              </a:ext>
            </a:extLst>
          </p:cNvPr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0427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0FC8F52-7042-9446-8535-E5294D0FCF01}"/>
              </a:ext>
            </a:extLst>
          </p:cNvPr>
          <p:cNvSpPr/>
          <p:nvPr/>
        </p:nvSpPr>
        <p:spPr>
          <a:xfrm>
            <a:off x="7329314" y="723127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85BAE-A272-554F-BDDA-BF7980CB550B}"/>
              </a:ext>
            </a:extLst>
          </p:cNvPr>
          <p:cNvSpPr txBox="1"/>
          <p:nvPr/>
        </p:nvSpPr>
        <p:spPr>
          <a:xfrm>
            <a:off x="7715459" y="681606"/>
            <a:ext cx="219483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심화분석</a:t>
            </a:r>
            <a:r>
              <a:rPr kumimoji="1" lang="ko-KR" altLang="en-US" dirty="0">
                <a:solidFill>
                  <a:schemeClr val="bg1"/>
                </a:solidFill>
              </a:rPr>
              <a:t> 버튼 클릭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AD64955-A0F5-6B4C-A2D1-591063D1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70150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찜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Recording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6C15DBBC-349F-9E4F-943F-CE40B7A1B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4AA462-474D-9048-8836-BD1E0A8478A2}"/>
              </a:ext>
            </a:extLst>
          </p:cNvPr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B6DEA63-F0DE-D642-ADF5-0219D503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38760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74ECF1FE-2F82-104C-9D9F-0F4F3F5A8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C56533-A16A-4C44-9860-96FECE4EE99A}"/>
              </a:ext>
            </a:extLst>
          </p:cNvPr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6" name="모서리가 둥근 사각형 설명선 17">
            <a:extLst>
              <a:ext uri="{FF2B5EF4-FFF2-40B4-BE49-F238E27FC236}">
                <a16:creationId xmlns:a16="http://schemas.microsoft.com/office/drawing/2014/main" id="{6D777BFF-B25C-5145-832B-A4F06381E4F5}"/>
              </a:ext>
            </a:extLst>
          </p:cNvPr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연관성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9DA93E5-887E-3647-9D54-E924B5174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8350175" y="2320129"/>
            <a:ext cx="242034" cy="1213934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3B3C3DF-36C5-E547-991C-C145673262BE}"/>
              </a:ext>
            </a:extLst>
          </p:cNvPr>
          <p:cNvSpPr/>
          <p:nvPr/>
        </p:nvSpPr>
        <p:spPr>
          <a:xfrm>
            <a:off x="6482545" y="223461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19381-AB19-4646-9658-DEC1AB3A4288}"/>
              </a:ext>
            </a:extLst>
          </p:cNvPr>
          <p:cNvSpPr txBox="1"/>
          <p:nvPr/>
        </p:nvSpPr>
        <p:spPr>
          <a:xfrm>
            <a:off x="5477285" y="2573721"/>
            <a:ext cx="1420582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기준 이벤트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목록 제시</a:t>
            </a:r>
          </a:p>
        </p:txBody>
      </p:sp>
    </p:spTree>
    <p:extLst>
      <p:ext uri="{BB962C8B-B14F-4D97-AF65-F5344CB8AC3E}">
        <p14:creationId xmlns:p14="http://schemas.microsoft.com/office/powerpoint/2010/main" val="206706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6129" y="398097"/>
            <a:ext cx="9871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+mn-ea"/>
              </a:rPr>
              <a:t>이벤트간의</a:t>
            </a:r>
            <a:r>
              <a:rPr lang="ko-KR" altLang="en-US" sz="1600" dirty="0">
                <a:latin typeface="+mn-ea"/>
              </a:rPr>
              <a:t> 연관성과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연관성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800" y="5312345"/>
            <a:ext cx="30712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0.0 ~ 0.1 : </a:t>
            </a:r>
            <a:r>
              <a:rPr lang="ko-KR" altLang="en-US" sz="1100"/>
              <a:t>상관관계가 거의 없음</a:t>
            </a:r>
          </a:p>
          <a:p>
            <a:r>
              <a:rPr lang="en-US" altLang="ko-KR" sz="1100" dirty="0"/>
              <a:t>0.1 ~ 0.2 : </a:t>
            </a:r>
            <a:r>
              <a:rPr lang="ko-KR" altLang="en-US" sz="1100"/>
              <a:t>약한 상관관계</a:t>
            </a:r>
          </a:p>
          <a:p>
            <a:r>
              <a:rPr lang="en-US" altLang="ko-KR" sz="1100" dirty="0"/>
              <a:t>0.2 ~ 0.4 : </a:t>
            </a:r>
            <a:r>
              <a:rPr lang="ko-KR" altLang="en-US" sz="1100"/>
              <a:t>보통의 상관관계</a:t>
            </a:r>
          </a:p>
          <a:p>
            <a:r>
              <a:rPr lang="en-US" altLang="ko-KR" sz="1100" dirty="0"/>
              <a:t>0.4 ~ 0.6 : </a:t>
            </a:r>
            <a:r>
              <a:rPr lang="ko-KR" altLang="en-US" sz="1100"/>
              <a:t>비교적 강한 상관관계</a:t>
            </a:r>
          </a:p>
          <a:p>
            <a:r>
              <a:rPr lang="en-US" altLang="ko-KR" sz="1100" dirty="0"/>
              <a:t>0.6 ~ 0.8 : </a:t>
            </a:r>
            <a:r>
              <a:rPr lang="ko-KR" altLang="en-US" sz="1100"/>
              <a:t>강한 상관관계</a:t>
            </a:r>
            <a:endParaRPr lang="en-US" altLang="ko-KR" sz="1100" dirty="0"/>
          </a:p>
          <a:p>
            <a:r>
              <a:rPr lang="en-US" altLang="ko-KR" sz="1100" dirty="0"/>
              <a:t>0.8 ~ 1.0 : </a:t>
            </a:r>
            <a:r>
              <a:rPr lang="ko-KR" altLang="en-US" sz="1100"/>
              <a:t>매우 강한 상관관계</a:t>
            </a:r>
            <a:endParaRPr lang="en-US" altLang="ko-KR" sz="11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숫자가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반대의 관계를 의미합니다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118182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연관성 분석</a:t>
            </a:r>
            <a:endParaRPr lang="ko-KR" altLang="en-US" sz="14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AD64955-A0F5-6B4C-A2D1-591063D1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40367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6C15DBBC-349F-9E4F-943F-CE40B7A1B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4AA462-474D-9048-8836-BD1E0A8478A2}"/>
              </a:ext>
            </a:extLst>
          </p:cNvPr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B6DEA63-F0DE-D642-ADF5-0219D503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37054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74ECF1FE-2F82-104C-9D9F-0F4F3F5A8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C56533-A16A-4C44-9860-96FECE4EE99A}"/>
              </a:ext>
            </a:extLst>
          </p:cNvPr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9DA93E5-887E-3647-9D54-E924B5174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0323354" y="2289920"/>
            <a:ext cx="242034" cy="1213934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3B3C3DF-36C5-E547-991C-C145673262BE}"/>
              </a:ext>
            </a:extLst>
          </p:cNvPr>
          <p:cNvSpPr/>
          <p:nvPr/>
        </p:nvSpPr>
        <p:spPr>
          <a:xfrm>
            <a:off x="6482545" y="223461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19381-AB19-4646-9658-DEC1AB3A4288}"/>
              </a:ext>
            </a:extLst>
          </p:cNvPr>
          <p:cNvSpPr txBox="1"/>
          <p:nvPr/>
        </p:nvSpPr>
        <p:spPr>
          <a:xfrm>
            <a:off x="5477285" y="2573721"/>
            <a:ext cx="1420582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기준 이벤트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5CA799-6BFD-6746-82D8-5E9C43EBD782}"/>
              </a:ext>
            </a:extLst>
          </p:cNvPr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2974EDD-42ED-4D47-ACA3-19D07099B1B4}"/>
              </a:ext>
            </a:extLst>
          </p:cNvPr>
          <p:cNvSpPr/>
          <p:nvPr/>
        </p:nvSpPr>
        <p:spPr>
          <a:xfrm>
            <a:off x="8408903" y="1343830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1ECBF1-D864-B34B-8F30-6933DBC74119}"/>
              </a:ext>
            </a:extLst>
          </p:cNvPr>
          <p:cNvSpPr txBox="1"/>
          <p:nvPr/>
        </p:nvSpPr>
        <p:spPr>
          <a:xfrm>
            <a:off x="8757879" y="1253665"/>
            <a:ext cx="150233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비교 이벤트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목록 제시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7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1861</Words>
  <Application>Microsoft Macintosh PowerPoint</Application>
  <PresentationFormat>와이드스크린</PresentationFormat>
  <Paragraphs>430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회귀분석 대시보드 Output 데이터 구분</vt:lpstr>
      <vt:lpstr>PowerPoint 프레젠테이션</vt:lpstr>
      <vt:lpstr>PowerPoint 프레젠테이션</vt:lpstr>
      <vt:lpstr>회귀분석 대시보드 화면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안중호</dc:creator>
  <cp:lastModifiedBy>임지</cp:lastModifiedBy>
  <cp:revision>13</cp:revision>
  <dcterms:created xsi:type="dcterms:W3CDTF">2019-09-23T08:02:40Z</dcterms:created>
  <dcterms:modified xsi:type="dcterms:W3CDTF">2019-09-25T03:58:22Z</dcterms:modified>
</cp:coreProperties>
</file>