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2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6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5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231-8911-45D7-B4AD-A091FF582F93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A18B0-FFB1-4425-8A84-59FB00669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810682"/>
            <a:ext cx="0" cy="6071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8106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3537" y="398097"/>
            <a:ext cx="1007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n-ea"/>
              </a:rPr>
              <a:t>이벤트간의 </a:t>
            </a:r>
            <a:r>
              <a:rPr lang="ko-KR" altLang="en-US" sz="1600" dirty="0" smtClean="0">
                <a:latin typeface="+mn-ea"/>
              </a:rPr>
              <a:t>상관관계와 </a:t>
            </a:r>
            <a:r>
              <a:rPr lang="ko-KR" altLang="en-US" sz="1600" dirty="0" smtClean="0">
                <a:latin typeface="+mn-ea"/>
              </a:rPr>
              <a:t>그 정도를 분석할 수 있습니다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ko-KR" altLang="en-US" sz="1600" smtClean="0">
                <a:latin typeface="+mn-ea"/>
              </a:rPr>
              <a:t>오른쪽 창에서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>
                <a:latin typeface="+mn-ea"/>
              </a:rPr>
              <a:t>개 이벤트를 </a:t>
            </a:r>
            <a:r>
              <a:rPr lang="ko-KR" altLang="en-US" sz="1600" smtClean="0">
                <a:latin typeface="+mn-ea"/>
              </a:rPr>
              <a:t>순서대로 선택해주세요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59792"/>
              </p:ext>
            </p:extLst>
          </p:nvPr>
        </p:nvGraphicFramePr>
        <p:xfrm>
          <a:off x="6933752" y="1929308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/>
                <a:gridCol w="1933063"/>
                <a:gridCol w="980071"/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기준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smtClean="0"/>
                        <a:t>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비교 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상관지수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 smtClean="0"/>
                        <a:t>use_time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Recording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0.23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HomeAD_Click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-0.28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HomeAD_IMP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-0.88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1934784"/>
            <a:ext cx="242034" cy="15865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9726" y="960914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상관관계</a:t>
            </a:r>
            <a:r>
              <a:rPr lang="ko-KR" altLang="en-US" sz="1400" b="1" smtClean="0"/>
              <a:t> </a:t>
            </a:r>
            <a:r>
              <a:rPr lang="ko-KR" altLang="en-US" sz="1400" b="1" smtClean="0"/>
              <a:t>분석 </a:t>
            </a:r>
            <a:r>
              <a:rPr lang="en-US" altLang="ko-KR" sz="1400" b="1" dirty="0" smtClean="0"/>
              <a:t>: </a:t>
            </a:r>
            <a:r>
              <a:rPr lang="ko-KR" altLang="en-US" sz="1400" b="1" smtClean="0"/>
              <a:t>전체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8123829" y="2639560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비교할 다음 이벤트를 선택해 주세요</a:t>
            </a:r>
            <a:endParaRPr lang="en-US" altLang="ko-KR" sz="1100" b="1" dirty="0" smtClean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06" y="1576831"/>
            <a:ext cx="4688318" cy="4611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03253" y="3630595"/>
            <a:ext cx="415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spc="-150" dirty="0" smtClean="0">
                <a:solidFill>
                  <a:srgbClr val="C00000"/>
                </a:solidFill>
                <a:latin typeface="+mn-ea"/>
              </a:rPr>
              <a:t>-0.52</a:t>
            </a:r>
            <a:endParaRPr lang="ko-KR" altLang="en-US" sz="1050" b="1" spc="-15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7774" y="3757553"/>
            <a:ext cx="983412" cy="11617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 flipV="1">
            <a:off x="3445270" y="2198415"/>
            <a:ext cx="1387573" cy="11617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51" y="5515784"/>
            <a:ext cx="30712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ko-KR" altLang="en-US" sz="1000" smtClean="0"/>
              <a:t>상관분석은 한 변수의 변화에 따른 다른 변수의 </a:t>
            </a:r>
            <a:endParaRPr lang="en-US" altLang="ko-KR" sz="1000" dirty="0" smtClean="0"/>
          </a:p>
          <a:p>
            <a:r>
              <a:rPr lang="ko-KR" altLang="en-US" sz="1000" dirty="0" smtClean="0"/>
              <a:t>변화 정도와 방향을 예측하는 분석기법입니다 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± 0.9 </a:t>
            </a:r>
            <a:r>
              <a:rPr lang="ko-KR" altLang="en-US" sz="1000" smtClean="0"/>
              <a:t>이상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상관관계가 아주 높다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</a:t>
            </a:r>
            <a:r>
              <a:rPr lang="en-US" altLang="ko-KR" sz="1000" dirty="0" smtClean="0"/>
              <a:t>0.7 ~ 0.9 : </a:t>
            </a:r>
            <a:r>
              <a:rPr lang="ko-KR" altLang="en-US" sz="1000" smtClean="0"/>
              <a:t>상관관계가 높다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± 0.4 </a:t>
            </a:r>
            <a:r>
              <a:rPr lang="en-US" altLang="ko-KR" sz="1000" dirty="0"/>
              <a:t>~ </a:t>
            </a:r>
            <a:r>
              <a:rPr lang="en-US" altLang="ko-KR" sz="1000" dirty="0" smtClean="0"/>
              <a:t>0.7 </a:t>
            </a:r>
            <a:r>
              <a:rPr lang="en-US" altLang="ko-KR" sz="1000" dirty="0"/>
              <a:t>: </a:t>
            </a:r>
            <a:r>
              <a:rPr lang="ko-KR" altLang="en-US" sz="1000" smtClean="0"/>
              <a:t>상관관계가 있다</a:t>
            </a:r>
            <a:endParaRPr lang="ko-KR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0.2 </a:t>
            </a:r>
            <a:r>
              <a:rPr lang="en-US" altLang="ko-KR" sz="1000" dirty="0"/>
              <a:t>~ 0.4 : </a:t>
            </a:r>
            <a:r>
              <a:rPr lang="ko-KR" altLang="en-US" sz="1000" smtClean="0"/>
              <a:t>상관관계가 있으나 낮다</a:t>
            </a:r>
            <a:endParaRPr lang="ko-KR" alt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± </a:t>
            </a:r>
            <a:r>
              <a:rPr lang="en-US" altLang="ko-KR" sz="1000" dirty="0" smtClean="0"/>
              <a:t>0.2 </a:t>
            </a:r>
            <a:r>
              <a:rPr lang="ko-KR" altLang="en-US" sz="1000" smtClean="0"/>
              <a:t>미만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상관관계가 거의 없다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smtClean="0"/>
              <a:t>지수</a:t>
            </a:r>
            <a:r>
              <a:rPr lang="ko-KR" altLang="en-US" sz="1000" smtClean="0"/>
              <a:t>가 </a:t>
            </a:r>
            <a:r>
              <a:rPr lang="en-US" altLang="ko-KR" sz="1000" dirty="0" smtClean="0"/>
              <a:t>–</a:t>
            </a:r>
            <a:r>
              <a:rPr lang="ko-KR" altLang="en-US" sz="1000" smtClean="0"/>
              <a:t>인 경우 </a:t>
            </a:r>
            <a:r>
              <a:rPr lang="ko-KR" altLang="en-US" sz="1000" smtClean="0"/>
              <a:t>반대방향의 상관관계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94418" y="1579421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 </a:t>
            </a:r>
            <a:r>
              <a:rPr lang="ko-KR" altLang="en-US" sz="1600" smtClean="0"/>
              <a:t>심화분석 </a:t>
            </a:r>
            <a:r>
              <a:rPr lang="en-US" altLang="ko-KR" sz="1600" dirty="0" smtClean="0"/>
              <a:t>1</a:t>
            </a:r>
            <a:r>
              <a:rPr lang="ko-KR" altLang="en-US" sz="1600" smtClean="0"/>
              <a:t> </a:t>
            </a:r>
            <a:r>
              <a:rPr lang="en-US" altLang="ko-KR" sz="1600" dirty="0" smtClean="0"/>
              <a:t>]</a:t>
            </a:r>
            <a:endParaRPr lang="ko-KR" altLang="en-US" sz="16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7980"/>
              </p:ext>
            </p:extLst>
          </p:nvPr>
        </p:nvGraphicFramePr>
        <p:xfrm>
          <a:off x="6933752" y="5131155"/>
          <a:ext cx="4433271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37"/>
                <a:gridCol w="1933063"/>
                <a:gridCol w="980071"/>
              </a:tblGrid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기준 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비교 이벤트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상관지수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검색광고 접속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0.31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오가닉</a:t>
                      </a:r>
                      <a:r>
                        <a:rPr lang="ko-KR" altLang="en-US" sz="1200" dirty="0" smtClean="0"/>
                        <a:t> 접속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0.64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11394173" y="5136631"/>
            <a:ext cx="242034" cy="1586588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8123829" y="5841407"/>
            <a:ext cx="2552763" cy="29316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비교할 다음 이벤트를 선택해 주세요</a:t>
            </a:r>
            <a:endParaRPr lang="en-US" altLang="ko-KR" sz="11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6594418" y="4781268"/>
            <a:ext cx="14606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 </a:t>
            </a:r>
            <a:r>
              <a:rPr lang="ko-KR" altLang="en-US" sz="1600" smtClean="0"/>
              <a:t>심화분석 </a:t>
            </a:r>
            <a:r>
              <a:rPr lang="en-US" altLang="ko-KR" sz="1600" dirty="0" smtClean="0"/>
              <a:t>2 ]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715459" y="108735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</a:t>
            </a:r>
            <a:r>
              <a:rPr lang="ko-KR" altLang="en-US" sz="1200" dirty="0" smtClean="0"/>
              <a:t>관관계 </a:t>
            </a:r>
            <a:r>
              <a:rPr lang="ko-KR" altLang="en-US" sz="1200" dirty="0" smtClean="0"/>
              <a:t>분석을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실시하시겠습니까</a:t>
            </a:r>
            <a:r>
              <a:rPr lang="en-US" altLang="ko-KR" sz="1200" dirty="0" smtClean="0"/>
              <a:t>?</a:t>
            </a:r>
            <a:endParaRPr lang="ko-KR" altLang="en-US" sz="1200"/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715459" y="4297538"/>
            <a:ext cx="1756312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다음 </a:t>
            </a:r>
            <a:r>
              <a:rPr lang="ko-KR" altLang="en-US" sz="1200" dirty="0" smtClean="0"/>
              <a:t>상관관계 </a:t>
            </a:r>
            <a:r>
              <a:rPr lang="ko-KR" altLang="en-US" sz="1200" dirty="0" smtClean="0"/>
              <a:t>분석을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실시하시겠습니까</a:t>
            </a:r>
            <a:r>
              <a:rPr lang="en-US" altLang="ko-KR" sz="1200" dirty="0" smtClean="0"/>
              <a:t>?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8142910" y="154180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 smtClean="0">
                <a:sym typeface="Symbol" pitchFamily="2" charset="2"/>
              </a:rPr>
              <a:t> </a:t>
            </a:r>
            <a:r>
              <a:rPr lang="ko-KR" altLang="en-US" sz="1400" i="1" dirty="0">
                <a:sym typeface="Symbol" pitchFamily="2" charset="2"/>
              </a:rPr>
              <a:t>검색기능 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9CFFFB-7E0C-E349-B7B5-C85ACF5AEC60}"/>
              </a:ext>
            </a:extLst>
          </p:cNvPr>
          <p:cNvSpPr txBox="1"/>
          <p:nvPr/>
        </p:nvSpPr>
        <p:spPr>
          <a:xfrm>
            <a:off x="2299334" y="92120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>
                <a:sym typeface="Symbol" pitchFamily="2" charset="2"/>
              </a:rPr>
              <a:t>+</a:t>
            </a:r>
            <a:r>
              <a:rPr lang="en-US" altLang="ko-KR" i="1" dirty="0" smtClean="0">
                <a:sym typeface="Symbol" pitchFamily="2" charset="2"/>
              </a:rPr>
              <a:t> </a:t>
            </a:r>
            <a:r>
              <a:rPr lang="ko-KR" altLang="en-US" sz="1400" i="1" smtClean="0">
                <a:sym typeface="Symbol" pitchFamily="2" charset="2"/>
              </a:rPr>
              <a:t>마우스 올리면 하이라이트</a:t>
            </a:r>
            <a:endParaRPr lang="en-US" altLang="ko-KR" sz="1400" i="1" dirty="0">
              <a:sym typeface="Symbol" pitchFamily="2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7497" y="3539897"/>
            <a:ext cx="4188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사용시간</a:t>
            </a:r>
            <a:r>
              <a:rPr lang="en-US" altLang="ko-KR" sz="105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증가시 </a:t>
            </a:r>
            <a:r>
              <a:rPr lang="en-US" altLang="ko-KR" sz="105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sz="1050" b="1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녹화</a:t>
            </a:r>
            <a:r>
              <a:rPr lang="en-US" altLang="ko-KR" sz="105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sz="1050" b="1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증가</a:t>
            </a:r>
            <a:endParaRPr lang="en-US" altLang="ko-KR" sz="1050" b="1" u="sng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 smtClean="0"/>
              <a:t>]</a:t>
            </a:r>
            <a:r>
              <a:rPr lang="ko-KR" altLang="en-US" sz="1050" smtClean="0"/>
              <a:t> 증가시 </a:t>
            </a:r>
            <a:r>
              <a:rPr lang="en-US" altLang="ko-KR" sz="1050" dirty="0" smtClean="0"/>
              <a:t>[</a:t>
            </a:r>
            <a:r>
              <a:rPr lang="ko-KR" altLang="en-US" sz="1050" smtClean="0"/>
              <a:t>홈광고클릭</a:t>
            </a:r>
            <a:r>
              <a:rPr lang="en-US" altLang="ko-KR" sz="1050" dirty="0" smtClean="0"/>
              <a:t>]</a:t>
            </a:r>
            <a:r>
              <a:rPr lang="ko-KR" altLang="en-US" sz="1050" smtClean="0"/>
              <a:t> 감소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[</a:t>
            </a:r>
            <a:r>
              <a:rPr lang="ko-KR" altLang="en-US" sz="1050"/>
              <a:t>사용시간</a:t>
            </a:r>
            <a:r>
              <a:rPr lang="en-US" altLang="ko-KR" sz="1050" dirty="0" smtClean="0"/>
              <a:t>]</a:t>
            </a:r>
            <a:r>
              <a:rPr lang="ko-KR" altLang="en-US" sz="1050" smtClean="0"/>
              <a:t> 증가시 </a:t>
            </a:r>
            <a:r>
              <a:rPr lang="en-US" altLang="ko-KR" sz="1050" dirty="0" smtClean="0"/>
              <a:t>[</a:t>
            </a:r>
            <a:r>
              <a:rPr lang="ko-KR" altLang="en-US" sz="1050" smtClean="0"/>
              <a:t>홈광고유입</a:t>
            </a:r>
            <a:r>
              <a:rPr lang="en-US" altLang="ko-KR" sz="1050" dirty="0" smtClean="0"/>
              <a:t>]</a:t>
            </a:r>
            <a:r>
              <a:rPr lang="ko-KR" altLang="en-US" sz="1050" smtClean="0"/>
              <a:t> 감소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26627" y="34285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smtClean="0"/>
              <a:t>상관관계 </a:t>
            </a:r>
            <a:r>
              <a:rPr lang="ko-KR" altLang="en-US" sz="1400" smtClean="0"/>
              <a:t>분석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10106024" y="1456428"/>
            <a:ext cx="2085077" cy="4544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편집기능</a:t>
            </a:r>
            <a:r>
              <a:rPr lang="ko-KR" altLang="en-US" sz="1050" dirty="0" smtClean="0"/>
              <a:t> 추가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보고 편의 고려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-&gt;&gt; </a:t>
            </a:r>
            <a:r>
              <a:rPr lang="ko-KR" altLang="en-US" sz="1050" smtClean="0"/>
              <a:t>정렬</a:t>
            </a:r>
            <a:r>
              <a:rPr lang="en-US" altLang="ko-KR" sz="1050" dirty="0" smtClean="0"/>
              <a:t>/ </a:t>
            </a:r>
            <a:r>
              <a:rPr lang="ko-KR" altLang="en-US" sz="1050" smtClean="0"/>
              <a:t>삭제</a:t>
            </a:r>
            <a:r>
              <a:rPr lang="en-US" altLang="ko-KR" sz="1050" dirty="0" smtClean="0"/>
              <a:t>/ </a:t>
            </a:r>
            <a:r>
              <a:rPr lang="ko-KR" altLang="en-US" sz="1050" smtClean="0"/>
              <a:t>순서변경</a:t>
            </a:r>
            <a:endParaRPr lang="ko-KR" altLang="en-US" sz="1000"/>
          </a:p>
        </p:txBody>
      </p:sp>
      <p:sp>
        <p:nvSpPr>
          <p:cNvPr id="27" name="직사각형 26"/>
          <p:cNvSpPr/>
          <p:nvPr/>
        </p:nvSpPr>
        <p:spPr>
          <a:xfrm>
            <a:off x="4217514" y="2331162"/>
            <a:ext cx="1552359" cy="3824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변수 설명 </a:t>
            </a:r>
            <a:r>
              <a:rPr lang="en-US" altLang="ko-KR" sz="1100" b="1" dirty="0" smtClean="0"/>
              <a:t>[</a:t>
            </a:r>
            <a:r>
              <a:rPr lang="ko-KR" altLang="en-US" sz="1100" b="1" smtClean="0"/>
              <a:t>팝업창</a:t>
            </a:r>
            <a:r>
              <a:rPr lang="en-US" altLang="ko-KR" sz="1100" b="1" dirty="0" smtClean="0"/>
              <a:t>]</a:t>
            </a:r>
          </a:p>
          <a:p>
            <a:r>
              <a:rPr lang="en-US" altLang="ko-KR" sz="1000" dirty="0" smtClean="0"/>
              <a:t>-&gt; </a:t>
            </a:r>
            <a:r>
              <a:rPr lang="ko-KR" altLang="en-US" sz="1000" smtClean="0"/>
              <a:t>이벤트 정의서 노출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935130" y="2437343"/>
            <a:ext cx="2088176" cy="6342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프론트</a:t>
            </a:r>
            <a:r>
              <a:rPr lang="ko-KR" altLang="en-US" sz="1050" dirty="0" smtClean="0"/>
              <a:t> 디자인 방향 </a:t>
            </a:r>
            <a:r>
              <a:rPr lang="en-US" altLang="ko-KR" sz="1050" dirty="0" smtClean="0"/>
              <a:t>&gt;</a:t>
            </a:r>
          </a:p>
          <a:p>
            <a:r>
              <a:rPr lang="en-US" altLang="ko-KR" sz="1050" dirty="0" smtClean="0"/>
              <a:t>1)</a:t>
            </a:r>
            <a:r>
              <a:rPr lang="ko-KR" altLang="en-US" sz="1050" smtClean="0"/>
              <a:t>텍스트 가독성 강화</a:t>
            </a:r>
            <a:endParaRPr lang="en-US" altLang="ko-KR" sz="1050" dirty="0"/>
          </a:p>
          <a:p>
            <a:r>
              <a:rPr lang="en-US" altLang="ko-KR" sz="1050" dirty="0" smtClean="0"/>
              <a:t>2)</a:t>
            </a:r>
            <a:r>
              <a:rPr lang="ko-KR" altLang="en-US" sz="1050" smtClean="0"/>
              <a:t>직관성</a:t>
            </a:r>
            <a:r>
              <a:rPr lang="en-US" altLang="ko-KR" sz="1050" dirty="0" smtClean="0"/>
              <a:t> (</a:t>
            </a:r>
            <a:r>
              <a:rPr lang="ko-KR" altLang="en-US" sz="1050" smtClean="0"/>
              <a:t>상관성 방향</a:t>
            </a:r>
            <a:r>
              <a:rPr lang="en-US" altLang="ko-KR" sz="1050" dirty="0" smtClean="0"/>
              <a:t>/</a:t>
            </a:r>
            <a:r>
              <a:rPr lang="ko-KR" altLang="en-US" sz="1050" smtClean="0"/>
              <a:t>강도</a:t>
            </a:r>
            <a:r>
              <a:rPr lang="en-US" altLang="ko-KR" sz="1050" dirty="0" smtClean="0"/>
              <a:t>)</a:t>
            </a:r>
            <a:endParaRPr lang="ko-KR" altLang="en-US" sz="1000"/>
          </a:p>
        </p:txBody>
      </p:sp>
      <p:sp>
        <p:nvSpPr>
          <p:cNvPr id="30" name="직사각형 29"/>
          <p:cNvSpPr/>
          <p:nvPr/>
        </p:nvSpPr>
        <p:spPr>
          <a:xfrm>
            <a:off x="1508578" y="32755"/>
            <a:ext cx="3177722" cy="4413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/>
              <a:t>“</a:t>
            </a:r>
            <a:r>
              <a:rPr lang="ko-KR" altLang="en-US" sz="1050" smtClean="0"/>
              <a:t>연관성</a:t>
            </a:r>
            <a:r>
              <a:rPr lang="en-US" altLang="ko-KR" sz="1050" dirty="0" smtClean="0"/>
              <a:t>” -&gt; “</a:t>
            </a:r>
            <a:r>
              <a:rPr lang="ko-KR" altLang="en-US" sz="1050" smtClean="0"/>
              <a:t>상관관계</a:t>
            </a:r>
            <a:r>
              <a:rPr lang="en-US" altLang="ko-KR" sz="1050" dirty="0" smtClean="0"/>
              <a:t>” &gt;&gt; output </a:t>
            </a:r>
            <a:r>
              <a:rPr lang="ko-KR" altLang="en-US" sz="1050" smtClean="0"/>
              <a:t>정의서에 반영</a:t>
            </a:r>
            <a:endParaRPr lang="en-US" altLang="ko-KR" sz="1050" dirty="0" smtClean="0"/>
          </a:p>
          <a:p>
            <a:r>
              <a:rPr lang="en-US" altLang="ko-KR" sz="1050" dirty="0" smtClean="0"/>
              <a:t>*Association Analysis</a:t>
            </a:r>
            <a:r>
              <a:rPr lang="ko-KR" altLang="en-US" sz="1050" smtClean="0"/>
              <a:t>로 오인지 위험 있음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275176" y="5256722"/>
            <a:ext cx="1638271" cy="2227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설명 변경 </a:t>
            </a:r>
            <a:r>
              <a:rPr lang="en-US" altLang="ko-KR" sz="1050" dirty="0" smtClean="0"/>
              <a:t>(KSI</a:t>
            </a:r>
            <a:r>
              <a:rPr lang="ko-KR" altLang="en-US" sz="1050" smtClean="0"/>
              <a:t>자료 참조</a:t>
            </a:r>
            <a:r>
              <a:rPr lang="en-US" altLang="ko-KR" sz="1050" dirty="0" smtClean="0"/>
              <a:t>)</a:t>
            </a:r>
            <a:endParaRPr lang="ko-KR" altLang="en-US" sz="100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001" y="9525"/>
            <a:ext cx="4725449" cy="73665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878" y="5247197"/>
            <a:ext cx="2899822" cy="154412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86199" y="5737802"/>
            <a:ext cx="2757462" cy="10805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상관분석 </a:t>
            </a:r>
            <a:r>
              <a:rPr lang="ko-KR" altLang="en-US" sz="1100" b="1" dirty="0" err="1" smtClean="0"/>
              <a:t>해석법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[</a:t>
            </a:r>
            <a:r>
              <a:rPr lang="ko-KR" altLang="en-US" sz="1100" b="1" smtClean="0"/>
              <a:t>팝업창</a:t>
            </a:r>
            <a:r>
              <a:rPr lang="en-US" altLang="ko-KR" sz="1100" b="1" dirty="0" smtClean="0"/>
              <a:t>]</a:t>
            </a:r>
          </a:p>
          <a:p>
            <a:r>
              <a:rPr lang="en-US" altLang="ko-KR" sz="1000" dirty="0" smtClean="0"/>
              <a:t>-&gt; </a:t>
            </a:r>
            <a:r>
              <a:rPr lang="ko-KR" altLang="en-US" sz="1000" smtClean="0"/>
              <a:t>변수간의 </a:t>
            </a:r>
            <a:r>
              <a:rPr lang="ko-KR" altLang="en-US" sz="1000" dirty="0" smtClean="0"/>
              <a:t>방향은</a:t>
            </a:r>
            <a:r>
              <a:rPr lang="en-US" altLang="ko-KR" sz="1000" dirty="0"/>
              <a:t> </a:t>
            </a:r>
            <a:r>
              <a:rPr lang="ko-KR" altLang="en-US" sz="1000" smtClean="0"/>
              <a:t>양수</a:t>
            </a:r>
            <a:r>
              <a:rPr lang="en-US" altLang="ko-KR" sz="1000" dirty="0" smtClean="0"/>
              <a:t>(+)</a:t>
            </a:r>
            <a:r>
              <a:rPr lang="ko-KR" altLang="en-US" sz="1000" smtClean="0"/>
              <a:t>와 음수</a:t>
            </a:r>
            <a:r>
              <a:rPr lang="en-US" altLang="ko-KR" sz="1000" dirty="0" smtClean="0"/>
              <a:t>(-)</a:t>
            </a:r>
            <a:r>
              <a:rPr lang="ko-KR" altLang="en-US" sz="1000" smtClean="0"/>
              <a:t>가</a:t>
            </a:r>
            <a:r>
              <a:rPr lang="en-US" altLang="ko-KR" sz="1000" dirty="0"/>
              <a:t> </a:t>
            </a:r>
            <a:r>
              <a:rPr lang="ko-KR" altLang="en-US" sz="1000" smtClean="0"/>
              <a:t>있습니다</a:t>
            </a:r>
            <a:r>
              <a:rPr lang="en-US" altLang="ko-KR" sz="1000" dirty="0" smtClean="0"/>
              <a:t>.</a:t>
            </a:r>
            <a:r>
              <a:rPr lang="ko-KR" altLang="en-US" sz="1000" smtClean="0"/>
              <a:t> 양의 상관관계는 한 변수가 증가함에 따라 다른 변수도 증가하는 경우이고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음의 상관관계는 한 변수가 증가함에 따라 다른 변수는 감소하는 경우를 말합니다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17497" y="3515896"/>
            <a:ext cx="3271298" cy="60108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673089" y="3512861"/>
            <a:ext cx="1984075" cy="9722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이벤트명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정의서대로 풀이</a:t>
            </a:r>
            <a:endParaRPr lang="en-US" altLang="ko-KR" sz="1050" dirty="0" smtClean="0"/>
          </a:p>
          <a:p>
            <a:r>
              <a:rPr lang="en-US" altLang="ko-KR" sz="1050" dirty="0" smtClean="0"/>
              <a:t>Ex) </a:t>
            </a:r>
            <a:r>
              <a:rPr lang="en-US" altLang="ko-KR" sz="1050" dirty="0" err="1" smtClean="0"/>
              <a:t>use_time</a:t>
            </a:r>
            <a:r>
              <a:rPr lang="en-US" altLang="ko-KR" sz="1050" dirty="0" smtClean="0"/>
              <a:t> -&gt; </a:t>
            </a:r>
            <a:r>
              <a:rPr lang="ko-KR" altLang="en-US" sz="1050" smtClean="0"/>
              <a:t>사용시간</a:t>
            </a:r>
            <a:endParaRPr lang="en-US" altLang="ko-KR" sz="1050" dirty="0"/>
          </a:p>
          <a:p>
            <a:r>
              <a:rPr lang="ko-KR" altLang="en-US" sz="1050" dirty="0" smtClean="0"/>
              <a:t>조사 생략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자동화 용이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u="sng" dirty="0" smtClean="0"/>
              <a:t>기준 </a:t>
            </a:r>
            <a:r>
              <a:rPr lang="en-US" altLang="ko-KR" sz="1050" u="sng" dirty="0" smtClean="0"/>
              <a:t>: </a:t>
            </a:r>
            <a:r>
              <a:rPr lang="ko-KR" altLang="en-US" sz="1050" u="sng" smtClean="0"/>
              <a:t>증가</a:t>
            </a:r>
            <a:endParaRPr lang="en-US" altLang="ko-KR" sz="1050" u="sng" dirty="0" smtClean="0"/>
          </a:p>
          <a:p>
            <a:r>
              <a:rPr lang="ko-KR" altLang="en-US" sz="1050" dirty="0" smtClean="0"/>
              <a:t>비교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증가</a:t>
            </a:r>
            <a:r>
              <a:rPr lang="en-US" altLang="ko-KR" sz="1050" dirty="0" smtClean="0"/>
              <a:t>/</a:t>
            </a:r>
            <a:r>
              <a:rPr lang="ko-KR" altLang="en-US" sz="1050" smtClean="0"/>
              <a:t>감소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계수에 따라</a:t>
            </a:r>
            <a:r>
              <a:rPr lang="en-US" altLang="ko-KR" sz="1000" dirty="0" smtClean="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3654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</a:t>
            </a:r>
            <a:r>
              <a:rPr lang="ko-KR" altLang="en-US" sz="1600" dirty="0" smtClean="0"/>
              <a:t>정확히 파악할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있습니다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회귀 </a:t>
            </a:r>
            <a:r>
              <a:rPr lang="ko-KR" altLang="en-US" sz="1600" dirty="0"/>
              <a:t>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목적변수 선택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HomeAD_Click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GalleryAD_Click 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EndAD_Close 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원인 분석을 수행할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마케팅 성과 지표를 선택하세요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/>
                <a:gridCol w="1846713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EditBeauty_Click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Screen_Gallery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use_time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DdayMenu_Click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EditRotation_Click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MacaronGallery_Click 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EditDrawing_Click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MacaronVideo_Click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MacaronCam_Click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GalleryAD_Cick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성과에 유의미한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영향을 미친 이벤트입니다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설명변수 자동 추출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긍</a:t>
            </a:r>
            <a:r>
              <a:rPr lang="en-US" altLang="ko-KR" sz="1400" b="1" dirty="0" smtClean="0"/>
              <a:t>/</a:t>
            </a:r>
            <a:r>
              <a:rPr lang="ko-KR" altLang="en-US" sz="1400" b="1" smtClean="0"/>
              <a:t>부정 </a:t>
            </a:r>
            <a:r>
              <a:rPr lang="ko-KR" altLang="en-US" sz="1400" b="1" smtClean="0"/>
              <a:t>요인별 </a:t>
            </a:r>
            <a:r>
              <a:rPr lang="ko-KR" altLang="en-US" sz="1400" b="1" smtClean="0"/>
              <a:t>시각화 및 마케팅 </a:t>
            </a:r>
            <a:r>
              <a:rPr lang="ko-KR" altLang="en-US" sz="1400" b="1" smtClean="0"/>
              <a:t>인사이트</a:t>
            </a:r>
            <a:r>
              <a:rPr lang="ko-KR" altLang="en-US" sz="1400" b="1" smtClean="0"/>
              <a:t>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1000회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smtClean="0">
                <a:latin typeface="+mn-ea"/>
              </a:rPr>
              <a:t>GalleryAD_Click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102.8회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Screen_Gallery </a:t>
            </a:r>
            <a:r>
              <a:rPr lang="ko-KR" altLang="en-US" sz="1200" b="1" dirty="0">
                <a:latin typeface="+mn-ea"/>
              </a:rPr>
              <a:t>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77.6회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DdayMenu_Click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64.9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</a:t>
            </a: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214.6회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MacaronVideo_Click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99.1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EditBeauty_Click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20.7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use_time 1시간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1.5회 감소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다중선형회귀 분석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348197" y="1275016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변수 설명 </a:t>
            </a:r>
            <a:r>
              <a:rPr lang="en-US" altLang="ko-KR" sz="1100" b="1" dirty="0" smtClean="0"/>
              <a:t>[</a:t>
            </a:r>
            <a:r>
              <a:rPr lang="ko-KR" altLang="en-US" sz="1100" b="1" smtClean="0"/>
              <a:t>팝업창</a:t>
            </a:r>
            <a:r>
              <a:rPr lang="en-US" altLang="ko-KR" sz="1100" b="1" dirty="0" smtClean="0"/>
              <a:t>]</a:t>
            </a:r>
          </a:p>
          <a:p>
            <a:r>
              <a:rPr lang="en-US" altLang="ko-KR" sz="1000" dirty="0" smtClean="0"/>
              <a:t>-&gt; </a:t>
            </a:r>
            <a:r>
              <a:rPr lang="ko-KR" altLang="en-US" sz="1000" smtClean="0"/>
              <a:t>해당 이벤트 정의내용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48196" y="4290340"/>
            <a:ext cx="1636077" cy="38240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변수 설명 </a:t>
            </a:r>
            <a:r>
              <a:rPr lang="en-US" altLang="ko-KR" sz="1100" b="1" dirty="0" smtClean="0"/>
              <a:t>[</a:t>
            </a:r>
            <a:r>
              <a:rPr lang="ko-KR" altLang="en-US" sz="1100" b="1" smtClean="0"/>
              <a:t>팝업창</a:t>
            </a:r>
            <a:r>
              <a:rPr lang="en-US" altLang="ko-KR" sz="1100" b="1" dirty="0" smtClean="0"/>
              <a:t>]</a:t>
            </a:r>
          </a:p>
          <a:p>
            <a:r>
              <a:rPr lang="en-US" altLang="ko-KR" sz="1000" dirty="0" smtClean="0"/>
              <a:t>-&gt; </a:t>
            </a:r>
            <a:r>
              <a:rPr lang="ko-KR" altLang="en-US" sz="1000" smtClean="0"/>
              <a:t>해당 이벤트 정의내용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172884" y="2450953"/>
            <a:ext cx="2192746" cy="8078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/>
              <a:t>분석팀</a:t>
            </a:r>
            <a:r>
              <a:rPr lang="ko-KR" altLang="en-US" sz="1050" dirty="0" smtClean="0"/>
              <a:t> 협의로 목적변수 </a:t>
            </a:r>
            <a:r>
              <a:rPr lang="en-US" altLang="ko-KR" sz="1050" dirty="0" smtClean="0"/>
              <a:t>List </a:t>
            </a:r>
            <a:r>
              <a:rPr lang="ko-KR" altLang="en-US" sz="1050" smtClean="0"/>
              <a:t>결정</a:t>
            </a:r>
            <a:endParaRPr lang="en-US" altLang="ko-KR" sz="1050" dirty="0" smtClean="0"/>
          </a:p>
          <a:p>
            <a:r>
              <a:rPr lang="en-US" altLang="ko-KR" sz="1050" dirty="0" smtClean="0"/>
              <a:t>(‘</a:t>
            </a:r>
            <a:r>
              <a:rPr lang="ko-KR" altLang="en-US" sz="1050" smtClean="0"/>
              <a:t>돈과 관련된 변수</a:t>
            </a:r>
            <a:r>
              <a:rPr lang="en-US" altLang="ko-KR" sz="1050" dirty="0" smtClean="0"/>
              <a:t>’ </a:t>
            </a:r>
            <a:r>
              <a:rPr lang="ko-KR" altLang="en-US" sz="1050" smtClean="0"/>
              <a:t>정의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-&gt; Macaron</a:t>
            </a:r>
            <a:r>
              <a:rPr lang="ko-KR" altLang="en-US" sz="1050" smtClean="0"/>
              <a:t>기준</a:t>
            </a:r>
            <a:r>
              <a:rPr lang="en-US" altLang="ko-KR" sz="1050" dirty="0" smtClean="0"/>
              <a:t>,</a:t>
            </a:r>
            <a:r>
              <a:rPr lang="ko-KR" altLang="en-US" sz="1050" smtClean="0"/>
              <a:t> </a:t>
            </a:r>
            <a:r>
              <a:rPr lang="en-US" altLang="ko-KR" sz="1050" dirty="0" smtClean="0"/>
              <a:t>Tag</a:t>
            </a:r>
            <a:r>
              <a:rPr lang="ko-KR" altLang="en-US" sz="1050" smtClean="0"/>
              <a:t>명에 </a:t>
            </a:r>
            <a:r>
              <a:rPr lang="en-US" altLang="ko-KR" sz="1050" dirty="0" smtClean="0"/>
              <a:t>‘AD’ </a:t>
            </a:r>
          </a:p>
          <a:p>
            <a:r>
              <a:rPr lang="en-US" altLang="ko-KR" sz="1050" dirty="0" smtClean="0"/>
              <a:t>-&gt;&gt; </a:t>
            </a:r>
            <a:r>
              <a:rPr lang="ko-KR" altLang="en-US" sz="1050" smtClean="0"/>
              <a:t>향후</a:t>
            </a:r>
            <a:r>
              <a:rPr lang="en-US" altLang="ko-KR" sz="1050" dirty="0" smtClean="0"/>
              <a:t> Tagging Guide </a:t>
            </a:r>
            <a:r>
              <a:rPr lang="ko-KR" altLang="en-US" sz="1050" smtClean="0"/>
              <a:t>마련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8919" y="839043"/>
            <a:ext cx="5566975" cy="597304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486302" y="6014432"/>
            <a:ext cx="1551566" cy="7976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Variable Importance </a:t>
            </a:r>
            <a:r>
              <a:rPr lang="ko-KR" altLang="en-US" sz="1000" smtClean="0"/>
              <a:t>순</a:t>
            </a:r>
            <a:endParaRPr lang="en-US" altLang="ko-KR" sz="1000" dirty="0" smtClean="0"/>
          </a:p>
          <a:p>
            <a:r>
              <a:rPr lang="en-US" altLang="ko-KR" sz="1000" dirty="0" smtClean="0"/>
              <a:t>1)</a:t>
            </a:r>
            <a:r>
              <a:rPr lang="ko-KR" altLang="en-US" sz="1000" smtClean="0"/>
              <a:t>상위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</a:t>
            </a:r>
            <a:endParaRPr lang="en-US" altLang="ko-KR" sz="1000" dirty="0" smtClean="0"/>
          </a:p>
          <a:p>
            <a:r>
              <a:rPr lang="en-US" altLang="ko-KR" sz="1000" dirty="0" smtClean="0"/>
              <a:t>2)</a:t>
            </a:r>
            <a:r>
              <a:rPr lang="ko-KR" altLang="en-US" sz="1000" smtClean="0"/>
              <a:t>상위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개</a:t>
            </a:r>
            <a:endParaRPr lang="en-US" altLang="ko-KR" sz="1000" dirty="0" smtClean="0"/>
          </a:p>
          <a:p>
            <a:r>
              <a:rPr lang="en-US" altLang="ko-KR" sz="1000" dirty="0"/>
              <a:t>3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상위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개 자동추출</a:t>
            </a:r>
            <a:endParaRPr lang="ko-KR" altLang="en-US" sz="1000"/>
          </a:p>
        </p:txBody>
      </p:sp>
      <p:sp>
        <p:nvSpPr>
          <p:cNvPr id="84" name="직사각형 83"/>
          <p:cNvSpPr/>
          <p:nvPr/>
        </p:nvSpPr>
        <p:spPr>
          <a:xfrm>
            <a:off x="9907810" y="3492585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텍스트 </a:t>
            </a:r>
            <a:r>
              <a:rPr lang="en-US" altLang="ko-KR" sz="1200" b="1" dirty="0" smtClean="0"/>
              <a:t>: </a:t>
            </a:r>
            <a:r>
              <a:rPr lang="ko-KR" altLang="en-US" sz="1050" smtClean="0"/>
              <a:t>상단부터 계수 </a:t>
            </a:r>
            <a:r>
              <a:rPr lang="ko-KR" altLang="en-US" sz="1050" dirty="0" smtClean="0"/>
              <a:t>내림차순</a:t>
            </a:r>
            <a:endParaRPr lang="en-US" altLang="ko-KR" sz="1050" dirty="0"/>
          </a:p>
          <a:p>
            <a:r>
              <a:rPr lang="en-US" altLang="ko-KR" sz="1050" dirty="0" smtClean="0"/>
              <a:t>-&gt; </a:t>
            </a:r>
            <a:r>
              <a:rPr lang="ko-KR" altLang="en-US" sz="1050" smtClean="0"/>
              <a:t>화살표 </a:t>
            </a:r>
            <a:r>
              <a:rPr lang="ko-KR" altLang="en-US" sz="1050" dirty="0" smtClean="0"/>
              <a:t>클릭하면 다음 </a:t>
            </a:r>
            <a:r>
              <a:rPr lang="en-US" altLang="ko-KR" sz="1050" dirty="0" smtClean="0"/>
              <a:t>3</a:t>
            </a:r>
            <a:r>
              <a:rPr lang="ko-KR" altLang="en-US" sz="1050" smtClean="0"/>
              <a:t>개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연동</a:t>
            </a:r>
            <a:r>
              <a:rPr lang="en-US" altLang="ko-KR" sz="1050" dirty="0" smtClean="0"/>
              <a:t>)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246610" y="1106765"/>
            <a:ext cx="4829701" cy="104447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192975" y="1346393"/>
            <a:ext cx="551350" cy="80736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907811" y="2155533"/>
            <a:ext cx="2284190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아이콘 </a:t>
            </a:r>
            <a:r>
              <a:rPr lang="en-US" altLang="ko-KR" sz="1200" b="1" dirty="0" smtClean="0"/>
              <a:t>: </a:t>
            </a:r>
            <a:r>
              <a:rPr lang="ko-KR" altLang="en-US" sz="1050" smtClean="0"/>
              <a:t>좌측부터 </a:t>
            </a:r>
            <a:r>
              <a:rPr lang="ko-KR" altLang="en-US" sz="1050" dirty="0" smtClean="0"/>
              <a:t>계수 내림차순</a:t>
            </a:r>
            <a:endParaRPr lang="en-US" altLang="ko-KR" sz="1050" dirty="0"/>
          </a:p>
          <a:p>
            <a:r>
              <a:rPr lang="en-US" altLang="ko-KR" sz="1050" dirty="0" smtClean="0"/>
              <a:t>-&gt; </a:t>
            </a:r>
            <a:r>
              <a:rPr lang="ko-KR" altLang="en-US" sz="1050" smtClean="0"/>
              <a:t>화살표 </a:t>
            </a:r>
            <a:r>
              <a:rPr lang="ko-KR" altLang="en-US" sz="1050" dirty="0" smtClean="0"/>
              <a:t>클릭하면 다음 </a:t>
            </a:r>
            <a:r>
              <a:rPr lang="en-US" altLang="ko-KR" sz="1050" dirty="0" smtClean="0"/>
              <a:t>3</a:t>
            </a:r>
            <a:r>
              <a:rPr lang="ko-KR" altLang="en-US" sz="1050" smtClean="0"/>
              <a:t>개</a:t>
            </a:r>
            <a:endParaRPr lang="en-US" altLang="ko-KR" sz="1050" dirty="0" smtClean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638949" y="2905962"/>
            <a:ext cx="4829701" cy="63024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11483359" y="2879198"/>
            <a:ext cx="721955" cy="428626"/>
          </a:xfrm>
          <a:prstGeom prst="leftRight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</a:t>
            </a:r>
            <a:r>
              <a:rPr lang="ko-KR" altLang="en-US" sz="1600" dirty="0" smtClean="0"/>
              <a:t>정확히 파악할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있습니다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회귀 </a:t>
            </a:r>
            <a:r>
              <a:rPr lang="ko-KR" altLang="en-US" sz="1600" dirty="0"/>
              <a:t>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목적변수 선택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HomeAD_Click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GalleryAD_Click 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EndAD_Close 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원인 분석을 수행할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마케팅 성과 지표를 선택하세요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/>
                <a:gridCol w="1846713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EditBeauty_Click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Screen_Gallery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use_time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DdayMenu_Click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EditRotation_Click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MacaronGallery_Click 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EditDrawing_Click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MacaronVideo_Click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MacaronCam_Click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GalleryAD_Cick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성과에 유의미한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영향을 미친 이벤트입니다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설명변수 자동 추출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긍</a:t>
            </a:r>
            <a:r>
              <a:rPr lang="en-US" altLang="ko-KR" sz="1400" b="1" dirty="0" smtClean="0"/>
              <a:t>/</a:t>
            </a:r>
            <a:r>
              <a:rPr lang="ko-KR" altLang="en-US" sz="1400" b="1" smtClean="0"/>
              <a:t>부정 </a:t>
            </a:r>
            <a:r>
              <a:rPr lang="ko-KR" altLang="en-US" sz="1400" b="1" smtClean="0"/>
              <a:t>요인별 </a:t>
            </a:r>
            <a:r>
              <a:rPr lang="ko-KR" altLang="en-US" sz="1400" b="1" smtClean="0"/>
              <a:t>시각화 및 마케팅 </a:t>
            </a:r>
            <a:r>
              <a:rPr lang="ko-KR" altLang="en-US" sz="1400" b="1" smtClean="0"/>
              <a:t>인사이트</a:t>
            </a:r>
            <a:r>
              <a:rPr lang="ko-KR" altLang="en-US" sz="1400" b="1" smtClean="0"/>
              <a:t>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1000회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smtClean="0">
                <a:latin typeface="+mn-ea"/>
              </a:rPr>
              <a:t>GalleryAD_Click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102.8회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Screen_Gallery </a:t>
            </a:r>
            <a:r>
              <a:rPr lang="ko-KR" altLang="en-US" sz="1200" b="1" dirty="0">
                <a:latin typeface="+mn-ea"/>
              </a:rPr>
              <a:t>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77.6회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DdayMenu_Click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64.9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</a:t>
            </a: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214.6회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MacaronVideo_Click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99.1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EditBeauty_Click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20.7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use_time 1시간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1.5회 감소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123843" y="1943100"/>
            <a:ext cx="2181958" cy="39987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u="sng" dirty="0" smtClean="0"/>
              <a:t>최소 계수를 </a:t>
            </a:r>
            <a:r>
              <a:rPr lang="en-US" altLang="ko-KR" sz="1050" u="sng" dirty="0" smtClean="0"/>
              <a:t>1</a:t>
            </a:r>
            <a:r>
              <a:rPr lang="ko-KR" altLang="en-US" sz="1050" u="sng" smtClean="0"/>
              <a:t>의 단위로 만드는 </a:t>
            </a:r>
            <a:endParaRPr lang="en-US" altLang="ko-KR" sz="1050" u="sng" dirty="0" smtClean="0"/>
          </a:p>
          <a:p>
            <a:r>
              <a:rPr lang="en-US" altLang="ko-KR" sz="1050" u="sng" dirty="0" smtClean="0"/>
              <a:t>10^n</a:t>
            </a:r>
            <a:r>
              <a:rPr lang="ko-KR" altLang="en-US" sz="1050" u="sng" smtClean="0"/>
              <a:t>을 모든 </a:t>
            </a:r>
            <a:r>
              <a:rPr lang="ko-KR" altLang="en-US" sz="1050" u="sng" dirty="0" smtClean="0"/>
              <a:t>계수에 </a:t>
            </a:r>
            <a:r>
              <a:rPr lang="ko-KR" altLang="en-US" sz="1050" u="sng" smtClean="0"/>
              <a:t>곱한 결과값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6714068" y="1447168"/>
            <a:ext cx="710953" cy="2101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6" idx="2"/>
          </p:cNvCxnSpPr>
          <p:nvPr/>
        </p:nvCxnSpPr>
        <p:spPr>
          <a:xfrm flipH="1" flipV="1">
            <a:off x="7069545" y="1657350"/>
            <a:ext cx="24642" cy="28575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483883" y="2894842"/>
            <a:ext cx="710953" cy="2832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74" idx="0"/>
            <a:endCxn id="73" idx="2"/>
          </p:cNvCxnSpPr>
          <p:nvPr/>
        </p:nvCxnSpPr>
        <p:spPr>
          <a:xfrm flipH="1" flipV="1">
            <a:off x="7214822" y="2342978"/>
            <a:ext cx="624538" cy="55186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707339" y="3482317"/>
            <a:ext cx="4455961" cy="210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15400" y="3666889"/>
            <a:ext cx="3231374" cy="2326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/>
              <a:t>인사이트</a:t>
            </a:r>
            <a:r>
              <a:rPr lang="ko-KR" altLang="en-US" sz="1100" b="1" dirty="0"/>
              <a:t> 문구 </a:t>
            </a:r>
            <a:r>
              <a:rPr lang="en-US" altLang="ko-KR" sz="1100" b="1" dirty="0" smtClean="0"/>
              <a:t>: </a:t>
            </a:r>
            <a:r>
              <a:rPr lang="ko-KR" altLang="en-US" sz="1050" smtClean="0"/>
              <a:t>양의 </a:t>
            </a:r>
            <a:r>
              <a:rPr lang="ko-KR" altLang="en-US" sz="1050" dirty="0" smtClean="0"/>
              <a:t>계수 목록 </a:t>
            </a:r>
            <a:r>
              <a:rPr lang="ko-KR" altLang="en-US" sz="1050" smtClean="0"/>
              <a:t>하단에 자동노출</a:t>
            </a:r>
            <a:endParaRPr lang="ko-KR" altLang="en-US" sz="10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38949" y="3144420"/>
            <a:ext cx="4829701" cy="1970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449582" y="2886740"/>
            <a:ext cx="1725924" cy="51827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/>
              <a:t>이벤트명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: </a:t>
            </a:r>
            <a:r>
              <a:rPr lang="ko-KR" altLang="en-US" sz="1050" smtClean="0"/>
              <a:t>원데이터 태깅</a:t>
            </a:r>
            <a:endParaRPr lang="en-US" altLang="ko-KR" sz="1050" dirty="0" smtClean="0"/>
          </a:p>
          <a:p>
            <a:r>
              <a:rPr lang="ko-KR" altLang="en-US" sz="1050" dirty="0" smtClean="0"/>
              <a:t>조사 생략 </a:t>
            </a:r>
            <a:r>
              <a:rPr lang="en-US" altLang="ko-KR" sz="1050" dirty="0" smtClean="0"/>
              <a:t>(</a:t>
            </a:r>
            <a:r>
              <a:rPr lang="ko-KR" altLang="en-US" sz="1050" smtClean="0"/>
              <a:t>자동화 용이</a:t>
            </a:r>
            <a:r>
              <a:rPr lang="en-US" altLang="ko-KR" sz="1050" dirty="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8017868" y="2733675"/>
            <a:ext cx="1396424" cy="2478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/>
              <a:t>최소값은 </a:t>
            </a:r>
            <a:r>
              <a:rPr lang="en-US" altLang="ko-KR" sz="1050" dirty="0" smtClean="0"/>
              <a:t>1</a:t>
            </a:r>
            <a:r>
              <a:rPr lang="ko-KR" altLang="en-US" sz="1050" smtClean="0"/>
              <a:t>회 </a:t>
            </a:r>
            <a:r>
              <a:rPr lang="en-US" altLang="ko-KR" sz="1050" dirty="0" smtClean="0"/>
              <a:t>(10^0)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7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</a:t>
            </a:r>
            <a:r>
              <a:rPr lang="ko-KR" altLang="en-US" sz="1600" dirty="0" smtClean="0"/>
              <a:t>정확히 파악할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있습니다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회귀 </a:t>
            </a:r>
            <a:r>
              <a:rPr lang="ko-KR" altLang="en-US" sz="1600" dirty="0"/>
              <a:t>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목적변수 선택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HomeAD_Click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GalleryAD_Click 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EndAD_Close 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원인 분석을 수행할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마케팅 성과 지표를 선택하세요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/>
                <a:gridCol w="1846713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EditBeauty_Click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Screen_Gallery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use_time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DdayMenu_Click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EditRotation_Click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MacaronGallery_Click 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EditDrawing_Click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MacaronVideo_Click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MacaronCam_Click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GalleryAD_Cick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성과에 유의미한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영향을 미친 이벤트입니다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설명변수 자동 추출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긍</a:t>
            </a:r>
            <a:r>
              <a:rPr lang="en-US" altLang="ko-KR" sz="1400" b="1" dirty="0" smtClean="0"/>
              <a:t>/</a:t>
            </a:r>
            <a:r>
              <a:rPr lang="ko-KR" altLang="en-US" sz="1400" b="1" smtClean="0"/>
              <a:t>부정 </a:t>
            </a:r>
            <a:r>
              <a:rPr lang="ko-KR" altLang="en-US" sz="1400" b="1" smtClean="0"/>
              <a:t>요인별 </a:t>
            </a:r>
            <a:r>
              <a:rPr lang="ko-KR" altLang="en-US" sz="1400" b="1" smtClean="0"/>
              <a:t>시각화 및 마케팅 </a:t>
            </a:r>
            <a:r>
              <a:rPr lang="ko-KR" altLang="en-US" sz="1400" b="1" smtClean="0"/>
              <a:t>인사이트</a:t>
            </a:r>
            <a:r>
              <a:rPr lang="ko-KR" altLang="en-US" sz="1400" b="1" smtClean="0"/>
              <a:t>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1000회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smtClean="0">
                <a:latin typeface="+mn-ea"/>
              </a:rPr>
              <a:t>GalleryAD_Click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102.8회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Screen_Gallery </a:t>
            </a:r>
            <a:r>
              <a:rPr lang="ko-KR" altLang="en-US" sz="1200" b="1" dirty="0">
                <a:latin typeface="+mn-ea"/>
              </a:rPr>
              <a:t>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77.6회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DdayMenu_Click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64.9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</a:t>
            </a: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214.6회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MacaronVideo_Click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99.1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EditBeauty_Click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20.7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use_time 1시간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1.5회 감소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467253" y="4849807"/>
            <a:ext cx="2723484" cy="522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아이콘 </a:t>
            </a:r>
            <a:r>
              <a:rPr lang="en-US" altLang="ko-KR" sz="1100" b="1" dirty="0" smtClean="0"/>
              <a:t>: </a:t>
            </a:r>
            <a:r>
              <a:rPr lang="ko-KR" altLang="en-US" sz="1050" smtClean="0"/>
              <a:t>좌측부터 </a:t>
            </a:r>
            <a:r>
              <a:rPr lang="ko-KR" altLang="en-US" sz="1050" dirty="0" smtClean="0"/>
              <a:t>계수 절대값 내림차순</a:t>
            </a:r>
            <a:endParaRPr lang="en-US" altLang="ko-KR" sz="1050" dirty="0"/>
          </a:p>
          <a:p>
            <a:r>
              <a:rPr lang="en-US" altLang="ko-KR" sz="1050" dirty="0" smtClean="0"/>
              <a:t>-&gt; </a:t>
            </a:r>
            <a:r>
              <a:rPr lang="ko-KR" altLang="en-US" sz="1050" smtClean="0"/>
              <a:t>화살표 </a:t>
            </a:r>
            <a:r>
              <a:rPr lang="ko-KR" altLang="en-US" sz="1050" dirty="0" smtClean="0"/>
              <a:t>클릭하면 다음 </a:t>
            </a:r>
            <a:r>
              <a:rPr lang="en-US" altLang="ko-KR" sz="1050" dirty="0" smtClean="0"/>
              <a:t>3</a:t>
            </a:r>
            <a:r>
              <a:rPr lang="ko-KR" altLang="en-US" sz="1050" smtClean="0"/>
              <a:t>개</a:t>
            </a:r>
            <a:endParaRPr lang="en-US" altLang="ko-KR" sz="1050" dirty="0" smtClean="0"/>
          </a:p>
        </p:txBody>
      </p:sp>
      <p:sp>
        <p:nvSpPr>
          <p:cNvPr id="77" name="직사각형 76"/>
          <p:cNvSpPr/>
          <p:nvPr/>
        </p:nvSpPr>
        <p:spPr>
          <a:xfrm>
            <a:off x="6741163" y="6194569"/>
            <a:ext cx="4668745" cy="2109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935319" y="6009736"/>
            <a:ext cx="3231374" cy="23267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/>
              <a:t>인사이트</a:t>
            </a:r>
            <a:r>
              <a:rPr lang="ko-KR" altLang="en-US" sz="1100" b="1" dirty="0"/>
              <a:t> 문구 </a:t>
            </a:r>
            <a:r>
              <a:rPr lang="en-US" altLang="ko-KR" sz="1100" b="1" dirty="0" smtClean="0"/>
              <a:t>: </a:t>
            </a:r>
            <a:r>
              <a:rPr lang="ko-KR" altLang="en-US" sz="1050" smtClean="0"/>
              <a:t>음의 </a:t>
            </a:r>
            <a:r>
              <a:rPr lang="ko-KR" altLang="en-US" sz="1050" dirty="0" smtClean="0"/>
              <a:t>계수 목록 </a:t>
            </a:r>
            <a:r>
              <a:rPr lang="ko-KR" altLang="en-US" sz="1050" smtClean="0"/>
              <a:t>하단에 자동노출</a:t>
            </a:r>
            <a:endParaRPr lang="ko-KR" altLang="en-US" sz="10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246610" y="3792815"/>
            <a:ext cx="4829701" cy="105699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192975" y="4032443"/>
            <a:ext cx="551350" cy="817364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790244" y="725697"/>
            <a:ext cx="0" cy="615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71543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2193" y="140922"/>
            <a:ext cx="7239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캠페인 프로모션이 마케팅 성과에 미치는 영향을 </a:t>
            </a:r>
            <a:r>
              <a:rPr lang="ko-KR" altLang="en-US" sz="1600" dirty="0" smtClean="0"/>
              <a:t>정확히 파악할 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있습니다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회귀 </a:t>
            </a:r>
            <a:r>
              <a:rPr lang="ko-KR" altLang="en-US" sz="1600" dirty="0"/>
              <a:t>모델을 통해 미래의 마케팅 성과를 예측할 수 있습니다</a:t>
            </a:r>
            <a:endParaRPr lang="en-US" altLang="ko-K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39726" y="96091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목적변수 선택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40503" y="1663092"/>
          <a:ext cx="1836047" cy="158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47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HomeAD_Click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/>
                        <a:t>GalleryAD_Click 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EndAD_Click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EndAD_Close 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2903700" y="1663092"/>
            <a:ext cx="242034" cy="1586588"/>
          </a:xfrm>
          <a:prstGeom prst="rect">
            <a:avLst/>
          </a:prstGeom>
        </p:spPr>
      </p:pic>
      <p:sp>
        <p:nvSpPr>
          <p:cNvPr id="27" name="모서리가 둥근 사각형 설명선 26"/>
          <p:cNvSpPr/>
          <p:nvPr/>
        </p:nvSpPr>
        <p:spPr>
          <a:xfrm>
            <a:off x="2537895" y="1059558"/>
            <a:ext cx="244817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원인 분석을 수행할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마케팅 성과 지표를 선택하세요</a:t>
            </a:r>
            <a:endParaRPr lang="ko-KR" altLang="en-US" sz="12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40499" y="4638393"/>
          <a:ext cx="3693426" cy="2003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713"/>
                <a:gridCol w="1846713"/>
              </a:tblGrid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/>
                        <a:t>Recording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EditBeauty_Click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Screen_Gallery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use_time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38987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DdayMenu_Click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EditRotation_Click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MacaronGallery_Click 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EditDrawing_Click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  <a:tr h="4169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latin typeface="+mn-ea"/>
                        </a:rPr>
                        <a:t>MacaronVideo_Click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err="1" smtClean="0"/>
                        <a:t>MacaronCam_Click</a:t>
                      </a:r>
                      <a:endParaRPr lang="en-US" altLang="ko-KR" sz="12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6" t="2266" r="5478" b="4738"/>
          <a:stretch/>
        </p:blipFill>
        <p:spPr>
          <a:xfrm>
            <a:off x="4761075" y="4638392"/>
            <a:ext cx="230026" cy="2003545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2518845" y="4034859"/>
            <a:ext cx="2643705" cy="418031"/>
          </a:xfrm>
          <a:prstGeom prst="wedgeRoundRectCallout">
            <a:avLst>
              <a:gd name="adj1" fmla="val -34872"/>
              <a:gd name="adj2" fmla="val 95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GalleryAD_Cick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성과에 유의미한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영향을 미친 이벤트입니다</a:t>
            </a:r>
            <a:endParaRPr lang="ko-KR" altLang="en-US" sz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0" y="3588047"/>
            <a:ext cx="5790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40502" y="2056644"/>
            <a:ext cx="1836047" cy="37525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39726" y="3949689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설명변수 자동 추출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45" name="줄무늬가 있는 오른쪽 화살표 44"/>
          <p:cNvSpPr/>
          <p:nvPr/>
        </p:nvSpPr>
        <p:spPr>
          <a:xfrm>
            <a:off x="5585894" y="3968184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358857" y="798989"/>
            <a:ext cx="388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 </a:t>
            </a:r>
            <a:r>
              <a:rPr lang="ko-KR" altLang="en-US" sz="1400" b="1" smtClean="0"/>
              <a:t>긍</a:t>
            </a:r>
            <a:r>
              <a:rPr lang="en-US" altLang="ko-KR" sz="1400" b="1" dirty="0" smtClean="0"/>
              <a:t>/</a:t>
            </a:r>
            <a:r>
              <a:rPr lang="ko-KR" altLang="en-US" sz="1400" b="1" smtClean="0"/>
              <a:t>부정 </a:t>
            </a:r>
            <a:r>
              <a:rPr lang="ko-KR" altLang="en-US" sz="1400" b="1" smtClean="0"/>
              <a:t>요인별 </a:t>
            </a:r>
            <a:r>
              <a:rPr lang="ko-KR" altLang="en-US" sz="1400" b="1" smtClean="0"/>
              <a:t>시각화 및 마케팅 </a:t>
            </a:r>
            <a:r>
              <a:rPr lang="ko-KR" altLang="en-US" sz="1400" b="1" smtClean="0"/>
              <a:t>인사이트</a:t>
            </a:r>
            <a:r>
              <a:rPr lang="ko-KR" altLang="en-US" sz="1400" b="1" smtClean="0"/>
              <a:t> </a:t>
            </a:r>
            <a:r>
              <a:rPr lang="en-US" altLang="ko-KR" sz="1400" b="1" dirty="0" smtClean="0"/>
              <a:t>]</a:t>
            </a:r>
            <a:endParaRPr lang="ko-KR" altLang="en-US" sz="1400" b="1" dirty="0"/>
          </a:p>
        </p:txBody>
      </p:sp>
      <p:sp>
        <p:nvSpPr>
          <p:cNvPr id="62" name="직사각형 61"/>
          <p:cNvSpPr/>
          <p:nvPr/>
        </p:nvSpPr>
        <p:spPr>
          <a:xfrm>
            <a:off x="6364153" y="2722806"/>
            <a:ext cx="59992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긍정적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Recording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1000회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smtClean="0">
                <a:latin typeface="+mn-ea"/>
              </a:rPr>
              <a:t>GalleryAD_Click </a:t>
            </a:r>
            <a:r>
              <a:rPr lang="en-US" altLang="ko-KR" sz="1200" b="1" dirty="0" smtClean="0">
                <a:latin typeface="+mn-ea"/>
              </a:rPr>
              <a:t>[</a:t>
            </a:r>
            <a:r>
              <a:rPr lang="ko-KR" altLang="en-US" sz="1200" b="1" smtClean="0">
                <a:latin typeface="+mn-ea"/>
              </a:rPr>
              <a:t>102.8회</a:t>
            </a:r>
            <a:r>
              <a:rPr lang="en-US" altLang="ko-KR" sz="1200" b="1" dirty="0" smtClean="0">
                <a:latin typeface="+mn-ea"/>
              </a:rPr>
              <a:t>]</a:t>
            </a:r>
            <a:r>
              <a:rPr lang="ko-KR" altLang="en-US" sz="1200" b="1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Screen_Gallery </a:t>
            </a:r>
            <a:r>
              <a:rPr lang="ko-KR" altLang="en-US" sz="1200" b="1" dirty="0">
                <a:latin typeface="+mn-ea"/>
              </a:rPr>
              <a:t>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77.6회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DdayMenu_Click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64.9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증가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</a:t>
            </a:r>
            <a:r>
              <a:rPr lang="ko-KR" alt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이벤트와 연계된 프로모션의 지속 또는 강화를 검토해보세요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373677" y="5440740"/>
            <a:ext cx="598977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latin typeface="+mn-ea"/>
              </a:rPr>
              <a:t>GalleryAD_Click</a:t>
            </a:r>
            <a:r>
              <a:rPr lang="ko-KR" altLang="en-US" sz="1100" b="1" dirty="0">
                <a:latin typeface="+mn-ea"/>
              </a:rPr>
              <a:t>에 부정적 영향</a:t>
            </a:r>
            <a:r>
              <a:rPr lang="ko-KR" altLang="en-US" sz="1100" dirty="0">
                <a:latin typeface="+mn-ea"/>
              </a:rPr>
              <a:t>을 주는 이벤트들입니다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MacaronGallery_Click 1000회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</a:t>
            </a:r>
            <a:r>
              <a:rPr lang="ko-KR" altLang="en-US" sz="1200" b="1" dirty="0">
                <a:latin typeface="+mn-ea"/>
              </a:rPr>
              <a:t>214.6회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MacaronVideo_Click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99.1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EditBeauty_Click 1000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20.7</a:t>
            </a:r>
            <a:r>
              <a:rPr lang="ko-KR" altLang="en-US" sz="1200" b="1" dirty="0">
                <a:latin typeface="+mn-ea"/>
              </a:rPr>
              <a:t>회 </a:t>
            </a:r>
            <a:r>
              <a:rPr lang="ko-KR" altLang="en-US" sz="1200" b="1" dirty="0" smtClean="0">
                <a:latin typeface="+mn-ea"/>
              </a:rPr>
              <a:t>감소</a:t>
            </a:r>
            <a:endParaRPr lang="ko-KR" altLang="en-US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위 이벤트와 연계된 프로모션을 체크하거나 UI 변경을 검토해보세요</a:t>
            </a:r>
            <a:endParaRPr lang="en-US" altLang="ko-KR" sz="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use_time 1시간 </a:t>
            </a:r>
            <a:r>
              <a:rPr lang="ko-KR" altLang="en-US" sz="1200" b="1" dirty="0" err="1" smtClean="0">
                <a:latin typeface="+mn-ea"/>
              </a:rPr>
              <a:t>증가</a:t>
            </a:r>
            <a:r>
              <a:rPr lang="ko-KR" altLang="en-US" sz="1200" dirty="0" err="1" smtClean="0">
                <a:latin typeface="+mn-ea"/>
              </a:rPr>
              <a:t>시마다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GalleryAD_Click 1.5회 감소</a:t>
            </a:r>
            <a:endParaRPr lang="en-US" altLang="ko-KR" sz="12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단시간 접속을 유도하는 프로모션과 </a:t>
            </a:r>
            <a:r>
              <a:rPr lang="en-US" altLang="ko-KR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줄무늬가 있는 오른쪽 화살표 63"/>
          <p:cNvSpPr/>
          <p:nvPr/>
        </p:nvSpPr>
        <p:spPr>
          <a:xfrm rot="5400000">
            <a:off x="2392200" y="2925159"/>
            <a:ext cx="542925" cy="1405881"/>
          </a:xfrm>
          <a:prstGeom prst="striped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6627" y="34285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smtClean="0"/>
              <a:t>다중선형회귀 분석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1"/>
          <a:stretch/>
        </p:blipFill>
        <p:spPr>
          <a:xfrm>
            <a:off x="6364153" y="1190322"/>
            <a:ext cx="1352532" cy="141877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r="31675"/>
          <a:stretch/>
        </p:blipFill>
        <p:spPr>
          <a:xfrm>
            <a:off x="7981370" y="1193356"/>
            <a:ext cx="1470075" cy="1418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0"/>
          <a:stretch/>
        </p:blipFill>
        <p:spPr>
          <a:xfrm>
            <a:off x="9611762" y="1188016"/>
            <a:ext cx="1464549" cy="14187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2"/>
          <a:stretch/>
        </p:blipFill>
        <p:spPr>
          <a:xfrm>
            <a:off x="9607723" y="3890937"/>
            <a:ext cx="1438121" cy="151931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3" r="32282"/>
          <a:stretch/>
        </p:blipFill>
        <p:spPr>
          <a:xfrm>
            <a:off x="7981370" y="3891079"/>
            <a:ext cx="1485882" cy="15193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2"/>
          <a:stretch/>
        </p:blipFill>
        <p:spPr>
          <a:xfrm>
            <a:off x="6356383" y="3889255"/>
            <a:ext cx="1435487" cy="1519314"/>
          </a:xfrm>
          <a:prstGeom prst="rect">
            <a:avLst/>
          </a:prstGeom>
        </p:spPr>
      </p:pic>
      <p:sp>
        <p:nvSpPr>
          <p:cNvPr id="4" name="이등변 삼각형 3"/>
          <p:cNvSpPr/>
          <p:nvPr/>
        </p:nvSpPr>
        <p:spPr>
          <a:xfrm rot="5400000">
            <a:off x="11189360" y="172732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5400000">
            <a:off x="11189360" y="4491838"/>
            <a:ext cx="646981" cy="205885"/>
          </a:xfrm>
          <a:prstGeom prst="triangl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731639" y="6572543"/>
            <a:ext cx="3898262" cy="230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468205" y="5404413"/>
            <a:ext cx="3158659" cy="13799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시간변수의 계수 처리</a:t>
            </a:r>
            <a:r>
              <a:rPr lang="en-US" altLang="ko-KR" sz="1100" b="1" dirty="0" smtClean="0"/>
              <a:t>/</a:t>
            </a:r>
            <a:r>
              <a:rPr lang="ko-KR" altLang="en-US" sz="1100" b="1" smtClean="0"/>
              <a:t>표시</a:t>
            </a:r>
            <a:r>
              <a:rPr lang="en-US" altLang="ko-KR" sz="1100" b="1" dirty="0" smtClean="0"/>
              <a:t>&gt;</a:t>
            </a:r>
          </a:p>
          <a:p>
            <a:r>
              <a:rPr lang="en-US" altLang="ko-KR" sz="1050" b="1" dirty="0" smtClean="0"/>
              <a:t>1) </a:t>
            </a:r>
            <a:r>
              <a:rPr lang="ko-KR" altLang="en-US" sz="1050" b="1" smtClean="0"/>
              <a:t>초 </a:t>
            </a:r>
            <a:r>
              <a:rPr lang="en-US" altLang="ko-KR" sz="1050" b="1" dirty="0" smtClean="0"/>
              <a:t>-&gt; </a:t>
            </a:r>
            <a:r>
              <a:rPr lang="en-US" altLang="ko-KR" sz="1050" b="1" u="sng" dirty="0" smtClean="0"/>
              <a:t>1</a:t>
            </a:r>
            <a:r>
              <a:rPr lang="ko-KR" altLang="en-US" sz="1050" b="1" u="sng" smtClean="0"/>
              <a:t>시간 단위</a:t>
            </a:r>
            <a:r>
              <a:rPr lang="ko-KR" altLang="en-US" sz="1050" b="1" smtClean="0"/>
              <a:t>로 환산</a:t>
            </a:r>
            <a:endParaRPr lang="en-US" altLang="ko-KR" sz="1050" b="1" dirty="0" smtClean="0"/>
          </a:p>
          <a:p>
            <a:r>
              <a:rPr lang="en-US" altLang="ko-KR" sz="1050" b="1" dirty="0" smtClean="0"/>
              <a:t>2) </a:t>
            </a:r>
            <a:r>
              <a:rPr lang="ko-KR" altLang="en-US" sz="1050" b="1" u="sng" smtClean="0"/>
              <a:t>크기순 </a:t>
            </a:r>
            <a:r>
              <a:rPr lang="en-US" altLang="ko-KR" sz="1050" b="1" u="sng" dirty="0" smtClean="0"/>
              <a:t>3</a:t>
            </a:r>
            <a:r>
              <a:rPr lang="ko-KR" altLang="en-US" sz="1050" b="1" u="sng" smtClean="0"/>
              <a:t>개 노출과 별도로 취급</a:t>
            </a:r>
            <a:r>
              <a:rPr lang="en-US" altLang="ko-KR" sz="1050" b="1" u="sng" dirty="0" smtClean="0"/>
              <a:t>, </a:t>
            </a:r>
            <a:r>
              <a:rPr lang="ko-KR" altLang="en-US" sz="1050" b="1" u="sng" smtClean="0"/>
              <a:t>계속 노출</a:t>
            </a:r>
            <a:endParaRPr lang="en-US" altLang="ko-KR" sz="1050" b="1" u="sng" dirty="0" smtClean="0"/>
          </a:p>
          <a:p>
            <a:r>
              <a:rPr lang="ko-KR" altLang="en-US" sz="900" i="1" dirty="0" smtClean="0"/>
              <a:t>이유 </a:t>
            </a:r>
            <a:r>
              <a:rPr lang="en-US" altLang="ko-KR" sz="900" i="1" dirty="0" smtClean="0"/>
              <a:t>: </a:t>
            </a:r>
            <a:r>
              <a:rPr lang="ko-KR" altLang="en-US" sz="900" i="1" smtClean="0"/>
              <a:t>성격이 다르다</a:t>
            </a:r>
            <a:r>
              <a:rPr lang="en-US" altLang="ko-KR" sz="900" i="1" dirty="0" smtClean="0"/>
              <a:t>(</a:t>
            </a:r>
            <a:r>
              <a:rPr lang="ko-KR" altLang="en-US" sz="900" i="1" smtClean="0"/>
              <a:t>카운트</a:t>
            </a:r>
            <a:r>
              <a:rPr lang="en-US" altLang="ko-KR" sz="900" i="1" dirty="0" smtClean="0"/>
              <a:t>/</a:t>
            </a:r>
            <a:r>
              <a:rPr lang="ko-KR" altLang="en-US" sz="900" i="1" smtClean="0"/>
              <a:t>시간</a:t>
            </a:r>
            <a:r>
              <a:rPr lang="en-US" altLang="ko-KR" sz="900" i="1" dirty="0" smtClean="0"/>
              <a:t>), </a:t>
            </a:r>
            <a:r>
              <a:rPr lang="ko-KR" altLang="en-US" sz="900" i="1" smtClean="0"/>
              <a:t>단위가 다르다</a:t>
            </a:r>
            <a:endParaRPr lang="en-US" altLang="ko-KR" sz="900" i="1" dirty="0" smtClean="0"/>
          </a:p>
          <a:p>
            <a:r>
              <a:rPr lang="en-US" altLang="ko-KR" sz="1050" dirty="0" smtClean="0"/>
              <a:t>3) Macaron</a:t>
            </a:r>
            <a:r>
              <a:rPr lang="ko-KR" altLang="en-US" sz="1050" smtClean="0"/>
              <a:t>에서는 시간변수가 </a:t>
            </a:r>
            <a:r>
              <a:rPr lang="en-US" altLang="ko-KR" sz="1050" dirty="0" smtClean="0"/>
              <a:t>1</a:t>
            </a:r>
            <a:r>
              <a:rPr lang="ko-KR" altLang="en-US" sz="1050" smtClean="0"/>
              <a:t>개</a:t>
            </a:r>
            <a:r>
              <a:rPr lang="en-US" altLang="ko-KR" sz="1050" dirty="0" smtClean="0"/>
              <a:t>, </a:t>
            </a:r>
            <a:r>
              <a:rPr lang="ko-KR" altLang="en-US" sz="1050" smtClean="0"/>
              <a:t>이후 </a:t>
            </a:r>
            <a:r>
              <a:rPr lang="ko-KR" altLang="en-US" sz="1050" u="sng" smtClean="0"/>
              <a:t>복수의 시간 변수가 수집</a:t>
            </a:r>
            <a:r>
              <a:rPr lang="en-US" altLang="ko-KR" sz="1050" u="sng" dirty="0" smtClean="0"/>
              <a:t>/</a:t>
            </a:r>
            <a:r>
              <a:rPr lang="ko-KR" altLang="en-US" sz="1050" u="sng" smtClean="0"/>
              <a:t>추출될 경우의 기준</a:t>
            </a:r>
            <a:r>
              <a:rPr lang="ko-KR" altLang="en-US" sz="1050" smtClean="0"/>
              <a:t> 논의 필요</a:t>
            </a:r>
            <a:endParaRPr lang="en-US" altLang="ko-KR" sz="1050" dirty="0" smtClean="0"/>
          </a:p>
          <a:p>
            <a:r>
              <a:rPr lang="en-US" altLang="ko-KR" sz="900" i="1" dirty="0" smtClean="0"/>
              <a:t>But, Tag </a:t>
            </a:r>
            <a:r>
              <a:rPr lang="ko-KR" altLang="en-US" sz="900" i="1" smtClean="0"/>
              <a:t>성격상 시간변수는 </a:t>
            </a:r>
            <a:r>
              <a:rPr lang="en-US" altLang="ko-KR" sz="900" i="1" dirty="0" smtClean="0"/>
              <a:t>1</a:t>
            </a:r>
            <a:r>
              <a:rPr lang="ko-KR" altLang="en-US" sz="900" i="1" smtClean="0"/>
              <a:t>개 이상 나오기 힘들듯</a:t>
            </a:r>
            <a:endParaRPr lang="en-US" altLang="ko-KR" sz="900" i="1" dirty="0"/>
          </a:p>
        </p:txBody>
      </p:sp>
      <p:sp>
        <p:nvSpPr>
          <p:cNvPr id="49" name="직사각형 48"/>
          <p:cNvSpPr/>
          <p:nvPr/>
        </p:nvSpPr>
        <p:spPr>
          <a:xfrm>
            <a:off x="6562724" y="3328378"/>
            <a:ext cx="4076701" cy="42665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시간변수의 계수가 양수인 경우 문구 </a:t>
            </a:r>
            <a:r>
              <a:rPr lang="ko-KR" altLang="en-US" sz="1100" dirty="0" smtClean="0"/>
              <a:t>변경 </a:t>
            </a:r>
            <a:r>
              <a:rPr lang="en-US" altLang="ko-KR" sz="1100" dirty="0" smtClean="0"/>
              <a:t>:</a:t>
            </a:r>
            <a:endParaRPr lang="ko-KR" altLang="en-US" sz="1000" dirty="0"/>
          </a:p>
          <a:p>
            <a:r>
              <a:rPr lang="ko-KR" altLang="en-US" sz="1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장시간 체류를 </a:t>
            </a:r>
            <a:r>
              <a:rPr lang="ko-KR" altLang="en-US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유도하는 프로모션과 </a:t>
            </a:r>
            <a:r>
              <a:rPr lang="en-US" altLang="ko-KR" sz="1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UI</a:t>
            </a:r>
            <a:r>
              <a:rPr lang="ko-KR" altLang="en-US" sz="12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구성해보세요</a:t>
            </a:r>
            <a:endParaRPr lang="en-US" altLang="ko-KR" sz="1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 rot="16200000" flipV="1">
            <a:off x="9551078" y="4419224"/>
            <a:ext cx="3484828" cy="1321551"/>
          </a:xfrm>
          <a:prstGeom prst="curvedDownArrow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92610" y="6353175"/>
            <a:ext cx="2968316" cy="2098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/>
              <a:t>시간변수 계수 해석 </a:t>
            </a:r>
            <a:r>
              <a:rPr lang="ko-KR" altLang="en-US" sz="1050" dirty="0" err="1" smtClean="0"/>
              <a:t>인사이트</a:t>
            </a:r>
            <a:r>
              <a:rPr lang="ko-KR" altLang="en-US" sz="1050" dirty="0" smtClean="0"/>
              <a:t> 문구 자동 노출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6607814" y="6360092"/>
            <a:ext cx="1243402" cy="2032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1197</Words>
  <Application>Microsoft Office PowerPoint</Application>
  <PresentationFormat>와이드스크린</PresentationFormat>
  <Paragraphs>238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안중호</dc:creator>
  <cp:lastModifiedBy>안중호</cp:lastModifiedBy>
  <cp:revision>9</cp:revision>
  <dcterms:created xsi:type="dcterms:W3CDTF">2019-09-23T08:02:40Z</dcterms:created>
  <dcterms:modified xsi:type="dcterms:W3CDTF">2019-09-25T07:54:24Z</dcterms:modified>
</cp:coreProperties>
</file>