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5" r:id="rId17"/>
    <p:sldId id="282" r:id="rId18"/>
    <p:sldId id="286" r:id="rId19"/>
    <p:sldId id="283" r:id="rId20"/>
    <p:sldId id="287" r:id="rId21"/>
    <p:sldId id="257" r:id="rId22"/>
    <p:sldId id="259" r:id="rId23"/>
    <p:sldId id="261" r:id="rId24"/>
    <p:sldId id="262" r:id="rId25"/>
    <p:sldId id="26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6" autoAdjust="0"/>
    <p:restoredTop sz="94660"/>
  </p:normalViewPr>
  <p:slideViewPr>
    <p:cSldViewPr snapToGrid="0">
      <p:cViewPr>
        <p:scale>
          <a:sx n="159" d="100"/>
          <a:sy n="15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5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5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4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2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9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0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5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6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5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2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2231-8911-45D7-B4AD-A091FF582F93}" type="datetimeFigureOut">
              <a:rPr lang="ko-KR" altLang="en-US" smtClean="0"/>
              <a:t>2019. 9. 25.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8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3537" y="398097"/>
            <a:ext cx="1007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이벤트간의 상관관계와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-0.28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-0.88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상관관계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8123829" y="2639560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951" y="5515784"/>
            <a:ext cx="3071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/>
              <a:t>상관분석은 한 변수의 변화에 따른 다른 변수의 </a:t>
            </a:r>
            <a:endParaRPr lang="en-US" altLang="ko-KR" sz="1000" dirty="0"/>
          </a:p>
          <a:p>
            <a:r>
              <a:rPr lang="ko-KR" altLang="en-US" sz="1000" dirty="0"/>
              <a:t>변화 정도와 방향을 예측하는 분석기법입니다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0.9 </a:t>
            </a:r>
            <a:r>
              <a:rPr lang="ko-KR" altLang="en-US" sz="1000"/>
              <a:t>이상 </a:t>
            </a:r>
            <a:r>
              <a:rPr lang="en-US" altLang="ko-KR" sz="1000" dirty="0"/>
              <a:t>: </a:t>
            </a:r>
            <a:r>
              <a:rPr lang="ko-KR" altLang="en-US" sz="1000"/>
              <a:t>상관관계가 아주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0.7 ~ 0.9 : </a:t>
            </a:r>
            <a:r>
              <a:rPr lang="ko-KR" altLang="en-US" sz="1000"/>
              <a:t>상관관계가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0.4 ~ 0.7 : </a:t>
            </a:r>
            <a:r>
              <a:rPr lang="ko-KR" altLang="en-US" sz="1000"/>
              <a:t>상관관계가 있다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~ 0.4 : </a:t>
            </a:r>
            <a:r>
              <a:rPr lang="ko-KR" altLang="en-US" sz="1000"/>
              <a:t>상관관계가 있으나 낮다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</a:t>
            </a:r>
            <a:r>
              <a:rPr lang="ko-KR" altLang="en-US" sz="1000"/>
              <a:t>미만 </a:t>
            </a:r>
            <a:r>
              <a:rPr lang="en-US" altLang="ko-KR" sz="1000" dirty="0"/>
              <a:t>: </a:t>
            </a:r>
            <a:r>
              <a:rPr lang="ko-KR" altLang="en-US" sz="1000"/>
              <a:t>상관관계가 거의 없다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지수가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반대방향의 상관관계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검색광고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0.31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오가닉</a:t>
                      </a:r>
                      <a:r>
                        <a:rPr lang="ko-KR" altLang="en-US" sz="1200" dirty="0"/>
                        <a:t>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8123829" y="5841407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715459" y="108735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상관관계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715459" y="429753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 상관관계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8142910" y="154180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 dirty="0">
                <a:sym typeface="Symbol" pitchFamily="2" charset="2"/>
              </a:rPr>
              <a:t>검색기능 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299334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17497" y="3539897"/>
            <a:ext cx="4188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사용시간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증가시 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녹화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증가</a:t>
            </a:r>
            <a:endParaRPr lang="en-US" altLang="ko-KR" sz="105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 증가시 </a:t>
            </a:r>
            <a:r>
              <a:rPr lang="en-US" altLang="ko-KR" sz="1050" dirty="0"/>
              <a:t>[</a:t>
            </a:r>
            <a:r>
              <a:rPr lang="ko-KR" altLang="en-US" sz="1050"/>
              <a:t>홈광고클릭</a:t>
            </a:r>
            <a:r>
              <a:rPr lang="en-US" altLang="ko-KR" sz="1050" dirty="0"/>
              <a:t>]</a:t>
            </a:r>
            <a:r>
              <a:rPr lang="ko-KR" altLang="en-US" sz="1050"/>
              <a:t> 감소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 증가시 </a:t>
            </a:r>
            <a:r>
              <a:rPr lang="en-US" altLang="ko-KR" sz="1050" dirty="0"/>
              <a:t>[</a:t>
            </a:r>
            <a:r>
              <a:rPr lang="ko-KR" altLang="en-US" sz="1050"/>
              <a:t>홈광고유입</a:t>
            </a:r>
            <a:r>
              <a:rPr lang="en-US" altLang="ko-KR" sz="1050" dirty="0"/>
              <a:t>]</a:t>
            </a:r>
            <a:r>
              <a:rPr lang="ko-KR" altLang="en-US" sz="1050"/>
              <a:t> 감소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상관관계 분석</a:t>
            </a:r>
            <a:endParaRPr lang="ko-KR" altLang="en-US" sz="14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17497" y="3515896"/>
            <a:ext cx="3271298" cy="60108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3537" y="398097"/>
            <a:ext cx="1007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이벤트간의 상관관계와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70716"/>
              </p:ext>
            </p:extLst>
          </p:nvPr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찜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Recording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상관관계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951" y="5515784"/>
            <a:ext cx="3071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/>
              <a:t>상관분석은 한 변수의 변화에 따른 다른 변수의 </a:t>
            </a:r>
            <a:endParaRPr lang="en-US" altLang="ko-KR" sz="1000" dirty="0"/>
          </a:p>
          <a:p>
            <a:r>
              <a:rPr lang="ko-KR" altLang="en-US" sz="1000" dirty="0"/>
              <a:t>변화 정도와 방향을 예측하는 분석기법입니다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0.9 </a:t>
            </a:r>
            <a:r>
              <a:rPr lang="ko-KR" altLang="en-US" sz="1000"/>
              <a:t>이상 </a:t>
            </a:r>
            <a:r>
              <a:rPr lang="en-US" altLang="ko-KR" sz="1000" dirty="0"/>
              <a:t>: </a:t>
            </a:r>
            <a:r>
              <a:rPr lang="ko-KR" altLang="en-US" sz="1000"/>
              <a:t>상관관계가 아주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0.7 ~ 0.9 : </a:t>
            </a:r>
            <a:r>
              <a:rPr lang="ko-KR" altLang="en-US" sz="1000"/>
              <a:t>상관관계가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0.4 ~ 0.7 : </a:t>
            </a:r>
            <a:r>
              <a:rPr lang="ko-KR" altLang="en-US" sz="1000"/>
              <a:t>상관관계가 있다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~ 0.4 : </a:t>
            </a:r>
            <a:r>
              <a:rPr lang="ko-KR" altLang="en-US" sz="1000"/>
              <a:t>상관관계가 있으나 낮다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</a:t>
            </a:r>
            <a:r>
              <a:rPr lang="ko-KR" altLang="en-US" sz="1000"/>
              <a:t>미만 </a:t>
            </a:r>
            <a:r>
              <a:rPr lang="en-US" altLang="ko-KR" sz="1000" dirty="0"/>
              <a:t>: </a:t>
            </a:r>
            <a:r>
              <a:rPr lang="ko-KR" altLang="en-US" sz="1000"/>
              <a:t>상관관계가 거의 없다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지수가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반대방향의 상관관계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23028"/>
              </p:ext>
            </p:extLst>
          </p:nvPr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715459" y="108735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상관관계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299334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상관관계 분석</a:t>
            </a:r>
            <a:endParaRPr lang="ko-KR" altLang="en-US" sz="1400" dirty="0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1133303-79AB-6B45-B99F-48767D99862B}"/>
              </a:ext>
            </a:extLst>
          </p:cNvPr>
          <p:cNvSpPr/>
          <p:nvPr/>
        </p:nvSpPr>
        <p:spPr>
          <a:xfrm>
            <a:off x="7329314" y="723127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8BFD07-A83A-ED4C-8F5B-1A9DC71788E3}"/>
              </a:ext>
            </a:extLst>
          </p:cNvPr>
          <p:cNvSpPr txBox="1"/>
          <p:nvPr/>
        </p:nvSpPr>
        <p:spPr>
          <a:xfrm>
            <a:off x="7715459" y="681606"/>
            <a:ext cx="219483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심화분석</a:t>
            </a:r>
            <a:r>
              <a:rPr kumimoji="1" lang="ko-KR" altLang="en-US" dirty="0">
                <a:solidFill>
                  <a:schemeClr val="bg1"/>
                </a:solidFill>
              </a:rPr>
              <a:t> 버튼 클릭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AC2535E8-83CE-6346-B011-E3B80F253857}"/>
              </a:ext>
            </a:extLst>
          </p:cNvPr>
          <p:cNvSpPr/>
          <p:nvPr/>
        </p:nvSpPr>
        <p:spPr>
          <a:xfrm>
            <a:off x="6482545" y="2234616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22F062-F4B6-284E-9785-00FFD402DCB6}"/>
              </a:ext>
            </a:extLst>
          </p:cNvPr>
          <p:cNvSpPr txBox="1"/>
          <p:nvPr/>
        </p:nvSpPr>
        <p:spPr>
          <a:xfrm>
            <a:off x="5477285" y="2573721"/>
            <a:ext cx="1420582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기준 이벤트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목록 제시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28F0F54-4F71-A540-B916-360346E67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8350175" y="2320129"/>
            <a:ext cx="242034" cy="121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7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3537" y="398097"/>
            <a:ext cx="1007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이벤트간의 상관관계와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52476"/>
              </p:ext>
            </p:extLst>
          </p:nvPr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상관관계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951" y="5515784"/>
            <a:ext cx="3071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/>
              <a:t>상관분석은 한 변수의 변화에 따른 다른 변수의 </a:t>
            </a:r>
            <a:endParaRPr lang="en-US" altLang="ko-KR" sz="1000" dirty="0"/>
          </a:p>
          <a:p>
            <a:r>
              <a:rPr lang="ko-KR" altLang="en-US" sz="1000" dirty="0"/>
              <a:t>변화 정도와 방향을 예측하는 분석기법입니다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0.9 </a:t>
            </a:r>
            <a:r>
              <a:rPr lang="ko-KR" altLang="en-US" sz="1000"/>
              <a:t>이상 </a:t>
            </a:r>
            <a:r>
              <a:rPr lang="en-US" altLang="ko-KR" sz="1000" dirty="0"/>
              <a:t>: </a:t>
            </a:r>
            <a:r>
              <a:rPr lang="ko-KR" altLang="en-US" sz="1000"/>
              <a:t>상관관계가 아주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0.7 ~ 0.9 : </a:t>
            </a:r>
            <a:r>
              <a:rPr lang="ko-KR" altLang="en-US" sz="1000"/>
              <a:t>상관관계가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0.4 ~ 0.7 : </a:t>
            </a:r>
            <a:r>
              <a:rPr lang="ko-KR" altLang="en-US" sz="1000"/>
              <a:t>상관관계가 있다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~ 0.4 : </a:t>
            </a:r>
            <a:r>
              <a:rPr lang="ko-KR" altLang="en-US" sz="1000"/>
              <a:t>상관관계가 있으나 낮다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</a:t>
            </a:r>
            <a:r>
              <a:rPr lang="ko-KR" altLang="en-US" sz="1000"/>
              <a:t>미만 </a:t>
            </a:r>
            <a:r>
              <a:rPr lang="en-US" altLang="ko-KR" sz="1000" dirty="0"/>
              <a:t>: </a:t>
            </a:r>
            <a:r>
              <a:rPr lang="ko-KR" altLang="en-US" sz="1000"/>
              <a:t>상관관계가 거의 없다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지수가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반대방향의 상관관계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299334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상관관계 분석</a:t>
            </a:r>
            <a:endParaRPr lang="ko-KR" altLang="en-US" sz="14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AC2535E8-83CE-6346-B011-E3B80F253857}"/>
              </a:ext>
            </a:extLst>
          </p:cNvPr>
          <p:cNvSpPr/>
          <p:nvPr/>
        </p:nvSpPr>
        <p:spPr>
          <a:xfrm>
            <a:off x="6482545" y="2234616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22F062-F4B6-284E-9785-00FFD402DCB6}"/>
              </a:ext>
            </a:extLst>
          </p:cNvPr>
          <p:cNvSpPr txBox="1"/>
          <p:nvPr/>
        </p:nvSpPr>
        <p:spPr>
          <a:xfrm>
            <a:off x="5477285" y="2573721"/>
            <a:ext cx="1420582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기준 이벤트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선택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28F0F54-4F71-A540-B916-360346E67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0271441" y="2320129"/>
            <a:ext cx="242034" cy="121393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EC8150-51F7-1E43-B778-2DC5BABAAECE}"/>
              </a:ext>
            </a:extLst>
          </p:cNvPr>
          <p:cNvSpPr/>
          <p:nvPr/>
        </p:nvSpPr>
        <p:spPr>
          <a:xfrm>
            <a:off x="8123829" y="2639560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EBB3444-25CC-ED42-8C75-8173FEE20626}"/>
              </a:ext>
            </a:extLst>
          </p:cNvPr>
          <p:cNvSpPr/>
          <p:nvPr/>
        </p:nvSpPr>
        <p:spPr>
          <a:xfrm>
            <a:off x="8408903" y="1343830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85CCC5-2C7F-6D42-A345-0BA5D13EED49}"/>
              </a:ext>
            </a:extLst>
          </p:cNvPr>
          <p:cNvSpPr txBox="1"/>
          <p:nvPr/>
        </p:nvSpPr>
        <p:spPr>
          <a:xfrm>
            <a:off x="8757879" y="1253665"/>
            <a:ext cx="150233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비교 이벤트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목록 제시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6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3537" y="398097"/>
            <a:ext cx="1007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이벤트간의 상관관계와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9176"/>
              </p:ext>
            </p:extLst>
          </p:nvPr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-0.28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-0.88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상관관계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951" y="5515784"/>
            <a:ext cx="3071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/>
              <a:t>상관분석은 한 변수의 변화에 따른 다른 변수의 </a:t>
            </a:r>
            <a:endParaRPr lang="en-US" altLang="ko-KR" sz="1000" dirty="0"/>
          </a:p>
          <a:p>
            <a:r>
              <a:rPr lang="ko-KR" altLang="en-US" sz="1000" dirty="0"/>
              <a:t>변화 정도와 방향을 예측하는 분석기법입니다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0.9 </a:t>
            </a:r>
            <a:r>
              <a:rPr lang="ko-KR" altLang="en-US" sz="1000"/>
              <a:t>이상 </a:t>
            </a:r>
            <a:r>
              <a:rPr lang="en-US" altLang="ko-KR" sz="1000" dirty="0"/>
              <a:t>: </a:t>
            </a:r>
            <a:r>
              <a:rPr lang="ko-KR" altLang="en-US" sz="1000"/>
              <a:t>상관관계가 아주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0.7 ~ 0.9 : </a:t>
            </a:r>
            <a:r>
              <a:rPr lang="ko-KR" altLang="en-US" sz="1000"/>
              <a:t>상관관계가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0.4 ~ 0.7 : </a:t>
            </a:r>
            <a:r>
              <a:rPr lang="ko-KR" altLang="en-US" sz="1000"/>
              <a:t>상관관계가 있다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~ 0.4 : </a:t>
            </a:r>
            <a:r>
              <a:rPr lang="ko-KR" altLang="en-US" sz="1000"/>
              <a:t>상관관계가 있으나 낮다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</a:t>
            </a:r>
            <a:r>
              <a:rPr lang="ko-KR" altLang="en-US" sz="1000"/>
              <a:t>미만 </a:t>
            </a:r>
            <a:r>
              <a:rPr lang="en-US" altLang="ko-KR" sz="1000" dirty="0"/>
              <a:t>: </a:t>
            </a:r>
            <a:r>
              <a:rPr lang="ko-KR" altLang="en-US" sz="1000"/>
              <a:t>상관관계가 거의 없다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지수가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반대방향의 상관관계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299334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상관관계 분석</a:t>
            </a:r>
            <a:endParaRPr lang="ko-KR" altLang="en-US" sz="14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EBB3444-25CC-ED42-8C75-8173FEE20626}"/>
              </a:ext>
            </a:extLst>
          </p:cNvPr>
          <p:cNvSpPr/>
          <p:nvPr/>
        </p:nvSpPr>
        <p:spPr>
          <a:xfrm>
            <a:off x="8408903" y="1343830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85CCC5-2C7F-6D42-A345-0BA5D13EED49}"/>
              </a:ext>
            </a:extLst>
          </p:cNvPr>
          <p:cNvSpPr txBox="1"/>
          <p:nvPr/>
        </p:nvSpPr>
        <p:spPr>
          <a:xfrm>
            <a:off x="8757879" y="1253665"/>
            <a:ext cx="150233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비교 이벤트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선택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3941DB-9435-924C-B62E-D708A9E78544}"/>
              </a:ext>
            </a:extLst>
          </p:cNvPr>
          <p:cNvSpPr/>
          <p:nvPr/>
        </p:nvSpPr>
        <p:spPr>
          <a:xfrm>
            <a:off x="7117497" y="3539897"/>
            <a:ext cx="4188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사용시간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050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증가시</a:t>
            </a:r>
            <a:r>
              <a:rPr lang="ko-KR" altLang="en-US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녹화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증가</a:t>
            </a:r>
            <a:endParaRPr lang="en-US" altLang="ko-KR" sz="105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 dirty="0"/>
              <a:t>사용시간</a:t>
            </a:r>
            <a:r>
              <a:rPr lang="en-US" altLang="ko-KR" sz="1050" dirty="0"/>
              <a:t>]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증가시</a:t>
            </a:r>
            <a:r>
              <a:rPr lang="ko-KR" altLang="en-US" sz="1050" dirty="0"/>
              <a:t> </a:t>
            </a:r>
            <a:r>
              <a:rPr lang="en-US" altLang="ko-KR" sz="1050" dirty="0"/>
              <a:t>[</a:t>
            </a:r>
            <a:r>
              <a:rPr lang="ko-KR" altLang="en-US" sz="1050" dirty="0" err="1"/>
              <a:t>홈광고클릭</a:t>
            </a:r>
            <a:r>
              <a:rPr lang="en-US" altLang="ko-KR" sz="1050" dirty="0"/>
              <a:t>]</a:t>
            </a:r>
            <a:r>
              <a:rPr lang="ko-KR" altLang="en-US" sz="1050" dirty="0"/>
              <a:t> 감소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 dirty="0"/>
              <a:t>사용시간</a:t>
            </a:r>
            <a:r>
              <a:rPr lang="en-US" altLang="ko-KR" sz="1050" dirty="0"/>
              <a:t>]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증가시</a:t>
            </a:r>
            <a:r>
              <a:rPr lang="ko-KR" altLang="en-US" sz="1050" dirty="0"/>
              <a:t> </a:t>
            </a:r>
            <a:r>
              <a:rPr lang="en-US" altLang="ko-KR" sz="1050" dirty="0"/>
              <a:t>[</a:t>
            </a:r>
            <a:r>
              <a:rPr lang="ko-KR" altLang="en-US" sz="1050" dirty="0" err="1"/>
              <a:t>홈광고유입</a:t>
            </a:r>
            <a:r>
              <a:rPr lang="en-US" altLang="ko-KR" sz="1050" dirty="0"/>
              <a:t>]</a:t>
            </a:r>
            <a:r>
              <a:rPr lang="ko-KR" altLang="en-US" sz="1050" dirty="0"/>
              <a:t> 감소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F35766CB-854F-EA4B-9432-E7861D76A3CF}"/>
              </a:ext>
            </a:extLst>
          </p:cNvPr>
          <p:cNvSpPr/>
          <p:nvPr/>
        </p:nvSpPr>
        <p:spPr>
          <a:xfrm>
            <a:off x="10253816" y="3388060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2FC6F-6DF1-7145-8A06-A9AFB11A8077}"/>
              </a:ext>
            </a:extLst>
          </p:cNvPr>
          <p:cNvSpPr txBox="1"/>
          <p:nvPr/>
        </p:nvSpPr>
        <p:spPr>
          <a:xfrm>
            <a:off x="10480468" y="3569535"/>
            <a:ext cx="178446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상관지수</a:t>
            </a:r>
            <a:r>
              <a:rPr kumimoji="1" lang="ko-KR" altLang="en-US" dirty="0">
                <a:solidFill>
                  <a:schemeClr val="bg1"/>
                </a:solidFill>
              </a:rPr>
              <a:t> 제시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</a:rPr>
              <a:t>인사이트</a:t>
            </a:r>
            <a:r>
              <a:rPr kumimoji="1" lang="ko-KR" altLang="en-US" dirty="0">
                <a:solidFill>
                  <a:schemeClr val="bg1"/>
                </a:solidFill>
              </a:rPr>
              <a:t> 제시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C4873C-2017-2B45-8FA7-178B3E3841D2}"/>
              </a:ext>
            </a:extLst>
          </p:cNvPr>
          <p:cNvSpPr/>
          <p:nvPr/>
        </p:nvSpPr>
        <p:spPr>
          <a:xfrm>
            <a:off x="8123829" y="2639560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245055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3537" y="398097"/>
            <a:ext cx="1007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이벤트간의 상관관계와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-0.28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-0.88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상관관계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951" y="5515784"/>
            <a:ext cx="3071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/>
              <a:t>상관분석은 한 변수의 변화에 따른 다른 변수의 </a:t>
            </a:r>
            <a:endParaRPr lang="en-US" altLang="ko-KR" sz="1000" dirty="0"/>
          </a:p>
          <a:p>
            <a:r>
              <a:rPr lang="ko-KR" altLang="en-US" sz="1000" dirty="0"/>
              <a:t>변화 정도와 방향을 예측하는 분석기법입니다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0.9 </a:t>
            </a:r>
            <a:r>
              <a:rPr lang="ko-KR" altLang="en-US" sz="1000"/>
              <a:t>이상 </a:t>
            </a:r>
            <a:r>
              <a:rPr lang="en-US" altLang="ko-KR" sz="1000" dirty="0"/>
              <a:t>: </a:t>
            </a:r>
            <a:r>
              <a:rPr lang="ko-KR" altLang="en-US" sz="1000"/>
              <a:t>상관관계가 아주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0.7 ~ 0.9 : </a:t>
            </a:r>
            <a:r>
              <a:rPr lang="ko-KR" altLang="en-US" sz="1000"/>
              <a:t>상관관계가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0.4 ~ 0.7 : </a:t>
            </a:r>
            <a:r>
              <a:rPr lang="ko-KR" altLang="en-US" sz="1000"/>
              <a:t>상관관계가 있다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~ 0.4 : </a:t>
            </a:r>
            <a:r>
              <a:rPr lang="ko-KR" altLang="en-US" sz="1000"/>
              <a:t>상관관계가 있으나 낮다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</a:t>
            </a:r>
            <a:r>
              <a:rPr lang="ko-KR" altLang="en-US" sz="1000"/>
              <a:t>미만 </a:t>
            </a:r>
            <a:r>
              <a:rPr lang="en-US" altLang="ko-KR" sz="1000" dirty="0"/>
              <a:t>: </a:t>
            </a:r>
            <a:r>
              <a:rPr lang="ko-KR" altLang="en-US" sz="1000"/>
              <a:t>상관관계가 거의 없다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지수가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반대방향의 상관관계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299334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상관관계 분석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3941DB-9435-924C-B62E-D708A9E78544}"/>
              </a:ext>
            </a:extLst>
          </p:cNvPr>
          <p:cNvSpPr/>
          <p:nvPr/>
        </p:nvSpPr>
        <p:spPr>
          <a:xfrm>
            <a:off x="7117497" y="3539897"/>
            <a:ext cx="4188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사용시간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050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증가시</a:t>
            </a:r>
            <a:r>
              <a:rPr lang="ko-KR" altLang="en-US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녹화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증가</a:t>
            </a:r>
            <a:endParaRPr lang="en-US" altLang="ko-KR" sz="105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 dirty="0"/>
              <a:t>사용시간</a:t>
            </a:r>
            <a:r>
              <a:rPr lang="en-US" altLang="ko-KR" sz="1050" dirty="0"/>
              <a:t>]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증가시</a:t>
            </a:r>
            <a:r>
              <a:rPr lang="ko-KR" altLang="en-US" sz="1050" dirty="0"/>
              <a:t> </a:t>
            </a:r>
            <a:r>
              <a:rPr lang="en-US" altLang="ko-KR" sz="1050" dirty="0"/>
              <a:t>[</a:t>
            </a:r>
            <a:r>
              <a:rPr lang="ko-KR" altLang="en-US" sz="1050" dirty="0" err="1"/>
              <a:t>홈광고클릭</a:t>
            </a:r>
            <a:r>
              <a:rPr lang="en-US" altLang="ko-KR" sz="1050" dirty="0"/>
              <a:t>]</a:t>
            </a:r>
            <a:r>
              <a:rPr lang="ko-KR" altLang="en-US" sz="1050" dirty="0"/>
              <a:t> 감소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 dirty="0"/>
              <a:t>사용시간</a:t>
            </a:r>
            <a:r>
              <a:rPr lang="en-US" altLang="ko-KR" sz="1050" dirty="0"/>
              <a:t>]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증가시</a:t>
            </a:r>
            <a:r>
              <a:rPr lang="ko-KR" altLang="en-US" sz="1050" dirty="0"/>
              <a:t> </a:t>
            </a:r>
            <a:r>
              <a:rPr lang="en-US" altLang="ko-KR" sz="1050" dirty="0"/>
              <a:t>[</a:t>
            </a:r>
            <a:r>
              <a:rPr lang="ko-KR" altLang="en-US" sz="1050" dirty="0" err="1"/>
              <a:t>홈광고유입</a:t>
            </a:r>
            <a:r>
              <a:rPr lang="en-US" altLang="ko-KR" sz="1050" dirty="0"/>
              <a:t>]</a:t>
            </a:r>
            <a:r>
              <a:rPr lang="ko-KR" altLang="en-US" sz="1050" dirty="0"/>
              <a:t> 감소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F35766CB-854F-EA4B-9432-E7861D76A3CF}"/>
              </a:ext>
            </a:extLst>
          </p:cNvPr>
          <p:cNvSpPr/>
          <p:nvPr/>
        </p:nvSpPr>
        <p:spPr>
          <a:xfrm>
            <a:off x="10104333" y="1016498"/>
            <a:ext cx="513501" cy="45448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10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D7AC43-B19D-9948-85D0-B02AFAB644F2}"/>
              </a:ext>
            </a:extLst>
          </p:cNvPr>
          <p:cNvSpPr/>
          <p:nvPr/>
        </p:nvSpPr>
        <p:spPr>
          <a:xfrm>
            <a:off x="10106024" y="1456428"/>
            <a:ext cx="2085077" cy="4544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/>
              <a:t>편집기능</a:t>
            </a:r>
            <a:r>
              <a:rPr lang="ko-KR" altLang="en-US" sz="1050" dirty="0"/>
              <a:t> 추가 </a:t>
            </a:r>
            <a:r>
              <a:rPr lang="en-US" altLang="ko-KR" sz="1050" dirty="0"/>
              <a:t>(</a:t>
            </a:r>
            <a:r>
              <a:rPr lang="ko-KR" altLang="en-US" sz="1050" dirty="0"/>
              <a:t>보고 편의 고려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-&gt;&gt; </a:t>
            </a:r>
            <a:r>
              <a:rPr lang="ko-KR" altLang="en-US" sz="1050" dirty="0"/>
              <a:t>정렬</a:t>
            </a:r>
            <a:r>
              <a:rPr lang="en-US" altLang="ko-KR" sz="1050" dirty="0"/>
              <a:t>/ </a:t>
            </a:r>
            <a:r>
              <a:rPr lang="ko-KR" altLang="en-US" sz="1050" dirty="0"/>
              <a:t>삭제</a:t>
            </a:r>
            <a:r>
              <a:rPr lang="en-US" altLang="ko-KR" sz="1050" dirty="0"/>
              <a:t>/ </a:t>
            </a:r>
            <a:r>
              <a:rPr lang="ko-KR" altLang="en-US" sz="1050" dirty="0" err="1"/>
              <a:t>순서변경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6262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3537" y="398097"/>
            <a:ext cx="1007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이벤트간의 상관관계와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-0.28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-0.88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상관관계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951" y="5515784"/>
            <a:ext cx="3071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/>
              <a:t>상관분석은 한 변수의 변화에 따른 다른 변수의 </a:t>
            </a:r>
            <a:endParaRPr lang="en-US" altLang="ko-KR" sz="1000" dirty="0"/>
          </a:p>
          <a:p>
            <a:r>
              <a:rPr lang="ko-KR" altLang="en-US" sz="1000" dirty="0"/>
              <a:t>변화 정도와 방향을 예측하는 분석기법입니다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0.9 </a:t>
            </a:r>
            <a:r>
              <a:rPr lang="ko-KR" altLang="en-US" sz="1000"/>
              <a:t>이상 </a:t>
            </a:r>
            <a:r>
              <a:rPr lang="en-US" altLang="ko-KR" sz="1000" dirty="0"/>
              <a:t>: </a:t>
            </a:r>
            <a:r>
              <a:rPr lang="ko-KR" altLang="en-US" sz="1000"/>
              <a:t>상관관계가 아주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0.7 ~ 0.9 : </a:t>
            </a:r>
            <a:r>
              <a:rPr lang="ko-KR" altLang="en-US" sz="1000"/>
              <a:t>상관관계가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0.4 ~ 0.7 : </a:t>
            </a:r>
            <a:r>
              <a:rPr lang="ko-KR" altLang="en-US" sz="1000"/>
              <a:t>상관관계가 있다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~ 0.4 : </a:t>
            </a:r>
            <a:r>
              <a:rPr lang="ko-KR" altLang="en-US" sz="1000"/>
              <a:t>상관관계가 있으나 낮다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</a:t>
            </a:r>
            <a:r>
              <a:rPr lang="ko-KR" altLang="en-US" sz="1000"/>
              <a:t>미만 </a:t>
            </a:r>
            <a:r>
              <a:rPr lang="en-US" altLang="ko-KR" sz="1000" dirty="0"/>
              <a:t>: </a:t>
            </a:r>
            <a:r>
              <a:rPr lang="ko-KR" altLang="en-US" sz="1000"/>
              <a:t>상관관계가 거의 없다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지수가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반대방향의 상관관계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63089"/>
              </p:ext>
            </p:extLst>
          </p:nvPr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검색광고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0.31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오가닉</a:t>
                      </a:r>
                      <a:r>
                        <a:rPr lang="ko-KR" altLang="en-US" sz="1200" dirty="0"/>
                        <a:t>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299334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상관관계 분석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3941DB-9435-924C-B62E-D708A9E78544}"/>
              </a:ext>
            </a:extLst>
          </p:cNvPr>
          <p:cNvSpPr/>
          <p:nvPr/>
        </p:nvSpPr>
        <p:spPr>
          <a:xfrm>
            <a:off x="7117497" y="3539897"/>
            <a:ext cx="4188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사용시간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050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증가시</a:t>
            </a:r>
            <a:r>
              <a:rPr lang="ko-KR" altLang="en-US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녹화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증가</a:t>
            </a:r>
            <a:endParaRPr lang="en-US" altLang="ko-KR" sz="105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 dirty="0"/>
              <a:t>사용시간</a:t>
            </a:r>
            <a:r>
              <a:rPr lang="en-US" altLang="ko-KR" sz="1050" dirty="0"/>
              <a:t>]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증가시</a:t>
            </a:r>
            <a:r>
              <a:rPr lang="ko-KR" altLang="en-US" sz="1050" dirty="0"/>
              <a:t> </a:t>
            </a:r>
            <a:r>
              <a:rPr lang="en-US" altLang="ko-KR" sz="1050" dirty="0"/>
              <a:t>[</a:t>
            </a:r>
            <a:r>
              <a:rPr lang="ko-KR" altLang="en-US" sz="1050" dirty="0" err="1"/>
              <a:t>홈광고클릭</a:t>
            </a:r>
            <a:r>
              <a:rPr lang="en-US" altLang="ko-KR" sz="1050" dirty="0"/>
              <a:t>]</a:t>
            </a:r>
            <a:r>
              <a:rPr lang="ko-KR" altLang="en-US" sz="1050" dirty="0"/>
              <a:t> 감소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 dirty="0"/>
              <a:t>사용시간</a:t>
            </a:r>
            <a:r>
              <a:rPr lang="en-US" altLang="ko-KR" sz="1050" dirty="0"/>
              <a:t>]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증가시</a:t>
            </a:r>
            <a:r>
              <a:rPr lang="ko-KR" altLang="en-US" sz="1050" dirty="0"/>
              <a:t> </a:t>
            </a:r>
            <a:r>
              <a:rPr lang="en-US" altLang="ko-KR" sz="1050" dirty="0"/>
              <a:t>[</a:t>
            </a:r>
            <a:r>
              <a:rPr lang="ko-KR" altLang="en-US" sz="1050" dirty="0" err="1"/>
              <a:t>홈광고유입</a:t>
            </a:r>
            <a:r>
              <a:rPr lang="en-US" altLang="ko-KR" sz="1050" dirty="0"/>
              <a:t>]</a:t>
            </a:r>
            <a:r>
              <a:rPr lang="ko-KR" altLang="en-US" sz="1050" dirty="0"/>
              <a:t> 감소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F35766CB-854F-EA4B-9432-E7861D76A3CF}"/>
              </a:ext>
            </a:extLst>
          </p:cNvPr>
          <p:cNvSpPr/>
          <p:nvPr/>
        </p:nvSpPr>
        <p:spPr>
          <a:xfrm>
            <a:off x="6232422" y="5235884"/>
            <a:ext cx="513501" cy="45448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4E633-AEC3-EE47-AF4E-15C9A297A155}"/>
              </a:ext>
            </a:extLst>
          </p:cNvPr>
          <p:cNvSpPr txBox="1"/>
          <p:nvPr/>
        </p:nvSpPr>
        <p:spPr>
          <a:xfrm>
            <a:off x="5033973" y="5738863"/>
            <a:ext cx="1872629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심화분석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(4~10</a:t>
            </a:r>
            <a:r>
              <a:rPr kumimoji="1" lang="ko-KR" altLang="en-US" dirty="0">
                <a:solidFill>
                  <a:schemeClr val="bg1"/>
                </a:solidFill>
              </a:rPr>
              <a:t>단계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 반복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9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요인별 시각화 및 마케팅 인사이트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98696445-28E5-7F45-AAB8-2566FBADF0BF}"/>
              </a:ext>
            </a:extLst>
          </p:cNvPr>
          <p:cNvSpPr/>
          <p:nvPr/>
        </p:nvSpPr>
        <p:spPr>
          <a:xfrm>
            <a:off x="339726" y="1299884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B60380-057B-0E48-8682-E111D194EAD1}"/>
              </a:ext>
            </a:extLst>
          </p:cNvPr>
          <p:cNvSpPr txBox="1"/>
          <p:nvPr/>
        </p:nvSpPr>
        <p:spPr>
          <a:xfrm>
            <a:off x="725871" y="1258363"/>
            <a:ext cx="158408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Default Show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3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요인별 시각화 및 마케팅 인사이트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98696445-28E5-7F45-AAB8-2566FBADF0BF}"/>
              </a:ext>
            </a:extLst>
          </p:cNvPr>
          <p:cNvSpPr/>
          <p:nvPr/>
        </p:nvSpPr>
        <p:spPr>
          <a:xfrm>
            <a:off x="3307665" y="1964403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B243E0-B75D-6847-8A7F-912F6F0A81F0}"/>
              </a:ext>
            </a:extLst>
          </p:cNvPr>
          <p:cNvSpPr/>
          <p:nvPr/>
        </p:nvSpPr>
        <p:spPr>
          <a:xfrm>
            <a:off x="3298573" y="2306575"/>
            <a:ext cx="1636077" cy="3824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/>
              <a:t>변수 설명 </a:t>
            </a:r>
            <a:r>
              <a:rPr lang="en-US" altLang="ko-KR" sz="1100" b="1" dirty="0"/>
              <a:t>[</a:t>
            </a:r>
            <a:r>
              <a:rPr lang="ko-KR" altLang="en-US" sz="1100" b="1" dirty="0" err="1"/>
              <a:t>팝업창</a:t>
            </a:r>
            <a:r>
              <a:rPr lang="en-US" altLang="ko-KR" sz="1100" b="1" dirty="0"/>
              <a:t>]</a:t>
            </a:r>
          </a:p>
          <a:p>
            <a:r>
              <a:rPr lang="en-US" altLang="ko-KR" sz="1000" dirty="0"/>
              <a:t>-&gt; </a:t>
            </a:r>
            <a:r>
              <a:rPr lang="ko-KR" altLang="en-US" sz="1000" dirty="0"/>
              <a:t>해당 이벤트 </a:t>
            </a:r>
            <a:r>
              <a:rPr lang="ko-KR" altLang="en-US" sz="1000" dirty="0" err="1"/>
              <a:t>정의내용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51084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EditBeauty_Click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Screen_Gallery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use_time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DdayMenu_Click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EditRotation_Click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MacaronGallery_Click 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EditDrawing_Click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MacaronVideo_Click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MacaronCam_Click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GalleryAD_Cick</a:t>
            </a:r>
            <a:r>
              <a:rPr lang="ko-KR" altLang="en-US" sz="1200"/>
              <a:t>의 </a:t>
            </a:r>
            <a:r>
              <a:rPr lang="ko-KR" altLang="en-US" sz="1200" dirty="0"/>
              <a:t>성과에 유의미한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영향을 미친 이벤트입니다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요인별 시각화 및 마케팅 인사이트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1000회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GalleryAD_Click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102.8회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 dirty="0">
                <a:latin typeface="+mn-ea"/>
              </a:rPr>
              <a:t>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Screen_Gallery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77.6회 증가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DdayMenu_Click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64.9회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214.6회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MacaronVideo_Click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99.1회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EditBeauty_Click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20.7회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use_time 1시간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1.5회 감소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1"/>
          <a:stretch/>
        </p:blipFill>
        <p:spPr>
          <a:xfrm>
            <a:off x="6364153" y="1190322"/>
            <a:ext cx="1352532" cy="141877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6" r="31675"/>
          <a:stretch/>
        </p:blipFill>
        <p:spPr>
          <a:xfrm>
            <a:off x="7981370" y="1193356"/>
            <a:ext cx="1470075" cy="1418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60"/>
          <a:stretch/>
        </p:blipFill>
        <p:spPr>
          <a:xfrm>
            <a:off x="9611762" y="1188016"/>
            <a:ext cx="1464549" cy="14187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2"/>
          <a:stretch/>
        </p:blipFill>
        <p:spPr>
          <a:xfrm>
            <a:off x="9607723" y="3890937"/>
            <a:ext cx="1438121" cy="151931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3" r="32282"/>
          <a:stretch/>
        </p:blipFill>
        <p:spPr>
          <a:xfrm>
            <a:off x="7981370" y="3891079"/>
            <a:ext cx="1485882" cy="151931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2"/>
          <a:stretch/>
        </p:blipFill>
        <p:spPr>
          <a:xfrm>
            <a:off x="6356383" y="3889255"/>
            <a:ext cx="1435487" cy="1519314"/>
          </a:xfrm>
          <a:prstGeom prst="rect">
            <a:avLst/>
          </a:prstGeom>
        </p:spPr>
      </p:pic>
      <p:sp>
        <p:nvSpPr>
          <p:cNvPr id="4" name="이등변 삼각형 3"/>
          <p:cNvSpPr/>
          <p:nvPr/>
        </p:nvSpPr>
        <p:spPr>
          <a:xfrm rot="5400000">
            <a:off x="11189360" y="172732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5400000">
            <a:off x="11189360" y="449183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21D63648-7A94-3B44-B4A5-A5F508F4D3A1}"/>
              </a:ext>
            </a:extLst>
          </p:cNvPr>
          <p:cNvSpPr/>
          <p:nvPr/>
        </p:nvSpPr>
        <p:spPr>
          <a:xfrm>
            <a:off x="3216926" y="2113723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E6B78-B5B1-A34A-AFC0-1D578C4CA23F}"/>
              </a:ext>
            </a:extLst>
          </p:cNvPr>
          <p:cNvSpPr txBox="1"/>
          <p:nvPr/>
        </p:nvSpPr>
        <p:spPr>
          <a:xfrm>
            <a:off x="3600472" y="2083582"/>
            <a:ext cx="165141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목적변수</a:t>
            </a:r>
            <a:r>
              <a:rPr kumimoji="1" lang="ko-KR" altLang="en-US" dirty="0">
                <a:solidFill>
                  <a:schemeClr val="bg1"/>
                </a:solidFill>
              </a:rPr>
              <a:t> 선택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2D405A10-C5F5-4847-AB5A-239443A9D2CE}"/>
              </a:ext>
            </a:extLst>
          </p:cNvPr>
          <p:cNvSpPr/>
          <p:nvPr/>
        </p:nvSpPr>
        <p:spPr>
          <a:xfrm>
            <a:off x="3441239" y="3453078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717434-35EA-B84C-90A6-044C05F7FB9C}"/>
              </a:ext>
            </a:extLst>
          </p:cNvPr>
          <p:cNvSpPr txBox="1"/>
          <p:nvPr/>
        </p:nvSpPr>
        <p:spPr>
          <a:xfrm>
            <a:off x="3824785" y="3249680"/>
            <a:ext cx="165141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자동 추출된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설명변수 제시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09845C-73FD-D643-8398-B5173E6EF1AC}"/>
              </a:ext>
            </a:extLst>
          </p:cNvPr>
          <p:cNvSpPr/>
          <p:nvPr/>
        </p:nvSpPr>
        <p:spPr>
          <a:xfrm>
            <a:off x="966701" y="3948985"/>
            <a:ext cx="4254929" cy="2768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7A755E-6C9B-594B-BFBE-E9B893794C6B}"/>
              </a:ext>
            </a:extLst>
          </p:cNvPr>
          <p:cNvSpPr/>
          <p:nvPr/>
        </p:nvSpPr>
        <p:spPr>
          <a:xfrm>
            <a:off x="6308204" y="1095568"/>
            <a:ext cx="5693287" cy="5698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C221617-EAA1-1042-A2EB-A052BF70F839}"/>
              </a:ext>
            </a:extLst>
          </p:cNvPr>
          <p:cNvSpPr/>
          <p:nvPr/>
        </p:nvSpPr>
        <p:spPr>
          <a:xfrm>
            <a:off x="8913286" y="451456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38135A-0360-A440-85FF-D3991EF6402B}"/>
              </a:ext>
            </a:extLst>
          </p:cNvPr>
          <p:cNvSpPr txBox="1"/>
          <p:nvPr/>
        </p:nvSpPr>
        <p:spPr>
          <a:xfrm>
            <a:off x="9291650" y="372242"/>
            <a:ext cx="2853666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각 설명변수의 영향력 및 시각화 제시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ko-KR" altLang="en-US" sz="1200" dirty="0">
                <a:solidFill>
                  <a:schemeClr val="bg1"/>
                </a:solidFill>
              </a:rPr>
              <a:t>영향력의 마케팅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인사이트</a:t>
            </a:r>
            <a:r>
              <a:rPr kumimoji="1" lang="ko-KR" altLang="en-US" sz="1200" dirty="0">
                <a:solidFill>
                  <a:schemeClr val="bg1"/>
                </a:solidFill>
              </a:rPr>
              <a:t> 제시</a:t>
            </a:r>
          </a:p>
        </p:txBody>
      </p:sp>
    </p:spTree>
    <p:extLst>
      <p:ext uri="{BB962C8B-B14F-4D97-AF65-F5344CB8AC3E}">
        <p14:creationId xmlns:p14="http://schemas.microsoft.com/office/powerpoint/2010/main" val="292680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EditBeauty_Click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Screen_Gallery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use_time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DdayMenu_Click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EditRotation_Click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MacaronGallery_Click 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EditDrawing_Click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MacaronVideo_Click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MacaronCam_Click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GalleryAD_Cick</a:t>
            </a:r>
            <a:r>
              <a:rPr lang="ko-KR" altLang="en-US" sz="1200"/>
              <a:t>의 </a:t>
            </a:r>
            <a:r>
              <a:rPr lang="ko-KR" altLang="en-US" sz="1200" dirty="0"/>
              <a:t>성과에 유의미한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영향을 미친 이벤트입니다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요인별 시각화 및 마케팅 인사이트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1000회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GalleryAD_Click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102.8회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 dirty="0">
                <a:latin typeface="+mn-ea"/>
              </a:rPr>
              <a:t>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Screen_Gallery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77.6회 증가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DdayMenu_Click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64.9회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214.6회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MacaronVideo_Click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99.1회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EditBeauty_Click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20.7회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use_time 1시간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1.5회 감소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1"/>
          <a:stretch/>
        </p:blipFill>
        <p:spPr>
          <a:xfrm>
            <a:off x="6364153" y="1190322"/>
            <a:ext cx="1352532" cy="141877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6" r="31675"/>
          <a:stretch/>
        </p:blipFill>
        <p:spPr>
          <a:xfrm>
            <a:off x="7981370" y="1193356"/>
            <a:ext cx="1470075" cy="1418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60"/>
          <a:stretch/>
        </p:blipFill>
        <p:spPr>
          <a:xfrm>
            <a:off x="9611762" y="1188016"/>
            <a:ext cx="1464549" cy="14187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2"/>
          <a:stretch/>
        </p:blipFill>
        <p:spPr>
          <a:xfrm>
            <a:off x="9607723" y="3890937"/>
            <a:ext cx="1438121" cy="151931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3" r="32282"/>
          <a:stretch/>
        </p:blipFill>
        <p:spPr>
          <a:xfrm>
            <a:off x="7981370" y="3891079"/>
            <a:ext cx="1485882" cy="151931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2"/>
          <a:stretch/>
        </p:blipFill>
        <p:spPr>
          <a:xfrm>
            <a:off x="6356383" y="3889255"/>
            <a:ext cx="1435487" cy="1519314"/>
          </a:xfrm>
          <a:prstGeom prst="rect">
            <a:avLst/>
          </a:prstGeom>
        </p:spPr>
      </p:pic>
      <p:sp>
        <p:nvSpPr>
          <p:cNvPr id="4" name="이등변 삼각형 3"/>
          <p:cNvSpPr/>
          <p:nvPr/>
        </p:nvSpPr>
        <p:spPr>
          <a:xfrm rot="5400000">
            <a:off x="11189360" y="172732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5400000">
            <a:off x="11189360" y="449183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C221617-EAA1-1042-A2EB-A052BF70F839}"/>
              </a:ext>
            </a:extLst>
          </p:cNvPr>
          <p:cNvSpPr/>
          <p:nvPr/>
        </p:nvSpPr>
        <p:spPr>
          <a:xfrm>
            <a:off x="1986" y="4326886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F88282A-3015-4142-843A-6083BC584321}"/>
              </a:ext>
            </a:extLst>
          </p:cNvPr>
          <p:cNvSpPr/>
          <p:nvPr/>
        </p:nvSpPr>
        <p:spPr>
          <a:xfrm>
            <a:off x="348196" y="4290340"/>
            <a:ext cx="1636077" cy="3824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/>
              <a:t>변수 설명 </a:t>
            </a:r>
            <a:r>
              <a:rPr lang="en-US" altLang="ko-KR" sz="1100" b="1" dirty="0"/>
              <a:t>[</a:t>
            </a:r>
            <a:r>
              <a:rPr lang="ko-KR" altLang="en-US" sz="1100" b="1" dirty="0" err="1"/>
              <a:t>팝업창</a:t>
            </a:r>
            <a:r>
              <a:rPr lang="en-US" altLang="ko-KR" sz="1100" b="1" dirty="0"/>
              <a:t>]</a:t>
            </a:r>
          </a:p>
          <a:p>
            <a:r>
              <a:rPr lang="en-US" altLang="ko-KR" sz="1000" dirty="0"/>
              <a:t>-&gt; </a:t>
            </a:r>
            <a:r>
              <a:rPr lang="ko-KR" altLang="en-US" sz="1000" dirty="0"/>
              <a:t>해당 이벤트 </a:t>
            </a:r>
            <a:r>
              <a:rPr lang="ko-KR" altLang="en-US" sz="1000" dirty="0" err="1"/>
              <a:t>정의내용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9847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EditBeauty_Click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Screen_Gallery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use_time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DdayMenu_Click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EditRotation_Click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MacaronGallery_Click 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EditDrawing_Click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MacaronVideo_Click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MacaronCam_Click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GalleryAD_Cick</a:t>
            </a:r>
            <a:r>
              <a:rPr lang="ko-KR" altLang="en-US" sz="1200"/>
              <a:t>의 </a:t>
            </a:r>
            <a:r>
              <a:rPr lang="ko-KR" altLang="en-US" sz="1200" dirty="0"/>
              <a:t>성과에 유의미한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영향을 미친 이벤트입니다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요인별 시각화 및 마케팅 인사이트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1000회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GalleryAD_Click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102.8회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 dirty="0">
                <a:latin typeface="+mn-ea"/>
              </a:rPr>
              <a:t>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Screen_Gallery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77.6회 증가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DdayMenu_Click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64.9회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214.6회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MacaronVideo_Click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99.1회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EditBeauty_Click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20.7회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use_time 1시간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1.5회 감소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1"/>
          <a:stretch/>
        </p:blipFill>
        <p:spPr>
          <a:xfrm>
            <a:off x="6364153" y="1190322"/>
            <a:ext cx="1352532" cy="141877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6" r="31675"/>
          <a:stretch/>
        </p:blipFill>
        <p:spPr>
          <a:xfrm>
            <a:off x="7981370" y="1193356"/>
            <a:ext cx="1470075" cy="1418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60"/>
          <a:stretch/>
        </p:blipFill>
        <p:spPr>
          <a:xfrm>
            <a:off x="9611762" y="1188016"/>
            <a:ext cx="1464549" cy="14187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2"/>
          <a:stretch/>
        </p:blipFill>
        <p:spPr>
          <a:xfrm>
            <a:off x="9607723" y="3890937"/>
            <a:ext cx="1438121" cy="151931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3" r="32282"/>
          <a:stretch/>
        </p:blipFill>
        <p:spPr>
          <a:xfrm>
            <a:off x="7981370" y="3891079"/>
            <a:ext cx="1485882" cy="151931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2"/>
          <a:stretch/>
        </p:blipFill>
        <p:spPr>
          <a:xfrm>
            <a:off x="6356383" y="3889255"/>
            <a:ext cx="1435487" cy="1519314"/>
          </a:xfrm>
          <a:prstGeom prst="rect">
            <a:avLst/>
          </a:prstGeom>
        </p:spPr>
      </p:pic>
      <p:sp>
        <p:nvSpPr>
          <p:cNvPr id="4" name="이등변 삼각형 3"/>
          <p:cNvSpPr/>
          <p:nvPr/>
        </p:nvSpPr>
        <p:spPr>
          <a:xfrm rot="5400000">
            <a:off x="11189360" y="172732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5400000">
            <a:off x="11189360" y="449183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750B20-30D2-3044-820B-68FDD93E71CD}"/>
              </a:ext>
            </a:extLst>
          </p:cNvPr>
          <p:cNvSpPr/>
          <p:nvPr/>
        </p:nvSpPr>
        <p:spPr>
          <a:xfrm>
            <a:off x="9907810" y="3492585"/>
            <a:ext cx="2284190" cy="5226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/>
              <a:t>텍스트 </a:t>
            </a:r>
            <a:r>
              <a:rPr lang="en-US" altLang="ko-KR" sz="1200" b="1" dirty="0"/>
              <a:t>: </a:t>
            </a:r>
            <a:r>
              <a:rPr lang="ko-KR" altLang="en-US" sz="1050"/>
              <a:t>상단부터 계수 </a:t>
            </a:r>
            <a:r>
              <a:rPr lang="ko-KR" altLang="en-US" sz="1050" dirty="0"/>
              <a:t>내림차순</a:t>
            </a:r>
            <a:endParaRPr lang="en-US" altLang="ko-KR" sz="1050" dirty="0"/>
          </a:p>
          <a:p>
            <a:r>
              <a:rPr lang="en-US" altLang="ko-KR" sz="1050" dirty="0"/>
              <a:t>-&gt; </a:t>
            </a:r>
            <a:r>
              <a:rPr lang="ko-KR" altLang="en-US" sz="1050"/>
              <a:t>화살표 </a:t>
            </a:r>
            <a:r>
              <a:rPr lang="ko-KR" altLang="en-US" sz="1050" dirty="0"/>
              <a:t>클릭하면 다음 </a:t>
            </a:r>
            <a:r>
              <a:rPr lang="en-US" altLang="ko-KR" sz="1050" dirty="0"/>
              <a:t>3</a:t>
            </a:r>
            <a:r>
              <a:rPr lang="ko-KR" altLang="en-US" sz="1050"/>
              <a:t>개 </a:t>
            </a:r>
            <a:r>
              <a:rPr lang="en-US" altLang="ko-KR" sz="1050" dirty="0"/>
              <a:t>(</a:t>
            </a:r>
            <a:r>
              <a:rPr lang="ko-KR" altLang="en-US" sz="1050"/>
              <a:t>연동</a:t>
            </a:r>
            <a:r>
              <a:rPr lang="en-US" altLang="ko-KR" sz="1050" dirty="0"/>
              <a:t>)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C4DB904-33CF-474B-809A-700588A19BB7}"/>
              </a:ext>
            </a:extLst>
          </p:cNvPr>
          <p:cNvSpPr/>
          <p:nvPr/>
        </p:nvSpPr>
        <p:spPr>
          <a:xfrm>
            <a:off x="6246610" y="1106765"/>
            <a:ext cx="4829701" cy="104447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C7CF12D-A0FB-0B4F-9F98-766970B7BBEA}"/>
              </a:ext>
            </a:extLst>
          </p:cNvPr>
          <p:cNvSpPr/>
          <p:nvPr/>
        </p:nvSpPr>
        <p:spPr>
          <a:xfrm>
            <a:off x="11192975" y="1346393"/>
            <a:ext cx="551350" cy="80736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6FF09F-49A5-1B45-979A-1841EC3CBB2F}"/>
              </a:ext>
            </a:extLst>
          </p:cNvPr>
          <p:cNvSpPr/>
          <p:nvPr/>
        </p:nvSpPr>
        <p:spPr>
          <a:xfrm>
            <a:off x="9907811" y="2155533"/>
            <a:ext cx="2284190" cy="5226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/>
              <a:t>아이콘 </a:t>
            </a:r>
            <a:r>
              <a:rPr lang="en-US" altLang="ko-KR" sz="1200" b="1" dirty="0"/>
              <a:t>: </a:t>
            </a:r>
            <a:r>
              <a:rPr lang="ko-KR" altLang="en-US" sz="1050"/>
              <a:t>좌측부터 </a:t>
            </a:r>
            <a:r>
              <a:rPr lang="ko-KR" altLang="en-US" sz="1050" dirty="0"/>
              <a:t>계수 내림차순</a:t>
            </a:r>
            <a:endParaRPr lang="en-US" altLang="ko-KR" sz="1050" dirty="0"/>
          </a:p>
          <a:p>
            <a:r>
              <a:rPr lang="en-US" altLang="ko-KR" sz="1050" dirty="0"/>
              <a:t>-&gt; </a:t>
            </a:r>
            <a:r>
              <a:rPr lang="ko-KR" altLang="en-US" sz="1050"/>
              <a:t>화살표 </a:t>
            </a:r>
            <a:r>
              <a:rPr lang="ko-KR" altLang="en-US" sz="1050" dirty="0"/>
              <a:t>클릭하면 다음 </a:t>
            </a:r>
            <a:r>
              <a:rPr lang="en-US" altLang="ko-KR" sz="1050" dirty="0"/>
              <a:t>3</a:t>
            </a:r>
            <a:r>
              <a:rPr lang="ko-KR" altLang="en-US" sz="1050"/>
              <a:t>개</a:t>
            </a:r>
            <a:endParaRPr lang="en-US" altLang="ko-KR" sz="105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51E9A9D1-0819-AB4B-B318-164EACD2EDA5}"/>
              </a:ext>
            </a:extLst>
          </p:cNvPr>
          <p:cNvSpPr/>
          <p:nvPr/>
        </p:nvSpPr>
        <p:spPr>
          <a:xfrm>
            <a:off x="6638949" y="2905962"/>
            <a:ext cx="4829701" cy="63024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/오른쪽 화살표 20">
            <a:extLst>
              <a:ext uri="{FF2B5EF4-FFF2-40B4-BE49-F238E27FC236}">
                <a16:creationId xmlns:a16="http://schemas.microsoft.com/office/drawing/2014/main" id="{C1B5EBC3-EB3C-CD42-B672-14629D20275F}"/>
              </a:ext>
            </a:extLst>
          </p:cNvPr>
          <p:cNvSpPr/>
          <p:nvPr/>
        </p:nvSpPr>
        <p:spPr>
          <a:xfrm rot="5400000">
            <a:off x="11483359" y="2879198"/>
            <a:ext cx="721955" cy="428626"/>
          </a:xfrm>
          <a:prstGeom prst="leftRightArrow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94E20BF-DBEC-1742-8141-F2C30ACFB37D}"/>
              </a:ext>
            </a:extLst>
          </p:cNvPr>
          <p:cNvSpPr/>
          <p:nvPr/>
        </p:nvSpPr>
        <p:spPr>
          <a:xfrm>
            <a:off x="11860989" y="1788220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1009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EditBeauty_Click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Screen_Gallery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use_time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DdayMenu_Click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EditRotation_Click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MacaronGallery_Click 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EditDrawing_Click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MacaronVideo_Click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MacaronCam_Click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GalleryAD_Cick</a:t>
            </a:r>
            <a:r>
              <a:rPr lang="ko-KR" altLang="en-US" sz="1200"/>
              <a:t>의 </a:t>
            </a:r>
            <a:r>
              <a:rPr lang="ko-KR" altLang="en-US" sz="1200" dirty="0"/>
              <a:t>성과에 유의미한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영향을 미친 이벤트입니다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요인별 시각화 및 마케팅 인사이트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1000회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GalleryAD_Click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102.8회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 dirty="0">
                <a:latin typeface="+mn-ea"/>
              </a:rPr>
              <a:t>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Screen_Gallery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77.6회 증가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DdayMenu_Click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64.9회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214.6회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MacaronVideo_Click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99.1회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EditBeauty_Click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20.7회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use_time 1시간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1.5회 감소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1"/>
          <a:stretch/>
        </p:blipFill>
        <p:spPr>
          <a:xfrm>
            <a:off x="6364153" y="1190322"/>
            <a:ext cx="1352532" cy="141877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6" r="31675"/>
          <a:stretch/>
        </p:blipFill>
        <p:spPr>
          <a:xfrm>
            <a:off x="7981370" y="1193356"/>
            <a:ext cx="1470075" cy="1418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60"/>
          <a:stretch/>
        </p:blipFill>
        <p:spPr>
          <a:xfrm>
            <a:off x="9611762" y="1188016"/>
            <a:ext cx="1464549" cy="14187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2"/>
          <a:stretch/>
        </p:blipFill>
        <p:spPr>
          <a:xfrm>
            <a:off x="9607723" y="3890937"/>
            <a:ext cx="1438121" cy="151931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3" r="32282"/>
          <a:stretch/>
        </p:blipFill>
        <p:spPr>
          <a:xfrm>
            <a:off x="7981370" y="3891079"/>
            <a:ext cx="1485882" cy="151931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2"/>
          <a:stretch/>
        </p:blipFill>
        <p:spPr>
          <a:xfrm>
            <a:off x="6356383" y="3889255"/>
            <a:ext cx="1435487" cy="1519314"/>
          </a:xfrm>
          <a:prstGeom prst="rect">
            <a:avLst/>
          </a:prstGeom>
        </p:spPr>
      </p:pic>
      <p:sp>
        <p:nvSpPr>
          <p:cNvPr id="4" name="이등변 삼각형 3"/>
          <p:cNvSpPr/>
          <p:nvPr/>
        </p:nvSpPr>
        <p:spPr>
          <a:xfrm rot="5400000">
            <a:off x="11189360" y="172732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5400000">
            <a:off x="11189360" y="449183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89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A0FE9-B426-3B48-8BC6-32DB64CC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818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3537" y="398097"/>
            <a:ext cx="1007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이벤트간의 상관관계와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-0.28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-0.88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상관관계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8123829" y="2639560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951" y="5515784"/>
            <a:ext cx="3071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/>
              <a:t>상관분석은 한 변수의 변화에 따른 다른 변수의 </a:t>
            </a:r>
            <a:endParaRPr lang="en-US" altLang="ko-KR" sz="1000" dirty="0"/>
          </a:p>
          <a:p>
            <a:r>
              <a:rPr lang="ko-KR" altLang="en-US" sz="1000" dirty="0"/>
              <a:t>변화 정도와 방향을 예측하는 분석기법입니다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0.9 </a:t>
            </a:r>
            <a:r>
              <a:rPr lang="ko-KR" altLang="en-US" sz="1000"/>
              <a:t>이상 </a:t>
            </a:r>
            <a:r>
              <a:rPr lang="en-US" altLang="ko-KR" sz="1000" dirty="0"/>
              <a:t>: </a:t>
            </a:r>
            <a:r>
              <a:rPr lang="ko-KR" altLang="en-US" sz="1000"/>
              <a:t>상관관계가 아주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0.7 ~ 0.9 : </a:t>
            </a:r>
            <a:r>
              <a:rPr lang="ko-KR" altLang="en-US" sz="1000"/>
              <a:t>상관관계가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0.4 ~ 0.7 : </a:t>
            </a:r>
            <a:r>
              <a:rPr lang="ko-KR" altLang="en-US" sz="1000"/>
              <a:t>상관관계가 있다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~ 0.4 : </a:t>
            </a:r>
            <a:r>
              <a:rPr lang="ko-KR" altLang="en-US" sz="1000"/>
              <a:t>상관관계가 있으나 낮다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</a:t>
            </a:r>
            <a:r>
              <a:rPr lang="ko-KR" altLang="en-US" sz="1000"/>
              <a:t>미만 </a:t>
            </a:r>
            <a:r>
              <a:rPr lang="en-US" altLang="ko-KR" sz="1000" dirty="0"/>
              <a:t>: </a:t>
            </a:r>
            <a:r>
              <a:rPr lang="ko-KR" altLang="en-US" sz="1000"/>
              <a:t>상관관계가 거의 없다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지수가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반대방향의 상관관계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검색광고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0.31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오가닉</a:t>
                      </a:r>
                      <a:r>
                        <a:rPr lang="ko-KR" altLang="en-US" sz="1200" dirty="0"/>
                        <a:t>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8123829" y="5841407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715459" y="108735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상관관계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715459" y="429753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 상관관계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8142910" y="154180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 dirty="0">
                <a:sym typeface="Symbol" pitchFamily="2" charset="2"/>
              </a:rPr>
              <a:t>검색기능 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299334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17497" y="3539897"/>
            <a:ext cx="4188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사용시간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증가시 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녹화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증가</a:t>
            </a:r>
            <a:endParaRPr lang="en-US" altLang="ko-KR" sz="105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 증가시 </a:t>
            </a:r>
            <a:r>
              <a:rPr lang="en-US" altLang="ko-KR" sz="1050" dirty="0"/>
              <a:t>[</a:t>
            </a:r>
            <a:r>
              <a:rPr lang="ko-KR" altLang="en-US" sz="1050"/>
              <a:t>홈광고클릭</a:t>
            </a:r>
            <a:r>
              <a:rPr lang="en-US" altLang="ko-KR" sz="1050" dirty="0"/>
              <a:t>]</a:t>
            </a:r>
            <a:r>
              <a:rPr lang="ko-KR" altLang="en-US" sz="1050"/>
              <a:t> 감소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 증가시 </a:t>
            </a:r>
            <a:r>
              <a:rPr lang="en-US" altLang="ko-KR" sz="1050" dirty="0"/>
              <a:t>[</a:t>
            </a:r>
            <a:r>
              <a:rPr lang="ko-KR" altLang="en-US" sz="1050"/>
              <a:t>홈광고유입</a:t>
            </a:r>
            <a:r>
              <a:rPr lang="en-US" altLang="ko-KR" sz="1050" dirty="0"/>
              <a:t>]</a:t>
            </a:r>
            <a:r>
              <a:rPr lang="ko-KR" altLang="en-US" sz="1050"/>
              <a:t> 감소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상관관계 분석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10106024" y="1456428"/>
            <a:ext cx="2085077" cy="4544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/>
              <a:t>편집기능</a:t>
            </a:r>
            <a:r>
              <a:rPr lang="ko-KR" altLang="en-US" sz="1050" dirty="0"/>
              <a:t> 추가 </a:t>
            </a:r>
            <a:r>
              <a:rPr lang="en-US" altLang="ko-KR" sz="1050" dirty="0"/>
              <a:t>(</a:t>
            </a:r>
            <a:r>
              <a:rPr lang="ko-KR" altLang="en-US" sz="1050"/>
              <a:t>보고 편의 고려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-&gt;&gt; </a:t>
            </a:r>
            <a:r>
              <a:rPr lang="ko-KR" altLang="en-US" sz="1050"/>
              <a:t>정렬</a:t>
            </a:r>
            <a:r>
              <a:rPr lang="en-US" altLang="ko-KR" sz="1050" dirty="0"/>
              <a:t>/ </a:t>
            </a:r>
            <a:r>
              <a:rPr lang="ko-KR" altLang="en-US" sz="1050"/>
              <a:t>삭제</a:t>
            </a:r>
            <a:r>
              <a:rPr lang="en-US" altLang="ko-KR" sz="1050" dirty="0"/>
              <a:t>/ </a:t>
            </a:r>
            <a:r>
              <a:rPr lang="ko-KR" altLang="en-US" sz="1050"/>
              <a:t>순서변경</a:t>
            </a:r>
            <a:endParaRPr lang="ko-KR" altLang="en-US" sz="1000"/>
          </a:p>
        </p:txBody>
      </p:sp>
      <p:sp>
        <p:nvSpPr>
          <p:cNvPr id="27" name="직사각형 26"/>
          <p:cNvSpPr/>
          <p:nvPr/>
        </p:nvSpPr>
        <p:spPr>
          <a:xfrm>
            <a:off x="4217514" y="2331162"/>
            <a:ext cx="1552359" cy="3824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/>
              <a:t>변수 설명 </a:t>
            </a:r>
            <a:r>
              <a:rPr lang="en-US" altLang="ko-KR" sz="1100" b="1" dirty="0"/>
              <a:t>[</a:t>
            </a:r>
            <a:r>
              <a:rPr lang="ko-KR" altLang="en-US" sz="1100" b="1"/>
              <a:t>팝업창</a:t>
            </a:r>
            <a:r>
              <a:rPr lang="en-US" altLang="ko-KR" sz="1100" b="1" dirty="0"/>
              <a:t>]</a:t>
            </a:r>
          </a:p>
          <a:p>
            <a:r>
              <a:rPr lang="en-US" altLang="ko-KR" sz="1000" dirty="0"/>
              <a:t>-&gt; </a:t>
            </a:r>
            <a:r>
              <a:rPr lang="ko-KR" altLang="en-US" sz="1000"/>
              <a:t>이벤트 정의서 노출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935130" y="2437343"/>
            <a:ext cx="2088176" cy="6342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/>
              <a:t>프론트</a:t>
            </a:r>
            <a:r>
              <a:rPr lang="ko-KR" altLang="en-US" sz="1050" dirty="0"/>
              <a:t> 디자인 방향 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1)</a:t>
            </a:r>
            <a:r>
              <a:rPr lang="ko-KR" altLang="en-US" sz="1050"/>
              <a:t>텍스트 가독성 강화</a:t>
            </a:r>
            <a:endParaRPr lang="en-US" altLang="ko-KR" sz="1050" dirty="0"/>
          </a:p>
          <a:p>
            <a:r>
              <a:rPr lang="en-US" altLang="ko-KR" sz="1050" dirty="0"/>
              <a:t>2)</a:t>
            </a:r>
            <a:r>
              <a:rPr lang="ko-KR" altLang="en-US" sz="1050"/>
              <a:t>직관성</a:t>
            </a:r>
            <a:r>
              <a:rPr lang="en-US" altLang="ko-KR" sz="1050" dirty="0"/>
              <a:t> (</a:t>
            </a:r>
            <a:r>
              <a:rPr lang="ko-KR" altLang="en-US" sz="1050"/>
              <a:t>상관성 방향</a:t>
            </a:r>
            <a:r>
              <a:rPr lang="en-US" altLang="ko-KR" sz="1050" dirty="0"/>
              <a:t>/</a:t>
            </a:r>
            <a:r>
              <a:rPr lang="ko-KR" altLang="en-US" sz="1050"/>
              <a:t>강도</a:t>
            </a:r>
            <a:r>
              <a:rPr lang="en-US" altLang="ko-KR" sz="1050" dirty="0"/>
              <a:t>)</a:t>
            </a:r>
            <a:endParaRPr lang="ko-KR" altLang="en-US" sz="1000"/>
          </a:p>
        </p:txBody>
      </p:sp>
      <p:sp>
        <p:nvSpPr>
          <p:cNvPr id="30" name="직사각형 29"/>
          <p:cNvSpPr/>
          <p:nvPr/>
        </p:nvSpPr>
        <p:spPr>
          <a:xfrm>
            <a:off x="1508578" y="32755"/>
            <a:ext cx="3177722" cy="441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/>
              <a:t>“</a:t>
            </a:r>
            <a:r>
              <a:rPr lang="ko-KR" altLang="en-US" sz="1050"/>
              <a:t>연관성</a:t>
            </a:r>
            <a:r>
              <a:rPr lang="en-US" altLang="ko-KR" sz="1050" dirty="0"/>
              <a:t>” -&gt; “</a:t>
            </a:r>
            <a:r>
              <a:rPr lang="ko-KR" altLang="en-US" sz="1050"/>
              <a:t>상관관계</a:t>
            </a:r>
            <a:r>
              <a:rPr lang="en-US" altLang="ko-KR" sz="1050" dirty="0"/>
              <a:t>” &gt;&gt; output </a:t>
            </a:r>
            <a:r>
              <a:rPr lang="ko-KR" altLang="en-US" sz="1050"/>
              <a:t>정의서에 반영</a:t>
            </a:r>
            <a:endParaRPr lang="en-US" altLang="ko-KR" sz="1050" dirty="0"/>
          </a:p>
          <a:p>
            <a:r>
              <a:rPr lang="en-US" altLang="ko-KR" sz="1050" dirty="0"/>
              <a:t>*Association Analysis</a:t>
            </a:r>
            <a:r>
              <a:rPr lang="ko-KR" altLang="en-US" sz="1050"/>
              <a:t>로 오인지 위험 있음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275176" y="5256722"/>
            <a:ext cx="1638271" cy="2227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/>
              <a:t>설명 변경 </a:t>
            </a:r>
            <a:r>
              <a:rPr lang="en-US" altLang="ko-KR" sz="1050" dirty="0"/>
              <a:t>(KSI</a:t>
            </a:r>
            <a:r>
              <a:rPr lang="ko-KR" altLang="en-US" sz="1050"/>
              <a:t>자료 참조</a:t>
            </a:r>
            <a:r>
              <a:rPr lang="en-US" altLang="ko-KR" sz="1050" dirty="0"/>
              <a:t>)</a:t>
            </a:r>
            <a:endParaRPr lang="ko-KR" altLang="en-US" sz="10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8001" y="9525"/>
            <a:ext cx="4725449" cy="73665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878" y="5247197"/>
            <a:ext cx="2899822" cy="154412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86199" y="5737802"/>
            <a:ext cx="2757462" cy="10805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/>
              <a:t>상관분석 </a:t>
            </a:r>
            <a:r>
              <a:rPr lang="ko-KR" altLang="en-US" sz="1100" b="1" dirty="0" err="1"/>
              <a:t>해석법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[</a:t>
            </a:r>
            <a:r>
              <a:rPr lang="ko-KR" altLang="en-US" sz="1100" b="1"/>
              <a:t>팝업창</a:t>
            </a:r>
            <a:r>
              <a:rPr lang="en-US" altLang="ko-KR" sz="1100" b="1" dirty="0"/>
              <a:t>]</a:t>
            </a:r>
          </a:p>
          <a:p>
            <a:r>
              <a:rPr lang="en-US" altLang="ko-KR" sz="1000" dirty="0"/>
              <a:t>-&gt; </a:t>
            </a:r>
            <a:r>
              <a:rPr lang="ko-KR" altLang="en-US" sz="1000"/>
              <a:t>변수간의 </a:t>
            </a:r>
            <a:r>
              <a:rPr lang="ko-KR" altLang="en-US" sz="1000" dirty="0"/>
              <a:t>방향은</a:t>
            </a:r>
            <a:r>
              <a:rPr lang="en-US" altLang="ko-KR" sz="1000" dirty="0"/>
              <a:t> </a:t>
            </a:r>
            <a:r>
              <a:rPr lang="ko-KR" altLang="en-US" sz="1000"/>
              <a:t>양수</a:t>
            </a:r>
            <a:r>
              <a:rPr lang="en-US" altLang="ko-KR" sz="1000" dirty="0"/>
              <a:t>(+)</a:t>
            </a:r>
            <a:r>
              <a:rPr lang="ko-KR" altLang="en-US" sz="1000"/>
              <a:t>와 음수</a:t>
            </a:r>
            <a:r>
              <a:rPr lang="en-US" altLang="ko-KR" sz="1000" dirty="0"/>
              <a:t>(-)</a:t>
            </a:r>
            <a:r>
              <a:rPr lang="ko-KR" altLang="en-US" sz="1000"/>
              <a:t>가</a:t>
            </a:r>
            <a:r>
              <a:rPr lang="en-US" altLang="ko-KR" sz="1000" dirty="0"/>
              <a:t> </a:t>
            </a:r>
            <a:r>
              <a:rPr lang="ko-KR" altLang="en-US" sz="1000"/>
              <a:t>있습니다</a:t>
            </a:r>
            <a:r>
              <a:rPr lang="en-US" altLang="ko-KR" sz="1000" dirty="0"/>
              <a:t>.</a:t>
            </a:r>
            <a:r>
              <a:rPr lang="ko-KR" altLang="en-US" sz="1000"/>
              <a:t> 양의 상관관계는 한 변수가 증가함에 따라 다른 변수도 증가하는 경우이고</a:t>
            </a:r>
            <a:r>
              <a:rPr lang="en-US" altLang="ko-KR" sz="1000" dirty="0"/>
              <a:t>, </a:t>
            </a:r>
            <a:r>
              <a:rPr lang="ko-KR" altLang="en-US" sz="1000"/>
              <a:t>음의 상관관계는 한 변수가 증가함에 따라 다른 변수는 감소하는 경우를 말합니다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17497" y="3515896"/>
            <a:ext cx="3271298" cy="60108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673089" y="3512861"/>
            <a:ext cx="1984075" cy="9722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/>
              <a:t>이벤트명</a:t>
            </a:r>
            <a:r>
              <a:rPr lang="ko-KR" altLang="en-US" sz="1050" dirty="0"/>
              <a:t> </a:t>
            </a:r>
            <a:r>
              <a:rPr lang="en-US" altLang="ko-KR" sz="1050" dirty="0"/>
              <a:t>: </a:t>
            </a:r>
            <a:r>
              <a:rPr lang="ko-KR" altLang="en-US" sz="1050"/>
              <a:t>정의서대로 풀이</a:t>
            </a:r>
            <a:endParaRPr lang="en-US" altLang="ko-KR" sz="1050" dirty="0"/>
          </a:p>
          <a:p>
            <a:r>
              <a:rPr lang="en-US" altLang="ko-KR" sz="1050" dirty="0"/>
              <a:t>Ex) </a:t>
            </a:r>
            <a:r>
              <a:rPr lang="en-US" altLang="ko-KR" sz="1050" dirty="0" err="1"/>
              <a:t>use_time</a:t>
            </a:r>
            <a:r>
              <a:rPr lang="en-US" altLang="ko-KR" sz="1050" dirty="0"/>
              <a:t> -&gt; </a:t>
            </a:r>
            <a:r>
              <a:rPr lang="ko-KR" altLang="en-US" sz="1050"/>
              <a:t>사용시간</a:t>
            </a:r>
            <a:endParaRPr lang="en-US" altLang="ko-KR" sz="1050" dirty="0"/>
          </a:p>
          <a:p>
            <a:r>
              <a:rPr lang="ko-KR" altLang="en-US" sz="1050" dirty="0"/>
              <a:t>조사 생략 </a:t>
            </a:r>
            <a:r>
              <a:rPr lang="en-US" altLang="ko-KR" sz="1050" dirty="0"/>
              <a:t>(</a:t>
            </a:r>
            <a:r>
              <a:rPr lang="ko-KR" altLang="en-US" sz="1050"/>
              <a:t>자동화 용이</a:t>
            </a:r>
            <a:r>
              <a:rPr lang="en-US" altLang="ko-KR" sz="1050" dirty="0"/>
              <a:t>)</a:t>
            </a:r>
          </a:p>
          <a:p>
            <a:r>
              <a:rPr lang="ko-KR" altLang="en-US" sz="1050" u="sng" dirty="0"/>
              <a:t>기준 </a:t>
            </a:r>
            <a:r>
              <a:rPr lang="en-US" altLang="ko-KR" sz="1050" u="sng" dirty="0"/>
              <a:t>: </a:t>
            </a:r>
            <a:r>
              <a:rPr lang="ko-KR" altLang="en-US" sz="1050" u="sng"/>
              <a:t>증가</a:t>
            </a:r>
            <a:endParaRPr lang="en-US" altLang="ko-KR" sz="1050" u="sng" dirty="0"/>
          </a:p>
          <a:p>
            <a:r>
              <a:rPr lang="ko-KR" altLang="en-US" sz="1050" dirty="0"/>
              <a:t>비교 </a:t>
            </a:r>
            <a:r>
              <a:rPr lang="en-US" altLang="ko-KR" sz="1050" dirty="0"/>
              <a:t>: </a:t>
            </a:r>
            <a:r>
              <a:rPr lang="ko-KR" altLang="en-US" sz="1050"/>
              <a:t>증가</a:t>
            </a:r>
            <a:r>
              <a:rPr lang="en-US" altLang="ko-KR" sz="1050" dirty="0"/>
              <a:t>/</a:t>
            </a:r>
            <a:r>
              <a:rPr lang="ko-KR" altLang="en-US" sz="1050"/>
              <a:t>감소 </a:t>
            </a:r>
            <a:r>
              <a:rPr lang="en-US" altLang="ko-KR" sz="1000" dirty="0"/>
              <a:t>(</a:t>
            </a:r>
            <a:r>
              <a:rPr lang="ko-KR" altLang="en-US" sz="1000"/>
              <a:t>계수에 따라</a:t>
            </a:r>
            <a:r>
              <a:rPr lang="en-US" altLang="ko-KR" sz="1000" dirty="0"/>
              <a:t>)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72162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EditBeauty_Click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Screen_Gallery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use_time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DdayMenu_Click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EditRotation_Click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MacaronGallery_Click 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EditDrawing_Click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MacaronVideo_Click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MacaronCam_Click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GalleryAD_Cick</a:t>
            </a:r>
            <a:r>
              <a:rPr lang="ko-KR" altLang="en-US" sz="1200"/>
              <a:t>의 </a:t>
            </a:r>
            <a:r>
              <a:rPr lang="ko-KR" altLang="en-US" sz="1200" dirty="0"/>
              <a:t>성과에 유의미한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영향을 미친 이벤트입니다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요인별 시각화 및 마케팅 인사이트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>
                <a:latin typeface="+mn-ea"/>
              </a:rPr>
              <a:t>1000회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GalleryAD_Click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>
                <a:latin typeface="+mn-ea"/>
              </a:rPr>
              <a:t>102.8회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Screen_Gallery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77.6회 증가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DdayMenu_Click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64.9회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214.6회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MacaronVideo_Click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99.1회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EditBeauty_Click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20.7회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use_time 1시간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1.5회 감소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348197" y="1275016"/>
            <a:ext cx="1636077" cy="3824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/>
              <a:t>변수 설명 </a:t>
            </a:r>
            <a:r>
              <a:rPr lang="en-US" altLang="ko-KR" sz="1100" b="1" dirty="0"/>
              <a:t>[</a:t>
            </a:r>
            <a:r>
              <a:rPr lang="ko-KR" altLang="en-US" sz="1100" b="1"/>
              <a:t>팝업창</a:t>
            </a:r>
            <a:r>
              <a:rPr lang="en-US" altLang="ko-KR" sz="1100" b="1" dirty="0"/>
              <a:t>]</a:t>
            </a:r>
          </a:p>
          <a:p>
            <a:r>
              <a:rPr lang="en-US" altLang="ko-KR" sz="1000" dirty="0"/>
              <a:t>-&gt; </a:t>
            </a:r>
            <a:r>
              <a:rPr lang="ko-KR" altLang="en-US" sz="1000"/>
              <a:t>해당 이벤트 정의내용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348196" y="4290340"/>
            <a:ext cx="1636077" cy="3824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/>
              <a:t>변수 설명 </a:t>
            </a:r>
            <a:r>
              <a:rPr lang="en-US" altLang="ko-KR" sz="1100" b="1" dirty="0"/>
              <a:t>[</a:t>
            </a:r>
            <a:r>
              <a:rPr lang="ko-KR" altLang="en-US" sz="1100" b="1"/>
              <a:t>팝업창</a:t>
            </a:r>
            <a:r>
              <a:rPr lang="en-US" altLang="ko-KR" sz="1100" b="1" dirty="0"/>
              <a:t>]</a:t>
            </a:r>
          </a:p>
          <a:p>
            <a:r>
              <a:rPr lang="en-US" altLang="ko-KR" sz="1000" dirty="0"/>
              <a:t>-&gt; </a:t>
            </a:r>
            <a:r>
              <a:rPr lang="ko-KR" altLang="en-US" sz="1000"/>
              <a:t>해당 이벤트 정의내용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172884" y="2450953"/>
            <a:ext cx="2192746" cy="8078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/>
              <a:t>분석팀</a:t>
            </a:r>
            <a:r>
              <a:rPr lang="ko-KR" altLang="en-US" sz="1050" dirty="0"/>
              <a:t> 협의로 목적변수 </a:t>
            </a:r>
            <a:r>
              <a:rPr lang="en-US" altLang="ko-KR" sz="1050" dirty="0"/>
              <a:t>List </a:t>
            </a:r>
            <a:r>
              <a:rPr lang="ko-KR" altLang="en-US" sz="1050"/>
              <a:t>결정</a:t>
            </a:r>
            <a:endParaRPr lang="en-US" altLang="ko-KR" sz="1050" dirty="0"/>
          </a:p>
          <a:p>
            <a:r>
              <a:rPr lang="en-US" altLang="ko-KR" sz="1050" dirty="0"/>
              <a:t>(‘</a:t>
            </a:r>
            <a:r>
              <a:rPr lang="ko-KR" altLang="en-US" sz="1050"/>
              <a:t>돈과 관련된 변수</a:t>
            </a:r>
            <a:r>
              <a:rPr lang="en-US" altLang="ko-KR" sz="1050" dirty="0"/>
              <a:t>’ </a:t>
            </a:r>
            <a:r>
              <a:rPr lang="ko-KR" altLang="en-US" sz="1050"/>
              <a:t>정의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-&gt; Macaron</a:t>
            </a:r>
            <a:r>
              <a:rPr lang="ko-KR" altLang="en-US" sz="1050"/>
              <a:t>기준</a:t>
            </a:r>
            <a:r>
              <a:rPr lang="en-US" altLang="ko-KR" sz="1050" dirty="0"/>
              <a:t>,</a:t>
            </a:r>
            <a:r>
              <a:rPr lang="ko-KR" altLang="en-US" sz="1050"/>
              <a:t> </a:t>
            </a:r>
            <a:r>
              <a:rPr lang="en-US" altLang="ko-KR" sz="1050" dirty="0"/>
              <a:t>Tag</a:t>
            </a:r>
            <a:r>
              <a:rPr lang="ko-KR" altLang="en-US" sz="1050"/>
              <a:t>명에 </a:t>
            </a:r>
            <a:r>
              <a:rPr lang="en-US" altLang="ko-KR" sz="1050" dirty="0"/>
              <a:t>‘AD’ </a:t>
            </a:r>
          </a:p>
          <a:p>
            <a:r>
              <a:rPr lang="en-US" altLang="ko-KR" sz="1050" dirty="0"/>
              <a:t>-&gt;&gt; </a:t>
            </a:r>
            <a:r>
              <a:rPr lang="ko-KR" altLang="en-US" sz="1050"/>
              <a:t>향후</a:t>
            </a:r>
            <a:r>
              <a:rPr lang="en-US" altLang="ko-KR" sz="1050" dirty="0"/>
              <a:t> Tagging Guide </a:t>
            </a:r>
            <a:r>
              <a:rPr lang="ko-KR" altLang="en-US" sz="1050"/>
              <a:t>마련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1"/>
          <a:stretch/>
        </p:blipFill>
        <p:spPr>
          <a:xfrm>
            <a:off x="6364153" y="1190322"/>
            <a:ext cx="1352532" cy="141877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6" r="31675"/>
          <a:stretch/>
        </p:blipFill>
        <p:spPr>
          <a:xfrm>
            <a:off x="7981370" y="1193356"/>
            <a:ext cx="1470075" cy="1418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60"/>
          <a:stretch/>
        </p:blipFill>
        <p:spPr>
          <a:xfrm>
            <a:off x="9611762" y="1188016"/>
            <a:ext cx="1464549" cy="14187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2"/>
          <a:stretch/>
        </p:blipFill>
        <p:spPr>
          <a:xfrm>
            <a:off x="9607723" y="3890937"/>
            <a:ext cx="1438121" cy="151931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3" r="32282"/>
          <a:stretch/>
        </p:blipFill>
        <p:spPr>
          <a:xfrm>
            <a:off x="7981370" y="3891079"/>
            <a:ext cx="1485882" cy="151931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2"/>
          <a:stretch/>
        </p:blipFill>
        <p:spPr>
          <a:xfrm>
            <a:off x="6356383" y="3889255"/>
            <a:ext cx="1435487" cy="1519314"/>
          </a:xfrm>
          <a:prstGeom prst="rect">
            <a:avLst/>
          </a:prstGeom>
        </p:spPr>
      </p:pic>
      <p:sp>
        <p:nvSpPr>
          <p:cNvPr id="4" name="이등변 삼각형 3"/>
          <p:cNvSpPr/>
          <p:nvPr/>
        </p:nvSpPr>
        <p:spPr>
          <a:xfrm rot="5400000">
            <a:off x="11189360" y="172732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5400000">
            <a:off x="11189360" y="449183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8919" y="839043"/>
            <a:ext cx="5566975" cy="597304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486302" y="6014432"/>
            <a:ext cx="1551566" cy="7976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Variable Importance </a:t>
            </a:r>
            <a:r>
              <a:rPr lang="ko-KR" altLang="en-US" sz="1000"/>
              <a:t>순</a:t>
            </a:r>
            <a:endParaRPr lang="en-US" altLang="ko-KR" sz="1000" dirty="0"/>
          </a:p>
          <a:p>
            <a:r>
              <a:rPr lang="en-US" altLang="ko-KR" sz="1000" dirty="0"/>
              <a:t>1)</a:t>
            </a:r>
            <a:r>
              <a:rPr lang="ko-KR" altLang="en-US" sz="1000"/>
              <a:t>상위 </a:t>
            </a:r>
            <a:r>
              <a:rPr lang="en-US" altLang="ko-KR" sz="1000" dirty="0"/>
              <a:t>10</a:t>
            </a:r>
            <a:r>
              <a:rPr lang="ko-KR" altLang="en-US" sz="1000"/>
              <a:t>개</a:t>
            </a:r>
            <a:endParaRPr lang="en-US" altLang="ko-KR" sz="1000" dirty="0"/>
          </a:p>
          <a:p>
            <a:r>
              <a:rPr lang="en-US" altLang="ko-KR" sz="1000" dirty="0"/>
              <a:t>2)</a:t>
            </a:r>
            <a:r>
              <a:rPr lang="ko-KR" altLang="en-US" sz="1000"/>
              <a:t>상위 </a:t>
            </a:r>
            <a:r>
              <a:rPr lang="en-US" altLang="ko-KR" sz="1000" dirty="0"/>
              <a:t>5</a:t>
            </a:r>
            <a:r>
              <a:rPr lang="ko-KR" altLang="en-US" sz="1000"/>
              <a:t>개</a:t>
            </a:r>
            <a:endParaRPr lang="en-US" altLang="ko-KR" sz="1000" dirty="0"/>
          </a:p>
          <a:p>
            <a:r>
              <a:rPr lang="en-US" altLang="ko-KR" sz="1000" dirty="0"/>
              <a:t>3)</a:t>
            </a:r>
            <a:r>
              <a:rPr lang="ko-KR" altLang="en-US" sz="1000"/>
              <a:t>상위 </a:t>
            </a:r>
            <a:r>
              <a:rPr lang="en-US" altLang="ko-KR" sz="1000" dirty="0"/>
              <a:t>2</a:t>
            </a:r>
            <a:r>
              <a:rPr lang="ko-KR" altLang="en-US" sz="1000"/>
              <a:t>개 자동추출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9907810" y="3492585"/>
            <a:ext cx="2284190" cy="5226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/>
              <a:t>텍스트 </a:t>
            </a:r>
            <a:r>
              <a:rPr lang="en-US" altLang="ko-KR" sz="1200" b="1" dirty="0"/>
              <a:t>: </a:t>
            </a:r>
            <a:r>
              <a:rPr lang="ko-KR" altLang="en-US" sz="1050"/>
              <a:t>상단부터 계수 </a:t>
            </a:r>
            <a:r>
              <a:rPr lang="ko-KR" altLang="en-US" sz="1050" dirty="0"/>
              <a:t>내림차순</a:t>
            </a:r>
            <a:endParaRPr lang="en-US" altLang="ko-KR" sz="1050" dirty="0"/>
          </a:p>
          <a:p>
            <a:r>
              <a:rPr lang="en-US" altLang="ko-KR" sz="1050" dirty="0"/>
              <a:t>-&gt; </a:t>
            </a:r>
            <a:r>
              <a:rPr lang="ko-KR" altLang="en-US" sz="1050"/>
              <a:t>화살표 </a:t>
            </a:r>
            <a:r>
              <a:rPr lang="ko-KR" altLang="en-US" sz="1050" dirty="0"/>
              <a:t>클릭하면 다음 </a:t>
            </a:r>
            <a:r>
              <a:rPr lang="en-US" altLang="ko-KR" sz="1050" dirty="0"/>
              <a:t>3</a:t>
            </a:r>
            <a:r>
              <a:rPr lang="ko-KR" altLang="en-US" sz="1050"/>
              <a:t>개 </a:t>
            </a:r>
            <a:r>
              <a:rPr lang="en-US" altLang="ko-KR" sz="1050" dirty="0"/>
              <a:t>(</a:t>
            </a:r>
            <a:r>
              <a:rPr lang="ko-KR" altLang="en-US" sz="1050"/>
              <a:t>연동</a:t>
            </a:r>
            <a:r>
              <a:rPr lang="en-US" altLang="ko-KR" sz="1050" dirty="0"/>
              <a:t>)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246610" y="1106765"/>
            <a:ext cx="4829701" cy="104447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192975" y="1346393"/>
            <a:ext cx="551350" cy="80736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907811" y="2155533"/>
            <a:ext cx="2284190" cy="5226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/>
              <a:t>아이콘 </a:t>
            </a:r>
            <a:r>
              <a:rPr lang="en-US" altLang="ko-KR" sz="1200" b="1" dirty="0"/>
              <a:t>: </a:t>
            </a:r>
            <a:r>
              <a:rPr lang="ko-KR" altLang="en-US" sz="1050"/>
              <a:t>좌측부터 </a:t>
            </a:r>
            <a:r>
              <a:rPr lang="ko-KR" altLang="en-US" sz="1050" dirty="0"/>
              <a:t>계수 내림차순</a:t>
            </a:r>
            <a:endParaRPr lang="en-US" altLang="ko-KR" sz="1050" dirty="0"/>
          </a:p>
          <a:p>
            <a:r>
              <a:rPr lang="en-US" altLang="ko-KR" sz="1050" dirty="0"/>
              <a:t>-&gt; </a:t>
            </a:r>
            <a:r>
              <a:rPr lang="ko-KR" altLang="en-US" sz="1050"/>
              <a:t>화살표 </a:t>
            </a:r>
            <a:r>
              <a:rPr lang="ko-KR" altLang="en-US" sz="1050" dirty="0"/>
              <a:t>클릭하면 다음 </a:t>
            </a:r>
            <a:r>
              <a:rPr lang="en-US" altLang="ko-KR" sz="1050" dirty="0"/>
              <a:t>3</a:t>
            </a:r>
            <a:r>
              <a:rPr lang="ko-KR" altLang="en-US" sz="1050"/>
              <a:t>개</a:t>
            </a:r>
            <a:endParaRPr lang="en-US" altLang="ko-KR" sz="105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638949" y="2905962"/>
            <a:ext cx="4829701" cy="63024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5400000">
            <a:off x="11483359" y="2879198"/>
            <a:ext cx="721955" cy="428626"/>
          </a:xfrm>
          <a:prstGeom prst="leftRightArrow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51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EditBeauty_Click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Screen_Gallery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use_time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DdayMenu_Click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EditRotation_Click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MacaronGallery_Click 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EditDrawing_Click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MacaronVideo_Click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MacaronCam_Click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GalleryAD_Cick</a:t>
            </a:r>
            <a:r>
              <a:rPr lang="ko-KR" altLang="en-US" sz="1200"/>
              <a:t>의 </a:t>
            </a:r>
            <a:r>
              <a:rPr lang="ko-KR" altLang="en-US" sz="1200" dirty="0"/>
              <a:t>성과에 유의미한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영향을 미친 이벤트입니다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요인별 시각화 및 마케팅 인사이트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>
                <a:latin typeface="+mn-ea"/>
              </a:rPr>
              <a:t>1000회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GalleryAD_Click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>
                <a:latin typeface="+mn-ea"/>
              </a:rPr>
              <a:t>102.8회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Screen_Gallery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77.6회 증가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DdayMenu_Click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64.9회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214.6회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MacaronVideo_Click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99.1회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EditBeauty_Click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20.7회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use_time 1시간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1.5회 감소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1"/>
          <a:stretch/>
        </p:blipFill>
        <p:spPr>
          <a:xfrm>
            <a:off x="6364153" y="1190322"/>
            <a:ext cx="1352532" cy="141877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6" r="31675"/>
          <a:stretch/>
        </p:blipFill>
        <p:spPr>
          <a:xfrm>
            <a:off x="7981370" y="1193356"/>
            <a:ext cx="1470075" cy="1418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60"/>
          <a:stretch/>
        </p:blipFill>
        <p:spPr>
          <a:xfrm>
            <a:off x="9611762" y="1188016"/>
            <a:ext cx="1464549" cy="14187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2"/>
          <a:stretch/>
        </p:blipFill>
        <p:spPr>
          <a:xfrm>
            <a:off x="9607723" y="3890937"/>
            <a:ext cx="1438121" cy="151931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3" r="32282"/>
          <a:stretch/>
        </p:blipFill>
        <p:spPr>
          <a:xfrm>
            <a:off x="7981370" y="3891079"/>
            <a:ext cx="1485882" cy="151931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2"/>
          <a:stretch/>
        </p:blipFill>
        <p:spPr>
          <a:xfrm>
            <a:off x="6356383" y="3889255"/>
            <a:ext cx="1435487" cy="1519314"/>
          </a:xfrm>
          <a:prstGeom prst="rect">
            <a:avLst/>
          </a:prstGeom>
        </p:spPr>
      </p:pic>
      <p:sp>
        <p:nvSpPr>
          <p:cNvPr id="4" name="이등변 삼각형 3"/>
          <p:cNvSpPr/>
          <p:nvPr/>
        </p:nvSpPr>
        <p:spPr>
          <a:xfrm rot="5400000">
            <a:off x="11189360" y="172732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5400000">
            <a:off x="11189360" y="449183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123843" y="1943100"/>
            <a:ext cx="2181958" cy="39987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u="sng" dirty="0"/>
              <a:t>최소 계수를 </a:t>
            </a:r>
            <a:r>
              <a:rPr lang="en-US" altLang="ko-KR" sz="1050" u="sng" dirty="0"/>
              <a:t>1</a:t>
            </a:r>
            <a:r>
              <a:rPr lang="ko-KR" altLang="en-US" sz="1050" u="sng"/>
              <a:t>의 단위로 만드는 </a:t>
            </a:r>
            <a:endParaRPr lang="en-US" altLang="ko-KR" sz="1050" u="sng" dirty="0"/>
          </a:p>
          <a:p>
            <a:r>
              <a:rPr lang="en-US" altLang="ko-KR" sz="1050" u="sng" dirty="0"/>
              <a:t>10^n</a:t>
            </a:r>
            <a:r>
              <a:rPr lang="ko-KR" altLang="en-US" sz="1050" u="sng"/>
              <a:t>을 모든 </a:t>
            </a:r>
            <a:r>
              <a:rPr lang="ko-KR" altLang="en-US" sz="1050" u="sng" dirty="0"/>
              <a:t>계수에 </a:t>
            </a:r>
            <a:r>
              <a:rPr lang="ko-KR" altLang="en-US" sz="1050" u="sng"/>
              <a:t>곱한 결과값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6714068" y="1447168"/>
            <a:ext cx="710953" cy="2101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6" idx="2"/>
          </p:cNvCxnSpPr>
          <p:nvPr/>
        </p:nvCxnSpPr>
        <p:spPr>
          <a:xfrm flipH="1" flipV="1">
            <a:off x="7069545" y="1657350"/>
            <a:ext cx="24642" cy="28575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7483883" y="2894842"/>
            <a:ext cx="710953" cy="28329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>
            <a:stCxn id="74" idx="0"/>
            <a:endCxn id="73" idx="2"/>
          </p:cNvCxnSpPr>
          <p:nvPr/>
        </p:nvCxnSpPr>
        <p:spPr>
          <a:xfrm flipH="1" flipV="1">
            <a:off x="7214822" y="2342978"/>
            <a:ext cx="624538" cy="55186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707339" y="3482317"/>
            <a:ext cx="4455961" cy="2109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915400" y="3666889"/>
            <a:ext cx="3231374" cy="23267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/>
              <a:t>인사이트</a:t>
            </a:r>
            <a:r>
              <a:rPr lang="ko-KR" altLang="en-US" sz="1100" b="1" dirty="0"/>
              <a:t> 문구 </a:t>
            </a:r>
            <a:r>
              <a:rPr lang="en-US" altLang="ko-KR" sz="1100" b="1" dirty="0"/>
              <a:t>: </a:t>
            </a:r>
            <a:r>
              <a:rPr lang="ko-KR" altLang="en-US" sz="1050"/>
              <a:t>양의 </a:t>
            </a:r>
            <a:r>
              <a:rPr lang="ko-KR" altLang="en-US" sz="1050" dirty="0"/>
              <a:t>계수 목록 </a:t>
            </a:r>
            <a:r>
              <a:rPr lang="ko-KR" altLang="en-US" sz="1050"/>
              <a:t>하단에 자동노출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638949" y="3144420"/>
            <a:ext cx="4829701" cy="19705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449582" y="2886740"/>
            <a:ext cx="1725924" cy="51827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/>
              <a:t>이벤트명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 </a:t>
            </a:r>
            <a:r>
              <a:rPr lang="ko-KR" altLang="en-US" sz="1050"/>
              <a:t>원데이터 태깅</a:t>
            </a:r>
            <a:endParaRPr lang="en-US" altLang="ko-KR" sz="1050" dirty="0"/>
          </a:p>
          <a:p>
            <a:r>
              <a:rPr lang="ko-KR" altLang="en-US" sz="1050" dirty="0"/>
              <a:t>조사 생략 </a:t>
            </a:r>
            <a:r>
              <a:rPr lang="en-US" altLang="ko-KR" sz="1050" dirty="0"/>
              <a:t>(</a:t>
            </a:r>
            <a:r>
              <a:rPr lang="ko-KR" altLang="en-US" sz="1050"/>
              <a:t>자동화 용이</a:t>
            </a:r>
            <a:r>
              <a:rPr lang="en-US" altLang="ko-KR" sz="1050" dirty="0"/>
              <a:t>)</a:t>
            </a:r>
            <a:endParaRPr lang="ko-KR" altLang="en-US" sz="1000"/>
          </a:p>
        </p:txBody>
      </p:sp>
      <p:sp>
        <p:nvSpPr>
          <p:cNvPr id="53" name="직사각형 52"/>
          <p:cNvSpPr/>
          <p:nvPr/>
        </p:nvSpPr>
        <p:spPr>
          <a:xfrm>
            <a:off x="8017868" y="2733675"/>
            <a:ext cx="1396424" cy="24781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/>
              <a:t>최소값은 </a:t>
            </a:r>
            <a:r>
              <a:rPr lang="en-US" altLang="ko-KR" sz="1050" dirty="0"/>
              <a:t>1</a:t>
            </a:r>
            <a:r>
              <a:rPr lang="ko-KR" altLang="en-US" sz="1050"/>
              <a:t>회 </a:t>
            </a:r>
            <a:r>
              <a:rPr lang="en-US" altLang="ko-KR" sz="1050" dirty="0"/>
              <a:t>(10^0)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57993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EditBeauty_Click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Screen_Gallery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use_time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DdayMenu_Click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EditRotation_Click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MacaronGallery_Click 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EditDrawing_Click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MacaronVideo_Click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MacaronCam_Click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GalleryAD_Cick</a:t>
            </a:r>
            <a:r>
              <a:rPr lang="ko-KR" altLang="en-US" sz="1200"/>
              <a:t>의 </a:t>
            </a:r>
            <a:r>
              <a:rPr lang="ko-KR" altLang="en-US" sz="1200" dirty="0"/>
              <a:t>성과에 유의미한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영향을 미친 이벤트입니다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요인별 시각화 및 마케팅 인사이트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>
                <a:latin typeface="+mn-ea"/>
              </a:rPr>
              <a:t>1000회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GalleryAD_Click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>
                <a:latin typeface="+mn-ea"/>
              </a:rPr>
              <a:t>102.8회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Screen_Gallery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77.6회 증가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DdayMenu_Click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64.9회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214.6회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MacaronVideo_Click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99.1회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EditBeauty_Click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20.7회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use_time 1시간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1.5회 감소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1"/>
          <a:stretch/>
        </p:blipFill>
        <p:spPr>
          <a:xfrm>
            <a:off x="6364153" y="1190322"/>
            <a:ext cx="1352532" cy="141877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6" r="31675"/>
          <a:stretch/>
        </p:blipFill>
        <p:spPr>
          <a:xfrm>
            <a:off x="7981370" y="1193356"/>
            <a:ext cx="1470075" cy="1418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60"/>
          <a:stretch/>
        </p:blipFill>
        <p:spPr>
          <a:xfrm>
            <a:off x="9611762" y="1188016"/>
            <a:ext cx="1464549" cy="14187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2"/>
          <a:stretch/>
        </p:blipFill>
        <p:spPr>
          <a:xfrm>
            <a:off x="9607723" y="3890937"/>
            <a:ext cx="1438121" cy="151931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3" r="32282"/>
          <a:stretch/>
        </p:blipFill>
        <p:spPr>
          <a:xfrm>
            <a:off x="7981370" y="3891079"/>
            <a:ext cx="1485882" cy="151931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2"/>
          <a:stretch/>
        </p:blipFill>
        <p:spPr>
          <a:xfrm>
            <a:off x="6356383" y="3889255"/>
            <a:ext cx="1435487" cy="1519314"/>
          </a:xfrm>
          <a:prstGeom prst="rect">
            <a:avLst/>
          </a:prstGeom>
        </p:spPr>
      </p:pic>
      <p:sp>
        <p:nvSpPr>
          <p:cNvPr id="4" name="이등변 삼각형 3"/>
          <p:cNvSpPr/>
          <p:nvPr/>
        </p:nvSpPr>
        <p:spPr>
          <a:xfrm rot="5400000">
            <a:off x="11189360" y="172732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5400000">
            <a:off x="11189360" y="449183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9467253" y="4849807"/>
            <a:ext cx="2723484" cy="5226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/>
              <a:t>아이콘 </a:t>
            </a:r>
            <a:r>
              <a:rPr lang="en-US" altLang="ko-KR" sz="1100" b="1" dirty="0"/>
              <a:t>: </a:t>
            </a:r>
            <a:r>
              <a:rPr lang="ko-KR" altLang="en-US" sz="1050"/>
              <a:t>좌측부터 </a:t>
            </a:r>
            <a:r>
              <a:rPr lang="ko-KR" altLang="en-US" sz="1050" dirty="0"/>
              <a:t>계수 절대값 내림차순</a:t>
            </a:r>
            <a:endParaRPr lang="en-US" altLang="ko-KR" sz="1050" dirty="0"/>
          </a:p>
          <a:p>
            <a:r>
              <a:rPr lang="en-US" altLang="ko-KR" sz="1050" dirty="0"/>
              <a:t>-&gt; </a:t>
            </a:r>
            <a:r>
              <a:rPr lang="ko-KR" altLang="en-US" sz="1050"/>
              <a:t>화살표 </a:t>
            </a:r>
            <a:r>
              <a:rPr lang="ko-KR" altLang="en-US" sz="1050" dirty="0"/>
              <a:t>클릭하면 다음 </a:t>
            </a:r>
            <a:r>
              <a:rPr lang="en-US" altLang="ko-KR" sz="1050" dirty="0"/>
              <a:t>3</a:t>
            </a:r>
            <a:r>
              <a:rPr lang="ko-KR" altLang="en-US" sz="1050"/>
              <a:t>개</a:t>
            </a:r>
            <a:endParaRPr lang="en-US" altLang="ko-KR" sz="1050" dirty="0"/>
          </a:p>
        </p:txBody>
      </p:sp>
      <p:sp>
        <p:nvSpPr>
          <p:cNvPr id="77" name="직사각형 76"/>
          <p:cNvSpPr/>
          <p:nvPr/>
        </p:nvSpPr>
        <p:spPr>
          <a:xfrm>
            <a:off x="6741163" y="6194569"/>
            <a:ext cx="4668745" cy="2109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935319" y="6009736"/>
            <a:ext cx="3231374" cy="23267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/>
              <a:t>인사이트</a:t>
            </a:r>
            <a:r>
              <a:rPr lang="ko-KR" altLang="en-US" sz="1100" b="1" dirty="0"/>
              <a:t> 문구 </a:t>
            </a:r>
            <a:r>
              <a:rPr lang="en-US" altLang="ko-KR" sz="1100" b="1" dirty="0"/>
              <a:t>: </a:t>
            </a:r>
            <a:r>
              <a:rPr lang="ko-KR" altLang="en-US" sz="1050"/>
              <a:t>음의 </a:t>
            </a:r>
            <a:r>
              <a:rPr lang="ko-KR" altLang="en-US" sz="1050" dirty="0"/>
              <a:t>계수 목록 </a:t>
            </a:r>
            <a:r>
              <a:rPr lang="ko-KR" altLang="en-US" sz="1050"/>
              <a:t>하단에 자동노출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246610" y="3792815"/>
            <a:ext cx="4829701" cy="105699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192975" y="4032443"/>
            <a:ext cx="551350" cy="817364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80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EditBeauty_Click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Screen_Gallery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use_time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DdayMenu_Click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EditRotation_Click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MacaronGallery_Click 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EditDrawing_Click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MacaronVideo_Click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MacaronCam_Click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GalleryAD_Cick</a:t>
            </a:r>
            <a:r>
              <a:rPr lang="ko-KR" altLang="en-US" sz="1200"/>
              <a:t>의 </a:t>
            </a:r>
            <a:r>
              <a:rPr lang="ko-KR" altLang="en-US" sz="1200" dirty="0"/>
              <a:t>성과에 유의미한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영향을 미친 이벤트입니다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요인별 시각화 및 마케팅 인사이트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>
                <a:latin typeface="+mn-ea"/>
              </a:rPr>
              <a:t>1000회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GalleryAD_Click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>
                <a:latin typeface="+mn-ea"/>
              </a:rPr>
              <a:t>102.8회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Screen_Gallery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77.6회 증가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DdayMenu_Click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64.9회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214.6회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MacaronVideo_Click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99.1회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EditBeauty_Click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20.7회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use_time 1시간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1.5회 감소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1"/>
          <a:stretch/>
        </p:blipFill>
        <p:spPr>
          <a:xfrm>
            <a:off x="6364153" y="1190322"/>
            <a:ext cx="1352532" cy="141877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6" r="31675"/>
          <a:stretch/>
        </p:blipFill>
        <p:spPr>
          <a:xfrm>
            <a:off x="7981370" y="1193356"/>
            <a:ext cx="1470075" cy="1418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60"/>
          <a:stretch/>
        </p:blipFill>
        <p:spPr>
          <a:xfrm>
            <a:off x="9611762" y="1188016"/>
            <a:ext cx="1464549" cy="14187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2"/>
          <a:stretch/>
        </p:blipFill>
        <p:spPr>
          <a:xfrm>
            <a:off x="9607723" y="3890937"/>
            <a:ext cx="1438121" cy="151931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3" r="32282"/>
          <a:stretch/>
        </p:blipFill>
        <p:spPr>
          <a:xfrm>
            <a:off x="7981370" y="3891079"/>
            <a:ext cx="1485882" cy="151931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2"/>
          <a:stretch/>
        </p:blipFill>
        <p:spPr>
          <a:xfrm>
            <a:off x="6356383" y="3889255"/>
            <a:ext cx="1435487" cy="1519314"/>
          </a:xfrm>
          <a:prstGeom prst="rect">
            <a:avLst/>
          </a:prstGeom>
        </p:spPr>
      </p:pic>
      <p:sp>
        <p:nvSpPr>
          <p:cNvPr id="4" name="이등변 삼각형 3"/>
          <p:cNvSpPr/>
          <p:nvPr/>
        </p:nvSpPr>
        <p:spPr>
          <a:xfrm rot="5400000">
            <a:off x="11189360" y="172732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5400000">
            <a:off x="11189360" y="449183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731639" y="6572543"/>
            <a:ext cx="3898262" cy="2300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468205" y="5404413"/>
            <a:ext cx="3158659" cy="13799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/>
              <a:t>시간변수의 계수 처리</a:t>
            </a:r>
            <a:r>
              <a:rPr lang="en-US" altLang="ko-KR" sz="1100" b="1" dirty="0"/>
              <a:t>/</a:t>
            </a:r>
            <a:r>
              <a:rPr lang="ko-KR" altLang="en-US" sz="1100" b="1"/>
              <a:t>표시</a:t>
            </a:r>
            <a:r>
              <a:rPr lang="en-US" altLang="ko-KR" sz="1100" b="1" dirty="0"/>
              <a:t>&gt;</a:t>
            </a:r>
          </a:p>
          <a:p>
            <a:r>
              <a:rPr lang="en-US" altLang="ko-KR" sz="1050" b="1" dirty="0"/>
              <a:t>1) </a:t>
            </a:r>
            <a:r>
              <a:rPr lang="ko-KR" altLang="en-US" sz="1050" b="1"/>
              <a:t>초 </a:t>
            </a:r>
            <a:r>
              <a:rPr lang="en-US" altLang="ko-KR" sz="1050" b="1" dirty="0"/>
              <a:t>-&gt; </a:t>
            </a:r>
            <a:r>
              <a:rPr lang="en-US" altLang="ko-KR" sz="1050" b="1" u="sng" dirty="0"/>
              <a:t>1</a:t>
            </a:r>
            <a:r>
              <a:rPr lang="ko-KR" altLang="en-US" sz="1050" b="1" u="sng"/>
              <a:t>시간 단위</a:t>
            </a:r>
            <a:r>
              <a:rPr lang="ko-KR" altLang="en-US" sz="1050" b="1"/>
              <a:t>로 환산</a:t>
            </a:r>
            <a:endParaRPr lang="en-US" altLang="ko-KR" sz="1050" b="1" dirty="0"/>
          </a:p>
          <a:p>
            <a:r>
              <a:rPr lang="en-US" altLang="ko-KR" sz="1050" b="1" dirty="0"/>
              <a:t>2) </a:t>
            </a:r>
            <a:r>
              <a:rPr lang="ko-KR" altLang="en-US" sz="1050" b="1" u="sng"/>
              <a:t>크기순 </a:t>
            </a:r>
            <a:r>
              <a:rPr lang="en-US" altLang="ko-KR" sz="1050" b="1" u="sng" dirty="0"/>
              <a:t>3</a:t>
            </a:r>
            <a:r>
              <a:rPr lang="ko-KR" altLang="en-US" sz="1050" b="1" u="sng"/>
              <a:t>개 노출과 별도로 취급</a:t>
            </a:r>
            <a:r>
              <a:rPr lang="en-US" altLang="ko-KR" sz="1050" b="1" u="sng" dirty="0"/>
              <a:t>, </a:t>
            </a:r>
            <a:r>
              <a:rPr lang="ko-KR" altLang="en-US" sz="1050" b="1" u="sng"/>
              <a:t>계속 노출</a:t>
            </a:r>
            <a:endParaRPr lang="en-US" altLang="ko-KR" sz="1050" b="1" u="sng" dirty="0"/>
          </a:p>
          <a:p>
            <a:r>
              <a:rPr lang="ko-KR" altLang="en-US" sz="900" i="1" dirty="0"/>
              <a:t>이유 </a:t>
            </a:r>
            <a:r>
              <a:rPr lang="en-US" altLang="ko-KR" sz="900" i="1" dirty="0"/>
              <a:t>: </a:t>
            </a:r>
            <a:r>
              <a:rPr lang="ko-KR" altLang="en-US" sz="900" i="1"/>
              <a:t>성격이 다르다</a:t>
            </a:r>
            <a:r>
              <a:rPr lang="en-US" altLang="ko-KR" sz="900" i="1" dirty="0"/>
              <a:t>(</a:t>
            </a:r>
            <a:r>
              <a:rPr lang="ko-KR" altLang="en-US" sz="900" i="1"/>
              <a:t>카운트</a:t>
            </a:r>
            <a:r>
              <a:rPr lang="en-US" altLang="ko-KR" sz="900" i="1" dirty="0"/>
              <a:t>/</a:t>
            </a:r>
            <a:r>
              <a:rPr lang="ko-KR" altLang="en-US" sz="900" i="1"/>
              <a:t>시간</a:t>
            </a:r>
            <a:r>
              <a:rPr lang="en-US" altLang="ko-KR" sz="900" i="1" dirty="0"/>
              <a:t>), </a:t>
            </a:r>
            <a:r>
              <a:rPr lang="ko-KR" altLang="en-US" sz="900" i="1"/>
              <a:t>단위가 다르다</a:t>
            </a:r>
            <a:endParaRPr lang="en-US" altLang="ko-KR" sz="900" i="1" dirty="0"/>
          </a:p>
          <a:p>
            <a:r>
              <a:rPr lang="en-US" altLang="ko-KR" sz="1050" dirty="0"/>
              <a:t>3) Macaron</a:t>
            </a:r>
            <a:r>
              <a:rPr lang="ko-KR" altLang="en-US" sz="1050"/>
              <a:t>에서는 시간변수가 </a:t>
            </a:r>
            <a:r>
              <a:rPr lang="en-US" altLang="ko-KR" sz="1050" dirty="0"/>
              <a:t>1</a:t>
            </a:r>
            <a:r>
              <a:rPr lang="ko-KR" altLang="en-US" sz="1050"/>
              <a:t>개</a:t>
            </a:r>
            <a:r>
              <a:rPr lang="en-US" altLang="ko-KR" sz="1050" dirty="0"/>
              <a:t>, </a:t>
            </a:r>
            <a:r>
              <a:rPr lang="ko-KR" altLang="en-US" sz="1050"/>
              <a:t>이후 </a:t>
            </a:r>
            <a:r>
              <a:rPr lang="ko-KR" altLang="en-US" sz="1050" u="sng"/>
              <a:t>복수의 시간 변수가 수집</a:t>
            </a:r>
            <a:r>
              <a:rPr lang="en-US" altLang="ko-KR" sz="1050" u="sng" dirty="0"/>
              <a:t>/</a:t>
            </a:r>
            <a:r>
              <a:rPr lang="ko-KR" altLang="en-US" sz="1050" u="sng"/>
              <a:t>추출될 경우의 기준</a:t>
            </a:r>
            <a:r>
              <a:rPr lang="ko-KR" altLang="en-US" sz="1050"/>
              <a:t> 논의 필요</a:t>
            </a:r>
            <a:endParaRPr lang="en-US" altLang="ko-KR" sz="1050" dirty="0"/>
          </a:p>
          <a:p>
            <a:r>
              <a:rPr lang="en-US" altLang="ko-KR" sz="900" i="1" dirty="0"/>
              <a:t>But, Tag </a:t>
            </a:r>
            <a:r>
              <a:rPr lang="ko-KR" altLang="en-US" sz="900" i="1"/>
              <a:t>성격상 시간변수는 </a:t>
            </a:r>
            <a:r>
              <a:rPr lang="en-US" altLang="ko-KR" sz="900" i="1" dirty="0"/>
              <a:t>1</a:t>
            </a:r>
            <a:r>
              <a:rPr lang="ko-KR" altLang="en-US" sz="900" i="1"/>
              <a:t>개 이상 나오기 힘들듯</a:t>
            </a:r>
            <a:endParaRPr lang="en-US" altLang="ko-KR" sz="900" i="1" dirty="0"/>
          </a:p>
        </p:txBody>
      </p:sp>
      <p:sp>
        <p:nvSpPr>
          <p:cNvPr id="49" name="직사각형 48"/>
          <p:cNvSpPr/>
          <p:nvPr/>
        </p:nvSpPr>
        <p:spPr>
          <a:xfrm>
            <a:off x="6562724" y="3328378"/>
            <a:ext cx="4076701" cy="4266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시간변수의 계수가 양수인 경우 문구 변경 </a:t>
            </a:r>
            <a:r>
              <a:rPr lang="en-US" altLang="ko-KR" sz="1100" dirty="0"/>
              <a:t>:</a:t>
            </a:r>
            <a:endParaRPr lang="ko-KR" altLang="en-US" sz="1000" dirty="0"/>
          </a:p>
          <a:p>
            <a:r>
              <a:rPr lang="ko-KR" altLang="en-US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장시간 체류를 유도하는 프로모션과 </a:t>
            </a:r>
            <a:r>
              <a:rPr lang="en-US" altLang="ko-KR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아래로 구부러진 화살표 9"/>
          <p:cNvSpPr/>
          <p:nvPr/>
        </p:nvSpPr>
        <p:spPr>
          <a:xfrm rot="16200000" flipV="1">
            <a:off x="9551078" y="4419224"/>
            <a:ext cx="3484828" cy="1321551"/>
          </a:xfrm>
          <a:prstGeom prst="curvedDownArrow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92610" y="6353175"/>
            <a:ext cx="2968316" cy="2098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/>
              <a:t>시간변수 계수 해석 </a:t>
            </a:r>
            <a:r>
              <a:rPr lang="ko-KR" altLang="en-US" sz="1050" dirty="0" err="1"/>
              <a:t>인사이트</a:t>
            </a:r>
            <a:r>
              <a:rPr lang="ko-KR" altLang="en-US" sz="1050" dirty="0"/>
              <a:t> 문구 자동 노출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6607814" y="6360092"/>
            <a:ext cx="1243402" cy="2032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6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F2C8A-2F06-F345-86F5-C2E3885A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회귀분석 대시보드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 데이터 구분</a:t>
            </a:r>
          </a:p>
        </p:txBody>
      </p:sp>
    </p:spTree>
    <p:extLst>
      <p:ext uri="{BB962C8B-B14F-4D97-AF65-F5344CB8AC3E}">
        <p14:creationId xmlns:p14="http://schemas.microsoft.com/office/powerpoint/2010/main" val="384913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3537" y="398097"/>
            <a:ext cx="1007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이벤트간의 상관관계와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use_time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HomeAD_Click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-0.28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-0.88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상관관계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8123829" y="2639560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951" y="5515784"/>
            <a:ext cx="3071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/>
              <a:t>상관분석은 한 변수의 변화에 따른 다른 변수의 </a:t>
            </a:r>
            <a:endParaRPr lang="en-US" altLang="ko-KR" sz="1000" dirty="0"/>
          </a:p>
          <a:p>
            <a:r>
              <a:rPr lang="ko-KR" altLang="en-US" sz="1000" dirty="0"/>
              <a:t>변화 정도와 방향을 예측하는 분석기법입니다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0.9 </a:t>
            </a:r>
            <a:r>
              <a:rPr lang="ko-KR" altLang="en-US" sz="1000"/>
              <a:t>이상 </a:t>
            </a:r>
            <a:r>
              <a:rPr lang="en-US" altLang="ko-KR" sz="1000" dirty="0"/>
              <a:t>: </a:t>
            </a:r>
            <a:r>
              <a:rPr lang="ko-KR" altLang="en-US" sz="1000"/>
              <a:t>상관관계가 아주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0.7 ~ 0.9 : </a:t>
            </a:r>
            <a:r>
              <a:rPr lang="ko-KR" altLang="en-US" sz="1000"/>
              <a:t>상관관계가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0.4 ~ 0.7 : </a:t>
            </a:r>
            <a:r>
              <a:rPr lang="ko-KR" altLang="en-US" sz="1000"/>
              <a:t>상관관계가 있다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~ 0.4 : </a:t>
            </a:r>
            <a:r>
              <a:rPr lang="ko-KR" altLang="en-US" sz="1000"/>
              <a:t>상관관계가 있으나 낮다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</a:t>
            </a:r>
            <a:r>
              <a:rPr lang="ko-KR" altLang="en-US" sz="1000"/>
              <a:t>미만 </a:t>
            </a:r>
            <a:r>
              <a:rPr lang="en-US" altLang="ko-KR" sz="1000" dirty="0"/>
              <a:t>: </a:t>
            </a:r>
            <a:r>
              <a:rPr lang="ko-KR" altLang="en-US" sz="1000"/>
              <a:t>상관관계가 거의 없다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지수가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반대방향의 상관관계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검색광고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0.31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오가닉</a:t>
                      </a:r>
                      <a:r>
                        <a:rPr lang="ko-KR" altLang="en-US" sz="1200" dirty="0"/>
                        <a:t>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8123829" y="5841407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비교할 다음 이벤트를 선택해 주세요</a:t>
            </a:r>
            <a:endParaRPr lang="en-US" altLang="ko-KR" sz="1100" b="1" dirty="0"/>
          </a:p>
        </p:txBody>
      </p:sp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715459" y="108735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상관관계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715459" y="429753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 상관관계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8142910" y="154180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 dirty="0">
                <a:sym typeface="Symbol" pitchFamily="2" charset="2"/>
              </a:rPr>
              <a:t>검색기능 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299334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17497" y="3539897"/>
            <a:ext cx="4188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사용시간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증가시 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녹화</a:t>
            </a:r>
            <a:r>
              <a:rPr lang="en-US" altLang="ko-KR" sz="105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증가</a:t>
            </a:r>
            <a:endParaRPr lang="en-US" altLang="ko-KR" sz="105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 증가시 </a:t>
            </a:r>
            <a:r>
              <a:rPr lang="en-US" altLang="ko-KR" sz="1050" dirty="0"/>
              <a:t>[</a:t>
            </a:r>
            <a:r>
              <a:rPr lang="ko-KR" altLang="en-US" sz="1050"/>
              <a:t>홈광고클릭</a:t>
            </a:r>
            <a:r>
              <a:rPr lang="en-US" altLang="ko-KR" sz="1050" dirty="0"/>
              <a:t>]</a:t>
            </a:r>
            <a:r>
              <a:rPr lang="ko-KR" altLang="en-US" sz="1050"/>
              <a:t> 감소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/>
              <a:t>]</a:t>
            </a:r>
            <a:r>
              <a:rPr lang="ko-KR" altLang="en-US" sz="1050"/>
              <a:t> 증가시 </a:t>
            </a:r>
            <a:r>
              <a:rPr lang="en-US" altLang="ko-KR" sz="1050" dirty="0"/>
              <a:t>[</a:t>
            </a:r>
            <a:r>
              <a:rPr lang="ko-KR" altLang="en-US" sz="1050"/>
              <a:t>홈광고유입</a:t>
            </a:r>
            <a:r>
              <a:rPr lang="en-US" altLang="ko-KR" sz="1050" dirty="0"/>
              <a:t>]</a:t>
            </a:r>
            <a:r>
              <a:rPr lang="ko-KR" altLang="en-US" sz="1050"/>
              <a:t> 감소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상관관계 분석</a:t>
            </a:r>
            <a:endParaRPr lang="ko-KR" altLang="en-US" sz="14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17497" y="3515896"/>
            <a:ext cx="3271298" cy="60108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AA86081-AF8C-624A-9A9A-D9A1B022701D}"/>
              </a:ext>
            </a:extLst>
          </p:cNvPr>
          <p:cNvSpPr/>
          <p:nvPr/>
        </p:nvSpPr>
        <p:spPr>
          <a:xfrm>
            <a:off x="449813" y="1490358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1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4D02228-6FD5-D042-AD82-A3F16014628A}"/>
              </a:ext>
            </a:extLst>
          </p:cNvPr>
          <p:cNvSpPr/>
          <p:nvPr/>
        </p:nvSpPr>
        <p:spPr>
          <a:xfrm>
            <a:off x="452665" y="1440770"/>
            <a:ext cx="4964836" cy="46938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52EB16A-E1D5-3044-8221-358146E73D0C}"/>
              </a:ext>
            </a:extLst>
          </p:cNvPr>
          <p:cNvSpPr/>
          <p:nvPr/>
        </p:nvSpPr>
        <p:spPr>
          <a:xfrm>
            <a:off x="6594418" y="1892958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2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D5B57FF6-B781-2642-B151-CB23F72C58E6}"/>
              </a:ext>
            </a:extLst>
          </p:cNvPr>
          <p:cNvSpPr/>
          <p:nvPr/>
        </p:nvSpPr>
        <p:spPr>
          <a:xfrm>
            <a:off x="6594417" y="5123923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2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1D97B546-5284-9F47-B903-5B9D3894C8D3}"/>
              </a:ext>
            </a:extLst>
          </p:cNvPr>
          <p:cNvSpPr/>
          <p:nvPr/>
        </p:nvSpPr>
        <p:spPr>
          <a:xfrm>
            <a:off x="6809568" y="1892958"/>
            <a:ext cx="4660183" cy="16469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99EDA95B-0B31-F74C-AFB0-079DD9971A3C}"/>
              </a:ext>
            </a:extLst>
          </p:cNvPr>
          <p:cNvSpPr/>
          <p:nvPr/>
        </p:nvSpPr>
        <p:spPr>
          <a:xfrm>
            <a:off x="6820295" y="5100980"/>
            <a:ext cx="4660183" cy="16469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068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정확히 파악할 수 있습니다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회귀 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목적변수 선택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HomeAD_Click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/>
                        <a:t>GalleryAD_Click 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EndAD_Click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EndAD_Close 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원인 분석을 수행할</a:t>
            </a:r>
            <a:endParaRPr lang="en-US" altLang="ko-KR" sz="1200" dirty="0"/>
          </a:p>
          <a:p>
            <a:pPr algn="ctr"/>
            <a:r>
              <a:rPr lang="ko-KR" altLang="en-US" sz="1200" dirty="0"/>
              <a:t>마케팅 성과 지표를 선택하세요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EditBeauty_Click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Screen_Gallery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use_time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DdayMenu_Click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EditRotation_Click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MacaronGallery_Click 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EditDrawing_Click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atin typeface="+mn-ea"/>
                        </a:rPr>
                        <a:t>MacaronVideo_Click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/>
                        <a:t>MacaronCam_Click</a:t>
                      </a:r>
                      <a:endParaRPr lang="en-US" altLang="ko-K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GalleryAD_Cick</a:t>
            </a:r>
            <a:r>
              <a:rPr lang="ko-KR" altLang="en-US" sz="1200"/>
              <a:t>의 </a:t>
            </a:r>
            <a:r>
              <a:rPr lang="ko-KR" altLang="en-US" sz="1200" dirty="0"/>
              <a:t>성과에 유의미한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영향을 미친 이벤트입니다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설명변수 자동 추출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긍</a:t>
            </a:r>
            <a:r>
              <a:rPr lang="en-US" altLang="ko-KR" sz="1400" b="1" dirty="0"/>
              <a:t>/</a:t>
            </a:r>
            <a:r>
              <a:rPr lang="ko-KR" altLang="en-US" sz="1400" b="1"/>
              <a:t>부정 요인별 시각화 및 마케팅 인사이트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1000회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GalleryAD_Click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[</a:t>
            </a:r>
            <a:r>
              <a:rPr lang="ko-KR" altLang="en-US" sz="1200" b="1" dirty="0">
                <a:latin typeface="+mn-ea"/>
              </a:rPr>
              <a:t>102.8회</a:t>
            </a:r>
            <a:r>
              <a:rPr lang="en-US" altLang="ko-KR" sz="1200" b="1" dirty="0">
                <a:latin typeface="+mn-ea"/>
              </a:rPr>
              <a:t>]</a:t>
            </a:r>
            <a:r>
              <a:rPr lang="ko-KR" altLang="en-US" sz="1200" b="1" dirty="0">
                <a:latin typeface="+mn-ea"/>
              </a:rPr>
              <a:t>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Screen_Gallery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77.6회 증가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DdayMenu_Click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64.9회 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GalleryAD_Click에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214.6회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MacaronVideo_Click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99.1회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EditBeauty_Click 1000회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20.7회 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use_time 1시간 </a:t>
            </a:r>
            <a:r>
              <a:rPr lang="ko-KR" altLang="en-US" sz="1200" b="1" dirty="0" err="1">
                <a:latin typeface="+mn-ea"/>
              </a:rPr>
              <a:t>증가</a:t>
            </a:r>
            <a:r>
              <a:rPr lang="ko-KR" altLang="en-US" sz="1200" dirty="0" err="1">
                <a:latin typeface="+mn-ea"/>
              </a:rPr>
              <a:t>시마다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GalleryAD_Click 1.5회 감소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/>
              <a:t>다중선형회귀 분석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1"/>
          <a:stretch/>
        </p:blipFill>
        <p:spPr>
          <a:xfrm>
            <a:off x="6364153" y="1190322"/>
            <a:ext cx="1352532" cy="141877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6" r="31675"/>
          <a:stretch/>
        </p:blipFill>
        <p:spPr>
          <a:xfrm>
            <a:off x="7981370" y="1193356"/>
            <a:ext cx="1470075" cy="1418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60"/>
          <a:stretch/>
        </p:blipFill>
        <p:spPr>
          <a:xfrm>
            <a:off x="9611762" y="1188016"/>
            <a:ext cx="1464549" cy="14187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2"/>
          <a:stretch/>
        </p:blipFill>
        <p:spPr>
          <a:xfrm>
            <a:off x="9607723" y="3890937"/>
            <a:ext cx="1438121" cy="151931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3" r="32282"/>
          <a:stretch/>
        </p:blipFill>
        <p:spPr>
          <a:xfrm>
            <a:off x="7981370" y="3891079"/>
            <a:ext cx="1485882" cy="151931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2"/>
          <a:stretch/>
        </p:blipFill>
        <p:spPr>
          <a:xfrm>
            <a:off x="6356383" y="3889255"/>
            <a:ext cx="1435487" cy="1519314"/>
          </a:xfrm>
          <a:prstGeom prst="rect">
            <a:avLst/>
          </a:prstGeom>
        </p:spPr>
      </p:pic>
      <p:sp>
        <p:nvSpPr>
          <p:cNvPr id="4" name="이등변 삼각형 3"/>
          <p:cNvSpPr/>
          <p:nvPr/>
        </p:nvSpPr>
        <p:spPr>
          <a:xfrm rot="5400000">
            <a:off x="11189360" y="172732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5400000">
            <a:off x="11189360" y="449183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7C03F0A7-40AA-5B4F-9AA6-70C8AD5D0B0D}"/>
              </a:ext>
            </a:extLst>
          </p:cNvPr>
          <p:cNvSpPr/>
          <p:nvPr/>
        </p:nvSpPr>
        <p:spPr>
          <a:xfrm>
            <a:off x="812624" y="1432878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3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1C0416A-EF04-7141-88B4-A1233FE92E93}"/>
              </a:ext>
            </a:extLst>
          </p:cNvPr>
          <p:cNvSpPr/>
          <p:nvPr/>
        </p:nvSpPr>
        <p:spPr>
          <a:xfrm>
            <a:off x="963676" y="2099784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41F284E-A9B5-E04E-8279-2044FA3A8FE2}"/>
              </a:ext>
            </a:extLst>
          </p:cNvPr>
          <p:cNvSpPr/>
          <p:nvPr/>
        </p:nvSpPr>
        <p:spPr>
          <a:xfrm>
            <a:off x="767299" y="4408597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386438A0-C6F7-3742-AEC6-8E2F2CA17D70}"/>
              </a:ext>
            </a:extLst>
          </p:cNvPr>
          <p:cNvSpPr/>
          <p:nvPr/>
        </p:nvSpPr>
        <p:spPr>
          <a:xfrm>
            <a:off x="2349071" y="3865104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FA24FF90-2CD6-4647-B095-B6F37F0125C3}"/>
              </a:ext>
            </a:extLst>
          </p:cNvPr>
          <p:cNvSpPr/>
          <p:nvPr/>
        </p:nvSpPr>
        <p:spPr>
          <a:xfrm>
            <a:off x="1019529" y="1576785"/>
            <a:ext cx="1884171" cy="17297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0A323DF-48B8-D14B-98BD-B743866DAA69}"/>
              </a:ext>
            </a:extLst>
          </p:cNvPr>
          <p:cNvSpPr/>
          <p:nvPr/>
        </p:nvSpPr>
        <p:spPr>
          <a:xfrm>
            <a:off x="1262124" y="2103830"/>
            <a:ext cx="1396257" cy="3093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3B9DF97E-6EBA-6C46-AB1A-1BF155FDE25C}"/>
              </a:ext>
            </a:extLst>
          </p:cNvPr>
          <p:cNvSpPr/>
          <p:nvPr/>
        </p:nvSpPr>
        <p:spPr>
          <a:xfrm>
            <a:off x="2586556" y="4037352"/>
            <a:ext cx="1128145" cy="2201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07A7264-41FA-834F-AA31-AA587282A557}"/>
              </a:ext>
            </a:extLst>
          </p:cNvPr>
          <p:cNvSpPr/>
          <p:nvPr/>
        </p:nvSpPr>
        <p:spPr>
          <a:xfrm>
            <a:off x="877403" y="4588186"/>
            <a:ext cx="3883667" cy="2128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왼쪽 중괄호[L] 39">
            <a:extLst>
              <a:ext uri="{FF2B5EF4-FFF2-40B4-BE49-F238E27FC236}">
                <a16:creationId xmlns:a16="http://schemas.microsoft.com/office/drawing/2014/main" id="{A9E97A1B-FB17-B14F-A456-29294CF4110E}"/>
              </a:ext>
            </a:extLst>
          </p:cNvPr>
          <p:cNvSpPr/>
          <p:nvPr/>
        </p:nvSpPr>
        <p:spPr>
          <a:xfrm>
            <a:off x="6221267" y="2854641"/>
            <a:ext cx="194829" cy="58332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왼쪽 중괄호[L] 41">
            <a:extLst>
              <a:ext uri="{FF2B5EF4-FFF2-40B4-BE49-F238E27FC236}">
                <a16:creationId xmlns:a16="http://schemas.microsoft.com/office/drawing/2014/main" id="{43EDDEE6-9DBB-F44B-951A-DB4E04872D89}"/>
              </a:ext>
            </a:extLst>
          </p:cNvPr>
          <p:cNvSpPr/>
          <p:nvPr/>
        </p:nvSpPr>
        <p:spPr>
          <a:xfrm>
            <a:off x="6221268" y="5570712"/>
            <a:ext cx="194829" cy="96785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BC09777C-4A69-8C47-8156-D65A1838E6EF}"/>
              </a:ext>
            </a:extLst>
          </p:cNvPr>
          <p:cNvSpPr/>
          <p:nvPr/>
        </p:nvSpPr>
        <p:spPr>
          <a:xfrm>
            <a:off x="5911956" y="6273554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445026CA-2D2F-6F4A-A4B9-880688F97338}"/>
              </a:ext>
            </a:extLst>
          </p:cNvPr>
          <p:cNvSpPr/>
          <p:nvPr/>
        </p:nvSpPr>
        <p:spPr>
          <a:xfrm>
            <a:off x="5899668" y="5502658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C2CCACFB-8B72-7248-9720-AC72120CFA12}"/>
              </a:ext>
            </a:extLst>
          </p:cNvPr>
          <p:cNvSpPr/>
          <p:nvPr/>
        </p:nvSpPr>
        <p:spPr>
          <a:xfrm>
            <a:off x="5895386" y="5879272"/>
            <a:ext cx="317876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4BD83342-500C-7243-A39F-050437DF435F}"/>
              </a:ext>
            </a:extLst>
          </p:cNvPr>
          <p:cNvSpPr/>
          <p:nvPr/>
        </p:nvSpPr>
        <p:spPr>
          <a:xfrm>
            <a:off x="5883049" y="3304368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B30CDA56-AC5B-F94B-A47E-66A95E90C1C0}"/>
              </a:ext>
            </a:extLst>
          </p:cNvPr>
          <p:cNvSpPr/>
          <p:nvPr/>
        </p:nvSpPr>
        <p:spPr>
          <a:xfrm>
            <a:off x="5870761" y="2533472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98C589F5-43F7-F84B-9ABC-10D6C4351214}"/>
              </a:ext>
            </a:extLst>
          </p:cNvPr>
          <p:cNvSpPr/>
          <p:nvPr/>
        </p:nvSpPr>
        <p:spPr>
          <a:xfrm>
            <a:off x="5866479" y="2910086"/>
            <a:ext cx="317876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D8A86414-224B-8B4F-A7D1-0F025E730CCB}"/>
              </a:ext>
            </a:extLst>
          </p:cNvPr>
          <p:cNvSpPr/>
          <p:nvPr/>
        </p:nvSpPr>
        <p:spPr>
          <a:xfrm>
            <a:off x="6164028" y="1424995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EEA78DBC-C9B2-E54C-8550-3EA8576181B7}"/>
              </a:ext>
            </a:extLst>
          </p:cNvPr>
          <p:cNvSpPr/>
          <p:nvPr/>
        </p:nvSpPr>
        <p:spPr>
          <a:xfrm>
            <a:off x="6074286" y="4080905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00E39837-9171-0749-BEBC-BEC41CBAA15B}"/>
              </a:ext>
            </a:extLst>
          </p:cNvPr>
          <p:cNvSpPr/>
          <p:nvPr/>
        </p:nvSpPr>
        <p:spPr>
          <a:xfrm>
            <a:off x="6485837" y="1441006"/>
            <a:ext cx="4381904" cy="283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68E14CEA-4BA7-7841-BC15-8B3D910291E3}"/>
              </a:ext>
            </a:extLst>
          </p:cNvPr>
          <p:cNvSpPr/>
          <p:nvPr/>
        </p:nvSpPr>
        <p:spPr>
          <a:xfrm>
            <a:off x="6456506" y="4089724"/>
            <a:ext cx="4381904" cy="283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3DF1D91A-F10F-2041-950F-875080C44804}"/>
              </a:ext>
            </a:extLst>
          </p:cNvPr>
          <p:cNvSpPr/>
          <p:nvPr/>
        </p:nvSpPr>
        <p:spPr>
          <a:xfrm>
            <a:off x="6151530" y="1114035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F05F98A5-8FDB-B942-8780-FE4D16B07DD1}"/>
              </a:ext>
            </a:extLst>
          </p:cNvPr>
          <p:cNvSpPr/>
          <p:nvPr/>
        </p:nvSpPr>
        <p:spPr>
          <a:xfrm>
            <a:off x="6456506" y="1155186"/>
            <a:ext cx="4589338" cy="283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8C70D89-AB09-6248-A0BE-8D8ED304D921}"/>
              </a:ext>
            </a:extLst>
          </p:cNvPr>
          <p:cNvSpPr/>
          <p:nvPr/>
        </p:nvSpPr>
        <p:spPr>
          <a:xfrm>
            <a:off x="6083881" y="3825012"/>
            <a:ext cx="317876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A35FC8D1-81E4-9746-B2F9-5112B1999F05}"/>
              </a:ext>
            </a:extLst>
          </p:cNvPr>
          <p:cNvSpPr/>
          <p:nvPr/>
        </p:nvSpPr>
        <p:spPr>
          <a:xfrm>
            <a:off x="6444086" y="3889255"/>
            <a:ext cx="4632226" cy="1790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81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FFFAE-4C52-9D4F-B8B2-0608AC8D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회귀분석 대시보드 화면 순서</a:t>
            </a:r>
          </a:p>
        </p:txBody>
      </p:sp>
    </p:spTree>
    <p:extLst>
      <p:ext uri="{BB962C8B-B14F-4D97-AF65-F5344CB8AC3E}">
        <p14:creationId xmlns:p14="http://schemas.microsoft.com/office/powerpoint/2010/main" val="217562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3537" y="398097"/>
            <a:ext cx="1007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이벤트간의 상관관계와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65808"/>
              </p:ext>
            </p:extLst>
          </p:nvPr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상관관계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951" y="5515784"/>
            <a:ext cx="3071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/>
              <a:t>상관분석은 한 변수의 변화에 따른 다른 변수의 </a:t>
            </a:r>
            <a:endParaRPr lang="en-US" altLang="ko-KR" sz="1000" dirty="0"/>
          </a:p>
          <a:p>
            <a:r>
              <a:rPr lang="ko-KR" altLang="en-US" sz="1000" dirty="0"/>
              <a:t>변화 정도와 방향을 예측하는 분석기법입니다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0.9 </a:t>
            </a:r>
            <a:r>
              <a:rPr lang="ko-KR" altLang="en-US" sz="1000"/>
              <a:t>이상 </a:t>
            </a:r>
            <a:r>
              <a:rPr lang="en-US" altLang="ko-KR" sz="1000" dirty="0"/>
              <a:t>: </a:t>
            </a:r>
            <a:r>
              <a:rPr lang="ko-KR" altLang="en-US" sz="1000"/>
              <a:t>상관관계가 아주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0.7 ~ 0.9 : </a:t>
            </a:r>
            <a:r>
              <a:rPr lang="ko-KR" altLang="en-US" sz="1000"/>
              <a:t>상관관계가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0.4 ~ 0.7 : </a:t>
            </a:r>
            <a:r>
              <a:rPr lang="ko-KR" altLang="en-US" sz="1000"/>
              <a:t>상관관계가 있다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~ 0.4 : </a:t>
            </a:r>
            <a:r>
              <a:rPr lang="ko-KR" altLang="en-US" sz="1000"/>
              <a:t>상관관계가 있으나 낮다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</a:t>
            </a:r>
            <a:r>
              <a:rPr lang="ko-KR" altLang="en-US" sz="1000"/>
              <a:t>미만 </a:t>
            </a:r>
            <a:r>
              <a:rPr lang="en-US" altLang="ko-KR" sz="1000" dirty="0"/>
              <a:t>: </a:t>
            </a:r>
            <a:r>
              <a:rPr lang="ko-KR" altLang="en-US" sz="1000"/>
              <a:t>상관관계가 거의 없다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지수가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반대방향의 상관관계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211893"/>
              </p:ext>
            </p:extLst>
          </p:nvPr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715459" y="108735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상관관계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715459" y="429753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 상관관계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8142910" y="154180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 dirty="0">
                <a:sym typeface="Symbol" pitchFamily="2" charset="2"/>
              </a:rPr>
              <a:t>검색기능 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299334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상관관계 분석</a:t>
            </a:r>
            <a:endParaRPr lang="ko-KR" altLang="en-US" sz="14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52337B2-7D63-244F-A51C-F45413CF4779}"/>
              </a:ext>
            </a:extLst>
          </p:cNvPr>
          <p:cNvSpPr/>
          <p:nvPr/>
        </p:nvSpPr>
        <p:spPr>
          <a:xfrm>
            <a:off x="449813" y="1336352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AFD7BF-4376-444B-BDF0-99FD328526B9}"/>
              </a:ext>
            </a:extLst>
          </p:cNvPr>
          <p:cNvSpPr txBox="1"/>
          <p:nvPr/>
        </p:nvSpPr>
        <p:spPr>
          <a:xfrm>
            <a:off x="835958" y="1294831"/>
            <a:ext cx="158408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Default Show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95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3537" y="398097"/>
            <a:ext cx="1007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이벤트간의 상관관계와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상관관계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951" y="5515784"/>
            <a:ext cx="3071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/>
              <a:t>상관분석은 한 변수의 변화에 따른 다른 변수의 </a:t>
            </a:r>
            <a:endParaRPr lang="en-US" altLang="ko-KR" sz="1000" dirty="0"/>
          </a:p>
          <a:p>
            <a:r>
              <a:rPr lang="ko-KR" altLang="en-US" sz="1000" dirty="0"/>
              <a:t>변화 정도와 방향을 예측하는 분석기법입니다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0.9 </a:t>
            </a:r>
            <a:r>
              <a:rPr lang="ko-KR" altLang="en-US" sz="1000"/>
              <a:t>이상 </a:t>
            </a:r>
            <a:r>
              <a:rPr lang="en-US" altLang="ko-KR" sz="1000" dirty="0"/>
              <a:t>: </a:t>
            </a:r>
            <a:r>
              <a:rPr lang="ko-KR" altLang="en-US" sz="1000"/>
              <a:t>상관관계가 아주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0.7 ~ 0.9 : </a:t>
            </a:r>
            <a:r>
              <a:rPr lang="ko-KR" altLang="en-US" sz="1000"/>
              <a:t>상관관계가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0.4 ~ 0.7 : </a:t>
            </a:r>
            <a:r>
              <a:rPr lang="ko-KR" altLang="en-US" sz="1000"/>
              <a:t>상관관계가 있다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~ 0.4 : </a:t>
            </a:r>
            <a:r>
              <a:rPr lang="ko-KR" altLang="en-US" sz="1000"/>
              <a:t>상관관계가 있으나 낮다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</a:t>
            </a:r>
            <a:r>
              <a:rPr lang="ko-KR" altLang="en-US" sz="1000"/>
              <a:t>미만 </a:t>
            </a:r>
            <a:r>
              <a:rPr lang="en-US" altLang="ko-KR" sz="1000" dirty="0"/>
              <a:t>: </a:t>
            </a:r>
            <a:r>
              <a:rPr lang="ko-KR" altLang="en-US" sz="1000"/>
              <a:t>상관관계가 거의 없다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지수가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반대방향의 상관관계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715459" y="108735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상관관계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715459" y="429753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 상관관계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8142910" y="154180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 dirty="0">
                <a:sym typeface="Symbol" pitchFamily="2" charset="2"/>
              </a:rPr>
              <a:t>검색기능 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299334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상관관계 분석</a:t>
            </a:r>
            <a:endParaRPr lang="ko-KR" altLang="en-US" sz="14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52337B2-7D63-244F-A51C-F45413CF4779}"/>
              </a:ext>
            </a:extLst>
          </p:cNvPr>
          <p:cNvSpPr/>
          <p:nvPr/>
        </p:nvSpPr>
        <p:spPr>
          <a:xfrm>
            <a:off x="4909510" y="1985639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F04D77-70C9-FF4F-848B-E3C4EFA8B338}"/>
              </a:ext>
            </a:extLst>
          </p:cNvPr>
          <p:cNvSpPr/>
          <p:nvPr/>
        </p:nvSpPr>
        <p:spPr>
          <a:xfrm>
            <a:off x="4217514" y="2331162"/>
            <a:ext cx="1552359" cy="3824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/>
              <a:t>변수 설명 </a:t>
            </a:r>
            <a:r>
              <a:rPr lang="en-US" altLang="ko-KR" sz="1100" b="1" dirty="0"/>
              <a:t>[</a:t>
            </a:r>
            <a:r>
              <a:rPr lang="ko-KR" altLang="en-US" sz="1100" b="1" dirty="0" err="1"/>
              <a:t>팝업창</a:t>
            </a:r>
            <a:r>
              <a:rPr lang="en-US" altLang="ko-KR" sz="1100" b="1" dirty="0"/>
              <a:t>]</a:t>
            </a:r>
          </a:p>
          <a:p>
            <a:r>
              <a:rPr lang="en-US" altLang="ko-KR" sz="1000" dirty="0"/>
              <a:t>-&gt; </a:t>
            </a:r>
            <a:r>
              <a:rPr lang="ko-KR" altLang="en-US" sz="1000" dirty="0"/>
              <a:t>이벤트 정의서 노출</a:t>
            </a:r>
          </a:p>
        </p:txBody>
      </p:sp>
    </p:spTree>
    <p:extLst>
      <p:ext uri="{BB962C8B-B14F-4D97-AF65-F5344CB8AC3E}">
        <p14:creationId xmlns:p14="http://schemas.microsoft.com/office/powerpoint/2010/main" val="345446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3537" y="398097"/>
            <a:ext cx="1007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이벤트간의 상관관계와 그 정도를 분석할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>
                <a:latin typeface="+mn-ea"/>
              </a:rPr>
              <a:t>오른쪽 창에서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개 이벤트를 순서대로 선택해주세요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 </a:t>
            </a:r>
            <a:r>
              <a:rPr lang="ko-KR" altLang="en-US" sz="1400" b="1"/>
              <a:t>상관관계 분석 </a:t>
            </a:r>
            <a:r>
              <a:rPr lang="en-US" altLang="ko-KR" sz="1400" b="1" dirty="0"/>
              <a:t>: </a:t>
            </a:r>
            <a:r>
              <a:rPr lang="ko-KR" altLang="en-US" sz="1400" b="1"/>
              <a:t>전체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951" y="5515784"/>
            <a:ext cx="3071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/>
              <a:t>상관분석은 한 변수의 변화에 따른 다른 변수의 </a:t>
            </a:r>
            <a:endParaRPr lang="en-US" altLang="ko-KR" sz="1000" dirty="0"/>
          </a:p>
          <a:p>
            <a:r>
              <a:rPr lang="ko-KR" altLang="en-US" sz="1000" dirty="0"/>
              <a:t>변화 정도와 방향을 예측하는 분석기법입니다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0.9 </a:t>
            </a:r>
            <a:r>
              <a:rPr lang="ko-KR" altLang="en-US" sz="1000"/>
              <a:t>이상 </a:t>
            </a:r>
            <a:r>
              <a:rPr lang="en-US" altLang="ko-KR" sz="1000" dirty="0"/>
              <a:t>: </a:t>
            </a:r>
            <a:r>
              <a:rPr lang="ko-KR" altLang="en-US" sz="1000"/>
              <a:t>상관관계가 아주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0.7 ~ 0.9 : </a:t>
            </a:r>
            <a:r>
              <a:rPr lang="ko-KR" altLang="en-US" sz="1000"/>
              <a:t>상관관계가 높다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0.4 ~ 0.7 : </a:t>
            </a:r>
            <a:r>
              <a:rPr lang="ko-KR" altLang="en-US" sz="1000"/>
              <a:t>상관관계가 있다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~ 0.4 : </a:t>
            </a:r>
            <a:r>
              <a:rPr lang="ko-KR" altLang="en-US" sz="1000"/>
              <a:t>상관관계가 있으나 낮다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</a:t>
            </a:r>
            <a:r>
              <a:rPr lang="ko-KR" altLang="en-US" sz="1000"/>
              <a:t>미만 </a:t>
            </a:r>
            <a:r>
              <a:rPr lang="en-US" altLang="ko-KR" sz="1000" dirty="0"/>
              <a:t>: </a:t>
            </a:r>
            <a:r>
              <a:rPr lang="ko-KR" altLang="en-US" sz="1000"/>
              <a:t>상관관계가 거의 없다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/>
              <a:t>지수가 </a:t>
            </a:r>
            <a:r>
              <a:rPr lang="en-US" altLang="ko-KR" sz="1000" dirty="0"/>
              <a:t>–</a:t>
            </a:r>
            <a:r>
              <a:rPr lang="ko-KR" altLang="en-US" sz="1000"/>
              <a:t>인 경우 반대방향의 상관관계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1</a:t>
            </a:r>
            <a:r>
              <a:rPr lang="ko-KR" altLang="en-US" sz="1600"/>
              <a:t> 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기준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비교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상관지수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 </a:t>
            </a:r>
            <a:r>
              <a:rPr lang="ko-KR" altLang="en-US" sz="1600"/>
              <a:t>심화분석 </a:t>
            </a:r>
            <a:r>
              <a:rPr lang="en-US" altLang="ko-KR" sz="1600" dirty="0"/>
              <a:t>2 ]</a:t>
            </a:r>
            <a:endParaRPr lang="ko-KR" altLang="en-US" sz="16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715459" y="108735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상관관계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715459" y="429753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 상관관계 분석을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실시하시겠습니까</a:t>
            </a:r>
            <a:r>
              <a:rPr lang="en-US" altLang="ko-KR" sz="1200" dirty="0"/>
              <a:t>?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8142910" y="154180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 dirty="0">
                <a:sym typeface="Symbol" pitchFamily="2" charset="2"/>
              </a:rPr>
              <a:t>검색기능 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299334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>
                <a:sym typeface="Symbol" pitchFamily="2" charset="2"/>
              </a:rPr>
              <a:t> </a:t>
            </a:r>
            <a:r>
              <a:rPr lang="ko-KR" altLang="en-US" sz="1400" i="1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/>
              <a:t>상관관계 분석</a:t>
            </a:r>
            <a:endParaRPr lang="ko-KR" altLang="en-US" sz="14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52337B2-7D63-244F-A51C-F45413CF4779}"/>
              </a:ext>
            </a:extLst>
          </p:cNvPr>
          <p:cNvSpPr/>
          <p:nvPr/>
        </p:nvSpPr>
        <p:spPr>
          <a:xfrm>
            <a:off x="5198992" y="5395435"/>
            <a:ext cx="309311" cy="3093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3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1CCD81-3637-2244-9731-F8C382B98DDF}"/>
              </a:ext>
            </a:extLst>
          </p:cNvPr>
          <p:cNvSpPr/>
          <p:nvPr/>
        </p:nvSpPr>
        <p:spPr>
          <a:xfrm>
            <a:off x="2786199" y="5737802"/>
            <a:ext cx="2757462" cy="10805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/>
              <a:t>상관분석 </a:t>
            </a:r>
            <a:r>
              <a:rPr lang="ko-KR" altLang="en-US" sz="1100" b="1" dirty="0" err="1"/>
              <a:t>해석법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[</a:t>
            </a:r>
            <a:r>
              <a:rPr lang="ko-KR" altLang="en-US" sz="1100" b="1" dirty="0" err="1"/>
              <a:t>팝업창</a:t>
            </a:r>
            <a:r>
              <a:rPr lang="en-US" altLang="ko-KR" sz="1100" b="1" dirty="0"/>
              <a:t>]</a:t>
            </a:r>
          </a:p>
          <a:p>
            <a:r>
              <a:rPr lang="en-US" altLang="ko-KR" sz="1000" dirty="0"/>
              <a:t>-&gt; </a:t>
            </a:r>
            <a:r>
              <a:rPr lang="ko-KR" altLang="en-US" sz="1000" dirty="0"/>
              <a:t>변수간의 방향은</a:t>
            </a:r>
            <a:r>
              <a:rPr lang="en-US" altLang="ko-KR" sz="1000" dirty="0"/>
              <a:t> </a:t>
            </a:r>
            <a:r>
              <a:rPr lang="ko-KR" altLang="en-US" sz="1000" dirty="0"/>
              <a:t>양수</a:t>
            </a:r>
            <a:r>
              <a:rPr lang="en-US" altLang="ko-KR" sz="1000" dirty="0"/>
              <a:t>(+)</a:t>
            </a:r>
            <a:r>
              <a:rPr lang="ko-KR" altLang="en-US" sz="1000" dirty="0"/>
              <a:t>와 음수</a:t>
            </a:r>
            <a:r>
              <a:rPr lang="en-US" altLang="ko-KR" sz="1000" dirty="0"/>
              <a:t>(-)</a:t>
            </a:r>
            <a:r>
              <a:rPr lang="ko-KR" altLang="en-US" sz="1000" dirty="0"/>
              <a:t>가</a:t>
            </a:r>
            <a:r>
              <a:rPr lang="en-US" altLang="ko-KR" sz="1000" dirty="0"/>
              <a:t> </a:t>
            </a:r>
            <a:r>
              <a:rPr lang="ko-KR" altLang="en-US" sz="1000" dirty="0"/>
              <a:t>있습니다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양의 상관관계는 한 변수가 증가함에 따라 다른 변수도 증가하는 경우이고</a:t>
            </a:r>
            <a:r>
              <a:rPr lang="en-US" altLang="ko-KR" sz="1000" dirty="0"/>
              <a:t>, </a:t>
            </a:r>
            <a:r>
              <a:rPr lang="ko-KR" altLang="en-US" sz="1000" dirty="0"/>
              <a:t>음의 상관관계는 한 변수가 증가함에 따라 다른 변수는 감소하는 경우를 말합니다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6917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4485</TotalTime>
  <Words>4273</Words>
  <Application>Microsoft Macintosh PowerPoint</Application>
  <PresentationFormat>와이드스크린</PresentationFormat>
  <Paragraphs>828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회귀분석 대시보드 Output 데이터 구분</vt:lpstr>
      <vt:lpstr>PowerPoint 프레젠테이션</vt:lpstr>
      <vt:lpstr>PowerPoint 프레젠테이션</vt:lpstr>
      <vt:lpstr>회귀분석 대시보드 화면 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안중호</dc:creator>
  <cp:lastModifiedBy>임지</cp:lastModifiedBy>
  <cp:revision>14</cp:revision>
  <dcterms:created xsi:type="dcterms:W3CDTF">2019-09-23T08:02:40Z</dcterms:created>
  <dcterms:modified xsi:type="dcterms:W3CDTF">2019-09-27T10:03:43Z</dcterms:modified>
</cp:coreProperties>
</file>