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3" r:id="rId2"/>
    <p:sldId id="755" r:id="rId3"/>
    <p:sldId id="748" r:id="rId4"/>
    <p:sldId id="749" r:id="rId5"/>
    <p:sldId id="750" r:id="rId6"/>
    <p:sldId id="751" r:id="rId7"/>
    <p:sldId id="752" r:id="rId8"/>
    <p:sldId id="756" r:id="rId9"/>
    <p:sldId id="758" r:id="rId10"/>
    <p:sldId id="761" r:id="rId11"/>
    <p:sldId id="757" r:id="rId12"/>
    <p:sldId id="759" r:id="rId13"/>
    <p:sldId id="760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8F8F"/>
    <a:srgbClr val="FF6161"/>
    <a:srgbClr val="FF2F2F"/>
    <a:srgbClr val="E1EDF7"/>
    <a:srgbClr val="D1E3F3"/>
    <a:srgbClr val="ECECEC"/>
    <a:srgbClr val="F3F6FB"/>
    <a:srgbClr val="ABB8C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4" autoAdjust="0"/>
    <p:restoredTop sz="95613" autoAdjust="0"/>
  </p:normalViewPr>
  <p:slideViewPr>
    <p:cSldViewPr snapToGrid="0">
      <p:cViewPr>
        <p:scale>
          <a:sx n="137" d="100"/>
          <a:sy n="137" d="100"/>
        </p:scale>
        <p:origin x="8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634CE-3A85-45C9-AB5F-5BAD7537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30405-ABC2-4CB5-B285-482CBBC2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82652-E2E8-4BFA-8187-1CF3FC5C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86E-972B-4DF0-A9B7-4E4F6A513306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B3EF7-10B9-4E3E-8C81-EE72169A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726C0-EC63-4070-B5CE-D92E3A3F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5B6-E6F3-4920-B559-280713A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02256-8261-422D-8178-5870C5E5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6BCE94-F63F-4176-B73D-39890733E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36F97-BDF6-462F-8E2C-9554DD03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86E-972B-4DF0-A9B7-4E4F6A513306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FAC54-CD3F-4695-BDFD-A863EA6F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935F4-CC38-4F3D-B38A-26C9449F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5B6-E6F3-4920-B559-280713A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0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DC1A9D-9427-4983-A71E-AEF45AB16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1B860-F0F5-4568-B172-BC911DD7B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5E7C7-41EB-4635-8A57-BEDC5770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86E-972B-4DF0-A9B7-4E4F6A513306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20283-12C1-4CDD-B8E0-B5BA2689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D0E53-1150-4275-A5E8-52823701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5B6-E6F3-4920-B559-280713A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5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DB80B-88B1-4D5F-BA4E-25B93799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425F8-B37D-4573-832F-8AC6E6D9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A33B2-06CF-4531-AB0B-FAB8CC56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86E-972B-4DF0-A9B7-4E4F6A513306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4087A-FE87-49FD-B4FA-975E8102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99A09-A306-4E12-B889-40554C3D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5B6-E6F3-4920-B559-280713A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B205E-7681-4110-B8FC-26B4FFB5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032CE-45C5-40AE-B07A-F0601FBE0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00184-872F-446A-AAED-AA958A23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86E-972B-4DF0-A9B7-4E4F6A513306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92A9-547E-40A0-8A92-DAF16497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7B300-ECE2-4074-A8C1-671E987A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5B6-E6F3-4920-B559-280713A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5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F0982-A656-42C1-B9EF-66FA6EA5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9F951-73C2-4BC1-8342-961026255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3B2DC5-1A80-4949-995C-36B2E074F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18E76-FCE8-4C13-B676-9F9AA669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86E-972B-4DF0-A9B7-4E4F6A513306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A73F1-3718-4150-B53E-035AE08E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AA295-C41E-4837-B6DA-86B5FDE0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5B6-E6F3-4920-B559-280713A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0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58334-8D72-406F-9D88-7DA21E56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4AB51-A53A-44EF-889F-832A78F53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2B112-AFC9-44E4-A09B-267331D57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663B5C-6388-4F8C-BBC8-14165750F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57055-E7A7-45B8-8557-E62570D75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2DC84-A839-4255-9DFF-AAC7C5A2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86E-972B-4DF0-A9B7-4E4F6A513306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03545A-BDCE-4510-8092-33B12271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349BFB-804F-454E-AB64-65765EE6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5B6-E6F3-4920-B559-280713A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9D388-8318-40E1-A2A8-12E63CBC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A324FE-A830-444B-9C7B-EC1C4173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86E-972B-4DF0-A9B7-4E4F6A513306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93DFD8-D5D2-4724-9846-E6BE73DE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16EE1F-5108-47A9-B067-22927767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5B6-E6F3-4920-B559-280713A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3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618235-17B2-4171-8152-5FF65C8F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86E-972B-4DF0-A9B7-4E4F6A513306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E602C-F9F0-47D9-97E9-BDC27B2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263EB-8B02-47F5-B3DD-232AB60B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5B6-E6F3-4920-B559-280713A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5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096A8-9C6A-47AD-995D-8190969A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AD36C-5F25-4549-8176-C9ADC3B03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47B010-FEF9-450C-884F-C35F35D2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9F1ACA-7AC7-4E81-9FC5-38F5A593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86E-972B-4DF0-A9B7-4E4F6A513306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A8BD16-08A9-4985-AF89-80E91403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613CE-DC96-474B-A8DE-F7907A01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5B6-E6F3-4920-B559-280713A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3F744-26F3-4AF0-BE81-8B7C1825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BB7B3-1960-4554-B04B-39AF0298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BB8D3-AAAB-4A16-A351-4BBF9D758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B5FE04-0EA0-48E8-BFAC-44864B84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86E-972B-4DF0-A9B7-4E4F6A513306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C57A6F-733C-47E1-9EA5-A12D2F50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5182C-CB8E-41DE-B9CC-E40B5BD2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5B6-E6F3-4920-B559-280713A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0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D61372-E746-420C-B191-E59D8E87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B140F-2958-45DB-9896-AC77B9B6B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140A2-59F1-4C47-BDB9-112D7D971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686E-972B-4DF0-A9B7-4E4F6A513306}" type="datetimeFigureOut">
              <a:rPr lang="ko-KR" altLang="en-US" smtClean="0"/>
              <a:t>2019. 10. 30.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AE66D-3D35-427A-9E26-7F614E893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49976-3B2F-4D59-9504-650E8B168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25B6-E6F3-4920-B559-280713A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363D98-1941-4CE3-BCA0-F0224093577F}"/>
              </a:ext>
            </a:extLst>
          </p:cNvPr>
          <p:cNvSpPr/>
          <p:nvPr/>
        </p:nvSpPr>
        <p:spPr>
          <a:xfrm>
            <a:off x="247827" y="598206"/>
            <a:ext cx="1666431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279F0B-2B0E-4CE6-801D-5895CEEDC40F}"/>
              </a:ext>
            </a:extLst>
          </p:cNvPr>
          <p:cNvSpPr/>
          <p:nvPr/>
        </p:nvSpPr>
        <p:spPr>
          <a:xfrm>
            <a:off x="1909868" y="598205"/>
            <a:ext cx="10096973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78894-6A84-44B4-8CF6-A457404B3D24}"/>
              </a:ext>
            </a:extLst>
          </p:cNvPr>
          <p:cNvSpPr/>
          <p:nvPr/>
        </p:nvSpPr>
        <p:spPr>
          <a:xfrm>
            <a:off x="247827" y="599250"/>
            <a:ext cx="1666431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Sphere Analytics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C78C5-055A-43AF-918E-2A8F8FFD4DE3}"/>
              </a:ext>
            </a:extLst>
          </p:cNvPr>
          <p:cNvSpPr/>
          <p:nvPr/>
        </p:nvSpPr>
        <p:spPr>
          <a:xfrm>
            <a:off x="1914258" y="599250"/>
            <a:ext cx="10092583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C34E3-4B6F-4C2D-8F1E-445E70ABC6C8}"/>
              </a:ext>
            </a:extLst>
          </p:cNvPr>
          <p:cNvSpPr txBox="1"/>
          <p:nvPr/>
        </p:nvSpPr>
        <p:spPr>
          <a:xfrm>
            <a:off x="10947163" y="694057"/>
            <a:ext cx="105968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김텐디  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50844A-C035-4A2F-98DE-E0A9E4DF99E0}"/>
              </a:ext>
            </a:extLst>
          </p:cNvPr>
          <p:cNvSpPr/>
          <p:nvPr/>
        </p:nvSpPr>
        <p:spPr>
          <a:xfrm>
            <a:off x="250843" y="6104021"/>
            <a:ext cx="1663415" cy="591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96E14B2-7DE9-4B01-93E8-6F6927C1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3" y="6197189"/>
            <a:ext cx="157958" cy="157958"/>
          </a:xfrm>
          <a:prstGeom prst="rect">
            <a:avLst/>
          </a:prstGeom>
        </p:spPr>
      </p:pic>
      <p:pic>
        <p:nvPicPr>
          <p:cNvPr id="31" name="그림 30" descr="개체이(가) 표시된 사진&#10;&#10;자동 생성된 설명">
            <a:extLst>
              <a:ext uri="{FF2B5EF4-FFF2-40B4-BE49-F238E27FC236}">
                <a16:creationId xmlns:a16="http://schemas.microsoft.com/office/drawing/2014/main" id="{6B1BE481-54BD-4C53-A4EF-C2BDF4EBF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515" y="6474724"/>
            <a:ext cx="157958" cy="157958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1D6CEE-40EE-4C41-AB4A-92FE5EC2F54E}"/>
              </a:ext>
            </a:extLst>
          </p:cNvPr>
          <p:cNvSpPr/>
          <p:nvPr/>
        </p:nvSpPr>
        <p:spPr>
          <a:xfrm>
            <a:off x="651432" y="6197188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Help center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7F13CE-EDA4-4631-BE8F-CBDD6752E3BC}"/>
              </a:ext>
            </a:extLst>
          </p:cNvPr>
          <p:cNvSpPr/>
          <p:nvPr/>
        </p:nvSpPr>
        <p:spPr>
          <a:xfrm>
            <a:off x="650287" y="6462133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등록하기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AEDA76-22AB-4153-B434-A566E4284A4D}"/>
              </a:ext>
            </a:extLst>
          </p:cNvPr>
          <p:cNvSpPr txBox="1"/>
          <p:nvPr/>
        </p:nvSpPr>
        <p:spPr>
          <a:xfrm>
            <a:off x="0" y="14427"/>
            <a:ext cx="41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insights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7A5A5C9-13B0-47AA-8D00-1F2DB6FBD3F1}"/>
              </a:ext>
            </a:extLst>
          </p:cNvPr>
          <p:cNvSpPr/>
          <p:nvPr/>
        </p:nvSpPr>
        <p:spPr>
          <a:xfrm>
            <a:off x="278307" y="1180574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FA8C88-5DC0-481F-BFAE-3DEB68C84C17}"/>
              </a:ext>
            </a:extLst>
          </p:cNvPr>
          <p:cNvSpPr txBox="1"/>
          <p:nvPr/>
        </p:nvSpPr>
        <p:spPr>
          <a:xfrm>
            <a:off x="476426" y="1158350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71E2CA4-EE5C-4035-A34C-78A00BCD4C7D}"/>
              </a:ext>
            </a:extLst>
          </p:cNvPr>
          <p:cNvSpPr/>
          <p:nvPr/>
        </p:nvSpPr>
        <p:spPr>
          <a:xfrm>
            <a:off x="278307" y="1952932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2C7E1AF-88CD-4667-9F16-2A1550162399}"/>
              </a:ext>
            </a:extLst>
          </p:cNvPr>
          <p:cNvSpPr/>
          <p:nvPr/>
        </p:nvSpPr>
        <p:spPr>
          <a:xfrm>
            <a:off x="278307" y="2400730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B408BBF-6175-40DD-8692-F483BBDD611C}"/>
              </a:ext>
            </a:extLst>
          </p:cNvPr>
          <p:cNvSpPr/>
          <p:nvPr/>
        </p:nvSpPr>
        <p:spPr>
          <a:xfrm>
            <a:off x="278307" y="2885029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123BA1-9CA9-4194-848E-DF2ECD687560}"/>
              </a:ext>
            </a:extLst>
          </p:cNvPr>
          <p:cNvSpPr/>
          <p:nvPr/>
        </p:nvSpPr>
        <p:spPr>
          <a:xfrm>
            <a:off x="278307" y="1560593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CBE221-DCBC-49C6-B755-8984A59E4251}"/>
              </a:ext>
            </a:extLst>
          </p:cNvPr>
          <p:cNvSpPr txBox="1"/>
          <p:nvPr/>
        </p:nvSpPr>
        <p:spPr>
          <a:xfrm>
            <a:off x="476426" y="1538369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Segments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08AA20-A418-4D79-B52E-819BB2926B9E}"/>
              </a:ext>
            </a:extLst>
          </p:cNvPr>
          <p:cNvSpPr txBox="1"/>
          <p:nvPr/>
        </p:nvSpPr>
        <p:spPr>
          <a:xfrm>
            <a:off x="476426" y="1930708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Statistics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EAF84B-6D2E-4025-9559-1C17CD630346}"/>
              </a:ext>
            </a:extLst>
          </p:cNvPr>
          <p:cNvSpPr/>
          <p:nvPr/>
        </p:nvSpPr>
        <p:spPr>
          <a:xfrm>
            <a:off x="278307" y="3350445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A20E15-2C0F-4C83-A691-09A07A33AEAB}"/>
              </a:ext>
            </a:extLst>
          </p:cNvPr>
          <p:cNvSpPr txBox="1"/>
          <p:nvPr/>
        </p:nvSpPr>
        <p:spPr>
          <a:xfrm>
            <a:off x="480144" y="2853010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396A7E-A2B7-42D0-8C0A-8E7270E7E299}"/>
              </a:ext>
            </a:extLst>
          </p:cNvPr>
          <p:cNvSpPr txBox="1"/>
          <p:nvPr/>
        </p:nvSpPr>
        <p:spPr>
          <a:xfrm>
            <a:off x="478042" y="333590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A4F82F-2EE5-4D7F-A01D-4FEA4CAC5B6F}"/>
              </a:ext>
            </a:extLst>
          </p:cNvPr>
          <p:cNvSpPr txBox="1"/>
          <p:nvPr/>
        </p:nvSpPr>
        <p:spPr>
          <a:xfrm>
            <a:off x="476426" y="238155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management ▶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BD5DD-9B00-4557-B7D4-F3DCF5030BBA}"/>
              </a:ext>
            </a:extLst>
          </p:cNvPr>
          <p:cNvSpPr txBox="1"/>
          <p:nvPr/>
        </p:nvSpPr>
        <p:spPr>
          <a:xfrm>
            <a:off x="1906149" y="1370898"/>
            <a:ext cx="25122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performance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4CFE0A3-68AE-4FB7-90C9-261D8AE31A9C}"/>
              </a:ext>
            </a:extLst>
          </p:cNvPr>
          <p:cNvSpPr/>
          <p:nvPr/>
        </p:nvSpPr>
        <p:spPr>
          <a:xfrm>
            <a:off x="1971795" y="650534"/>
            <a:ext cx="1724355" cy="3243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 panose="020D0604000000000000"/>
              </a:rPr>
              <a:t>컨테이너 이름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6B4A60-10B5-4C3D-B649-445277430B1B}"/>
              </a:ext>
            </a:extLst>
          </p:cNvPr>
          <p:cNvSpPr/>
          <p:nvPr/>
        </p:nvSpPr>
        <p:spPr>
          <a:xfrm>
            <a:off x="272046" y="3791277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50B4301-343E-4312-8C67-DF2A4AD99738}"/>
              </a:ext>
            </a:extLst>
          </p:cNvPr>
          <p:cNvSpPr/>
          <p:nvPr/>
        </p:nvSpPr>
        <p:spPr>
          <a:xfrm>
            <a:off x="2043465" y="1788847"/>
            <a:ext cx="9754097" cy="4865962"/>
          </a:xfrm>
          <a:prstGeom prst="roundRect">
            <a:avLst>
              <a:gd name="adj" fmla="val 72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D53DD9-F3EA-48EA-B992-D04F6B1777EC}"/>
              </a:ext>
            </a:extLst>
          </p:cNvPr>
          <p:cNvSpPr/>
          <p:nvPr/>
        </p:nvSpPr>
        <p:spPr>
          <a:xfrm>
            <a:off x="1918985" y="1043106"/>
            <a:ext cx="10079618" cy="325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A4D7C4-24EB-4C53-B606-5D6DF1DBDD39}"/>
              </a:ext>
            </a:extLst>
          </p:cNvPr>
          <p:cNvSpPr/>
          <p:nvPr/>
        </p:nvSpPr>
        <p:spPr>
          <a:xfrm>
            <a:off x="1971795" y="1072108"/>
            <a:ext cx="1340594" cy="24621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                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4DFE98-B899-419B-B806-29B5F91732CF}"/>
              </a:ext>
            </a:extLst>
          </p:cNvPr>
          <p:cNvSpPr txBox="1"/>
          <p:nvPr/>
        </p:nvSpPr>
        <p:spPr>
          <a:xfrm>
            <a:off x="2044656" y="1789488"/>
            <a:ext cx="27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이벤트 효과 예측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3A65BD-EBCA-4D56-A0C4-3ACEA8971615}"/>
              </a:ext>
            </a:extLst>
          </p:cNvPr>
          <p:cNvCxnSpPr>
            <a:cxnSpLocks/>
          </p:cNvCxnSpPr>
          <p:nvPr/>
        </p:nvCxnSpPr>
        <p:spPr>
          <a:xfrm>
            <a:off x="4008297" y="4063193"/>
            <a:ext cx="53561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E575D4-B48B-4166-8413-951F8C64C877}"/>
              </a:ext>
            </a:extLst>
          </p:cNvPr>
          <p:cNvSpPr/>
          <p:nvPr/>
        </p:nvSpPr>
        <p:spPr>
          <a:xfrm>
            <a:off x="7984672" y="2733666"/>
            <a:ext cx="718457" cy="1327740"/>
          </a:xfrm>
          <a:prstGeom prst="roundRect">
            <a:avLst>
              <a:gd name="adj" fmla="val 30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D63374-9412-4BEA-B6E9-15ED7C0ECD46}"/>
              </a:ext>
            </a:extLst>
          </p:cNvPr>
          <p:cNvSpPr/>
          <p:nvPr/>
        </p:nvSpPr>
        <p:spPr>
          <a:xfrm>
            <a:off x="7984672" y="3184546"/>
            <a:ext cx="718457" cy="8768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0B7965-B9C5-4226-83E5-C4199B490AA9}"/>
              </a:ext>
            </a:extLst>
          </p:cNvPr>
          <p:cNvSpPr txBox="1"/>
          <p:nvPr/>
        </p:nvSpPr>
        <p:spPr>
          <a:xfrm>
            <a:off x="7953942" y="2451571"/>
            <a:ext cx="7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78.2%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0FF0C-399A-4172-8736-BB724E01417A}"/>
              </a:ext>
            </a:extLst>
          </p:cNvPr>
          <p:cNvSpPr txBox="1"/>
          <p:nvPr/>
        </p:nvSpPr>
        <p:spPr>
          <a:xfrm>
            <a:off x="4436220" y="1950179"/>
            <a:ext cx="549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XXXX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위해 지난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35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데이터가 필요합니다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XXXXX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분석하기 위해 최소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10,000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 이상의 사용자가 필요합니다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E74257-7ACC-4F24-9600-DCE319E53195}"/>
              </a:ext>
            </a:extLst>
          </p:cNvPr>
          <p:cNvSpPr txBox="1"/>
          <p:nvPr/>
        </p:nvSpPr>
        <p:spPr>
          <a:xfrm>
            <a:off x="4686300" y="4087189"/>
            <a:ext cx="106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 -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D3694-AB31-4CC6-B023-8AA2485E8DFE}"/>
              </a:ext>
            </a:extLst>
          </p:cNvPr>
          <p:cNvSpPr txBox="1"/>
          <p:nvPr/>
        </p:nvSpPr>
        <p:spPr>
          <a:xfrm>
            <a:off x="7766939" y="4073386"/>
            <a:ext cx="1153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Users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5186092-F04E-4732-AACE-0CD87A24D1DC}"/>
              </a:ext>
            </a:extLst>
          </p:cNvPr>
          <p:cNvSpPr/>
          <p:nvPr/>
        </p:nvSpPr>
        <p:spPr>
          <a:xfrm>
            <a:off x="4872398" y="2725261"/>
            <a:ext cx="718457" cy="1327740"/>
          </a:xfrm>
          <a:prstGeom prst="roundRect">
            <a:avLst>
              <a:gd name="adj" fmla="val 303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66B331-B3FB-45AF-B62B-3A664B372B73}"/>
              </a:ext>
            </a:extLst>
          </p:cNvPr>
          <p:cNvSpPr/>
          <p:nvPr/>
        </p:nvSpPr>
        <p:spPr>
          <a:xfrm>
            <a:off x="4872398" y="3365583"/>
            <a:ext cx="718457" cy="6874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74C3A8-8A1D-4882-83A3-19B8B8837D64}"/>
              </a:ext>
            </a:extLst>
          </p:cNvPr>
          <p:cNvSpPr txBox="1"/>
          <p:nvPr/>
        </p:nvSpPr>
        <p:spPr>
          <a:xfrm>
            <a:off x="4859509" y="2460640"/>
            <a:ext cx="7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D-11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17004F1-8AD3-437A-BAC6-E59C0272C886}"/>
              </a:ext>
            </a:extLst>
          </p:cNvPr>
          <p:cNvSpPr/>
          <p:nvPr/>
        </p:nvSpPr>
        <p:spPr>
          <a:xfrm>
            <a:off x="584884" y="4203470"/>
            <a:ext cx="1249301" cy="209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E03F1F-9808-46C2-BFA5-63971D89F679}"/>
              </a:ext>
            </a:extLst>
          </p:cNvPr>
          <p:cNvSpPr txBox="1"/>
          <p:nvPr/>
        </p:nvSpPr>
        <p:spPr>
          <a:xfrm>
            <a:off x="470165" y="3769053"/>
            <a:ext cx="1437832" cy="688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insight              </a:t>
            </a:r>
            <a:r>
              <a:rPr lang="en-US" altLang="ko-KR" sz="105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▼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Predictions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Event performance</a:t>
            </a:r>
            <a:endParaRPr lang="ko-KR" altLang="en-US" sz="10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CD2F84-BB97-4283-8AC7-397DF576BEDA}"/>
              </a:ext>
            </a:extLst>
          </p:cNvPr>
          <p:cNvSpPr txBox="1"/>
          <p:nvPr/>
        </p:nvSpPr>
        <p:spPr>
          <a:xfrm>
            <a:off x="4418387" y="4452314"/>
            <a:ext cx="58459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수집되는 동안 이벤트 효과 예측하기 위한 성과지표를 선택바랍니다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성과지표는 고객사에서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태깅한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 중 가격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포인트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광고수익 등에 해당됨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수집이 완료되면 선택된 성과지표의 마케팅 인사이트를 자동으로 추출합니다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834FEEE-5816-4667-8832-83CFC365229A}"/>
              </a:ext>
            </a:extLst>
          </p:cNvPr>
          <p:cNvSpPr/>
          <p:nvPr/>
        </p:nvSpPr>
        <p:spPr>
          <a:xfrm>
            <a:off x="3573283" y="5068710"/>
            <a:ext cx="7373880" cy="1469735"/>
          </a:xfrm>
          <a:prstGeom prst="roundRect">
            <a:avLst>
              <a:gd name="adj" fmla="val 72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C19803-40DF-4F65-BD42-FFDB93ED59AA}"/>
              </a:ext>
            </a:extLst>
          </p:cNvPr>
          <p:cNvSpPr/>
          <p:nvPr/>
        </p:nvSpPr>
        <p:spPr>
          <a:xfrm>
            <a:off x="4079325" y="5415923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5C0669-F391-4C5A-96EB-005F6DF19624}"/>
              </a:ext>
            </a:extLst>
          </p:cNvPr>
          <p:cNvSpPr txBox="1"/>
          <p:nvPr/>
        </p:nvSpPr>
        <p:spPr>
          <a:xfrm>
            <a:off x="4008296" y="5112273"/>
            <a:ext cx="27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성과지표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433420-B4F5-49FA-86C4-791644B9CBC0}"/>
              </a:ext>
            </a:extLst>
          </p:cNvPr>
          <p:cNvSpPr/>
          <p:nvPr/>
        </p:nvSpPr>
        <p:spPr>
          <a:xfrm>
            <a:off x="5485474" y="5452012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A3BE98-9D43-4442-8AFA-0B45875CD6DE}"/>
              </a:ext>
            </a:extLst>
          </p:cNvPr>
          <p:cNvSpPr/>
          <p:nvPr/>
        </p:nvSpPr>
        <p:spPr>
          <a:xfrm>
            <a:off x="5755199" y="5415923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2161B9-E76C-445B-9935-39A3E2453071}"/>
              </a:ext>
            </a:extLst>
          </p:cNvPr>
          <p:cNvSpPr/>
          <p:nvPr/>
        </p:nvSpPr>
        <p:spPr>
          <a:xfrm>
            <a:off x="7161348" y="5452012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22F3C4-DF04-4091-9EE8-8DD23A6F2E1C}"/>
              </a:ext>
            </a:extLst>
          </p:cNvPr>
          <p:cNvSpPr/>
          <p:nvPr/>
        </p:nvSpPr>
        <p:spPr>
          <a:xfrm>
            <a:off x="7413123" y="5415923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CFACC2-1F2B-4ADD-B25D-D54D25BF6829}"/>
              </a:ext>
            </a:extLst>
          </p:cNvPr>
          <p:cNvSpPr/>
          <p:nvPr/>
        </p:nvSpPr>
        <p:spPr>
          <a:xfrm>
            <a:off x="8819272" y="5452012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CA36CB-9952-4EB7-8E68-C1F75FE56876}"/>
              </a:ext>
            </a:extLst>
          </p:cNvPr>
          <p:cNvSpPr/>
          <p:nvPr/>
        </p:nvSpPr>
        <p:spPr>
          <a:xfrm>
            <a:off x="9088997" y="5415923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F91B0D8-3210-441D-9C93-F0A256AF76DB}"/>
              </a:ext>
            </a:extLst>
          </p:cNvPr>
          <p:cNvSpPr/>
          <p:nvPr/>
        </p:nvSpPr>
        <p:spPr>
          <a:xfrm>
            <a:off x="10495146" y="5452012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26424F7-4E7A-4513-96E4-9E33C5829849}"/>
              </a:ext>
            </a:extLst>
          </p:cNvPr>
          <p:cNvSpPr/>
          <p:nvPr/>
        </p:nvSpPr>
        <p:spPr>
          <a:xfrm>
            <a:off x="4079325" y="5720463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1DEFEC7-5A13-4A62-8EE3-B9B599BE9AF6}"/>
              </a:ext>
            </a:extLst>
          </p:cNvPr>
          <p:cNvSpPr/>
          <p:nvPr/>
        </p:nvSpPr>
        <p:spPr>
          <a:xfrm>
            <a:off x="5485474" y="5756552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4C3C68-4519-441B-9946-54A51781DCE9}"/>
              </a:ext>
            </a:extLst>
          </p:cNvPr>
          <p:cNvSpPr/>
          <p:nvPr/>
        </p:nvSpPr>
        <p:spPr>
          <a:xfrm>
            <a:off x="5755199" y="5720463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A1C5A73-CA14-4ED2-B406-433F467A2FB0}"/>
              </a:ext>
            </a:extLst>
          </p:cNvPr>
          <p:cNvSpPr/>
          <p:nvPr/>
        </p:nvSpPr>
        <p:spPr>
          <a:xfrm>
            <a:off x="7161348" y="5756552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D5287E-9E40-48B8-BD05-2E30649C37E9}"/>
              </a:ext>
            </a:extLst>
          </p:cNvPr>
          <p:cNvSpPr/>
          <p:nvPr/>
        </p:nvSpPr>
        <p:spPr>
          <a:xfrm>
            <a:off x="7413123" y="5720463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BEFBC4-4916-407C-8C78-39BD3942C0A8}"/>
              </a:ext>
            </a:extLst>
          </p:cNvPr>
          <p:cNvSpPr/>
          <p:nvPr/>
        </p:nvSpPr>
        <p:spPr>
          <a:xfrm>
            <a:off x="8819272" y="5756552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730B33B-6595-414B-96D1-B7D4E3EF682D}"/>
              </a:ext>
            </a:extLst>
          </p:cNvPr>
          <p:cNvSpPr/>
          <p:nvPr/>
        </p:nvSpPr>
        <p:spPr>
          <a:xfrm>
            <a:off x="9088997" y="5720463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F0D7A0A-E4C2-4D0B-A5CD-ECD7942F6446}"/>
              </a:ext>
            </a:extLst>
          </p:cNvPr>
          <p:cNvSpPr/>
          <p:nvPr/>
        </p:nvSpPr>
        <p:spPr>
          <a:xfrm>
            <a:off x="10495146" y="5756552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6DE38BE-0A2B-49FC-962E-9DCCF51443DF}"/>
              </a:ext>
            </a:extLst>
          </p:cNvPr>
          <p:cNvSpPr/>
          <p:nvPr/>
        </p:nvSpPr>
        <p:spPr>
          <a:xfrm>
            <a:off x="4079325" y="6007260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B49CD2-5A53-4F45-AF9D-176C9FE41AD3}"/>
              </a:ext>
            </a:extLst>
          </p:cNvPr>
          <p:cNvSpPr/>
          <p:nvPr/>
        </p:nvSpPr>
        <p:spPr>
          <a:xfrm>
            <a:off x="5485474" y="6043349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63601B9-C001-4613-B4D5-7991260D4FB0}"/>
              </a:ext>
            </a:extLst>
          </p:cNvPr>
          <p:cNvSpPr/>
          <p:nvPr/>
        </p:nvSpPr>
        <p:spPr>
          <a:xfrm>
            <a:off x="5755199" y="6007260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26465BC-2E11-4F5E-9E28-FCB144E87B25}"/>
              </a:ext>
            </a:extLst>
          </p:cNvPr>
          <p:cNvSpPr/>
          <p:nvPr/>
        </p:nvSpPr>
        <p:spPr>
          <a:xfrm>
            <a:off x="7161348" y="6043349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3FAC0D4-64BE-4D7C-A3B9-55FE4F971AED}"/>
              </a:ext>
            </a:extLst>
          </p:cNvPr>
          <p:cNvSpPr/>
          <p:nvPr/>
        </p:nvSpPr>
        <p:spPr>
          <a:xfrm>
            <a:off x="7413123" y="6007260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BC2EF24-6718-40D1-BB34-E57F1B2CA8E0}"/>
              </a:ext>
            </a:extLst>
          </p:cNvPr>
          <p:cNvSpPr/>
          <p:nvPr/>
        </p:nvSpPr>
        <p:spPr>
          <a:xfrm>
            <a:off x="8819272" y="6043349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9E3A8A-B8D0-4616-A960-821CB2A8970E}"/>
              </a:ext>
            </a:extLst>
          </p:cNvPr>
          <p:cNvSpPr/>
          <p:nvPr/>
        </p:nvSpPr>
        <p:spPr>
          <a:xfrm>
            <a:off x="9088997" y="6007260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BE4ECC-04E2-4826-88D3-3DBA78A52FD0}"/>
              </a:ext>
            </a:extLst>
          </p:cNvPr>
          <p:cNvSpPr/>
          <p:nvPr/>
        </p:nvSpPr>
        <p:spPr>
          <a:xfrm>
            <a:off x="10495146" y="6043349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FEDCEC8-B44F-4DEC-BD39-F85D3EAB9B23}"/>
              </a:ext>
            </a:extLst>
          </p:cNvPr>
          <p:cNvSpPr/>
          <p:nvPr/>
        </p:nvSpPr>
        <p:spPr>
          <a:xfrm>
            <a:off x="9800984" y="6279938"/>
            <a:ext cx="926630" cy="226046"/>
          </a:xfrm>
          <a:prstGeom prst="roundRect">
            <a:avLst>
              <a:gd name="adj" fmla="val 438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FE505A0-9FEF-41AE-9A11-AA88455719EB}"/>
              </a:ext>
            </a:extLst>
          </p:cNvPr>
          <p:cNvSpPr/>
          <p:nvPr/>
        </p:nvSpPr>
        <p:spPr>
          <a:xfrm>
            <a:off x="8781763" y="6279938"/>
            <a:ext cx="895969" cy="226046"/>
          </a:xfrm>
          <a:prstGeom prst="roundRect">
            <a:avLst>
              <a:gd name="adj" fmla="val 43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71857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B1276A-F3D2-7D48-B984-B9686650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21" y="486634"/>
            <a:ext cx="5983358" cy="588473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5C9ED3-7F1C-8A4B-BA2E-F29798BD02CE}"/>
              </a:ext>
            </a:extLst>
          </p:cNvPr>
          <p:cNvSpPr/>
          <p:nvPr/>
        </p:nvSpPr>
        <p:spPr>
          <a:xfrm>
            <a:off x="4342511" y="582456"/>
            <a:ext cx="244231" cy="2442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491055-780D-B04D-9DEA-54EDBCFF3B26}"/>
              </a:ext>
            </a:extLst>
          </p:cNvPr>
          <p:cNvSpPr/>
          <p:nvPr/>
        </p:nvSpPr>
        <p:spPr>
          <a:xfrm>
            <a:off x="4631820" y="608094"/>
            <a:ext cx="3931065" cy="1656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24DAA56E-7FAE-0041-B70E-D515E8C70E87}"/>
              </a:ext>
            </a:extLst>
          </p:cNvPr>
          <p:cNvSpPr/>
          <p:nvPr/>
        </p:nvSpPr>
        <p:spPr>
          <a:xfrm>
            <a:off x="3144700" y="967167"/>
            <a:ext cx="5458564" cy="53083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48A39F-0466-924C-B44F-6C76C3F36DC0}"/>
              </a:ext>
            </a:extLst>
          </p:cNvPr>
          <p:cNvSpPr/>
          <p:nvPr/>
        </p:nvSpPr>
        <p:spPr>
          <a:xfrm>
            <a:off x="4267895" y="5886034"/>
            <a:ext cx="244231" cy="2442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E59BA9-F0D2-C84A-A9B7-451CD58C9022}"/>
              </a:ext>
            </a:extLst>
          </p:cNvPr>
          <p:cNvSpPr/>
          <p:nvPr/>
        </p:nvSpPr>
        <p:spPr>
          <a:xfrm>
            <a:off x="4586742" y="2264635"/>
            <a:ext cx="3976143" cy="3879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532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363D98-1941-4CE3-BCA0-F0224093577F}"/>
              </a:ext>
            </a:extLst>
          </p:cNvPr>
          <p:cNvSpPr/>
          <p:nvPr/>
        </p:nvSpPr>
        <p:spPr>
          <a:xfrm>
            <a:off x="247827" y="598206"/>
            <a:ext cx="1666431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279F0B-2B0E-4CE6-801D-5895CEEDC40F}"/>
              </a:ext>
            </a:extLst>
          </p:cNvPr>
          <p:cNvSpPr/>
          <p:nvPr/>
        </p:nvSpPr>
        <p:spPr>
          <a:xfrm>
            <a:off x="1909868" y="598205"/>
            <a:ext cx="10096973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78894-6A84-44B4-8CF6-A457404B3D24}"/>
              </a:ext>
            </a:extLst>
          </p:cNvPr>
          <p:cNvSpPr/>
          <p:nvPr/>
        </p:nvSpPr>
        <p:spPr>
          <a:xfrm>
            <a:off x="247827" y="599250"/>
            <a:ext cx="1666431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Sphere Analytics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C78C5-055A-43AF-918E-2A8F8FFD4DE3}"/>
              </a:ext>
            </a:extLst>
          </p:cNvPr>
          <p:cNvSpPr/>
          <p:nvPr/>
        </p:nvSpPr>
        <p:spPr>
          <a:xfrm>
            <a:off x="1914258" y="599250"/>
            <a:ext cx="10092583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C34E3-4B6F-4C2D-8F1E-445E70ABC6C8}"/>
              </a:ext>
            </a:extLst>
          </p:cNvPr>
          <p:cNvSpPr txBox="1"/>
          <p:nvPr/>
        </p:nvSpPr>
        <p:spPr>
          <a:xfrm>
            <a:off x="10947163" y="694057"/>
            <a:ext cx="105968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김텐디  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50844A-C035-4A2F-98DE-E0A9E4DF99E0}"/>
              </a:ext>
            </a:extLst>
          </p:cNvPr>
          <p:cNvSpPr/>
          <p:nvPr/>
        </p:nvSpPr>
        <p:spPr>
          <a:xfrm>
            <a:off x="250843" y="6104021"/>
            <a:ext cx="1663415" cy="591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96E14B2-7DE9-4B01-93E8-6F6927C1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3" y="6197189"/>
            <a:ext cx="157958" cy="157958"/>
          </a:xfrm>
          <a:prstGeom prst="rect">
            <a:avLst/>
          </a:prstGeom>
        </p:spPr>
      </p:pic>
      <p:pic>
        <p:nvPicPr>
          <p:cNvPr id="31" name="그림 30" descr="개체이(가) 표시된 사진&#10;&#10;자동 생성된 설명">
            <a:extLst>
              <a:ext uri="{FF2B5EF4-FFF2-40B4-BE49-F238E27FC236}">
                <a16:creationId xmlns:a16="http://schemas.microsoft.com/office/drawing/2014/main" id="{6B1BE481-54BD-4C53-A4EF-C2BDF4EBF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515" y="6474724"/>
            <a:ext cx="157958" cy="157958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1D6CEE-40EE-4C41-AB4A-92FE5EC2F54E}"/>
              </a:ext>
            </a:extLst>
          </p:cNvPr>
          <p:cNvSpPr/>
          <p:nvPr/>
        </p:nvSpPr>
        <p:spPr>
          <a:xfrm>
            <a:off x="651432" y="6197188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Help center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7F13CE-EDA4-4631-BE8F-CBDD6752E3BC}"/>
              </a:ext>
            </a:extLst>
          </p:cNvPr>
          <p:cNvSpPr/>
          <p:nvPr/>
        </p:nvSpPr>
        <p:spPr>
          <a:xfrm>
            <a:off x="650287" y="6462133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등록하기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AEDA76-22AB-4153-B434-A566E4284A4D}"/>
              </a:ext>
            </a:extLst>
          </p:cNvPr>
          <p:cNvSpPr txBox="1"/>
          <p:nvPr/>
        </p:nvSpPr>
        <p:spPr>
          <a:xfrm>
            <a:off x="0" y="14427"/>
            <a:ext cx="41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insights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7A5A5C9-13B0-47AA-8D00-1F2DB6FBD3F1}"/>
              </a:ext>
            </a:extLst>
          </p:cNvPr>
          <p:cNvSpPr/>
          <p:nvPr/>
        </p:nvSpPr>
        <p:spPr>
          <a:xfrm>
            <a:off x="278307" y="1180574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FA8C88-5DC0-481F-BFAE-3DEB68C84C17}"/>
              </a:ext>
            </a:extLst>
          </p:cNvPr>
          <p:cNvSpPr txBox="1"/>
          <p:nvPr/>
        </p:nvSpPr>
        <p:spPr>
          <a:xfrm>
            <a:off x="476426" y="1158350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71E2CA4-EE5C-4035-A34C-78A00BCD4C7D}"/>
              </a:ext>
            </a:extLst>
          </p:cNvPr>
          <p:cNvSpPr/>
          <p:nvPr/>
        </p:nvSpPr>
        <p:spPr>
          <a:xfrm>
            <a:off x="278307" y="1952932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2C7E1AF-88CD-4667-9F16-2A1550162399}"/>
              </a:ext>
            </a:extLst>
          </p:cNvPr>
          <p:cNvSpPr/>
          <p:nvPr/>
        </p:nvSpPr>
        <p:spPr>
          <a:xfrm>
            <a:off x="278307" y="2400730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B408BBF-6175-40DD-8692-F483BBDD611C}"/>
              </a:ext>
            </a:extLst>
          </p:cNvPr>
          <p:cNvSpPr/>
          <p:nvPr/>
        </p:nvSpPr>
        <p:spPr>
          <a:xfrm>
            <a:off x="278307" y="2885029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123BA1-9CA9-4194-848E-DF2ECD687560}"/>
              </a:ext>
            </a:extLst>
          </p:cNvPr>
          <p:cNvSpPr/>
          <p:nvPr/>
        </p:nvSpPr>
        <p:spPr>
          <a:xfrm>
            <a:off x="278307" y="1560593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CBE221-DCBC-49C6-B755-8984A59E4251}"/>
              </a:ext>
            </a:extLst>
          </p:cNvPr>
          <p:cNvSpPr txBox="1"/>
          <p:nvPr/>
        </p:nvSpPr>
        <p:spPr>
          <a:xfrm>
            <a:off x="476426" y="1538369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Segments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08AA20-A418-4D79-B52E-819BB2926B9E}"/>
              </a:ext>
            </a:extLst>
          </p:cNvPr>
          <p:cNvSpPr txBox="1"/>
          <p:nvPr/>
        </p:nvSpPr>
        <p:spPr>
          <a:xfrm>
            <a:off x="476426" y="1930708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Statistics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EAF84B-6D2E-4025-9559-1C17CD630346}"/>
              </a:ext>
            </a:extLst>
          </p:cNvPr>
          <p:cNvSpPr/>
          <p:nvPr/>
        </p:nvSpPr>
        <p:spPr>
          <a:xfrm>
            <a:off x="278307" y="3350445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A20E15-2C0F-4C83-A691-09A07A33AEAB}"/>
              </a:ext>
            </a:extLst>
          </p:cNvPr>
          <p:cNvSpPr txBox="1"/>
          <p:nvPr/>
        </p:nvSpPr>
        <p:spPr>
          <a:xfrm>
            <a:off x="480144" y="2853010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396A7E-A2B7-42D0-8C0A-8E7270E7E299}"/>
              </a:ext>
            </a:extLst>
          </p:cNvPr>
          <p:cNvSpPr txBox="1"/>
          <p:nvPr/>
        </p:nvSpPr>
        <p:spPr>
          <a:xfrm>
            <a:off x="478042" y="333590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A4F82F-2EE5-4D7F-A01D-4FEA4CAC5B6F}"/>
              </a:ext>
            </a:extLst>
          </p:cNvPr>
          <p:cNvSpPr txBox="1"/>
          <p:nvPr/>
        </p:nvSpPr>
        <p:spPr>
          <a:xfrm>
            <a:off x="476426" y="238155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management ▶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4CFE0A3-68AE-4FB7-90C9-261D8AE31A9C}"/>
              </a:ext>
            </a:extLst>
          </p:cNvPr>
          <p:cNvSpPr/>
          <p:nvPr/>
        </p:nvSpPr>
        <p:spPr>
          <a:xfrm>
            <a:off x="1971795" y="650534"/>
            <a:ext cx="1724355" cy="3243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 panose="020D0604000000000000"/>
              </a:rPr>
              <a:t>컨테이너 이름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50B4301-343E-4312-8C67-DF2A4AD99738}"/>
              </a:ext>
            </a:extLst>
          </p:cNvPr>
          <p:cNvSpPr/>
          <p:nvPr/>
        </p:nvSpPr>
        <p:spPr>
          <a:xfrm>
            <a:off x="2043465" y="1788847"/>
            <a:ext cx="9754097" cy="4865962"/>
          </a:xfrm>
          <a:prstGeom prst="roundRect">
            <a:avLst>
              <a:gd name="adj" fmla="val 72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D53DD9-F3EA-48EA-B992-D04F6B1777EC}"/>
              </a:ext>
            </a:extLst>
          </p:cNvPr>
          <p:cNvSpPr/>
          <p:nvPr/>
        </p:nvSpPr>
        <p:spPr>
          <a:xfrm>
            <a:off x="1918985" y="1043106"/>
            <a:ext cx="10079618" cy="325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A4D7C4-24EB-4C53-B606-5D6DF1DBDD39}"/>
              </a:ext>
            </a:extLst>
          </p:cNvPr>
          <p:cNvSpPr/>
          <p:nvPr/>
        </p:nvSpPr>
        <p:spPr>
          <a:xfrm>
            <a:off x="1971795" y="1072108"/>
            <a:ext cx="1340594" cy="24621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                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4DFE98-B899-419B-B806-29B5F91732CF}"/>
              </a:ext>
            </a:extLst>
          </p:cNvPr>
          <p:cNvSpPr txBox="1"/>
          <p:nvPr/>
        </p:nvSpPr>
        <p:spPr>
          <a:xfrm>
            <a:off x="2044656" y="1789488"/>
            <a:ext cx="27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5050EFE6-B350-4A5B-A49E-6A78ACE5C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612" y="2317945"/>
            <a:ext cx="2873964" cy="282659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0515CDF-EDE0-4B16-A423-C6E4E5D043AB}"/>
              </a:ext>
            </a:extLst>
          </p:cNvPr>
          <p:cNvSpPr/>
          <p:nvPr/>
        </p:nvSpPr>
        <p:spPr>
          <a:xfrm>
            <a:off x="7535638" y="3620394"/>
            <a:ext cx="155122" cy="1734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C6F33-7C42-4E13-A530-17B1E7163760}"/>
              </a:ext>
            </a:extLst>
          </p:cNvPr>
          <p:cNvSpPr txBox="1"/>
          <p:nvPr/>
        </p:nvSpPr>
        <p:spPr>
          <a:xfrm>
            <a:off x="7560127" y="3417759"/>
            <a:ext cx="61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  <a:endParaRPr lang="ko-KR" altLang="en-US" sz="1100" i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804191-9064-47D3-9534-6B5CB4E020CB}"/>
              </a:ext>
            </a:extLst>
          </p:cNvPr>
          <p:cNvSpPr txBox="1"/>
          <p:nvPr/>
        </p:nvSpPr>
        <p:spPr>
          <a:xfrm>
            <a:off x="5515054" y="1942735"/>
            <a:ext cx="2593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동안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행태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[2019.09.01 ~ 2019.10.05]</a:t>
            </a: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F99D8C26-619C-4CA1-8FCA-A216B50F2CFA}"/>
              </a:ext>
            </a:extLst>
          </p:cNvPr>
          <p:cNvGraphicFramePr>
            <a:graphicFrameLocks noGrp="1"/>
          </p:cNvGraphicFramePr>
          <p:nvPr/>
        </p:nvGraphicFramePr>
        <p:xfrm>
          <a:off x="3759210" y="5155602"/>
          <a:ext cx="6976827" cy="585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609">
                  <a:extLst>
                    <a:ext uri="{9D8B030D-6E8A-4147-A177-3AD203B41FA5}">
                      <a16:colId xmlns:a16="http://schemas.microsoft.com/office/drawing/2014/main" val="2119540372"/>
                    </a:ext>
                  </a:extLst>
                </a:gridCol>
                <a:gridCol w="2325609">
                  <a:extLst>
                    <a:ext uri="{9D8B030D-6E8A-4147-A177-3AD203B41FA5}">
                      <a16:colId xmlns:a16="http://schemas.microsoft.com/office/drawing/2014/main" val="4149655907"/>
                    </a:ext>
                  </a:extLst>
                </a:gridCol>
                <a:gridCol w="2325609">
                  <a:extLst>
                    <a:ext uri="{9D8B030D-6E8A-4147-A177-3AD203B41FA5}">
                      <a16:colId xmlns:a16="http://schemas.microsoft.com/office/drawing/2014/main" val="475198170"/>
                    </a:ext>
                  </a:extLst>
                </a:gridCol>
              </a:tblGrid>
              <a:tr h="292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Event X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나눔고딕" panose="020D0604000000000000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상관지수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Event Y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나눔고딕" panose="020D0604000000000000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083598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MacaronGallery_Click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31.43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HomeAD_Click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439566"/>
                  </a:ext>
                </a:extLst>
              </a:tr>
            </a:tbl>
          </a:graphicData>
        </a:graphic>
      </p:graphicFrame>
      <p:pic>
        <p:nvPicPr>
          <p:cNvPr id="83" name="그림 82">
            <a:extLst>
              <a:ext uri="{FF2B5EF4-FFF2-40B4-BE49-F238E27FC236}">
                <a16:creationId xmlns:a16="http://schemas.microsoft.com/office/drawing/2014/main" id="{9B76851F-A313-40CE-93F0-AC1B21CA6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60" y="5237285"/>
            <a:ext cx="157958" cy="15795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5B27111-2076-4082-8C6C-2CF794485D4E}"/>
              </a:ext>
            </a:extLst>
          </p:cNvPr>
          <p:cNvSpPr txBox="1"/>
          <p:nvPr/>
        </p:nvSpPr>
        <p:spPr>
          <a:xfrm>
            <a:off x="8248576" y="2976120"/>
            <a:ext cx="787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View All</a:t>
            </a:r>
            <a:endParaRPr lang="ko-KR" alt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8AA9BB-8925-4DAB-8074-71AAF6573AB6}"/>
              </a:ext>
            </a:extLst>
          </p:cNvPr>
          <p:cNvSpPr txBox="1"/>
          <p:nvPr/>
        </p:nvSpPr>
        <p:spPr>
          <a:xfrm>
            <a:off x="8518477" y="1867325"/>
            <a:ext cx="17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업데이트 </a:t>
            </a:r>
            <a:r>
              <a:rPr lang="en-US" altLang="ko-KR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D-7</a:t>
            </a:r>
          </a:p>
          <a:p>
            <a:pPr algn="ctr"/>
            <a:r>
              <a:rPr lang="en-US" altLang="ko-KR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1</a:t>
            </a:r>
            <a:r>
              <a:rPr lang="ko-KR" altLang="en-US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주일에 </a:t>
            </a:r>
            <a:r>
              <a:rPr lang="en-US" altLang="ko-KR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업데이트</a:t>
            </a:r>
            <a:endParaRPr lang="en-US" altLang="ko-KR" sz="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D1392D-E8E4-4BCF-B369-C2E0292FD55B}"/>
              </a:ext>
            </a:extLst>
          </p:cNvPr>
          <p:cNvSpPr txBox="1"/>
          <p:nvPr/>
        </p:nvSpPr>
        <p:spPr>
          <a:xfrm>
            <a:off x="10147344" y="1890963"/>
            <a:ext cx="15465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32 week, 2019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9" name="표 18">
            <a:extLst>
              <a:ext uri="{FF2B5EF4-FFF2-40B4-BE49-F238E27FC236}">
                <a16:creationId xmlns:a16="http://schemas.microsoft.com/office/drawing/2014/main" id="{52EA9C45-B03B-40CD-889C-3A251B3640CB}"/>
              </a:ext>
            </a:extLst>
          </p:cNvPr>
          <p:cNvGraphicFramePr>
            <a:graphicFrameLocks noGrp="1"/>
          </p:cNvGraphicFramePr>
          <p:nvPr/>
        </p:nvGraphicFramePr>
        <p:xfrm>
          <a:off x="3753772" y="5819992"/>
          <a:ext cx="6976827" cy="62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6827">
                  <a:extLst>
                    <a:ext uri="{9D8B030D-6E8A-4147-A177-3AD203B41FA5}">
                      <a16:colId xmlns:a16="http://schemas.microsoft.com/office/drawing/2014/main" val="1380770301"/>
                    </a:ext>
                  </a:extLst>
                </a:gridCol>
              </a:tblGrid>
              <a:tr h="320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인사이트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Marketing insights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47759"/>
                  </a:ext>
                </a:extLst>
              </a:tr>
              <a:tr h="205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[Event X]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증가시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[Event Y]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감소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35461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1EFCB028-AEFA-4FB9-A02D-3B0B8C425BB5}"/>
              </a:ext>
            </a:extLst>
          </p:cNvPr>
          <p:cNvSpPr/>
          <p:nvPr/>
        </p:nvSpPr>
        <p:spPr>
          <a:xfrm>
            <a:off x="272046" y="3791277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CD995FC-6726-4F58-A429-C0F63E9EE361}"/>
              </a:ext>
            </a:extLst>
          </p:cNvPr>
          <p:cNvSpPr/>
          <p:nvPr/>
        </p:nvSpPr>
        <p:spPr>
          <a:xfrm>
            <a:off x="584884" y="4203470"/>
            <a:ext cx="1249301" cy="209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62D78F-5A73-472C-9744-D89C0D0EE5D1}"/>
              </a:ext>
            </a:extLst>
          </p:cNvPr>
          <p:cNvSpPr txBox="1"/>
          <p:nvPr/>
        </p:nvSpPr>
        <p:spPr>
          <a:xfrm>
            <a:off x="470165" y="3769053"/>
            <a:ext cx="1437832" cy="688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insight              </a:t>
            </a:r>
            <a:r>
              <a:rPr lang="en-US" altLang="ko-KR" sz="105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▼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Predictions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Event performance</a:t>
            </a:r>
            <a:endParaRPr lang="ko-KR" altLang="en-US" sz="10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2FA07D-06F2-4C8C-9378-5A8D44DDF6BF}"/>
              </a:ext>
            </a:extLst>
          </p:cNvPr>
          <p:cNvSpPr txBox="1"/>
          <p:nvPr/>
        </p:nvSpPr>
        <p:spPr>
          <a:xfrm>
            <a:off x="1906149" y="1370898"/>
            <a:ext cx="25122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performance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07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363D98-1941-4CE3-BCA0-F0224093577F}"/>
              </a:ext>
            </a:extLst>
          </p:cNvPr>
          <p:cNvSpPr/>
          <p:nvPr/>
        </p:nvSpPr>
        <p:spPr>
          <a:xfrm>
            <a:off x="247827" y="598206"/>
            <a:ext cx="1666431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279F0B-2B0E-4CE6-801D-5895CEEDC40F}"/>
              </a:ext>
            </a:extLst>
          </p:cNvPr>
          <p:cNvSpPr/>
          <p:nvPr/>
        </p:nvSpPr>
        <p:spPr>
          <a:xfrm>
            <a:off x="1909868" y="598205"/>
            <a:ext cx="10096973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78894-6A84-44B4-8CF6-A457404B3D24}"/>
              </a:ext>
            </a:extLst>
          </p:cNvPr>
          <p:cNvSpPr/>
          <p:nvPr/>
        </p:nvSpPr>
        <p:spPr>
          <a:xfrm>
            <a:off x="247827" y="599250"/>
            <a:ext cx="1666431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Sphere Analytics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50844A-C035-4A2F-98DE-E0A9E4DF99E0}"/>
              </a:ext>
            </a:extLst>
          </p:cNvPr>
          <p:cNvSpPr/>
          <p:nvPr/>
        </p:nvSpPr>
        <p:spPr>
          <a:xfrm>
            <a:off x="250843" y="6104021"/>
            <a:ext cx="1663415" cy="591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96E14B2-7DE9-4B01-93E8-6F6927C1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3" y="6197189"/>
            <a:ext cx="157958" cy="157958"/>
          </a:xfrm>
          <a:prstGeom prst="rect">
            <a:avLst/>
          </a:prstGeom>
        </p:spPr>
      </p:pic>
      <p:pic>
        <p:nvPicPr>
          <p:cNvPr id="31" name="그림 30" descr="개체이(가) 표시된 사진&#10;&#10;자동 생성된 설명">
            <a:extLst>
              <a:ext uri="{FF2B5EF4-FFF2-40B4-BE49-F238E27FC236}">
                <a16:creationId xmlns:a16="http://schemas.microsoft.com/office/drawing/2014/main" id="{6B1BE481-54BD-4C53-A4EF-C2BDF4EBF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515" y="6474724"/>
            <a:ext cx="157958" cy="157958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1D6CEE-40EE-4C41-AB4A-92FE5EC2F54E}"/>
              </a:ext>
            </a:extLst>
          </p:cNvPr>
          <p:cNvSpPr/>
          <p:nvPr/>
        </p:nvSpPr>
        <p:spPr>
          <a:xfrm>
            <a:off x="651432" y="6197188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Help center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7F13CE-EDA4-4631-BE8F-CBDD6752E3BC}"/>
              </a:ext>
            </a:extLst>
          </p:cNvPr>
          <p:cNvSpPr/>
          <p:nvPr/>
        </p:nvSpPr>
        <p:spPr>
          <a:xfrm>
            <a:off x="650287" y="6462133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등록하기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AEDA76-22AB-4153-B434-A566E4284A4D}"/>
              </a:ext>
            </a:extLst>
          </p:cNvPr>
          <p:cNvSpPr txBox="1"/>
          <p:nvPr/>
        </p:nvSpPr>
        <p:spPr>
          <a:xfrm>
            <a:off x="0" y="14427"/>
            <a:ext cx="41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insights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7A5A5C9-13B0-47AA-8D00-1F2DB6FBD3F1}"/>
              </a:ext>
            </a:extLst>
          </p:cNvPr>
          <p:cNvSpPr/>
          <p:nvPr/>
        </p:nvSpPr>
        <p:spPr>
          <a:xfrm>
            <a:off x="278307" y="1180574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FA8C88-5DC0-481F-BFAE-3DEB68C84C17}"/>
              </a:ext>
            </a:extLst>
          </p:cNvPr>
          <p:cNvSpPr txBox="1"/>
          <p:nvPr/>
        </p:nvSpPr>
        <p:spPr>
          <a:xfrm>
            <a:off x="476426" y="1158350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71E2CA4-EE5C-4035-A34C-78A00BCD4C7D}"/>
              </a:ext>
            </a:extLst>
          </p:cNvPr>
          <p:cNvSpPr/>
          <p:nvPr/>
        </p:nvSpPr>
        <p:spPr>
          <a:xfrm>
            <a:off x="278307" y="1952932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2C7E1AF-88CD-4667-9F16-2A1550162399}"/>
              </a:ext>
            </a:extLst>
          </p:cNvPr>
          <p:cNvSpPr/>
          <p:nvPr/>
        </p:nvSpPr>
        <p:spPr>
          <a:xfrm>
            <a:off x="278307" y="2400730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B408BBF-6175-40DD-8692-F483BBDD611C}"/>
              </a:ext>
            </a:extLst>
          </p:cNvPr>
          <p:cNvSpPr/>
          <p:nvPr/>
        </p:nvSpPr>
        <p:spPr>
          <a:xfrm>
            <a:off x="278307" y="2885029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123BA1-9CA9-4194-848E-DF2ECD687560}"/>
              </a:ext>
            </a:extLst>
          </p:cNvPr>
          <p:cNvSpPr/>
          <p:nvPr/>
        </p:nvSpPr>
        <p:spPr>
          <a:xfrm>
            <a:off x="278307" y="1560593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CBE221-DCBC-49C6-B755-8984A59E4251}"/>
              </a:ext>
            </a:extLst>
          </p:cNvPr>
          <p:cNvSpPr txBox="1"/>
          <p:nvPr/>
        </p:nvSpPr>
        <p:spPr>
          <a:xfrm>
            <a:off x="476426" y="1538369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Segments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08AA20-A418-4D79-B52E-819BB2926B9E}"/>
              </a:ext>
            </a:extLst>
          </p:cNvPr>
          <p:cNvSpPr txBox="1"/>
          <p:nvPr/>
        </p:nvSpPr>
        <p:spPr>
          <a:xfrm>
            <a:off x="476426" y="1930708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Statistics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EAF84B-6D2E-4025-9559-1C17CD630346}"/>
              </a:ext>
            </a:extLst>
          </p:cNvPr>
          <p:cNvSpPr/>
          <p:nvPr/>
        </p:nvSpPr>
        <p:spPr>
          <a:xfrm>
            <a:off x="278307" y="3350445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A20E15-2C0F-4C83-A691-09A07A33AEAB}"/>
              </a:ext>
            </a:extLst>
          </p:cNvPr>
          <p:cNvSpPr txBox="1"/>
          <p:nvPr/>
        </p:nvSpPr>
        <p:spPr>
          <a:xfrm>
            <a:off x="480144" y="2853010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396A7E-A2B7-42D0-8C0A-8E7270E7E299}"/>
              </a:ext>
            </a:extLst>
          </p:cNvPr>
          <p:cNvSpPr txBox="1"/>
          <p:nvPr/>
        </p:nvSpPr>
        <p:spPr>
          <a:xfrm>
            <a:off x="478042" y="333590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A4F82F-2EE5-4D7F-A01D-4FEA4CAC5B6F}"/>
              </a:ext>
            </a:extLst>
          </p:cNvPr>
          <p:cNvSpPr txBox="1"/>
          <p:nvPr/>
        </p:nvSpPr>
        <p:spPr>
          <a:xfrm>
            <a:off x="476426" y="238155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management ▶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50B4301-343E-4312-8C67-DF2A4AD99738}"/>
              </a:ext>
            </a:extLst>
          </p:cNvPr>
          <p:cNvSpPr/>
          <p:nvPr/>
        </p:nvSpPr>
        <p:spPr>
          <a:xfrm>
            <a:off x="2043465" y="751982"/>
            <a:ext cx="9754097" cy="6530561"/>
          </a:xfrm>
          <a:prstGeom prst="roundRect">
            <a:avLst>
              <a:gd name="adj" fmla="val 72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4DFE98-B899-419B-B806-29B5F91732CF}"/>
              </a:ext>
            </a:extLst>
          </p:cNvPr>
          <p:cNvSpPr txBox="1"/>
          <p:nvPr/>
        </p:nvSpPr>
        <p:spPr>
          <a:xfrm>
            <a:off x="2044656" y="752624"/>
            <a:ext cx="27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다중회귀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804191-9064-47D3-9534-6B5CB4E020CB}"/>
              </a:ext>
            </a:extLst>
          </p:cNvPr>
          <p:cNvSpPr txBox="1"/>
          <p:nvPr/>
        </p:nvSpPr>
        <p:spPr>
          <a:xfrm>
            <a:off x="5523218" y="809168"/>
            <a:ext cx="2593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동안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행태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[2019.09.01 ~ 2019.10.05]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2B6D80-4615-4B09-A285-92F18F78EDD6}"/>
              </a:ext>
            </a:extLst>
          </p:cNvPr>
          <p:cNvSpPr txBox="1"/>
          <p:nvPr/>
        </p:nvSpPr>
        <p:spPr>
          <a:xfrm>
            <a:off x="8550843" y="789018"/>
            <a:ext cx="17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업데이트 </a:t>
            </a:r>
            <a:r>
              <a:rPr lang="en-US" altLang="ko-KR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D-7</a:t>
            </a:r>
          </a:p>
          <a:p>
            <a:pPr algn="ctr"/>
            <a:r>
              <a:rPr lang="en-US" altLang="ko-KR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1</a:t>
            </a:r>
            <a:r>
              <a:rPr lang="ko-KR" altLang="en-US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주일에 </a:t>
            </a:r>
            <a:r>
              <a:rPr lang="en-US" altLang="ko-KR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업데이트</a:t>
            </a:r>
            <a:endParaRPr lang="en-US" altLang="ko-KR" sz="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E739D4-8853-4911-9F9F-33A46CCB833D}"/>
              </a:ext>
            </a:extLst>
          </p:cNvPr>
          <p:cNvSpPr txBox="1"/>
          <p:nvPr/>
        </p:nvSpPr>
        <p:spPr>
          <a:xfrm>
            <a:off x="10179710" y="812656"/>
            <a:ext cx="15465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32 week, 2019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0B30FE-7569-490D-BBE8-BFABDAE58947}"/>
              </a:ext>
            </a:extLst>
          </p:cNvPr>
          <p:cNvSpPr txBox="1"/>
          <p:nvPr/>
        </p:nvSpPr>
        <p:spPr>
          <a:xfrm>
            <a:off x="3190556" y="1682658"/>
            <a:ext cx="15465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HomeAD_Click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14B4E9-82E5-4BB3-A790-403FB38F63F6}"/>
              </a:ext>
            </a:extLst>
          </p:cNvPr>
          <p:cNvSpPr txBox="1"/>
          <p:nvPr/>
        </p:nvSpPr>
        <p:spPr>
          <a:xfrm>
            <a:off x="2203087" y="1651879"/>
            <a:ext cx="104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성과지표</a:t>
            </a:r>
            <a:endParaRPr lang="en-US" altLang="ko-KR" sz="1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A6296212-500C-48A8-BB66-EE315770448A}"/>
              </a:ext>
            </a:extLst>
          </p:cNvPr>
          <p:cNvSpPr/>
          <p:nvPr/>
        </p:nvSpPr>
        <p:spPr>
          <a:xfrm>
            <a:off x="2725892" y="2885029"/>
            <a:ext cx="1143000" cy="11430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+102.8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3247946F-1484-4976-AFD3-9378D5DE05E6}"/>
              </a:ext>
            </a:extLst>
          </p:cNvPr>
          <p:cNvSpPr/>
          <p:nvPr/>
        </p:nvSpPr>
        <p:spPr>
          <a:xfrm>
            <a:off x="4214001" y="2885029"/>
            <a:ext cx="1143000" cy="1143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+77.6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6C902E10-3054-4103-B32E-7976F270A162}"/>
              </a:ext>
            </a:extLst>
          </p:cNvPr>
          <p:cNvSpPr/>
          <p:nvPr/>
        </p:nvSpPr>
        <p:spPr>
          <a:xfrm>
            <a:off x="5697226" y="2885029"/>
            <a:ext cx="1143000" cy="1143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+64.9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3E2E7401-F60D-4D31-BC66-34C38D4D6EB7}"/>
              </a:ext>
            </a:extLst>
          </p:cNvPr>
          <p:cNvSpPr/>
          <p:nvPr/>
        </p:nvSpPr>
        <p:spPr>
          <a:xfrm>
            <a:off x="7180451" y="2885029"/>
            <a:ext cx="1143000" cy="11430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+48.2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AB99AAFE-0F5B-40C6-983A-A183A0B0D4CB}"/>
              </a:ext>
            </a:extLst>
          </p:cNvPr>
          <p:cNvSpPr/>
          <p:nvPr/>
        </p:nvSpPr>
        <p:spPr>
          <a:xfrm>
            <a:off x="8663676" y="2896888"/>
            <a:ext cx="1143000" cy="1143000"/>
          </a:xfrm>
          <a:prstGeom prst="flowChartConnector">
            <a:avLst/>
          </a:prstGeom>
          <a:solidFill>
            <a:srgbClr val="D1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+29.1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BB057842-2103-4AD0-969B-9CF919A9A38F}"/>
              </a:ext>
            </a:extLst>
          </p:cNvPr>
          <p:cNvSpPr/>
          <p:nvPr/>
        </p:nvSpPr>
        <p:spPr>
          <a:xfrm>
            <a:off x="10146901" y="2896888"/>
            <a:ext cx="1143000" cy="1143000"/>
          </a:xfrm>
          <a:prstGeom prst="flowChartConnector">
            <a:avLst/>
          </a:prstGeom>
          <a:solidFill>
            <a:srgbClr val="E1E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+2.8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0741E5-60B3-4278-BB09-0BAE5B011D25}"/>
              </a:ext>
            </a:extLst>
          </p:cNvPr>
          <p:cNvSpPr txBox="1"/>
          <p:nvPr/>
        </p:nvSpPr>
        <p:spPr>
          <a:xfrm>
            <a:off x="2547489" y="2590120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Recoding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D31790-BD1B-4BC8-8EC7-34A341E388E9}"/>
              </a:ext>
            </a:extLst>
          </p:cNvPr>
          <p:cNvSpPr txBox="1"/>
          <p:nvPr/>
        </p:nvSpPr>
        <p:spPr>
          <a:xfrm>
            <a:off x="4113491" y="2590120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Screen_gallery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09F248-619A-4747-ACB9-283E778F53B8}"/>
              </a:ext>
            </a:extLst>
          </p:cNvPr>
          <p:cNvSpPr txBox="1"/>
          <p:nvPr/>
        </p:nvSpPr>
        <p:spPr>
          <a:xfrm>
            <a:off x="5567167" y="2590120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name1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804BA7-3B93-48F5-9D0A-07CCE0AA85F9}"/>
              </a:ext>
            </a:extLst>
          </p:cNvPr>
          <p:cNvSpPr txBox="1"/>
          <p:nvPr/>
        </p:nvSpPr>
        <p:spPr>
          <a:xfrm>
            <a:off x="6996891" y="2594456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name2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C0BDE1-C3DC-496B-8104-0BAF5600C7B7}"/>
              </a:ext>
            </a:extLst>
          </p:cNvPr>
          <p:cNvSpPr txBox="1"/>
          <p:nvPr/>
        </p:nvSpPr>
        <p:spPr>
          <a:xfrm>
            <a:off x="8525497" y="2585784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name3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EB32A0-F45E-43B1-A0C0-DC735B2E517E}"/>
              </a:ext>
            </a:extLst>
          </p:cNvPr>
          <p:cNvSpPr txBox="1"/>
          <p:nvPr/>
        </p:nvSpPr>
        <p:spPr>
          <a:xfrm>
            <a:off x="9955221" y="2590120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name4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F998CB-70D2-4CE1-9A37-2B9237448B66}"/>
              </a:ext>
            </a:extLst>
          </p:cNvPr>
          <p:cNvCxnSpPr/>
          <p:nvPr/>
        </p:nvCxnSpPr>
        <p:spPr>
          <a:xfrm>
            <a:off x="2412460" y="2176929"/>
            <a:ext cx="90020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75C2BD4-96C6-4294-A01B-376E5C1D8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058" y="2212102"/>
            <a:ext cx="4692076" cy="338914"/>
          </a:xfrm>
          <a:prstGeom prst="rect">
            <a:avLst/>
          </a:prstGeom>
        </p:spPr>
      </p:pic>
      <p:graphicFrame>
        <p:nvGraphicFramePr>
          <p:cNvPr id="89" name="표 18">
            <a:extLst>
              <a:ext uri="{FF2B5EF4-FFF2-40B4-BE49-F238E27FC236}">
                <a16:creationId xmlns:a16="http://schemas.microsoft.com/office/drawing/2014/main" id="{FAA2BA7B-29CE-4903-9B11-EAD8A4777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885027"/>
              </p:ext>
            </p:extLst>
          </p:nvPr>
        </p:nvGraphicFramePr>
        <p:xfrm>
          <a:off x="2455843" y="4181807"/>
          <a:ext cx="8740693" cy="123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0693">
                  <a:extLst>
                    <a:ext uri="{9D8B030D-6E8A-4147-A177-3AD203B41FA5}">
                      <a16:colId xmlns:a16="http://schemas.microsoft.com/office/drawing/2014/main" val="1380770301"/>
                    </a:ext>
                  </a:extLst>
                </a:gridCol>
              </a:tblGrid>
              <a:tr h="320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인사이트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Marketing insights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47759"/>
                  </a:ext>
                </a:extLst>
              </a:tr>
              <a:tr h="20517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 err="1">
                          <a:latin typeface="+mn-ea"/>
                        </a:rPr>
                        <a:t>Recording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</a:rPr>
                        <a:t>1000회</a:t>
                      </a:r>
                      <a:r>
                        <a:rPr lang="en-US" altLang="ko-KR" sz="1000" b="1" dirty="0">
                          <a:latin typeface="+mn-ea"/>
                        </a:rPr>
                        <a:t>]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ko-KR" altLang="en-US" sz="1000" b="1" dirty="0" err="1">
                          <a:latin typeface="+mn-ea"/>
                        </a:rPr>
                        <a:t>증가</a:t>
                      </a:r>
                      <a:r>
                        <a:rPr lang="ko-KR" altLang="en-US" sz="1000" dirty="0" err="1">
                          <a:latin typeface="+mn-ea"/>
                        </a:rPr>
                        <a:t>시마다</a:t>
                      </a:r>
                      <a:r>
                        <a:rPr lang="ko-KR" altLang="en-US" sz="1000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Home</a:t>
                      </a:r>
                      <a:r>
                        <a:rPr lang="ko-KR" altLang="en-US" sz="1000" b="1" dirty="0" err="1">
                          <a:latin typeface="+mn-ea"/>
                        </a:rPr>
                        <a:t>AD_Click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</a:rPr>
                        <a:t>102.8회</a:t>
                      </a:r>
                      <a:r>
                        <a:rPr lang="en-US" altLang="ko-KR" sz="1000" b="1" dirty="0">
                          <a:latin typeface="+mn-ea"/>
                        </a:rPr>
                        <a:t>]</a:t>
                      </a:r>
                      <a:r>
                        <a:rPr lang="ko-KR" altLang="en-US" sz="1000" b="1" dirty="0">
                          <a:latin typeface="+mn-ea"/>
                        </a:rPr>
                        <a:t> 증가</a:t>
                      </a:r>
                      <a:endParaRPr lang="ko-KR" altLang="en-US" sz="1000" dirty="0">
                        <a:latin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 err="1">
                          <a:latin typeface="+mn-ea"/>
                        </a:rPr>
                        <a:t>Screen_Gallery</a:t>
                      </a:r>
                      <a:r>
                        <a:rPr lang="ko-KR" altLang="en-US" sz="1000" b="1" dirty="0">
                          <a:latin typeface="+mn-ea"/>
                        </a:rPr>
                        <a:t> 1000회 </a:t>
                      </a:r>
                      <a:r>
                        <a:rPr lang="ko-KR" altLang="en-US" sz="1000" b="1" dirty="0" err="1">
                          <a:latin typeface="+mn-ea"/>
                        </a:rPr>
                        <a:t>증가</a:t>
                      </a:r>
                      <a:r>
                        <a:rPr lang="ko-KR" altLang="en-US" sz="1000" dirty="0" err="1">
                          <a:latin typeface="+mn-ea"/>
                        </a:rPr>
                        <a:t>시마다</a:t>
                      </a:r>
                      <a:r>
                        <a:rPr lang="ko-KR" altLang="en-US" sz="1000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Home</a:t>
                      </a:r>
                      <a:r>
                        <a:rPr lang="ko-KR" altLang="en-US" sz="1000" b="1" dirty="0" err="1">
                          <a:latin typeface="+mn-ea"/>
                        </a:rPr>
                        <a:t>AD_Click</a:t>
                      </a:r>
                      <a:r>
                        <a:rPr lang="ko-KR" altLang="en-US" sz="1000" b="1" dirty="0">
                          <a:latin typeface="+mn-ea"/>
                        </a:rPr>
                        <a:t> 77.6회 증가</a:t>
                      </a:r>
                      <a:endParaRPr lang="en-US" altLang="ko-KR" sz="1000" dirty="0">
                        <a:latin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 err="1">
                          <a:latin typeface="+mn-ea"/>
                        </a:rPr>
                        <a:t>DdayMenu_Click</a:t>
                      </a:r>
                      <a:r>
                        <a:rPr lang="ko-KR" altLang="en-US" sz="1000" b="1" dirty="0">
                          <a:latin typeface="+mn-ea"/>
                        </a:rPr>
                        <a:t> 1000회 </a:t>
                      </a:r>
                      <a:r>
                        <a:rPr lang="ko-KR" altLang="en-US" sz="1000" b="1" dirty="0" err="1">
                          <a:latin typeface="+mn-ea"/>
                        </a:rPr>
                        <a:t>증가</a:t>
                      </a:r>
                      <a:r>
                        <a:rPr lang="ko-KR" altLang="en-US" sz="1000" dirty="0" err="1">
                          <a:latin typeface="+mn-ea"/>
                        </a:rPr>
                        <a:t>시마다</a:t>
                      </a:r>
                      <a:r>
                        <a:rPr lang="ko-KR" altLang="en-US" sz="1000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Home</a:t>
                      </a:r>
                      <a:r>
                        <a:rPr lang="ko-KR" altLang="en-US" sz="1000" b="1" dirty="0" err="1">
                          <a:latin typeface="+mn-ea"/>
                        </a:rPr>
                        <a:t>AD_Click</a:t>
                      </a:r>
                      <a:r>
                        <a:rPr lang="ko-KR" altLang="en-US" sz="1000" b="1" dirty="0">
                          <a:latin typeface="+mn-ea"/>
                        </a:rPr>
                        <a:t> 64.9회 증가</a:t>
                      </a:r>
                      <a:endParaRPr lang="en-US" altLang="ko-KR" sz="1000" b="1" dirty="0">
                        <a:latin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000" b="1" dirty="0">
                        <a:latin typeface="+mn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</a:rPr>
                        <a:t>위 이벤트와 연계된 프로모션의 지속 또는 강화를 검토해보세요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3546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5D404FB7-E3A6-4151-93A7-EDD49D440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849" y="5788442"/>
            <a:ext cx="5886450" cy="400050"/>
          </a:xfrm>
          <a:prstGeom prst="rect">
            <a:avLst/>
          </a:prstGeom>
        </p:spPr>
      </p:pic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AABB18BE-4AA0-402B-B367-19B6973667A5}"/>
              </a:ext>
            </a:extLst>
          </p:cNvPr>
          <p:cNvSpPr/>
          <p:nvPr/>
        </p:nvSpPr>
        <p:spPr>
          <a:xfrm>
            <a:off x="2604742" y="6492097"/>
            <a:ext cx="1143000" cy="1143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-214.6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0DB195E6-BDB1-4238-AF87-4038AC5A2BAB}"/>
              </a:ext>
            </a:extLst>
          </p:cNvPr>
          <p:cNvSpPr/>
          <p:nvPr/>
        </p:nvSpPr>
        <p:spPr>
          <a:xfrm>
            <a:off x="4092851" y="6492097"/>
            <a:ext cx="1143000" cy="1143000"/>
          </a:xfrm>
          <a:prstGeom prst="flowChartConnector">
            <a:avLst/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-99.1.6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순서도: 연결자 91">
            <a:extLst>
              <a:ext uri="{FF2B5EF4-FFF2-40B4-BE49-F238E27FC236}">
                <a16:creationId xmlns:a16="http://schemas.microsoft.com/office/drawing/2014/main" id="{EE9C34A8-53FF-4C09-B2B3-3469897A103F}"/>
              </a:ext>
            </a:extLst>
          </p:cNvPr>
          <p:cNvSpPr/>
          <p:nvPr/>
        </p:nvSpPr>
        <p:spPr>
          <a:xfrm>
            <a:off x="5576076" y="6492097"/>
            <a:ext cx="1143000" cy="1143000"/>
          </a:xfrm>
          <a:prstGeom prst="flowChartConnector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-20.7.9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1606EAC7-B5E7-472D-B35F-E7FAAB382794}"/>
              </a:ext>
            </a:extLst>
          </p:cNvPr>
          <p:cNvSpPr/>
          <p:nvPr/>
        </p:nvSpPr>
        <p:spPr>
          <a:xfrm>
            <a:off x="7059301" y="6492097"/>
            <a:ext cx="1143000" cy="1143000"/>
          </a:xfrm>
          <a:prstGeom prst="flowChartConnector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-8.2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B791F6-FE90-46A9-A1F7-EC828A09B44B}"/>
              </a:ext>
            </a:extLst>
          </p:cNvPr>
          <p:cNvSpPr txBox="1"/>
          <p:nvPr/>
        </p:nvSpPr>
        <p:spPr>
          <a:xfrm>
            <a:off x="2426339" y="6197188"/>
            <a:ext cx="173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MacaronGallery_click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D3DA81-D3F8-41F9-8F53-7B1DAB06AA3D}"/>
              </a:ext>
            </a:extLst>
          </p:cNvPr>
          <p:cNvSpPr txBox="1"/>
          <p:nvPr/>
        </p:nvSpPr>
        <p:spPr>
          <a:xfrm>
            <a:off x="3992341" y="6197188"/>
            <a:ext cx="1704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MacaronVideo_click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E0CA3D-EDB0-489A-877E-9BC0E5E2B8B5}"/>
              </a:ext>
            </a:extLst>
          </p:cNvPr>
          <p:cNvSpPr txBox="1"/>
          <p:nvPr/>
        </p:nvSpPr>
        <p:spPr>
          <a:xfrm>
            <a:off x="5446017" y="6197188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name1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67B365-9347-41C4-8B7D-3B3DCA5CC61A}"/>
              </a:ext>
            </a:extLst>
          </p:cNvPr>
          <p:cNvSpPr txBox="1"/>
          <p:nvPr/>
        </p:nvSpPr>
        <p:spPr>
          <a:xfrm>
            <a:off x="6875741" y="6201524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name2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FF512B8-95CA-4261-9763-BAA5973317EC}"/>
              </a:ext>
            </a:extLst>
          </p:cNvPr>
          <p:cNvSpPr/>
          <p:nvPr/>
        </p:nvSpPr>
        <p:spPr>
          <a:xfrm>
            <a:off x="4838665" y="1682658"/>
            <a:ext cx="518336" cy="24621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Edit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3A76EEB-D56A-4862-BBE9-6148DCE5DC3A}"/>
              </a:ext>
            </a:extLst>
          </p:cNvPr>
          <p:cNvSpPr/>
          <p:nvPr/>
        </p:nvSpPr>
        <p:spPr>
          <a:xfrm>
            <a:off x="272046" y="3791277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4B384FA-7E41-4FF7-A5E0-E325EA36F832}"/>
              </a:ext>
            </a:extLst>
          </p:cNvPr>
          <p:cNvSpPr/>
          <p:nvPr/>
        </p:nvSpPr>
        <p:spPr>
          <a:xfrm>
            <a:off x="584884" y="4203470"/>
            <a:ext cx="1249301" cy="209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F3822B-3436-410A-A777-E0A775DFA384}"/>
              </a:ext>
            </a:extLst>
          </p:cNvPr>
          <p:cNvSpPr txBox="1"/>
          <p:nvPr/>
        </p:nvSpPr>
        <p:spPr>
          <a:xfrm>
            <a:off x="470165" y="3769053"/>
            <a:ext cx="1437832" cy="688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insight              </a:t>
            </a:r>
            <a:r>
              <a:rPr lang="en-US" altLang="ko-KR" sz="105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▼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Predictions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Event performance</a:t>
            </a:r>
            <a:endParaRPr lang="ko-KR" altLang="en-US" sz="10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302B9F-1A2B-2343-8D0F-C7406B064804}"/>
              </a:ext>
            </a:extLst>
          </p:cNvPr>
          <p:cNvSpPr/>
          <p:nvPr/>
        </p:nvSpPr>
        <p:spPr>
          <a:xfrm>
            <a:off x="4664351" y="1345784"/>
            <a:ext cx="244231" cy="2442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9F273E-B490-6A4A-90B0-0B3D5938DB6A}"/>
              </a:ext>
            </a:extLst>
          </p:cNvPr>
          <p:cNvSpPr/>
          <p:nvPr/>
        </p:nvSpPr>
        <p:spPr>
          <a:xfrm>
            <a:off x="2335219" y="1615465"/>
            <a:ext cx="2572853" cy="442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4BDE638-DA21-1343-915A-C57E626C19FB}"/>
              </a:ext>
            </a:extLst>
          </p:cNvPr>
          <p:cNvSpPr/>
          <p:nvPr/>
        </p:nvSpPr>
        <p:spPr>
          <a:xfrm>
            <a:off x="3177636" y="1735526"/>
            <a:ext cx="170021" cy="1464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</a:t>
            </a:r>
            <a:endParaRPr kumimoji="1"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54814E-AC72-6947-948C-BA5D746653FD}"/>
              </a:ext>
            </a:extLst>
          </p:cNvPr>
          <p:cNvSpPr/>
          <p:nvPr/>
        </p:nvSpPr>
        <p:spPr>
          <a:xfrm>
            <a:off x="3347700" y="1704965"/>
            <a:ext cx="1042036" cy="223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D3A8F7-B561-2A41-8CA4-E4B4F3115814}"/>
              </a:ext>
            </a:extLst>
          </p:cNvPr>
          <p:cNvSpPr/>
          <p:nvPr/>
        </p:nvSpPr>
        <p:spPr>
          <a:xfrm>
            <a:off x="3042364" y="4466873"/>
            <a:ext cx="170021" cy="1464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</a:t>
            </a:r>
            <a:endParaRPr kumimoji="1"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E7FA928-04C1-534C-8D79-951A92555A7E}"/>
              </a:ext>
            </a:extLst>
          </p:cNvPr>
          <p:cNvSpPr/>
          <p:nvPr/>
        </p:nvSpPr>
        <p:spPr>
          <a:xfrm>
            <a:off x="2806700" y="4613307"/>
            <a:ext cx="641350" cy="146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D9ADCD-36C0-9041-B2D0-0C12E53C491C}"/>
              </a:ext>
            </a:extLst>
          </p:cNvPr>
          <p:cNvSpPr/>
          <p:nvPr/>
        </p:nvSpPr>
        <p:spPr>
          <a:xfrm>
            <a:off x="3590421" y="4466546"/>
            <a:ext cx="170021" cy="1464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</a:t>
            </a:r>
            <a:endParaRPr kumimoji="1"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44EAD20-27FF-BE4C-9F58-C4B36BC7052D}"/>
              </a:ext>
            </a:extLst>
          </p:cNvPr>
          <p:cNvSpPr/>
          <p:nvPr/>
        </p:nvSpPr>
        <p:spPr>
          <a:xfrm>
            <a:off x="3517900" y="4616483"/>
            <a:ext cx="307975" cy="141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F9F74A4-ACD0-964A-8FED-3F1E507D342C}"/>
              </a:ext>
            </a:extLst>
          </p:cNvPr>
          <p:cNvSpPr/>
          <p:nvPr/>
        </p:nvSpPr>
        <p:spPr>
          <a:xfrm>
            <a:off x="3839289" y="4466873"/>
            <a:ext cx="170021" cy="1464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</a:t>
            </a:r>
            <a:endParaRPr kumimoji="1"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444C5C-E241-504B-B98B-73F344FCB5A4}"/>
              </a:ext>
            </a:extLst>
          </p:cNvPr>
          <p:cNvSpPr/>
          <p:nvPr/>
        </p:nvSpPr>
        <p:spPr>
          <a:xfrm>
            <a:off x="3848100" y="4616482"/>
            <a:ext cx="102506" cy="146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F81D18-8C68-2546-8586-5477A72BC49B}"/>
              </a:ext>
            </a:extLst>
          </p:cNvPr>
          <p:cNvSpPr/>
          <p:nvPr/>
        </p:nvSpPr>
        <p:spPr>
          <a:xfrm>
            <a:off x="5118814" y="4463698"/>
            <a:ext cx="170021" cy="1464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</a:t>
            </a:r>
            <a:endParaRPr kumimoji="1" lang="ko-KR" altLang="en-US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D5B5214-DA4D-7C4F-9587-C5EB39655AA2}"/>
              </a:ext>
            </a:extLst>
          </p:cNvPr>
          <p:cNvSpPr/>
          <p:nvPr/>
        </p:nvSpPr>
        <p:spPr>
          <a:xfrm>
            <a:off x="4733925" y="4610132"/>
            <a:ext cx="852856" cy="146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BB72B9F-105E-9947-A011-5C7B1D6D487E}"/>
              </a:ext>
            </a:extLst>
          </p:cNvPr>
          <p:cNvSpPr/>
          <p:nvPr/>
        </p:nvSpPr>
        <p:spPr>
          <a:xfrm>
            <a:off x="5704971" y="4463371"/>
            <a:ext cx="170021" cy="1464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</a:t>
            </a:r>
            <a:endParaRPr kumimoji="1" lang="ko-KR" altLang="en-US" sz="12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282996-F886-B14A-A4BB-01EE1C635C76}"/>
              </a:ext>
            </a:extLst>
          </p:cNvPr>
          <p:cNvSpPr/>
          <p:nvPr/>
        </p:nvSpPr>
        <p:spPr>
          <a:xfrm>
            <a:off x="5673725" y="4613308"/>
            <a:ext cx="325434" cy="141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F1685A8-7D7C-0940-9512-0314378ACC16}"/>
              </a:ext>
            </a:extLst>
          </p:cNvPr>
          <p:cNvSpPr/>
          <p:nvPr/>
        </p:nvSpPr>
        <p:spPr>
          <a:xfrm>
            <a:off x="6073828" y="4461254"/>
            <a:ext cx="293499" cy="1464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/>
              <a:t>10</a:t>
            </a:r>
            <a:endParaRPr kumimoji="1" lang="ko-KR" altLang="en-US" sz="12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2B29789-AAA8-EC4C-B7AD-0C77B3F74026}"/>
              </a:ext>
            </a:extLst>
          </p:cNvPr>
          <p:cNvSpPr/>
          <p:nvPr/>
        </p:nvSpPr>
        <p:spPr>
          <a:xfrm>
            <a:off x="6022135" y="4603782"/>
            <a:ext cx="170021" cy="146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D605236-19D7-E746-B9E3-5C4A338E58E2}"/>
              </a:ext>
            </a:extLst>
          </p:cNvPr>
          <p:cNvSpPr/>
          <p:nvPr/>
        </p:nvSpPr>
        <p:spPr>
          <a:xfrm>
            <a:off x="2500264" y="5212378"/>
            <a:ext cx="306436" cy="1464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11</a:t>
            </a:r>
            <a:endParaRPr kumimoji="1" lang="ko-KR" altLang="en-US" sz="105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FED7CB2-D789-6840-BA1D-8E277E57B432}"/>
              </a:ext>
            </a:extLst>
          </p:cNvPr>
          <p:cNvSpPr/>
          <p:nvPr/>
        </p:nvSpPr>
        <p:spPr>
          <a:xfrm>
            <a:off x="2798966" y="5219458"/>
            <a:ext cx="3690182" cy="146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8202742-B6F8-7643-9995-0943E971B73B}"/>
              </a:ext>
            </a:extLst>
          </p:cNvPr>
          <p:cNvSpPr/>
          <p:nvPr/>
        </p:nvSpPr>
        <p:spPr>
          <a:xfrm>
            <a:off x="1989142" y="2618552"/>
            <a:ext cx="472084" cy="2442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</a:t>
            </a:r>
            <a:endParaRPr kumimoji="1"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F182956-C521-DE4B-93B0-DD29582F0473}"/>
              </a:ext>
            </a:extLst>
          </p:cNvPr>
          <p:cNvSpPr/>
          <p:nvPr/>
        </p:nvSpPr>
        <p:spPr>
          <a:xfrm>
            <a:off x="2487619" y="2604992"/>
            <a:ext cx="8870719" cy="1547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873E2F-BFAF-EF45-82AB-582E03F4F051}"/>
              </a:ext>
            </a:extLst>
          </p:cNvPr>
          <p:cNvSpPr/>
          <p:nvPr/>
        </p:nvSpPr>
        <p:spPr>
          <a:xfrm>
            <a:off x="2919253" y="2327248"/>
            <a:ext cx="696438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key</a:t>
            </a:r>
            <a:endParaRPr kumimoji="1"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CAA699A-E919-0042-B932-1E925284A18A}"/>
              </a:ext>
            </a:extLst>
          </p:cNvPr>
          <p:cNvSpPr/>
          <p:nvPr/>
        </p:nvSpPr>
        <p:spPr>
          <a:xfrm>
            <a:off x="2950238" y="3608037"/>
            <a:ext cx="655526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value</a:t>
            </a:r>
            <a:endParaRPr kumimoji="1"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662CF64-BAC7-6148-A23C-3767D2DA1720}"/>
              </a:ext>
            </a:extLst>
          </p:cNvPr>
          <p:cNvSpPr/>
          <p:nvPr/>
        </p:nvSpPr>
        <p:spPr>
          <a:xfrm>
            <a:off x="4474466" y="2283589"/>
            <a:ext cx="696438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key</a:t>
            </a:r>
            <a:endParaRPr kumimoji="1"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76538A6-6F9F-1545-94BD-0D8F404A71C1}"/>
              </a:ext>
            </a:extLst>
          </p:cNvPr>
          <p:cNvSpPr/>
          <p:nvPr/>
        </p:nvSpPr>
        <p:spPr>
          <a:xfrm>
            <a:off x="4505451" y="3564378"/>
            <a:ext cx="655526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value</a:t>
            </a:r>
            <a:endParaRPr kumimoji="1"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EFD8975-45EB-144E-8D2B-420760759921}"/>
              </a:ext>
            </a:extLst>
          </p:cNvPr>
          <p:cNvSpPr/>
          <p:nvPr/>
        </p:nvSpPr>
        <p:spPr>
          <a:xfrm>
            <a:off x="5926650" y="2278564"/>
            <a:ext cx="696438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key</a:t>
            </a:r>
            <a:endParaRPr kumimoji="1"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7478AE4-77FC-D54D-9241-E09B6E4DE46E}"/>
              </a:ext>
            </a:extLst>
          </p:cNvPr>
          <p:cNvSpPr/>
          <p:nvPr/>
        </p:nvSpPr>
        <p:spPr>
          <a:xfrm>
            <a:off x="5957635" y="3559353"/>
            <a:ext cx="655526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value</a:t>
            </a:r>
            <a:endParaRPr kumimoji="1"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697DB55-1195-1548-B8E4-5C80A3CE351D}"/>
              </a:ext>
            </a:extLst>
          </p:cNvPr>
          <p:cNvSpPr/>
          <p:nvPr/>
        </p:nvSpPr>
        <p:spPr>
          <a:xfrm>
            <a:off x="7443228" y="2286422"/>
            <a:ext cx="696438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key</a:t>
            </a:r>
            <a:endParaRPr kumimoji="1"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5C20B29-0CE8-E949-A32F-8E9A9D865EEA}"/>
              </a:ext>
            </a:extLst>
          </p:cNvPr>
          <p:cNvSpPr/>
          <p:nvPr/>
        </p:nvSpPr>
        <p:spPr>
          <a:xfrm>
            <a:off x="7474213" y="3567211"/>
            <a:ext cx="655526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value</a:t>
            </a:r>
            <a:endParaRPr kumimoji="1"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761CC49-8F94-5147-8B51-3C291E7CFD74}"/>
              </a:ext>
            </a:extLst>
          </p:cNvPr>
          <p:cNvSpPr/>
          <p:nvPr/>
        </p:nvSpPr>
        <p:spPr>
          <a:xfrm>
            <a:off x="8908287" y="2287837"/>
            <a:ext cx="696438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key</a:t>
            </a:r>
            <a:endParaRPr kumimoji="1"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F9CFE4E-598F-F749-833C-61CE9BFDC2BB}"/>
              </a:ext>
            </a:extLst>
          </p:cNvPr>
          <p:cNvSpPr/>
          <p:nvPr/>
        </p:nvSpPr>
        <p:spPr>
          <a:xfrm>
            <a:off x="8939272" y="3568626"/>
            <a:ext cx="655526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value</a:t>
            </a:r>
            <a:endParaRPr kumimoji="1"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356D564-5D3C-004A-AE8A-5A20BD72AD2B}"/>
              </a:ext>
            </a:extLst>
          </p:cNvPr>
          <p:cNvSpPr/>
          <p:nvPr/>
        </p:nvSpPr>
        <p:spPr>
          <a:xfrm>
            <a:off x="10354031" y="2321450"/>
            <a:ext cx="696438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key</a:t>
            </a:r>
            <a:endParaRPr kumimoji="1"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FDAD099-325F-0648-BFA5-A217AD8F89C3}"/>
              </a:ext>
            </a:extLst>
          </p:cNvPr>
          <p:cNvSpPr/>
          <p:nvPr/>
        </p:nvSpPr>
        <p:spPr>
          <a:xfrm>
            <a:off x="10385016" y="3602239"/>
            <a:ext cx="655526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value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18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363D98-1941-4CE3-BCA0-F0224093577F}"/>
              </a:ext>
            </a:extLst>
          </p:cNvPr>
          <p:cNvSpPr/>
          <p:nvPr/>
        </p:nvSpPr>
        <p:spPr>
          <a:xfrm>
            <a:off x="247827" y="598206"/>
            <a:ext cx="1666431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279F0B-2B0E-4CE6-801D-5895CEEDC40F}"/>
              </a:ext>
            </a:extLst>
          </p:cNvPr>
          <p:cNvSpPr/>
          <p:nvPr/>
        </p:nvSpPr>
        <p:spPr>
          <a:xfrm>
            <a:off x="1909868" y="598205"/>
            <a:ext cx="10096973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78894-6A84-44B4-8CF6-A457404B3D24}"/>
              </a:ext>
            </a:extLst>
          </p:cNvPr>
          <p:cNvSpPr/>
          <p:nvPr/>
        </p:nvSpPr>
        <p:spPr>
          <a:xfrm>
            <a:off x="247827" y="599250"/>
            <a:ext cx="1666431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Sphere Analytics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50844A-C035-4A2F-98DE-E0A9E4DF99E0}"/>
              </a:ext>
            </a:extLst>
          </p:cNvPr>
          <p:cNvSpPr/>
          <p:nvPr/>
        </p:nvSpPr>
        <p:spPr>
          <a:xfrm>
            <a:off x="250843" y="6104021"/>
            <a:ext cx="1663415" cy="591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96E14B2-7DE9-4B01-93E8-6F6927C1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3" y="6197189"/>
            <a:ext cx="157958" cy="157958"/>
          </a:xfrm>
          <a:prstGeom prst="rect">
            <a:avLst/>
          </a:prstGeom>
        </p:spPr>
      </p:pic>
      <p:pic>
        <p:nvPicPr>
          <p:cNvPr id="31" name="그림 30" descr="개체이(가) 표시된 사진&#10;&#10;자동 생성된 설명">
            <a:extLst>
              <a:ext uri="{FF2B5EF4-FFF2-40B4-BE49-F238E27FC236}">
                <a16:creationId xmlns:a16="http://schemas.microsoft.com/office/drawing/2014/main" id="{6B1BE481-54BD-4C53-A4EF-C2BDF4EBF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515" y="6474724"/>
            <a:ext cx="157958" cy="157958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1D6CEE-40EE-4C41-AB4A-92FE5EC2F54E}"/>
              </a:ext>
            </a:extLst>
          </p:cNvPr>
          <p:cNvSpPr/>
          <p:nvPr/>
        </p:nvSpPr>
        <p:spPr>
          <a:xfrm>
            <a:off x="651432" y="6197188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Help center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7F13CE-EDA4-4631-BE8F-CBDD6752E3BC}"/>
              </a:ext>
            </a:extLst>
          </p:cNvPr>
          <p:cNvSpPr/>
          <p:nvPr/>
        </p:nvSpPr>
        <p:spPr>
          <a:xfrm>
            <a:off x="650287" y="6462133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등록하기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AEDA76-22AB-4153-B434-A566E4284A4D}"/>
              </a:ext>
            </a:extLst>
          </p:cNvPr>
          <p:cNvSpPr txBox="1"/>
          <p:nvPr/>
        </p:nvSpPr>
        <p:spPr>
          <a:xfrm>
            <a:off x="0" y="14427"/>
            <a:ext cx="41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insights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7A5A5C9-13B0-47AA-8D00-1F2DB6FBD3F1}"/>
              </a:ext>
            </a:extLst>
          </p:cNvPr>
          <p:cNvSpPr/>
          <p:nvPr/>
        </p:nvSpPr>
        <p:spPr>
          <a:xfrm>
            <a:off x="278307" y="1180574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FA8C88-5DC0-481F-BFAE-3DEB68C84C17}"/>
              </a:ext>
            </a:extLst>
          </p:cNvPr>
          <p:cNvSpPr txBox="1"/>
          <p:nvPr/>
        </p:nvSpPr>
        <p:spPr>
          <a:xfrm>
            <a:off x="476426" y="1158350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71E2CA4-EE5C-4035-A34C-78A00BCD4C7D}"/>
              </a:ext>
            </a:extLst>
          </p:cNvPr>
          <p:cNvSpPr/>
          <p:nvPr/>
        </p:nvSpPr>
        <p:spPr>
          <a:xfrm>
            <a:off x="278307" y="1952932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2C7E1AF-88CD-4667-9F16-2A1550162399}"/>
              </a:ext>
            </a:extLst>
          </p:cNvPr>
          <p:cNvSpPr/>
          <p:nvPr/>
        </p:nvSpPr>
        <p:spPr>
          <a:xfrm>
            <a:off x="278307" y="2400730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B408BBF-6175-40DD-8692-F483BBDD611C}"/>
              </a:ext>
            </a:extLst>
          </p:cNvPr>
          <p:cNvSpPr/>
          <p:nvPr/>
        </p:nvSpPr>
        <p:spPr>
          <a:xfrm>
            <a:off x="278307" y="2885029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123BA1-9CA9-4194-848E-DF2ECD687560}"/>
              </a:ext>
            </a:extLst>
          </p:cNvPr>
          <p:cNvSpPr/>
          <p:nvPr/>
        </p:nvSpPr>
        <p:spPr>
          <a:xfrm>
            <a:off x="278307" y="1560593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CBE221-DCBC-49C6-B755-8984A59E4251}"/>
              </a:ext>
            </a:extLst>
          </p:cNvPr>
          <p:cNvSpPr txBox="1"/>
          <p:nvPr/>
        </p:nvSpPr>
        <p:spPr>
          <a:xfrm>
            <a:off x="476426" y="1538369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Segments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08AA20-A418-4D79-B52E-819BB2926B9E}"/>
              </a:ext>
            </a:extLst>
          </p:cNvPr>
          <p:cNvSpPr txBox="1"/>
          <p:nvPr/>
        </p:nvSpPr>
        <p:spPr>
          <a:xfrm>
            <a:off x="476426" y="1930708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Statistics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EAF84B-6D2E-4025-9559-1C17CD630346}"/>
              </a:ext>
            </a:extLst>
          </p:cNvPr>
          <p:cNvSpPr/>
          <p:nvPr/>
        </p:nvSpPr>
        <p:spPr>
          <a:xfrm>
            <a:off x="278307" y="3350445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A20E15-2C0F-4C83-A691-09A07A33AEAB}"/>
              </a:ext>
            </a:extLst>
          </p:cNvPr>
          <p:cNvSpPr txBox="1"/>
          <p:nvPr/>
        </p:nvSpPr>
        <p:spPr>
          <a:xfrm>
            <a:off x="480144" y="2853010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396A7E-A2B7-42D0-8C0A-8E7270E7E299}"/>
              </a:ext>
            </a:extLst>
          </p:cNvPr>
          <p:cNvSpPr txBox="1"/>
          <p:nvPr/>
        </p:nvSpPr>
        <p:spPr>
          <a:xfrm>
            <a:off x="478042" y="333590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A4F82F-2EE5-4D7F-A01D-4FEA4CAC5B6F}"/>
              </a:ext>
            </a:extLst>
          </p:cNvPr>
          <p:cNvSpPr txBox="1"/>
          <p:nvPr/>
        </p:nvSpPr>
        <p:spPr>
          <a:xfrm>
            <a:off x="476426" y="238155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management ▶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50B4301-343E-4312-8C67-DF2A4AD99738}"/>
              </a:ext>
            </a:extLst>
          </p:cNvPr>
          <p:cNvSpPr/>
          <p:nvPr/>
        </p:nvSpPr>
        <p:spPr>
          <a:xfrm>
            <a:off x="2043465" y="751982"/>
            <a:ext cx="9754097" cy="3901661"/>
          </a:xfrm>
          <a:prstGeom prst="roundRect">
            <a:avLst>
              <a:gd name="adj" fmla="val 72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404FB7-E3A6-4151-93A7-EDD49D440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685" y="875896"/>
            <a:ext cx="5886450" cy="400050"/>
          </a:xfrm>
          <a:prstGeom prst="rect">
            <a:avLst/>
          </a:prstGeom>
        </p:spPr>
      </p:pic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AABB18BE-4AA0-402B-B367-19B6973667A5}"/>
              </a:ext>
            </a:extLst>
          </p:cNvPr>
          <p:cNvSpPr/>
          <p:nvPr/>
        </p:nvSpPr>
        <p:spPr>
          <a:xfrm>
            <a:off x="2596578" y="1579551"/>
            <a:ext cx="1143000" cy="1143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-214.6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0DB195E6-BDB1-4238-AF87-4038AC5A2BAB}"/>
              </a:ext>
            </a:extLst>
          </p:cNvPr>
          <p:cNvSpPr/>
          <p:nvPr/>
        </p:nvSpPr>
        <p:spPr>
          <a:xfrm>
            <a:off x="4084687" y="1579551"/>
            <a:ext cx="1143000" cy="1143000"/>
          </a:xfrm>
          <a:prstGeom prst="flowChartConnector">
            <a:avLst/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-99.1.6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순서도: 연결자 91">
            <a:extLst>
              <a:ext uri="{FF2B5EF4-FFF2-40B4-BE49-F238E27FC236}">
                <a16:creationId xmlns:a16="http://schemas.microsoft.com/office/drawing/2014/main" id="{EE9C34A8-53FF-4C09-B2B3-3469897A103F}"/>
              </a:ext>
            </a:extLst>
          </p:cNvPr>
          <p:cNvSpPr/>
          <p:nvPr/>
        </p:nvSpPr>
        <p:spPr>
          <a:xfrm>
            <a:off x="5567912" y="1579551"/>
            <a:ext cx="1143000" cy="1143000"/>
          </a:xfrm>
          <a:prstGeom prst="flowChartConnector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-20.7.9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1606EAC7-B5E7-472D-B35F-E7FAAB382794}"/>
              </a:ext>
            </a:extLst>
          </p:cNvPr>
          <p:cNvSpPr/>
          <p:nvPr/>
        </p:nvSpPr>
        <p:spPr>
          <a:xfrm>
            <a:off x="7051137" y="1579551"/>
            <a:ext cx="1143000" cy="1143000"/>
          </a:xfrm>
          <a:prstGeom prst="flowChartConnector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-8.2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B791F6-FE90-46A9-A1F7-EC828A09B44B}"/>
              </a:ext>
            </a:extLst>
          </p:cNvPr>
          <p:cNvSpPr txBox="1"/>
          <p:nvPr/>
        </p:nvSpPr>
        <p:spPr>
          <a:xfrm>
            <a:off x="2418175" y="1284642"/>
            <a:ext cx="173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MacaronGallery_click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D3DA81-D3F8-41F9-8F53-7B1DAB06AA3D}"/>
              </a:ext>
            </a:extLst>
          </p:cNvPr>
          <p:cNvSpPr txBox="1"/>
          <p:nvPr/>
        </p:nvSpPr>
        <p:spPr>
          <a:xfrm>
            <a:off x="3984177" y="1284642"/>
            <a:ext cx="1704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MacaronVideo_click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E0CA3D-EDB0-489A-877E-9BC0E5E2B8B5}"/>
              </a:ext>
            </a:extLst>
          </p:cNvPr>
          <p:cNvSpPr txBox="1"/>
          <p:nvPr/>
        </p:nvSpPr>
        <p:spPr>
          <a:xfrm>
            <a:off x="5437853" y="1284642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name1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67B365-9347-41C4-8B7D-3B3DCA5CC61A}"/>
              </a:ext>
            </a:extLst>
          </p:cNvPr>
          <p:cNvSpPr txBox="1"/>
          <p:nvPr/>
        </p:nvSpPr>
        <p:spPr>
          <a:xfrm>
            <a:off x="6867577" y="1288978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name2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8C1896-484D-4C69-9646-4CA89157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47462"/>
              </p:ext>
            </p:extLst>
          </p:nvPr>
        </p:nvGraphicFramePr>
        <p:xfrm>
          <a:off x="2340565" y="2876328"/>
          <a:ext cx="8740693" cy="163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0693">
                  <a:extLst>
                    <a:ext uri="{9D8B030D-6E8A-4147-A177-3AD203B41FA5}">
                      <a16:colId xmlns:a16="http://schemas.microsoft.com/office/drawing/2014/main" val="3253627170"/>
                    </a:ext>
                  </a:extLst>
                </a:gridCol>
              </a:tblGrid>
              <a:tr h="320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인사이트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Marketing insights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55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dirty="0" err="1">
                          <a:latin typeface="+mn-ea"/>
                        </a:rPr>
                        <a:t>MacaronGallery_Click</a:t>
                      </a:r>
                      <a:r>
                        <a:rPr lang="ko-KR" altLang="en-US" sz="900" b="1" dirty="0">
                          <a:latin typeface="+mn-ea"/>
                        </a:rPr>
                        <a:t> 1000회 </a:t>
                      </a:r>
                      <a:r>
                        <a:rPr lang="ko-KR" altLang="en-US" sz="900" b="1" dirty="0" err="1">
                          <a:latin typeface="+mn-ea"/>
                        </a:rPr>
                        <a:t>증가</a:t>
                      </a:r>
                      <a:r>
                        <a:rPr lang="ko-KR" altLang="en-US" sz="900" dirty="0" err="1">
                          <a:latin typeface="+mn-ea"/>
                        </a:rPr>
                        <a:t>시마다</a:t>
                      </a:r>
                      <a:r>
                        <a:rPr lang="ko-KR" altLang="en-US" sz="900" dirty="0">
                          <a:latin typeface="+mn-ea"/>
                        </a:rPr>
                        <a:t> </a:t>
                      </a:r>
                      <a:r>
                        <a:rPr lang="en-US" altLang="ko-KR" sz="900" b="1" dirty="0">
                          <a:latin typeface="+mn-ea"/>
                        </a:rPr>
                        <a:t>Home</a:t>
                      </a:r>
                      <a:r>
                        <a:rPr lang="ko-KR" altLang="en-US" sz="900" b="1" dirty="0" err="1">
                          <a:latin typeface="+mn-ea"/>
                        </a:rPr>
                        <a:t>AD_Click</a:t>
                      </a:r>
                      <a:r>
                        <a:rPr lang="ko-KR" altLang="en-US" sz="900" b="1" dirty="0">
                          <a:latin typeface="+mn-ea"/>
                        </a:rPr>
                        <a:t> 214.6회 감소</a:t>
                      </a:r>
                      <a:endParaRPr lang="ko-KR" altLang="en-US" sz="900" dirty="0">
                        <a:latin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dirty="0" err="1">
                          <a:latin typeface="+mn-ea"/>
                        </a:rPr>
                        <a:t>MacaronVideo_Click</a:t>
                      </a:r>
                      <a:r>
                        <a:rPr lang="ko-KR" altLang="en-US" sz="900" b="1" dirty="0">
                          <a:latin typeface="+mn-ea"/>
                        </a:rPr>
                        <a:t> 1000회 </a:t>
                      </a:r>
                      <a:r>
                        <a:rPr lang="ko-KR" altLang="en-US" sz="900" b="1" dirty="0" err="1">
                          <a:latin typeface="+mn-ea"/>
                        </a:rPr>
                        <a:t>증가</a:t>
                      </a:r>
                      <a:r>
                        <a:rPr lang="ko-KR" altLang="en-US" sz="900" dirty="0" err="1">
                          <a:latin typeface="+mn-ea"/>
                        </a:rPr>
                        <a:t>시마다</a:t>
                      </a:r>
                      <a:r>
                        <a:rPr lang="ko-KR" altLang="en-US" sz="900" dirty="0">
                          <a:latin typeface="+mn-ea"/>
                        </a:rPr>
                        <a:t> </a:t>
                      </a:r>
                      <a:r>
                        <a:rPr lang="en-US" altLang="ko-KR" sz="900" b="1" dirty="0">
                          <a:latin typeface="+mn-ea"/>
                        </a:rPr>
                        <a:t>Home</a:t>
                      </a:r>
                      <a:r>
                        <a:rPr lang="ko-KR" altLang="en-US" sz="900" b="1" dirty="0" err="1">
                          <a:latin typeface="+mn-ea"/>
                        </a:rPr>
                        <a:t>AD_Click</a:t>
                      </a:r>
                      <a:r>
                        <a:rPr lang="ko-KR" altLang="en-US" sz="900" b="1" dirty="0">
                          <a:latin typeface="+mn-ea"/>
                        </a:rPr>
                        <a:t> 99.1회 감소</a:t>
                      </a:r>
                      <a:endParaRPr lang="ko-KR" altLang="en-US" sz="900" dirty="0">
                        <a:latin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dirty="0" err="1">
                          <a:latin typeface="+mn-ea"/>
                        </a:rPr>
                        <a:t>EditBeauty_Click</a:t>
                      </a:r>
                      <a:r>
                        <a:rPr lang="ko-KR" altLang="en-US" sz="900" b="1" dirty="0">
                          <a:latin typeface="+mn-ea"/>
                        </a:rPr>
                        <a:t> 1000회 </a:t>
                      </a:r>
                      <a:r>
                        <a:rPr lang="ko-KR" altLang="en-US" sz="900" b="1" dirty="0" err="1">
                          <a:latin typeface="+mn-ea"/>
                        </a:rPr>
                        <a:t>증가</a:t>
                      </a:r>
                      <a:r>
                        <a:rPr lang="ko-KR" altLang="en-US" sz="900" dirty="0" err="1">
                          <a:latin typeface="+mn-ea"/>
                        </a:rPr>
                        <a:t>시마다</a:t>
                      </a:r>
                      <a:r>
                        <a:rPr lang="ko-KR" altLang="en-US" sz="900" dirty="0">
                          <a:latin typeface="+mn-ea"/>
                        </a:rPr>
                        <a:t> </a:t>
                      </a:r>
                      <a:r>
                        <a:rPr lang="en-US" altLang="ko-KR" sz="900" b="1" dirty="0" err="1">
                          <a:latin typeface="+mn-ea"/>
                        </a:rPr>
                        <a:t>HomeA</a:t>
                      </a:r>
                      <a:r>
                        <a:rPr lang="ko-KR" altLang="en-US" sz="900" b="1" dirty="0" err="1">
                          <a:latin typeface="+mn-ea"/>
                        </a:rPr>
                        <a:t>D_Click</a:t>
                      </a:r>
                      <a:r>
                        <a:rPr lang="ko-KR" altLang="en-US" sz="900" b="1" dirty="0">
                          <a:latin typeface="+mn-ea"/>
                        </a:rPr>
                        <a:t> 20.7회 감소</a:t>
                      </a:r>
                      <a:endParaRPr lang="ko-KR" altLang="en-US" sz="900" dirty="0">
                        <a:latin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</a:rPr>
                        <a:t>위 이벤트와 연계된 프로모션을 체크하거나 UI 변경을 검토해보세요</a:t>
                      </a:r>
                      <a:endParaRPr lang="en-US" altLang="ko-KR" sz="9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altLang="ko-KR" sz="9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br>
                        <a:rPr lang="en-US" altLang="ko-KR" sz="9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</a:rPr>
                      </a:br>
                      <a:endParaRPr lang="en-US" altLang="ko-KR" sz="400" dirty="0">
                        <a:latin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dirty="0" err="1">
                          <a:latin typeface="+mn-ea"/>
                        </a:rPr>
                        <a:t>use_time</a:t>
                      </a:r>
                      <a:r>
                        <a:rPr lang="ko-KR" altLang="en-US" sz="900" b="1" dirty="0">
                          <a:latin typeface="+mn-ea"/>
                        </a:rPr>
                        <a:t> 1시간 </a:t>
                      </a:r>
                      <a:r>
                        <a:rPr lang="ko-KR" altLang="en-US" sz="900" b="1" dirty="0" err="1">
                          <a:latin typeface="+mn-ea"/>
                        </a:rPr>
                        <a:t>증가</a:t>
                      </a:r>
                      <a:r>
                        <a:rPr lang="ko-KR" altLang="en-US" sz="900" dirty="0" err="1">
                          <a:latin typeface="+mn-ea"/>
                        </a:rPr>
                        <a:t>시마다</a:t>
                      </a:r>
                      <a:r>
                        <a:rPr lang="ko-KR" altLang="en-US" sz="900" dirty="0">
                          <a:latin typeface="+mn-ea"/>
                        </a:rPr>
                        <a:t> </a:t>
                      </a:r>
                      <a:r>
                        <a:rPr lang="en-US" altLang="ko-KR" sz="900" b="1" dirty="0">
                          <a:latin typeface="+mn-ea"/>
                        </a:rPr>
                        <a:t>Home</a:t>
                      </a:r>
                      <a:r>
                        <a:rPr lang="ko-KR" altLang="en-US" sz="900" b="1" dirty="0" err="1">
                          <a:latin typeface="+mn-ea"/>
                        </a:rPr>
                        <a:t>AD_Click</a:t>
                      </a:r>
                      <a:r>
                        <a:rPr lang="ko-KR" altLang="en-US" sz="900" b="1" dirty="0">
                          <a:latin typeface="+mn-ea"/>
                        </a:rPr>
                        <a:t> 1.5회 감소</a:t>
                      </a:r>
                      <a:endParaRPr lang="en-US" altLang="ko-KR" sz="900" dirty="0">
                        <a:latin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</a:rPr>
                        <a:t>단시간 접속을 유도하는 프로모션과 </a:t>
                      </a:r>
                      <a:r>
                        <a:rPr lang="en-US" altLang="ko-KR" sz="9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</a:rPr>
                        <a:t>UI</a:t>
                      </a:r>
                      <a:r>
                        <a:rPr lang="ko-KR" altLang="en-US" sz="9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</a:rPr>
                        <a:t>를 구성해보세요</a:t>
                      </a:r>
                      <a:endParaRPr lang="en-US" altLang="ko-KR" sz="9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28756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38C3E486-D465-4D57-93B2-BBD5AD9DF36C}"/>
              </a:ext>
            </a:extLst>
          </p:cNvPr>
          <p:cNvSpPr/>
          <p:nvPr/>
        </p:nvSpPr>
        <p:spPr>
          <a:xfrm>
            <a:off x="272046" y="3791277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E20A8-B4D0-4893-8419-E0D4816DD353}"/>
              </a:ext>
            </a:extLst>
          </p:cNvPr>
          <p:cNvSpPr/>
          <p:nvPr/>
        </p:nvSpPr>
        <p:spPr>
          <a:xfrm>
            <a:off x="584884" y="4203470"/>
            <a:ext cx="1249301" cy="209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A81BBA-E8DA-4298-B922-2484D20DB130}"/>
              </a:ext>
            </a:extLst>
          </p:cNvPr>
          <p:cNvSpPr txBox="1"/>
          <p:nvPr/>
        </p:nvSpPr>
        <p:spPr>
          <a:xfrm>
            <a:off x="470165" y="3769053"/>
            <a:ext cx="1437832" cy="688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insight              </a:t>
            </a:r>
            <a:r>
              <a:rPr lang="en-US" altLang="ko-KR" sz="105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▼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Predictions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Event performance</a:t>
            </a:r>
            <a:endParaRPr lang="ko-KR" altLang="en-US" sz="10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51A8E6-865B-BB4B-BB1A-21C33454DB61}"/>
              </a:ext>
            </a:extLst>
          </p:cNvPr>
          <p:cNvSpPr/>
          <p:nvPr/>
        </p:nvSpPr>
        <p:spPr>
          <a:xfrm>
            <a:off x="2684779" y="4179810"/>
            <a:ext cx="501921" cy="146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DF4EDD4-70C4-7841-9B3A-24998F17ECDD}"/>
              </a:ext>
            </a:extLst>
          </p:cNvPr>
          <p:cNvSpPr/>
          <p:nvPr/>
        </p:nvSpPr>
        <p:spPr>
          <a:xfrm>
            <a:off x="3209677" y="4182986"/>
            <a:ext cx="81148" cy="141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74667A-2ABA-5149-8A67-4884D101FB7C}"/>
              </a:ext>
            </a:extLst>
          </p:cNvPr>
          <p:cNvSpPr/>
          <p:nvPr/>
        </p:nvSpPr>
        <p:spPr>
          <a:xfrm>
            <a:off x="3326765" y="4182985"/>
            <a:ext cx="204150" cy="146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E133B9-4735-BF44-A0B1-578C64BB8673}"/>
              </a:ext>
            </a:extLst>
          </p:cNvPr>
          <p:cNvSpPr/>
          <p:nvPr/>
        </p:nvSpPr>
        <p:spPr>
          <a:xfrm>
            <a:off x="4165601" y="4176635"/>
            <a:ext cx="822960" cy="146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2AC333-1D99-C24D-96C2-83C5309C67E0}"/>
              </a:ext>
            </a:extLst>
          </p:cNvPr>
          <p:cNvSpPr/>
          <p:nvPr/>
        </p:nvSpPr>
        <p:spPr>
          <a:xfrm>
            <a:off x="5011736" y="4179811"/>
            <a:ext cx="172174" cy="141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AC9206-87D0-7343-9DB9-F8CA9CB86B85}"/>
              </a:ext>
            </a:extLst>
          </p:cNvPr>
          <p:cNvSpPr/>
          <p:nvPr/>
        </p:nvSpPr>
        <p:spPr>
          <a:xfrm>
            <a:off x="5182239" y="4170285"/>
            <a:ext cx="170021" cy="146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A37C3A-046C-B048-94A4-5A97EB1096A7}"/>
              </a:ext>
            </a:extLst>
          </p:cNvPr>
          <p:cNvSpPr/>
          <p:nvPr/>
        </p:nvSpPr>
        <p:spPr>
          <a:xfrm>
            <a:off x="2620808" y="4017072"/>
            <a:ext cx="298874" cy="1557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13</a:t>
            </a:r>
            <a:endParaRPr kumimoji="1" lang="ko-KR" altLang="en-US" sz="7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144F648-8097-7B4E-8276-9754CC524E14}"/>
              </a:ext>
            </a:extLst>
          </p:cNvPr>
          <p:cNvSpPr/>
          <p:nvPr/>
        </p:nvSpPr>
        <p:spPr>
          <a:xfrm>
            <a:off x="3066722" y="4015189"/>
            <a:ext cx="298874" cy="1557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14</a:t>
            </a:r>
            <a:endParaRPr kumimoji="1"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C8DE7B-60FD-E644-BEF9-B2213579EA28}"/>
              </a:ext>
            </a:extLst>
          </p:cNvPr>
          <p:cNvSpPr/>
          <p:nvPr/>
        </p:nvSpPr>
        <p:spPr>
          <a:xfrm>
            <a:off x="3416681" y="4018952"/>
            <a:ext cx="298874" cy="1557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15</a:t>
            </a:r>
            <a:endParaRPr kumimoji="1"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EF38E5C-016A-4143-8AF9-D2DE210759FB}"/>
              </a:ext>
            </a:extLst>
          </p:cNvPr>
          <p:cNvSpPr/>
          <p:nvPr/>
        </p:nvSpPr>
        <p:spPr>
          <a:xfrm>
            <a:off x="4500425" y="4026478"/>
            <a:ext cx="298874" cy="1557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16</a:t>
            </a:r>
            <a:endParaRPr kumimoji="1" lang="ko-KR" altLang="en-US" sz="7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B7663C-BA1C-3449-B651-81A9089E9B75}"/>
              </a:ext>
            </a:extLst>
          </p:cNvPr>
          <p:cNvSpPr/>
          <p:nvPr/>
        </p:nvSpPr>
        <p:spPr>
          <a:xfrm>
            <a:off x="4914355" y="4015189"/>
            <a:ext cx="298874" cy="1557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17</a:t>
            </a:r>
            <a:endParaRPr kumimoji="1" lang="ko-KR" altLang="en-US" sz="7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E44DDB-F22E-2140-B7D9-5217CD2AAD1E}"/>
              </a:ext>
            </a:extLst>
          </p:cNvPr>
          <p:cNvSpPr/>
          <p:nvPr/>
        </p:nvSpPr>
        <p:spPr>
          <a:xfrm>
            <a:off x="5245499" y="4015189"/>
            <a:ext cx="298874" cy="1557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18</a:t>
            </a:r>
            <a:endParaRPr kumimoji="1" lang="ko-KR" altLang="en-US" sz="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70CD2CF-DA22-CF4F-8DBF-FD20332C5D73}"/>
              </a:ext>
            </a:extLst>
          </p:cNvPr>
          <p:cNvSpPr/>
          <p:nvPr/>
        </p:nvSpPr>
        <p:spPr>
          <a:xfrm>
            <a:off x="2366804" y="4346333"/>
            <a:ext cx="298874" cy="1557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19</a:t>
            </a:r>
            <a:endParaRPr kumimoji="1" lang="ko-KR" altLang="en-US" sz="7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174274-05D0-2149-8102-4D286944AFE2}"/>
              </a:ext>
            </a:extLst>
          </p:cNvPr>
          <p:cNvSpPr/>
          <p:nvPr/>
        </p:nvSpPr>
        <p:spPr>
          <a:xfrm>
            <a:off x="2684779" y="4340022"/>
            <a:ext cx="2922036" cy="146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5BD6CD-D1EB-D849-BB4C-0A2AB25C0E59}"/>
              </a:ext>
            </a:extLst>
          </p:cNvPr>
          <p:cNvSpPr/>
          <p:nvPr/>
        </p:nvSpPr>
        <p:spPr>
          <a:xfrm>
            <a:off x="1850153" y="1316445"/>
            <a:ext cx="472084" cy="2442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20</a:t>
            </a:r>
            <a:endParaRPr kumimoji="1"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C256FA-9A56-9244-B297-85829AD6C558}"/>
              </a:ext>
            </a:extLst>
          </p:cNvPr>
          <p:cNvSpPr/>
          <p:nvPr/>
        </p:nvSpPr>
        <p:spPr>
          <a:xfrm>
            <a:off x="2348630" y="1302885"/>
            <a:ext cx="8870719" cy="1547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D1181-A2DA-4F41-8176-9EA79FBCE9C9}"/>
              </a:ext>
            </a:extLst>
          </p:cNvPr>
          <p:cNvSpPr/>
          <p:nvPr/>
        </p:nvSpPr>
        <p:spPr>
          <a:xfrm>
            <a:off x="2780264" y="1025141"/>
            <a:ext cx="696438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key</a:t>
            </a:r>
            <a:endParaRPr kumimoji="1"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C3DF92-8485-EA44-A862-BDA24FCA17D7}"/>
              </a:ext>
            </a:extLst>
          </p:cNvPr>
          <p:cNvSpPr/>
          <p:nvPr/>
        </p:nvSpPr>
        <p:spPr>
          <a:xfrm>
            <a:off x="2811249" y="2305930"/>
            <a:ext cx="655526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value</a:t>
            </a:r>
            <a:endParaRPr kumimoji="1"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949887B-8341-8949-899C-1D2BCD96D052}"/>
              </a:ext>
            </a:extLst>
          </p:cNvPr>
          <p:cNvSpPr/>
          <p:nvPr/>
        </p:nvSpPr>
        <p:spPr>
          <a:xfrm>
            <a:off x="4335477" y="981482"/>
            <a:ext cx="696438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key</a:t>
            </a:r>
            <a:endParaRPr kumimoji="1"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89AEAD-4883-DF4D-BD6B-D00906A171B4}"/>
              </a:ext>
            </a:extLst>
          </p:cNvPr>
          <p:cNvSpPr/>
          <p:nvPr/>
        </p:nvSpPr>
        <p:spPr>
          <a:xfrm>
            <a:off x="4366462" y="2262271"/>
            <a:ext cx="655526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value</a:t>
            </a:r>
            <a:endParaRPr kumimoji="1"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6CF48F-F0EF-8C48-9BDE-F0B7FEC68D48}"/>
              </a:ext>
            </a:extLst>
          </p:cNvPr>
          <p:cNvSpPr/>
          <p:nvPr/>
        </p:nvSpPr>
        <p:spPr>
          <a:xfrm>
            <a:off x="5787661" y="976457"/>
            <a:ext cx="696438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key</a:t>
            </a:r>
            <a:endParaRPr kumimoji="1"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BD5234-9329-5A4F-AE71-8DD57934E4B3}"/>
              </a:ext>
            </a:extLst>
          </p:cNvPr>
          <p:cNvSpPr/>
          <p:nvPr/>
        </p:nvSpPr>
        <p:spPr>
          <a:xfrm>
            <a:off x="5818646" y="2257246"/>
            <a:ext cx="655526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value</a:t>
            </a:r>
            <a:endParaRPr kumimoji="1"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7FC2B58-12FE-634A-B6CB-F358D6CE68B8}"/>
              </a:ext>
            </a:extLst>
          </p:cNvPr>
          <p:cNvSpPr/>
          <p:nvPr/>
        </p:nvSpPr>
        <p:spPr>
          <a:xfrm>
            <a:off x="7304239" y="984315"/>
            <a:ext cx="696438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key</a:t>
            </a:r>
            <a:endParaRPr kumimoji="1"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17F358C-CD75-9249-8A41-239B2ADCF38F}"/>
              </a:ext>
            </a:extLst>
          </p:cNvPr>
          <p:cNvSpPr/>
          <p:nvPr/>
        </p:nvSpPr>
        <p:spPr>
          <a:xfrm>
            <a:off x="7335224" y="2265104"/>
            <a:ext cx="655526" cy="3214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value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56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363D98-1941-4CE3-BCA0-F0224093577F}"/>
              </a:ext>
            </a:extLst>
          </p:cNvPr>
          <p:cNvSpPr/>
          <p:nvPr/>
        </p:nvSpPr>
        <p:spPr>
          <a:xfrm>
            <a:off x="247827" y="598206"/>
            <a:ext cx="1666431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279F0B-2B0E-4CE6-801D-5895CEEDC40F}"/>
              </a:ext>
            </a:extLst>
          </p:cNvPr>
          <p:cNvSpPr/>
          <p:nvPr/>
        </p:nvSpPr>
        <p:spPr>
          <a:xfrm>
            <a:off x="1909868" y="598205"/>
            <a:ext cx="10096973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78894-6A84-44B4-8CF6-A457404B3D24}"/>
              </a:ext>
            </a:extLst>
          </p:cNvPr>
          <p:cNvSpPr/>
          <p:nvPr/>
        </p:nvSpPr>
        <p:spPr>
          <a:xfrm>
            <a:off x="247827" y="599250"/>
            <a:ext cx="1666431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Sphere Analytics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C78C5-055A-43AF-918E-2A8F8FFD4DE3}"/>
              </a:ext>
            </a:extLst>
          </p:cNvPr>
          <p:cNvSpPr/>
          <p:nvPr/>
        </p:nvSpPr>
        <p:spPr>
          <a:xfrm>
            <a:off x="1914258" y="599250"/>
            <a:ext cx="10092583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C34E3-4B6F-4C2D-8F1E-445E70ABC6C8}"/>
              </a:ext>
            </a:extLst>
          </p:cNvPr>
          <p:cNvSpPr txBox="1"/>
          <p:nvPr/>
        </p:nvSpPr>
        <p:spPr>
          <a:xfrm>
            <a:off x="10947163" y="694057"/>
            <a:ext cx="105968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김텐디  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50844A-C035-4A2F-98DE-E0A9E4DF99E0}"/>
              </a:ext>
            </a:extLst>
          </p:cNvPr>
          <p:cNvSpPr/>
          <p:nvPr/>
        </p:nvSpPr>
        <p:spPr>
          <a:xfrm>
            <a:off x="250843" y="6104021"/>
            <a:ext cx="1663415" cy="591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96E14B2-7DE9-4B01-93E8-6F6927C1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3" y="6197189"/>
            <a:ext cx="157958" cy="157958"/>
          </a:xfrm>
          <a:prstGeom prst="rect">
            <a:avLst/>
          </a:prstGeom>
        </p:spPr>
      </p:pic>
      <p:pic>
        <p:nvPicPr>
          <p:cNvPr id="31" name="그림 30" descr="개체이(가) 표시된 사진&#10;&#10;자동 생성된 설명">
            <a:extLst>
              <a:ext uri="{FF2B5EF4-FFF2-40B4-BE49-F238E27FC236}">
                <a16:creationId xmlns:a16="http://schemas.microsoft.com/office/drawing/2014/main" id="{6B1BE481-54BD-4C53-A4EF-C2BDF4EBF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515" y="6474724"/>
            <a:ext cx="157958" cy="157958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1D6CEE-40EE-4C41-AB4A-92FE5EC2F54E}"/>
              </a:ext>
            </a:extLst>
          </p:cNvPr>
          <p:cNvSpPr/>
          <p:nvPr/>
        </p:nvSpPr>
        <p:spPr>
          <a:xfrm>
            <a:off x="651432" y="6197188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Help center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7F13CE-EDA4-4631-BE8F-CBDD6752E3BC}"/>
              </a:ext>
            </a:extLst>
          </p:cNvPr>
          <p:cNvSpPr/>
          <p:nvPr/>
        </p:nvSpPr>
        <p:spPr>
          <a:xfrm>
            <a:off x="650287" y="6462133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등록하기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AEDA76-22AB-4153-B434-A566E4284A4D}"/>
              </a:ext>
            </a:extLst>
          </p:cNvPr>
          <p:cNvSpPr txBox="1"/>
          <p:nvPr/>
        </p:nvSpPr>
        <p:spPr>
          <a:xfrm>
            <a:off x="0" y="14427"/>
            <a:ext cx="41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insights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7A5A5C9-13B0-47AA-8D00-1F2DB6FBD3F1}"/>
              </a:ext>
            </a:extLst>
          </p:cNvPr>
          <p:cNvSpPr/>
          <p:nvPr/>
        </p:nvSpPr>
        <p:spPr>
          <a:xfrm>
            <a:off x="278307" y="1180574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FA8C88-5DC0-481F-BFAE-3DEB68C84C17}"/>
              </a:ext>
            </a:extLst>
          </p:cNvPr>
          <p:cNvSpPr txBox="1"/>
          <p:nvPr/>
        </p:nvSpPr>
        <p:spPr>
          <a:xfrm>
            <a:off x="476426" y="1158350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71E2CA4-EE5C-4035-A34C-78A00BCD4C7D}"/>
              </a:ext>
            </a:extLst>
          </p:cNvPr>
          <p:cNvSpPr/>
          <p:nvPr/>
        </p:nvSpPr>
        <p:spPr>
          <a:xfrm>
            <a:off x="278307" y="1952932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2C7E1AF-88CD-4667-9F16-2A1550162399}"/>
              </a:ext>
            </a:extLst>
          </p:cNvPr>
          <p:cNvSpPr/>
          <p:nvPr/>
        </p:nvSpPr>
        <p:spPr>
          <a:xfrm>
            <a:off x="278307" y="2400730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B408BBF-6175-40DD-8692-F483BBDD611C}"/>
              </a:ext>
            </a:extLst>
          </p:cNvPr>
          <p:cNvSpPr/>
          <p:nvPr/>
        </p:nvSpPr>
        <p:spPr>
          <a:xfrm>
            <a:off x="278307" y="2885029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123BA1-9CA9-4194-848E-DF2ECD687560}"/>
              </a:ext>
            </a:extLst>
          </p:cNvPr>
          <p:cNvSpPr/>
          <p:nvPr/>
        </p:nvSpPr>
        <p:spPr>
          <a:xfrm>
            <a:off x="278307" y="1560593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CBE221-DCBC-49C6-B755-8984A59E4251}"/>
              </a:ext>
            </a:extLst>
          </p:cNvPr>
          <p:cNvSpPr txBox="1"/>
          <p:nvPr/>
        </p:nvSpPr>
        <p:spPr>
          <a:xfrm>
            <a:off x="476426" y="1538369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Segments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08AA20-A418-4D79-B52E-819BB2926B9E}"/>
              </a:ext>
            </a:extLst>
          </p:cNvPr>
          <p:cNvSpPr txBox="1"/>
          <p:nvPr/>
        </p:nvSpPr>
        <p:spPr>
          <a:xfrm>
            <a:off x="476426" y="1930708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Statistics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EAF84B-6D2E-4025-9559-1C17CD630346}"/>
              </a:ext>
            </a:extLst>
          </p:cNvPr>
          <p:cNvSpPr/>
          <p:nvPr/>
        </p:nvSpPr>
        <p:spPr>
          <a:xfrm>
            <a:off x="278307" y="3350445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A20E15-2C0F-4C83-A691-09A07A33AEAB}"/>
              </a:ext>
            </a:extLst>
          </p:cNvPr>
          <p:cNvSpPr txBox="1"/>
          <p:nvPr/>
        </p:nvSpPr>
        <p:spPr>
          <a:xfrm>
            <a:off x="480144" y="2853010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396A7E-A2B7-42D0-8C0A-8E7270E7E299}"/>
              </a:ext>
            </a:extLst>
          </p:cNvPr>
          <p:cNvSpPr txBox="1"/>
          <p:nvPr/>
        </p:nvSpPr>
        <p:spPr>
          <a:xfrm>
            <a:off x="478042" y="333590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A4F82F-2EE5-4D7F-A01D-4FEA4CAC5B6F}"/>
              </a:ext>
            </a:extLst>
          </p:cNvPr>
          <p:cNvSpPr txBox="1"/>
          <p:nvPr/>
        </p:nvSpPr>
        <p:spPr>
          <a:xfrm>
            <a:off x="476426" y="238155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management ▶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4CFE0A3-68AE-4FB7-90C9-261D8AE31A9C}"/>
              </a:ext>
            </a:extLst>
          </p:cNvPr>
          <p:cNvSpPr/>
          <p:nvPr/>
        </p:nvSpPr>
        <p:spPr>
          <a:xfrm>
            <a:off x="1971795" y="650534"/>
            <a:ext cx="1724355" cy="3243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 panose="020D0604000000000000"/>
              </a:rPr>
              <a:t>컨테이너 이름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50B4301-343E-4312-8C67-DF2A4AD99738}"/>
              </a:ext>
            </a:extLst>
          </p:cNvPr>
          <p:cNvSpPr/>
          <p:nvPr/>
        </p:nvSpPr>
        <p:spPr>
          <a:xfrm>
            <a:off x="2043465" y="1788847"/>
            <a:ext cx="9754097" cy="4865962"/>
          </a:xfrm>
          <a:prstGeom prst="roundRect">
            <a:avLst>
              <a:gd name="adj" fmla="val 72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D53DD9-F3EA-48EA-B992-D04F6B1777EC}"/>
              </a:ext>
            </a:extLst>
          </p:cNvPr>
          <p:cNvSpPr/>
          <p:nvPr/>
        </p:nvSpPr>
        <p:spPr>
          <a:xfrm>
            <a:off x="1918985" y="1043106"/>
            <a:ext cx="10079618" cy="325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A4D7C4-24EB-4C53-B606-5D6DF1DBDD39}"/>
              </a:ext>
            </a:extLst>
          </p:cNvPr>
          <p:cNvSpPr/>
          <p:nvPr/>
        </p:nvSpPr>
        <p:spPr>
          <a:xfrm>
            <a:off x="1971795" y="1072108"/>
            <a:ext cx="1340594" cy="24621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                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3A65BD-EBCA-4D56-A0C4-3ACEA8971615}"/>
              </a:ext>
            </a:extLst>
          </p:cNvPr>
          <p:cNvCxnSpPr>
            <a:cxnSpLocks/>
          </p:cNvCxnSpPr>
          <p:nvPr/>
        </p:nvCxnSpPr>
        <p:spPr>
          <a:xfrm>
            <a:off x="4008297" y="4063193"/>
            <a:ext cx="53561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E575D4-B48B-4166-8413-951F8C64C877}"/>
              </a:ext>
            </a:extLst>
          </p:cNvPr>
          <p:cNvSpPr/>
          <p:nvPr/>
        </p:nvSpPr>
        <p:spPr>
          <a:xfrm>
            <a:off x="7984672" y="2733666"/>
            <a:ext cx="718457" cy="1327740"/>
          </a:xfrm>
          <a:prstGeom prst="roundRect">
            <a:avLst>
              <a:gd name="adj" fmla="val 30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D63374-9412-4BEA-B6E9-15ED7C0ECD46}"/>
              </a:ext>
            </a:extLst>
          </p:cNvPr>
          <p:cNvSpPr/>
          <p:nvPr/>
        </p:nvSpPr>
        <p:spPr>
          <a:xfrm>
            <a:off x="7984672" y="3184546"/>
            <a:ext cx="718457" cy="8768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0B7965-B9C5-4226-83E5-C4199B490AA9}"/>
              </a:ext>
            </a:extLst>
          </p:cNvPr>
          <p:cNvSpPr txBox="1"/>
          <p:nvPr/>
        </p:nvSpPr>
        <p:spPr>
          <a:xfrm>
            <a:off x="7953942" y="2451571"/>
            <a:ext cx="7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78.2%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0FF0C-399A-4172-8736-BB724E01417A}"/>
              </a:ext>
            </a:extLst>
          </p:cNvPr>
          <p:cNvSpPr txBox="1"/>
          <p:nvPr/>
        </p:nvSpPr>
        <p:spPr>
          <a:xfrm>
            <a:off x="4436220" y="1950179"/>
            <a:ext cx="549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XXXX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위해 지난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35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데이터가 필요합니다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XXXXX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분석하기 위해 최소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10,000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 이상의 사용자가 필요합니다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E74257-7ACC-4F24-9600-DCE319E53195}"/>
              </a:ext>
            </a:extLst>
          </p:cNvPr>
          <p:cNvSpPr txBox="1"/>
          <p:nvPr/>
        </p:nvSpPr>
        <p:spPr>
          <a:xfrm>
            <a:off x="4686300" y="4087189"/>
            <a:ext cx="106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 -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D3694-AB31-4CC6-B023-8AA2485E8DFE}"/>
              </a:ext>
            </a:extLst>
          </p:cNvPr>
          <p:cNvSpPr txBox="1"/>
          <p:nvPr/>
        </p:nvSpPr>
        <p:spPr>
          <a:xfrm>
            <a:off x="7766939" y="4073386"/>
            <a:ext cx="1153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Users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5186092-F04E-4732-AACE-0CD87A24D1DC}"/>
              </a:ext>
            </a:extLst>
          </p:cNvPr>
          <p:cNvSpPr/>
          <p:nvPr/>
        </p:nvSpPr>
        <p:spPr>
          <a:xfrm>
            <a:off x="4872398" y="2725261"/>
            <a:ext cx="718457" cy="1327740"/>
          </a:xfrm>
          <a:prstGeom prst="roundRect">
            <a:avLst>
              <a:gd name="adj" fmla="val 303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66B331-B3FB-45AF-B62B-3A664B372B73}"/>
              </a:ext>
            </a:extLst>
          </p:cNvPr>
          <p:cNvSpPr/>
          <p:nvPr/>
        </p:nvSpPr>
        <p:spPr>
          <a:xfrm>
            <a:off x="4872398" y="3365583"/>
            <a:ext cx="718457" cy="6874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74C3A8-8A1D-4882-83A3-19B8B8837D64}"/>
              </a:ext>
            </a:extLst>
          </p:cNvPr>
          <p:cNvSpPr txBox="1"/>
          <p:nvPr/>
        </p:nvSpPr>
        <p:spPr>
          <a:xfrm>
            <a:off x="4859509" y="2460640"/>
            <a:ext cx="7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D-11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834FEEE-5816-4667-8832-83CFC365229A}"/>
              </a:ext>
            </a:extLst>
          </p:cNvPr>
          <p:cNvSpPr/>
          <p:nvPr/>
        </p:nvSpPr>
        <p:spPr>
          <a:xfrm>
            <a:off x="3573283" y="5068711"/>
            <a:ext cx="7538310" cy="1033166"/>
          </a:xfrm>
          <a:prstGeom prst="roundRect">
            <a:avLst>
              <a:gd name="adj" fmla="val 72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C19803-40DF-4F65-BD42-FFDB93ED59AA}"/>
              </a:ext>
            </a:extLst>
          </p:cNvPr>
          <p:cNvSpPr/>
          <p:nvPr/>
        </p:nvSpPr>
        <p:spPr>
          <a:xfrm>
            <a:off x="4079325" y="5415923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5C0669-F391-4C5A-96EB-005F6DF19624}"/>
              </a:ext>
            </a:extLst>
          </p:cNvPr>
          <p:cNvSpPr txBox="1"/>
          <p:nvPr/>
        </p:nvSpPr>
        <p:spPr>
          <a:xfrm>
            <a:off x="4008296" y="5112273"/>
            <a:ext cx="27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성과지표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A3BE98-9D43-4442-8AFA-0B45875CD6DE}"/>
              </a:ext>
            </a:extLst>
          </p:cNvPr>
          <p:cNvSpPr/>
          <p:nvPr/>
        </p:nvSpPr>
        <p:spPr>
          <a:xfrm>
            <a:off x="5755199" y="5415923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22F3C4-DF04-4091-9EE8-8DD23A6F2E1C}"/>
              </a:ext>
            </a:extLst>
          </p:cNvPr>
          <p:cNvSpPr/>
          <p:nvPr/>
        </p:nvSpPr>
        <p:spPr>
          <a:xfrm>
            <a:off x="7413123" y="5415923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CA36CB-9952-4EB7-8E68-C1F75FE56876}"/>
              </a:ext>
            </a:extLst>
          </p:cNvPr>
          <p:cNvSpPr/>
          <p:nvPr/>
        </p:nvSpPr>
        <p:spPr>
          <a:xfrm>
            <a:off x="9088997" y="5415923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FEDCEC8-B44F-4DEC-BD39-F85D3EAB9B23}"/>
              </a:ext>
            </a:extLst>
          </p:cNvPr>
          <p:cNvSpPr/>
          <p:nvPr/>
        </p:nvSpPr>
        <p:spPr>
          <a:xfrm>
            <a:off x="9748510" y="5784479"/>
            <a:ext cx="926630" cy="226046"/>
          </a:xfrm>
          <a:prstGeom prst="roundRect">
            <a:avLst>
              <a:gd name="adj" fmla="val 438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F44F0B-B57D-4BE3-A608-9AB18684D62A}"/>
              </a:ext>
            </a:extLst>
          </p:cNvPr>
          <p:cNvSpPr/>
          <p:nvPr/>
        </p:nvSpPr>
        <p:spPr>
          <a:xfrm>
            <a:off x="272046" y="3791277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86F40D-596C-489E-ABEB-042602A751D8}"/>
              </a:ext>
            </a:extLst>
          </p:cNvPr>
          <p:cNvSpPr/>
          <p:nvPr/>
        </p:nvSpPr>
        <p:spPr>
          <a:xfrm>
            <a:off x="584884" y="4203470"/>
            <a:ext cx="1249301" cy="209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E203F70-4FD2-4D24-BCC0-C917DE10E5D0}"/>
              </a:ext>
            </a:extLst>
          </p:cNvPr>
          <p:cNvSpPr txBox="1"/>
          <p:nvPr/>
        </p:nvSpPr>
        <p:spPr>
          <a:xfrm>
            <a:off x="470165" y="3769053"/>
            <a:ext cx="1437832" cy="688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insight              </a:t>
            </a:r>
            <a:r>
              <a:rPr lang="en-US" altLang="ko-KR" sz="105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▼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Predictions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Event performance</a:t>
            </a:r>
            <a:endParaRPr lang="ko-KR" altLang="en-US" sz="10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B3F1C7-D1C6-4C01-B964-12F0F71A39AB}"/>
              </a:ext>
            </a:extLst>
          </p:cNvPr>
          <p:cNvSpPr txBox="1"/>
          <p:nvPr/>
        </p:nvSpPr>
        <p:spPr>
          <a:xfrm>
            <a:off x="2044656" y="1789488"/>
            <a:ext cx="27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이벤트 효과 예측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C716411-9207-485D-8C79-ABB759BB071E}"/>
              </a:ext>
            </a:extLst>
          </p:cNvPr>
          <p:cNvSpPr txBox="1"/>
          <p:nvPr/>
        </p:nvSpPr>
        <p:spPr>
          <a:xfrm>
            <a:off x="4418387" y="4452314"/>
            <a:ext cx="58459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수집되는 동안 이벤트 효과 예측하기 위한 성과지표를 선택바랍니다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성과지표는 고객사에서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태깅한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 중 가격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포인트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광고수익 등에 해당됨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수집이 완료되면 선택된 성과지표의 마케팅 인사이트를 자동으로 추출합니다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4D1F56-4949-406A-A351-2C2887E2CEA8}"/>
              </a:ext>
            </a:extLst>
          </p:cNvPr>
          <p:cNvSpPr txBox="1"/>
          <p:nvPr/>
        </p:nvSpPr>
        <p:spPr>
          <a:xfrm>
            <a:off x="1906149" y="1370898"/>
            <a:ext cx="25122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performance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4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363D98-1941-4CE3-BCA0-F0224093577F}"/>
              </a:ext>
            </a:extLst>
          </p:cNvPr>
          <p:cNvSpPr/>
          <p:nvPr/>
        </p:nvSpPr>
        <p:spPr>
          <a:xfrm>
            <a:off x="247827" y="598206"/>
            <a:ext cx="1666431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279F0B-2B0E-4CE6-801D-5895CEEDC40F}"/>
              </a:ext>
            </a:extLst>
          </p:cNvPr>
          <p:cNvSpPr/>
          <p:nvPr/>
        </p:nvSpPr>
        <p:spPr>
          <a:xfrm>
            <a:off x="1909868" y="598205"/>
            <a:ext cx="10096973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78894-6A84-44B4-8CF6-A457404B3D24}"/>
              </a:ext>
            </a:extLst>
          </p:cNvPr>
          <p:cNvSpPr/>
          <p:nvPr/>
        </p:nvSpPr>
        <p:spPr>
          <a:xfrm>
            <a:off x="247827" y="599250"/>
            <a:ext cx="1666431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Sphere Analytics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C78C5-055A-43AF-918E-2A8F8FFD4DE3}"/>
              </a:ext>
            </a:extLst>
          </p:cNvPr>
          <p:cNvSpPr/>
          <p:nvPr/>
        </p:nvSpPr>
        <p:spPr>
          <a:xfrm>
            <a:off x="1914258" y="599250"/>
            <a:ext cx="10092583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C34E3-4B6F-4C2D-8F1E-445E70ABC6C8}"/>
              </a:ext>
            </a:extLst>
          </p:cNvPr>
          <p:cNvSpPr txBox="1"/>
          <p:nvPr/>
        </p:nvSpPr>
        <p:spPr>
          <a:xfrm>
            <a:off x="10947163" y="694057"/>
            <a:ext cx="105968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김텐디  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50844A-C035-4A2F-98DE-E0A9E4DF99E0}"/>
              </a:ext>
            </a:extLst>
          </p:cNvPr>
          <p:cNvSpPr/>
          <p:nvPr/>
        </p:nvSpPr>
        <p:spPr>
          <a:xfrm>
            <a:off x="250843" y="6104021"/>
            <a:ext cx="1663415" cy="591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96E14B2-7DE9-4B01-93E8-6F6927C1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3" y="6197189"/>
            <a:ext cx="157958" cy="157958"/>
          </a:xfrm>
          <a:prstGeom prst="rect">
            <a:avLst/>
          </a:prstGeom>
        </p:spPr>
      </p:pic>
      <p:pic>
        <p:nvPicPr>
          <p:cNvPr id="31" name="그림 30" descr="개체이(가) 표시된 사진&#10;&#10;자동 생성된 설명">
            <a:extLst>
              <a:ext uri="{FF2B5EF4-FFF2-40B4-BE49-F238E27FC236}">
                <a16:creationId xmlns:a16="http://schemas.microsoft.com/office/drawing/2014/main" id="{6B1BE481-54BD-4C53-A4EF-C2BDF4EBF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515" y="6474724"/>
            <a:ext cx="157958" cy="157958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1D6CEE-40EE-4C41-AB4A-92FE5EC2F54E}"/>
              </a:ext>
            </a:extLst>
          </p:cNvPr>
          <p:cNvSpPr/>
          <p:nvPr/>
        </p:nvSpPr>
        <p:spPr>
          <a:xfrm>
            <a:off x="651432" y="6197188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Help center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7F13CE-EDA4-4631-BE8F-CBDD6752E3BC}"/>
              </a:ext>
            </a:extLst>
          </p:cNvPr>
          <p:cNvSpPr/>
          <p:nvPr/>
        </p:nvSpPr>
        <p:spPr>
          <a:xfrm>
            <a:off x="650287" y="6462133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등록하기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AEDA76-22AB-4153-B434-A566E4284A4D}"/>
              </a:ext>
            </a:extLst>
          </p:cNvPr>
          <p:cNvSpPr txBox="1"/>
          <p:nvPr/>
        </p:nvSpPr>
        <p:spPr>
          <a:xfrm>
            <a:off x="0" y="14427"/>
            <a:ext cx="41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insights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7A5A5C9-13B0-47AA-8D00-1F2DB6FBD3F1}"/>
              </a:ext>
            </a:extLst>
          </p:cNvPr>
          <p:cNvSpPr/>
          <p:nvPr/>
        </p:nvSpPr>
        <p:spPr>
          <a:xfrm>
            <a:off x="278307" y="1180574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FA8C88-5DC0-481F-BFAE-3DEB68C84C17}"/>
              </a:ext>
            </a:extLst>
          </p:cNvPr>
          <p:cNvSpPr txBox="1"/>
          <p:nvPr/>
        </p:nvSpPr>
        <p:spPr>
          <a:xfrm>
            <a:off x="476426" y="1158350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71E2CA4-EE5C-4035-A34C-78A00BCD4C7D}"/>
              </a:ext>
            </a:extLst>
          </p:cNvPr>
          <p:cNvSpPr/>
          <p:nvPr/>
        </p:nvSpPr>
        <p:spPr>
          <a:xfrm>
            <a:off x="278307" y="1952932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2C7E1AF-88CD-4667-9F16-2A1550162399}"/>
              </a:ext>
            </a:extLst>
          </p:cNvPr>
          <p:cNvSpPr/>
          <p:nvPr/>
        </p:nvSpPr>
        <p:spPr>
          <a:xfrm>
            <a:off x="278307" y="2400730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B408BBF-6175-40DD-8692-F483BBDD611C}"/>
              </a:ext>
            </a:extLst>
          </p:cNvPr>
          <p:cNvSpPr/>
          <p:nvPr/>
        </p:nvSpPr>
        <p:spPr>
          <a:xfrm>
            <a:off x="278307" y="2885029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123BA1-9CA9-4194-848E-DF2ECD687560}"/>
              </a:ext>
            </a:extLst>
          </p:cNvPr>
          <p:cNvSpPr/>
          <p:nvPr/>
        </p:nvSpPr>
        <p:spPr>
          <a:xfrm>
            <a:off x="278307" y="1560593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CBE221-DCBC-49C6-B755-8984A59E4251}"/>
              </a:ext>
            </a:extLst>
          </p:cNvPr>
          <p:cNvSpPr txBox="1"/>
          <p:nvPr/>
        </p:nvSpPr>
        <p:spPr>
          <a:xfrm>
            <a:off x="476426" y="1538369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Segments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08AA20-A418-4D79-B52E-819BB2926B9E}"/>
              </a:ext>
            </a:extLst>
          </p:cNvPr>
          <p:cNvSpPr txBox="1"/>
          <p:nvPr/>
        </p:nvSpPr>
        <p:spPr>
          <a:xfrm>
            <a:off x="476426" y="1930708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Statistics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EAF84B-6D2E-4025-9559-1C17CD630346}"/>
              </a:ext>
            </a:extLst>
          </p:cNvPr>
          <p:cNvSpPr/>
          <p:nvPr/>
        </p:nvSpPr>
        <p:spPr>
          <a:xfrm>
            <a:off x="278307" y="3350445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A20E15-2C0F-4C83-A691-09A07A33AEAB}"/>
              </a:ext>
            </a:extLst>
          </p:cNvPr>
          <p:cNvSpPr txBox="1"/>
          <p:nvPr/>
        </p:nvSpPr>
        <p:spPr>
          <a:xfrm>
            <a:off x="480144" y="2853010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396A7E-A2B7-42D0-8C0A-8E7270E7E299}"/>
              </a:ext>
            </a:extLst>
          </p:cNvPr>
          <p:cNvSpPr txBox="1"/>
          <p:nvPr/>
        </p:nvSpPr>
        <p:spPr>
          <a:xfrm>
            <a:off x="478042" y="333590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A4F82F-2EE5-4D7F-A01D-4FEA4CAC5B6F}"/>
              </a:ext>
            </a:extLst>
          </p:cNvPr>
          <p:cNvSpPr txBox="1"/>
          <p:nvPr/>
        </p:nvSpPr>
        <p:spPr>
          <a:xfrm>
            <a:off x="476426" y="238155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management ▶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4CFE0A3-68AE-4FB7-90C9-261D8AE31A9C}"/>
              </a:ext>
            </a:extLst>
          </p:cNvPr>
          <p:cNvSpPr/>
          <p:nvPr/>
        </p:nvSpPr>
        <p:spPr>
          <a:xfrm>
            <a:off x="1971795" y="650534"/>
            <a:ext cx="1724355" cy="3243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 panose="020D0604000000000000"/>
              </a:rPr>
              <a:t>컨테이너 이름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50B4301-343E-4312-8C67-DF2A4AD99738}"/>
              </a:ext>
            </a:extLst>
          </p:cNvPr>
          <p:cNvSpPr/>
          <p:nvPr/>
        </p:nvSpPr>
        <p:spPr>
          <a:xfrm>
            <a:off x="2043465" y="1788847"/>
            <a:ext cx="9754097" cy="4865962"/>
          </a:xfrm>
          <a:prstGeom prst="roundRect">
            <a:avLst>
              <a:gd name="adj" fmla="val 72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D53DD9-F3EA-48EA-B992-D04F6B1777EC}"/>
              </a:ext>
            </a:extLst>
          </p:cNvPr>
          <p:cNvSpPr/>
          <p:nvPr/>
        </p:nvSpPr>
        <p:spPr>
          <a:xfrm>
            <a:off x="1918985" y="1043106"/>
            <a:ext cx="10079618" cy="325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A4D7C4-24EB-4C53-B606-5D6DF1DBDD39}"/>
              </a:ext>
            </a:extLst>
          </p:cNvPr>
          <p:cNvSpPr/>
          <p:nvPr/>
        </p:nvSpPr>
        <p:spPr>
          <a:xfrm>
            <a:off x="1971795" y="1072108"/>
            <a:ext cx="1340594" cy="24621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                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4DFE98-B899-419B-B806-29B5F91732CF}"/>
              </a:ext>
            </a:extLst>
          </p:cNvPr>
          <p:cNvSpPr txBox="1"/>
          <p:nvPr/>
        </p:nvSpPr>
        <p:spPr>
          <a:xfrm>
            <a:off x="2044656" y="1789488"/>
            <a:ext cx="27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5050EFE6-B350-4A5B-A49E-6A78ACE5C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612" y="2317945"/>
            <a:ext cx="2873964" cy="282659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0515CDF-EDE0-4B16-A423-C6E4E5D043AB}"/>
              </a:ext>
            </a:extLst>
          </p:cNvPr>
          <p:cNvSpPr/>
          <p:nvPr/>
        </p:nvSpPr>
        <p:spPr>
          <a:xfrm>
            <a:off x="7535638" y="3620394"/>
            <a:ext cx="155122" cy="1734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C6F33-7C42-4E13-A530-17B1E7163760}"/>
              </a:ext>
            </a:extLst>
          </p:cNvPr>
          <p:cNvSpPr txBox="1"/>
          <p:nvPr/>
        </p:nvSpPr>
        <p:spPr>
          <a:xfrm>
            <a:off x="7560127" y="3417759"/>
            <a:ext cx="61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  <a:endParaRPr lang="ko-KR" altLang="en-US" sz="1100" i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804191-9064-47D3-9534-6B5CB4E020CB}"/>
              </a:ext>
            </a:extLst>
          </p:cNvPr>
          <p:cNvSpPr txBox="1"/>
          <p:nvPr/>
        </p:nvSpPr>
        <p:spPr>
          <a:xfrm>
            <a:off x="5515054" y="1942735"/>
            <a:ext cx="2593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동안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행태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[2019.09.01 ~ 2019.10.05]</a:t>
            </a: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F99D8C26-619C-4CA1-8FCA-A216B50F2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88111"/>
              </p:ext>
            </p:extLst>
          </p:nvPr>
        </p:nvGraphicFramePr>
        <p:xfrm>
          <a:off x="3759210" y="5155602"/>
          <a:ext cx="6976827" cy="585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609">
                  <a:extLst>
                    <a:ext uri="{9D8B030D-6E8A-4147-A177-3AD203B41FA5}">
                      <a16:colId xmlns:a16="http://schemas.microsoft.com/office/drawing/2014/main" val="2119540372"/>
                    </a:ext>
                  </a:extLst>
                </a:gridCol>
                <a:gridCol w="2325609">
                  <a:extLst>
                    <a:ext uri="{9D8B030D-6E8A-4147-A177-3AD203B41FA5}">
                      <a16:colId xmlns:a16="http://schemas.microsoft.com/office/drawing/2014/main" val="4149655907"/>
                    </a:ext>
                  </a:extLst>
                </a:gridCol>
                <a:gridCol w="2325609">
                  <a:extLst>
                    <a:ext uri="{9D8B030D-6E8A-4147-A177-3AD203B41FA5}">
                      <a16:colId xmlns:a16="http://schemas.microsoft.com/office/drawing/2014/main" val="475198170"/>
                    </a:ext>
                  </a:extLst>
                </a:gridCol>
              </a:tblGrid>
              <a:tr h="292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Event X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나눔고딕" panose="020D0604000000000000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상관지수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Event Y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나눔고딕" panose="020D0604000000000000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083598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MacaronGallery_Click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31.43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HomeAD_Click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439566"/>
                  </a:ext>
                </a:extLst>
              </a:tr>
            </a:tbl>
          </a:graphicData>
        </a:graphic>
      </p:graphicFrame>
      <p:pic>
        <p:nvPicPr>
          <p:cNvPr id="83" name="그림 82">
            <a:extLst>
              <a:ext uri="{FF2B5EF4-FFF2-40B4-BE49-F238E27FC236}">
                <a16:creationId xmlns:a16="http://schemas.microsoft.com/office/drawing/2014/main" id="{9B76851F-A313-40CE-93F0-AC1B21CA6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60" y="5237285"/>
            <a:ext cx="157958" cy="15795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5B27111-2076-4082-8C6C-2CF794485D4E}"/>
              </a:ext>
            </a:extLst>
          </p:cNvPr>
          <p:cNvSpPr txBox="1"/>
          <p:nvPr/>
        </p:nvSpPr>
        <p:spPr>
          <a:xfrm>
            <a:off x="8248576" y="2976120"/>
            <a:ext cx="787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View All</a:t>
            </a:r>
            <a:endParaRPr lang="ko-KR" alt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8AA9BB-8925-4DAB-8074-71AAF6573AB6}"/>
              </a:ext>
            </a:extLst>
          </p:cNvPr>
          <p:cNvSpPr txBox="1"/>
          <p:nvPr/>
        </p:nvSpPr>
        <p:spPr>
          <a:xfrm>
            <a:off x="8518477" y="1867325"/>
            <a:ext cx="17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업데이트 </a:t>
            </a:r>
            <a:r>
              <a:rPr lang="en-US" altLang="ko-KR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D-7</a:t>
            </a:r>
          </a:p>
          <a:p>
            <a:pPr algn="ctr"/>
            <a:r>
              <a:rPr lang="en-US" altLang="ko-KR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1</a:t>
            </a:r>
            <a:r>
              <a:rPr lang="ko-KR" altLang="en-US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주일에 </a:t>
            </a:r>
            <a:r>
              <a:rPr lang="en-US" altLang="ko-KR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업데이트</a:t>
            </a:r>
            <a:endParaRPr lang="en-US" altLang="ko-KR" sz="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D1392D-E8E4-4BCF-B369-C2E0292FD55B}"/>
              </a:ext>
            </a:extLst>
          </p:cNvPr>
          <p:cNvSpPr txBox="1"/>
          <p:nvPr/>
        </p:nvSpPr>
        <p:spPr>
          <a:xfrm>
            <a:off x="10147344" y="1890963"/>
            <a:ext cx="15465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32 week, 2019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9" name="표 18">
            <a:extLst>
              <a:ext uri="{FF2B5EF4-FFF2-40B4-BE49-F238E27FC236}">
                <a16:creationId xmlns:a16="http://schemas.microsoft.com/office/drawing/2014/main" id="{52EA9C45-B03B-40CD-889C-3A251B36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42682"/>
              </p:ext>
            </p:extLst>
          </p:nvPr>
        </p:nvGraphicFramePr>
        <p:xfrm>
          <a:off x="3753772" y="5819992"/>
          <a:ext cx="6976827" cy="62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6827">
                  <a:extLst>
                    <a:ext uri="{9D8B030D-6E8A-4147-A177-3AD203B41FA5}">
                      <a16:colId xmlns:a16="http://schemas.microsoft.com/office/drawing/2014/main" val="1380770301"/>
                    </a:ext>
                  </a:extLst>
                </a:gridCol>
              </a:tblGrid>
              <a:tr h="320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인사이트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Marketing insights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47759"/>
                  </a:ext>
                </a:extLst>
              </a:tr>
              <a:tr h="205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[Event X]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증가시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[Event Y]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감소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35461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1EFCB028-AEFA-4FB9-A02D-3B0B8C425BB5}"/>
              </a:ext>
            </a:extLst>
          </p:cNvPr>
          <p:cNvSpPr/>
          <p:nvPr/>
        </p:nvSpPr>
        <p:spPr>
          <a:xfrm>
            <a:off x="272046" y="3791277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CD995FC-6726-4F58-A429-C0F63E9EE361}"/>
              </a:ext>
            </a:extLst>
          </p:cNvPr>
          <p:cNvSpPr/>
          <p:nvPr/>
        </p:nvSpPr>
        <p:spPr>
          <a:xfrm>
            <a:off x="584884" y="4203470"/>
            <a:ext cx="1249301" cy="209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62D78F-5A73-472C-9744-D89C0D0EE5D1}"/>
              </a:ext>
            </a:extLst>
          </p:cNvPr>
          <p:cNvSpPr txBox="1"/>
          <p:nvPr/>
        </p:nvSpPr>
        <p:spPr>
          <a:xfrm>
            <a:off x="470165" y="3769053"/>
            <a:ext cx="1437832" cy="688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insight              </a:t>
            </a:r>
            <a:r>
              <a:rPr lang="en-US" altLang="ko-KR" sz="105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▼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Predictions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Event performance</a:t>
            </a:r>
            <a:endParaRPr lang="ko-KR" altLang="en-US" sz="10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2FA07D-06F2-4C8C-9378-5A8D44DDF6BF}"/>
              </a:ext>
            </a:extLst>
          </p:cNvPr>
          <p:cNvSpPr txBox="1"/>
          <p:nvPr/>
        </p:nvSpPr>
        <p:spPr>
          <a:xfrm>
            <a:off x="1906149" y="1370898"/>
            <a:ext cx="25122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performance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12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363D98-1941-4CE3-BCA0-F0224093577F}"/>
              </a:ext>
            </a:extLst>
          </p:cNvPr>
          <p:cNvSpPr/>
          <p:nvPr/>
        </p:nvSpPr>
        <p:spPr>
          <a:xfrm>
            <a:off x="247827" y="598206"/>
            <a:ext cx="1666431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279F0B-2B0E-4CE6-801D-5895CEEDC40F}"/>
              </a:ext>
            </a:extLst>
          </p:cNvPr>
          <p:cNvSpPr/>
          <p:nvPr/>
        </p:nvSpPr>
        <p:spPr>
          <a:xfrm>
            <a:off x="1909868" y="598205"/>
            <a:ext cx="10096973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78894-6A84-44B4-8CF6-A457404B3D24}"/>
              </a:ext>
            </a:extLst>
          </p:cNvPr>
          <p:cNvSpPr/>
          <p:nvPr/>
        </p:nvSpPr>
        <p:spPr>
          <a:xfrm>
            <a:off x="247827" y="599250"/>
            <a:ext cx="1666431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Sphere Analytics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C78C5-055A-43AF-918E-2A8F8FFD4DE3}"/>
              </a:ext>
            </a:extLst>
          </p:cNvPr>
          <p:cNvSpPr/>
          <p:nvPr/>
        </p:nvSpPr>
        <p:spPr>
          <a:xfrm>
            <a:off x="1914258" y="599250"/>
            <a:ext cx="10092583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C34E3-4B6F-4C2D-8F1E-445E70ABC6C8}"/>
              </a:ext>
            </a:extLst>
          </p:cNvPr>
          <p:cNvSpPr txBox="1"/>
          <p:nvPr/>
        </p:nvSpPr>
        <p:spPr>
          <a:xfrm>
            <a:off x="10947163" y="694057"/>
            <a:ext cx="105968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김텐디  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50844A-C035-4A2F-98DE-E0A9E4DF99E0}"/>
              </a:ext>
            </a:extLst>
          </p:cNvPr>
          <p:cNvSpPr/>
          <p:nvPr/>
        </p:nvSpPr>
        <p:spPr>
          <a:xfrm>
            <a:off x="250843" y="6104021"/>
            <a:ext cx="1663415" cy="591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96E14B2-7DE9-4B01-93E8-6F6927C1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3" y="6197189"/>
            <a:ext cx="157958" cy="157958"/>
          </a:xfrm>
          <a:prstGeom prst="rect">
            <a:avLst/>
          </a:prstGeom>
        </p:spPr>
      </p:pic>
      <p:pic>
        <p:nvPicPr>
          <p:cNvPr id="31" name="그림 30" descr="개체이(가) 표시된 사진&#10;&#10;자동 생성된 설명">
            <a:extLst>
              <a:ext uri="{FF2B5EF4-FFF2-40B4-BE49-F238E27FC236}">
                <a16:creationId xmlns:a16="http://schemas.microsoft.com/office/drawing/2014/main" id="{6B1BE481-54BD-4C53-A4EF-C2BDF4EBF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515" y="6474724"/>
            <a:ext cx="157958" cy="157958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1D6CEE-40EE-4C41-AB4A-92FE5EC2F54E}"/>
              </a:ext>
            </a:extLst>
          </p:cNvPr>
          <p:cNvSpPr/>
          <p:nvPr/>
        </p:nvSpPr>
        <p:spPr>
          <a:xfrm>
            <a:off x="651432" y="6197188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Help center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7F13CE-EDA4-4631-BE8F-CBDD6752E3BC}"/>
              </a:ext>
            </a:extLst>
          </p:cNvPr>
          <p:cNvSpPr/>
          <p:nvPr/>
        </p:nvSpPr>
        <p:spPr>
          <a:xfrm>
            <a:off x="650287" y="6462133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등록하기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AEDA76-22AB-4153-B434-A566E4284A4D}"/>
              </a:ext>
            </a:extLst>
          </p:cNvPr>
          <p:cNvSpPr txBox="1"/>
          <p:nvPr/>
        </p:nvSpPr>
        <p:spPr>
          <a:xfrm>
            <a:off x="0" y="14427"/>
            <a:ext cx="41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insights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7A5A5C9-13B0-47AA-8D00-1F2DB6FBD3F1}"/>
              </a:ext>
            </a:extLst>
          </p:cNvPr>
          <p:cNvSpPr/>
          <p:nvPr/>
        </p:nvSpPr>
        <p:spPr>
          <a:xfrm>
            <a:off x="278307" y="1180574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FA8C88-5DC0-481F-BFAE-3DEB68C84C17}"/>
              </a:ext>
            </a:extLst>
          </p:cNvPr>
          <p:cNvSpPr txBox="1"/>
          <p:nvPr/>
        </p:nvSpPr>
        <p:spPr>
          <a:xfrm>
            <a:off x="476426" y="1158350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71E2CA4-EE5C-4035-A34C-78A00BCD4C7D}"/>
              </a:ext>
            </a:extLst>
          </p:cNvPr>
          <p:cNvSpPr/>
          <p:nvPr/>
        </p:nvSpPr>
        <p:spPr>
          <a:xfrm>
            <a:off x="278307" y="1952932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2C7E1AF-88CD-4667-9F16-2A1550162399}"/>
              </a:ext>
            </a:extLst>
          </p:cNvPr>
          <p:cNvSpPr/>
          <p:nvPr/>
        </p:nvSpPr>
        <p:spPr>
          <a:xfrm>
            <a:off x="278307" y="2400730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B408BBF-6175-40DD-8692-F483BBDD611C}"/>
              </a:ext>
            </a:extLst>
          </p:cNvPr>
          <p:cNvSpPr/>
          <p:nvPr/>
        </p:nvSpPr>
        <p:spPr>
          <a:xfrm>
            <a:off x="278307" y="2885029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123BA1-9CA9-4194-848E-DF2ECD687560}"/>
              </a:ext>
            </a:extLst>
          </p:cNvPr>
          <p:cNvSpPr/>
          <p:nvPr/>
        </p:nvSpPr>
        <p:spPr>
          <a:xfrm>
            <a:off x="278307" y="1560593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CBE221-DCBC-49C6-B755-8984A59E4251}"/>
              </a:ext>
            </a:extLst>
          </p:cNvPr>
          <p:cNvSpPr txBox="1"/>
          <p:nvPr/>
        </p:nvSpPr>
        <p:spPr>
          <a:xfrm>
            <a:off x="476426" y="1538369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Segments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08AA20-A418-4D79-B52E-819BB2926B9E}"/>
              </a:ext>
            </a:extLst>
          </p:cNvPr>
          <p:cNvSpPr txBox="1"/>
          <p:nvPr/>
        </p:nvSpPr>
        <p:spPr>
          <a:xfrm>
            <a:off x="476426" y="1930708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Statistics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EAF84B-6D2E-4025-9559-1C17CD630346}"/>
              </a:ext>
            </a:extLst>
          </p:cNvPr>
          <p:cNvSpPr/>
          <p:nvPr/>
        </p:nvSpPr>
        <p:spPr>
          <a:xfrm>
            <a:off x="278307" y="3350445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A20E15-2C0F-4C83-A691-09A07A33AEAB}"/>
              </a:ext>
            </a:extLst>
          </p:cNvPr>
          <p:cNvSpPr txBox="1"/>
          <p:nvPr/>
        </p:nvSpPr>
        <p:spPr>
          <a:xfrm>
            <a:off x="480144" y="2853010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396A7E-A2B7-42D0-8C0A-8E7270E7E299}"/>
              </a:ext>
            </a:extLst>
          </p:cNvPr>
          <p:cNvSpPr txBox="1"/>
          <p:nvPr/>
        </p:nvSpPr>
        <p:spPr>
          <a:xfrm>
            <a:off x="478042" y="333590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A4F82F-2EE5-4D7F-A01D-4FEA4CAC5B6F}"/>
              </a:ext>
            </a:extLst>
          </p:cNvPr>
          <p:cNvSpPr txBox="1"/>
          <p:nvPr/>
        </p:nvSpPr>
        <p:spPr>
          <a:xfrm>
            <a:off x="476426" y="238155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management ▶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4CFE0A3-68AE-4FB7-90C9-261D8AE31A9C}"/>
              </a:ext>
            </a:extLst>
          </p:cNvPr>
          <p:cNvSpPr/>
          <p:nvPr/>
        </p:nvSpPr>
        <p:spPr>
          <a:xfrm>
            <a:off x="1971795" y="650534"/>
            <a:ext cx="1724355" cy="3243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 panose="020D0604000000000000"/>
              </a:rPr>
              <a:t>컨테이너 이름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50B4301-343E-4312-8C67-DF2A4AD99738}"/>
              </a:ext>
            </a:extLst>
          </p:cNvPr>
          <p:cNvSpPr/>
          <p:nvPr/>
        </p:nvSpPr>
        <p:spPr>
          <a:xfrm>
            <a:off x="2043465" y="1788847"/>
            <a:ext cx="9754097" cy="4865962"/>
          </a:xfrm>
          <a:prstGeom prst="roundRect">
            <a:avLst>
              <a:gd name="adj" fmla="val 72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D53DD9-F3EA-48EA-B992-D04F6B1777EC}"/>
              </a:ext>
            </a:extLst>
          </p:cNvPr>
          <p:cNvSpPr/>
          <p:nvPr/>
        </p:nvSpPr>
        <p:spPr>
          <a:xfrm>
            <a:off x="1918985" y="1043106"/>
            <a:ext cx="10079618" cy="325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A4D7C4-24EB-4C53-B606-5D6DF1DBDD39}"/>
              </a:ext>
            </a:extLst>
          </p:cNvPr>
          <p:cNvSpPr/>
          <p:nvPr/>
        </p:nvSpPr>
        <p:spPr>
          <a:xfrm>
            <a:off x="1971795" y="1072108"/>
            <a:ext cx="1340594" cy="24621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                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4DFE98-B899-419B-B806-29B5F91732CF}"/>
              </a:ext>
            </a:extLst>
          </p:cNvPr>
          <p:cNvSpPr txBox="1"/>
          <p:nvPr/>
        </p:nvSpPr>
        <p:spPr>
          <a:xfrm>
            <a:off x="2044656" y="1789488"/>
            <a:ext cx="27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5050EFE6-B350-4A5B-A49E-6A78ACE5C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612" y="2317945"/>
            <a:ext cx="2873964" cy="2826591"/>
          </a:xfrm>
          <a:prstGeom prst="rect">
            <a:avLst/>
          </a:prstGeom>
        </p:spPr>
      </p:pic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3F689CB6-D86D-47C4-8275-AB9A4008A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93781"/>
              </p:ext>
            </p:extLst>
          </p:nvPr>
        </p:nvGraphicFramePr>
        <p:xfrm>
          <a:off x="3759210" y="5155602"/>
          <a:ext cx="6976827" cy="585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609">
                  <a:extLst>
                    <a:ext uri="{9D8B030D-6E8A-4147-A177-3AD203B41FA5}">
                      <a16:colId xmlns:a16="http://schemas.microsoft.com/office/drawing/2014/main" val="2119540372"/>
                    </a:ext>
                  </a:extLst>
                </a:gridCol>
                <a:gridCol w="2325609">
                  <a:extLst>
                    <a:ext uri="{9D8B030D-6E8A-4147-A177-3AD203B41FA5}">
                      <a16:colId xmlns:a16="http://schemas.microsoft.com/office/drawing/2014/main" val="4149655907"/>
                    </a:ext>
                  </a:extLst>
                </a:gridCol>
                <a:gridCol w="2325609">
                  <a:extLst>
                    <a:ext uri="{9D8B030D-6E8A-4147-A177-3AD203B41FA5}">
                      <a16:colId xmlns:a16="http://schemas.microsoft.com/office/drawing/2014/main" val="475198170"/>
                    </a:ext>
                  </a:extLst>
                </a:gridCol>
              </a:tblGrid>
              <a:tr h="292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Event X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나눔고딕" panose="020D0604000000000000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상관지수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Event Y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나눔고딕" panose="020D0604000000000000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083598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MacaronGallery_Click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31.43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HomeAD_Click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439566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00515CDF-EDE0-4B16-A423-C6E4E5D043AB}"/>
              </a:ext>
            </a:extLst>
          </p:cNvPr>
          <p:cNvSpPr/>
          <p:nvPr/>
        </p:nvSpPr>
        <p:spPr>
          <a:xfrm>
            <a:off x="7535638" y="3620394"/>
            <a:ext cx="155122" cy="1734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C6F33-7C42-4E13-A530-17B1E7163760}"/>
              </a:ext>
            </a:extLst>
          </p:cNvPr>
          <p:cNvSpPr txBox="1"/>
          <p:nvPr/>
        </p:nvSpPr>
        <p:spPr>
          <a:xfrm>
            <a:off x="7560127" y="3417759"/>
            <a:ext cx="61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  <a:endParaRPr lang="ko-KR" altLang="en-US" sz="1100" i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804191-9064-47D3-9534-6B5CB4E020CB}"/>
              </a:ext>
            </a:extLst>
          </p:cNvPr>
          <p:cNvSpPr txBox="1"/>
          <p:nvPr/>
        </p:nvSpPr>
        <p:spPr>
          <a:xfrm>
            <a:off x="5515054" y="1942735"/>
            <a:ext cx="2593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동안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행태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[2019.09.01 ~ 2019.10.05]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4CF018-E200-4F13-AF79-069EDBF99581}"/>
              </a:ext>
            </a:extLst>
          </p:cNvPr>
          <p:cNvSpPr txBox="1"/>
          <p:nvPr/>
        </p:nvSpPr>
        <p:spPr>
          <a:xfrm>
            <a:off x="8518477" y="1867325"/>
            <a:ext cx="17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업데이트 </a:t>
            </a:r>
            <a:r>
              <a:rPr lang="en-US" altLang="ko-KR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D-7</a:t>
            </a:r>
          </a:p>
          <a:p>
            <a:pPr algn="ctr"/>
            <a:r>
              <a:rPr lang="en-US" altLang="ko-KR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1</a:t>
            </a:r>
            <a:r>
              <a:rPr lang="ko-KR" altLang="en-US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주일에 </a:t>
            </a:r>
            <a:r>
              <a:rPr lang="en-US" altLang="ko-KR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업데이트</a:t>
            </a:r>
            <a:endParaRPr lang="en-US" altLang="ko-KR" sz="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670CEABA-1263-4870-B07B-873DEEE48970}"/>
              </a:ext>
            </a:extLst>
          </p:cNvPr>
          <p:cNvSpPr/>
          <p:nvPr/>
        </p:nvSpPr>
        <p:spPr>
          <a:xfrm>
            <a:off x="7698924" y="4069144"/>
            <a:ext cx="2171023" cy="880353"/>
          </a:xfrm>
          <a:prstGeom prst="wedgeRoundRectCallout">
            <a:avLst>
              <a:gd name="adj1" fmla="val -43841"/>
              <a:gd name="adj2" fmla="val 8360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90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상관관계가 아주 높다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 ~ 90 :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상관관계가 높다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 ~ 70 :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상관관계가 있다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 ~ 40 :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상관관계가 있으나 낮다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미만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상관관계가 거의 없다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지수가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반대방향의 상관관계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AE32D700-FB6E-4E02-9E70-4D49C686C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60" y="5237285"/>
            <a:ext cx="157958" cy="15795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691DA32-C701-4E26-9512-D8CEF1D42ADC}"/>
              </a:ext>
            </a:extLst>
          </p:cNvPr>
          <p:cNvSpPr txBox="1"/>
          <p:nvPr/>
        </p:nvSpPr>
        <p:spPr>
          <a:xfrm>
            <a:off x="10147344" y="1890963"/>
            <a:ext cx="15465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32 week, 2019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7" name="표 18">
            <a:extLst>
              <a:ext uri="{FF2B5EF4-FFF2-40B4-BE49-F238E27FC236}">
                <a16:creationId xmlns:a16="http://schemas.microsoft.com/office/drawing/2014/main" id="{BA18A00B-5C5F-4D90-A4C2-37E507B74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69844"/>
              </p:ext>
            </p:extLst>
          </p:nvPr>
        </p:nvGraphicFramePr>
        <p:xfrm>
          <a:off x="3753772" y="5819992"/>
          <a:ext cx="6976827" cy="62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6827">
                  <a:extLst>
                    <a:ext uri="{9D8B030D-6E8A-4147-A177-3AD203B41FA5}">
                      <a16:colId xmlns:a16="http://schemas.microsoft.com/office/drawing/2014/main" val="1380770301"/>
                    </a:ext>
                  </a:extLst>
                </a:gridCol>
              </a:tblGrid>
              <a:tr h="320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인사이트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Marketing insights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47759"/>
                  </a:ext>
                </a:extLst>
              </a:tr>
              <a:tr h="205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[Event X]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증가시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[Event Y]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감소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35461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6D7AEF00-2CDF-4EB8-B299-F37ED01C80EB}"/>
              </a:ext>
            </a:extLst>
          </p:cNvPr>
          <p:cNvSpPr/>
          <p:nvPr/>
        </p:nvSpPr>
        <p:spPr>
          <a:xfrm>
            <a:off x="272046" y="3791277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85BB61A-F934-438B-AF64-0E08A80F47D1}"/>
              </a:ext>
            </a:extLst>
          </p:cNvPr>
          <p:cNvSpPr/>
          <p:nvPr/>
        </p:nvSpPr>
        <p:spPr>
          <a:xfrm>
            <a:off x="584884" y="4203470"/>
            <a:ext cx="1249301" cy="209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C35978B-EEDA-4074-92AB-3D8BF087A853}"/>
              </a:ext>
            </a:extLst>
          </p:cNvPr>
          <p:cNvSpPr txBox="1"/>
          <p:nvPr/>
        </p:nvSpPr>
        <p:spPr>
          <a:xfrm>
            <a:off x="470165" y="3769053"/>
            <a:ext cx="1437832" cy="688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insight              </a:t>
            </a:r>
            <a:r>
              <a:rPr lang="en-US" altLang="ko-KR" sz="105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▼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Predictions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Event performance</a:t>
            </a:r>
            <a:endParaRPr lang="ko-KR" altLang="en-US" sz="10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6CE4348-746D-44A7-803F-EB3697FD755C}"/>
              </a:ext>
            </a:extLst>
          </p:cNvPr>
          <p:cNvSpPr txBox="1"/>
          <p:nvPr/>
        </p:nvSpPr>
        <p:spPr>
          <a:xfrm>
            <a:off x="1906149" y="1370898"/>
            <a:ext cx="25122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performance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28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363D98-1941-4CE3-BCA0-F0224093577F}"/>
              </a:ext>
            </a:extLst>
          </p:cNvPr>
          <p:cNvSpPr/>
          <p:nvPr/>
        </p:nvSpPr>
        <p:spPr>
          <a:xfrm>
            <a:off x="247827" y="598206"/>
            <a:ext cx="1666431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279F0B-2B0E-4CE6-801D-5895CEEDC40F}"/>
              </a:ext>
            </a:extLst>
          </p:cNvPr>
          <p:cNvSpPr/>
          <p:nvPr/>
        </p:nvSpPr>
        <p:spPr>
          <a:xfrm>
            <a:off x="1909868" y="598205"/>
            <a:ext cx="10096973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78894-6A84-44B4-8CF6-A457404B3D24}"/>
              </a:ext>
            </a:extLst>
          </p:cNvPr>
          <p:cNvSpPr/>
          <p:nvPr/>
        </p:nvSpPr>
        <p:spPr>
          <a:xfrm>
            <a:off x="247827" y="599250"/>
            <a:ext cx="1666431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Sphere Analytics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BC78C5-055A-43AF-918E-2A8F8FFD4DE3}"/>
              </a:ext>
            </a:extLst>
          </p:cNvPr>
          <p:cNvSpPr/>
          <p:nvPr/>
        </p:nvSpPr>
        <p:spPr>
          <a:xfrm>
            <a:off x="1914258" y="599250"/>
            <a:ext cx="10092583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C34E3-4B6F-4C2D-8F1E-445E70ABC6C8}"/>
              </a:ext>
            </a:extLst>
          </p:cNvPr>
          <p:cNvSpPr txBox="1"/>
          <p:nvPr/>
        </p:nvSpPr>
        <p:spPr>
          <a:xfrm>
            <a:off x="10947163" y="694057"/>
            <a:ext cx="105968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김텐디  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50844A-C035-4A2F-98DE-E0A9E4DF99E0}"/>
              </a:ext>
            </a:extLst>
          </p:cNvPr>
          <p:cNvSpPr/>
          <p:nvPr/>
        </p:nvSpPr>
        <p:spPr>
          <a:xfrm>
            <a:off x="250843" y="6104021"/>
            <a:ext cx="1663415" cy="591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96E14B2-7DE9-4B01-93E8-6F6927C1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3" y="6197189"/>
            <a:ext cx="157958" cy="157958"/>
          </a:xfrm>
          <a:prstGeom prst="rect">
            <a:avLst/>
          </a:prstGeom>
        </p:spPr>
      </p:pic>
      <p:pic>
        <p:nvPicPr>
          <p:cNvPr id="31" name="그림 30" descr="개체이(가) 표시된 사진&#10;&#10;자동 생성된 설명">
            <a:extLst>
              <a:ext uri="{FF2B5EF4-FFF2-40B4-BE49-F238E27FC236}">
                <a16:creationId xmlns:a16="http://schemas.microsoft.com/office/drawing/2014/main" id="{6B1BE481-54BD-4C53-A4EF-C2BDF4EBF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515" y="6474724"/>
            <a:ext cx="157958" cy="157958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1D6CEE-40EE-4C41-AB4A-92FE5EC2F54E}"/>
              </a:ext>
            </a:extLst>
          </p:cNvPr>
          <p:cNvSpPr/>
          <p:nvPr/>
        </p:nvSpPr>
        <p:spPr>
          <a:xfrm>
            <a:off x="651432" y="6197188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Help center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7F13CE-EDA4-4631-BE8F-CBDD6752E3BC}"/>
              </a:ext>
            </a:extLst>
          </p:cNvPr>
          <p:cNvSpPr/>
          <p:nvPr/>
        </p:nvSpPr>
        <p:spPr>
          <a:xfrm>
            <a:off x="650287" y="6462133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등록하기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AEDA76-22AB-4153-B434-A566E4284A4D}"/>
              </a:ext>
            </a:extLst>
          </p:cNvPr>
          <p:cNvSpPr txBox="1"/>
          <p:nvPr/>
        </p:nvSpPr>
        <p:spPr>
          <a:xfrm>
            <a:off x="0" y="14427"/>
            <a:ext cx="41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insights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7A5A5C9-13B0-47AA-8D00-1F2DB6FBD3F1}"/>
              </a:ext>
            </a:extLst>
          </p:cNvPr>
          <p:cNvSpPr/>
          <p:nvPr/>
        </p:nvSpPr>
        <p:spPr>
          <a:xfrm>
            <a:off x="278307" y="1180574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FA8C88-5DC0-481F-BFAE-3DEB68C84C17}"/>
              </a:ext>
            </a:extLst>
          </p:cNvPr>
          <p:cNvSpPr txBox="1"/>
          <p:nvPr/>
        </p:nvSpPr>
        <p:spPr>
          <a:xfrm>
            <a:off x="476426" y="1158350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71E2CA4-EE5C-4035-A34C-78A00BCD4C7D}"/>
              </a:ext>
            </a:extLst>
          </p:cNvPr>
          <p:cNvSpPr/>
          <p:nvPr/>
        </p:nvSpPr>
        <p:spPr>
          <a:xfrm>
            <a:off x="278307" y="1952932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2C7E1AF-88CD-4667-9F16-2A1550162399}"/>
              </a:ext>
            </a:extLst>
          </p:cNvPr>
          <p:cNvSpPr/>
          <p:nvPr/>
        </p:nvSpPr>
        <p:spPr>
          <a:xfrm>
            <a:off x="278307" y="2400730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B408BBF-6175-40DD-8692-F483BBDD611C}"/>
              </a:ext>
            </a:extLst>
          </p:cNvPr>
          <p:cNvSpPr/>
          <p:nvPr/>
        </p:nvSpPr>
        <p:spPr>
          <a:xfrm>
            <a:off x="278307" y="2885029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123BA1-9CA9-4194-848E-DF2ECD687560}"/>
              </a:ext>
            </a:extLst>
          </p:cNvPr>
          <p:cNvSpPr/>
          <p:nvPr/>
        </p:nvSpPr>
        <p:spPr>
          <a:xfrm>
            <a:off x="278307" y="1560593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CBE221-DCBC-49C6-B755-8984A59E4251}"/>
              </a:ext>
            </a:extLst>
          </p:cNvPr>
          <p:cNvSpPr txBox="1"/>
          <p:nvPr/>
        </p:nvSpPr>
        <p:spPr>
          <a:xfrm>
            <a:off x="476426" y="1538369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Segments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08AA20-A418-4D79-B52E-819BB2926B9E}"/>
              </a:ext>
            </a:extLst>
          </p:cNvPr>
          <p:cNvSpPr txBox="1"/>
          <p:nvPr/>
        </p:nvSpPr>
        <p:spPr>
          <a:xfrm>
            <a:off x="476426" y="1930708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Statistics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EAF84B-6D2E-4025-9559-1C17CD630346}"/>
              </a:ext>
            </a:extLst>
          </p:cNvPr>
          <p:cNvSpPr/>
          <p:nvPr/>
        </p:nvSpPr>
        <p:spPr>
          <a:xfrm>
            <a:off x="278307" y="3350445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A20E15-2C0F-4C83-A691-09A07A33AEAB}"/>
              </a:ext>
            </a:extLst>
          </p:cNvPr>
          <p:cNvSpPr txBox="1"/>
          <p:nvPr/>
        </p:nvSpPr>
        <p:spPr>
          <a:xfrm>
            <a:off x="480144" y="2853010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396A7E-A2B7-42D0-8C0A-8E7270E7E299}"/>
              </a:ext>
            </a:extLst>
          </p:cNvPr>
          <p:cNvSpPr txBox="1"/>
          <p:nvPr/>
        </p:nvSpPr>
        <p:spPr>
          <a:xfrm>
            <a:off x="478042" y="333590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A4F82F-2EE5-4D7F-A01D-4FEA4CAC5B6F}"/>
              </a:ext>
            </a:extLst>
          </p:cNvPr>
          <p:cNvSpPr txBox="1"/>
          <p:nvPr/>
        </p:nvSpPr>
        <p:spPr>
          <a:xfrm>
            <a:off x="476426" y="238155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management ▶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4CFE0A3-68AE-4FB7-90C9-261D8AE31A9C}"/>
              </a:ext>
            </a:extLst>
          </p:cNvPr>
          <p:cNvSpPr/>
          <p:nvPr/>
        </p:nvSpPr>
        <p:spPr>
          <a:xfrm>
            <a:off x="1971795" y="650534"/>
            <a:ext cx="1724355" cy="3243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 panose="020D0604000000000000"/>
              </a:rPr>
              <a:t>컨테이너 이름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ea typeface="나눔고딕" panose="020D060400000000000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50B4301-343E-4312-8C67-DF2A4AD99738}"/>
              </a:ext>
            </a:extLst>
          </p:cNvPr>
          <p:cNvSpPr/>
          <p:nvPr/>
        </p:nvSpPr>
        <p:spPr>
          <a:xfrm>
            <a:off x="2043465" y="1788847"/>
            <a:ext cx="9754097" cy="4865962"/>
          </a:xfrm>
          <a:prstGeom prst="roundRect">
            <a:avLst>
              <a:gd name="adj" fmla="val 72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D53DD9-F3EA-48EA-B992-D04F6B1777EC}"/>
              </a:ext>
            </a:extLst>
          </p:cNvPr>
          <p:cNvSpPr/>
          <p:nvPr/>
        </p:nvSpPr>
        <p:spPr>
          <a:xfrm>
            <a:off x="1918985" y="1043106"/>
            <a:ext cx="10079618" cy="325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A4D7C4-24EB-4C53-B606-5D6DF1DBDD39}"/>
              </a:ext>
            </a:extLst>
          </p:cNvPr>
          <p:cNvSpPr/>
          <p:nvPr/>
        </p:nvSpPr>
        <p:spPr>
          <a:xfrm>
            <a:off x="1971795" y="1072108"/>
            <a:ext cx="1340594" cy="24621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                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4DFE98-B899-419B-B806-29B5F91732CF}"/>
              </a:ext>
            </a:extLst>
          </p:cNvPr>
          <p:cNvSpPr txBox="1"/>
          <p:nvPr/>
        </p:nvSpPr>
        <p:spPr>
          <a:xfrm>
            <a:off x="2044656" y="1789488"/>
            <a:ext cx="27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5050EFE6-B350-4A5B-A49E-6A78ACE5C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612" y="2317945"/>
            <a:ext cx="2873964" cy="2826591"/>
          </a:xfrm>
          <a:prstGeom prst="rect">
            <a:avLst/>
          </a:prstGeom>
        </p:spPr>
      </p:pic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3F689CB6-D86D-47C4-8275-AB9A4008A42C}"/>
              </a:ext>
            </a:extLst>
          </p:cNvPr>
          <p:cNvGraphicFramePr>
            <a:graphicFrameLocks noGrp="1"/>
          </p:cNvGraphicFramePr>
          <p:nvPr/>
        </p:nvGraphicFramePr>
        <p:xfrm>
          <a:off x="3759210" y="5155602"/>
          <a:ext cx="6976827" cy="585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609">
                  <a:extLst>
                    <a:ext uri="{9D8B030D-6E8A-4147-A177-3AD203B41FA5}">
                      <a16:colId xmlns:a16="http://schemas.microsoft.com/office/drawing/2014/main" val="2119540372"/>
                    </a:ext>
                  </a:extLst>
                </a:gridCol>
                <a:gridCol w="2325609">
                  <a:extLst>
                    <a:ext uri="{9D8B030D-6E8A-4147-A177-3AD203B41FA5}">
                      <a16:colId xmlns:a16="http://schemas.microsoft.com/office/drawing/2014/main" val="4149655907"/>
                    </a:ext>
                  </a:extLst>
                </a:gridCol>
                <a:gridCol w="2325609">
                  <a:extLst>
                    <a:ext uri="{9D8B030D-6E8A-4147-A177-3AD203B41FA5}">
                      <a16:colId xmlns:a16="http://schemas.microsoft.com/office/drawing/2014/main" val="475198170"/>
                    </a:ext>
                  </a:extLst>
                </a:gridCol>
              </a:tblGrid>
              <a:tr h="292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Event X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나눔고딕" panose="020D0604000000000000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상관지수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Event Y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나눔고딕" panose="020D0604000000000000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083598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MacaronGallery_Click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31.43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HomeAD_Click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439566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00515CDF-EDE0-4B16-A423-C6E4E5D043AB}"/>
              </a:ext>
            </a:extLst>
          </p:cNvPr>
          <p:cNvSpPr/>
          <p:nvPr/>
        </p:nvSpPr>
        <p:spPr>
          <a:xfrm>
            <a:off x="7535638" y="3620394"/>
            <a:ext cx="155122" cy="1734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C6F33-7C42-4E13-A530-17B1E7163760}"/>
              </a:ext>
            </a:extLst>
          </p:cNvPr>
          <p:cNvSpPr txBox="1"/>
          <p:nvPr/>
        </p:nvSpPr>
        <p:spPr>
          <a:xfrm>
            <a:off x="7560127" y="3417759"/>
            <a:ext cx="61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  <a:endParaRPr lang="ko-KR" altLang="en-US" sz="1100" i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7" name="표 18">
            <a:extLst>
              <a:ext uri="{FF2B5EF4-FFF2-40B4-BE49-F238E27FC236}">
                <a16:creationId xmlns:a16="http://schemas.microsoft.com/office/drawing/2014/main" id="{5B4E8BB4-3F65-4E73-9B67-A80D70C5A484}"/>
              </a:ext>
            </a:extLst>
          </p:cNvPr>
          <p:cNvGraphicFramePr>
            <a:graphicFrameLocks noGrp="1"/>
          </p:cNvGraphicFramePr>
          <p:nvPr/>
        </p:nvGraphicFramePr>
        <p:xfrm>
          <a:off x="3759209" y="5917530"/>
          <a:ext cx="6976827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6827">
                  <a:extLst>
                    <a:ext uri="{9D8B030D-6E8A-4147-A177-3AD203B41FA5}">
                      <a16:colId xmlns:a16="http://schemas.microsoft.com/office/drawing/2014/main" val="2523372877"/>
                    </a:ext>
                  </a:extLst>
                </a:gridCol>
              </a:tblGrid>
              <a:tr h="205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[Event X]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증가시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[Event Y]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3546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44804191-9064-47D3-9534-6B5CB4E020CB}"/>
              </a:ext>
            </a:extLst>
          </p:cNvPr>
          <p:cNvSpPr txBox="1"/>
          <p:nvPr/>
        </p:nvSpPr>
        <p:spPr>
          <a:xfrm>
            <a:off x="5515054" y="1942735"/>
            <a:ext cx="2593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동안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행태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[2019.09.01 ~ 2019.10.05]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4CF018-E200-4F13-AF79-069EDBF99581}"/>
              </a:ext>
            </a:extLst>
          </p:cNvPr>
          <p:cNvSpPr txBox="1"/>
          <p:nvPr/>
        </p:nvSpPr>
        <p:spPr>
          <a:xfrm>
            <a:off x="10033907" y="1904830"/>
            <a:ext cx="17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업데이트 </a:t>
            </a:r>
            <a:r>
              <a:rPr lang="en-US" altLang="ko-KR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D-7</a:t>
            </a:r>
          </a:p>
          <a:p>
            <a:pPr algn="ctr"/>
            <a:r>
              <a:rPr lang="en-US" altLang="ko-KR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1</a:t>
            </a:r>
            <a:r>
              <a:rPr lang="ko-KR" altLang="en-US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주일에 </a:t>
            </a:r>
            <a:r>
              <a:rPr lang="en-US" altLang="ko-KR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업데이트</a:t>
            </a:r>
            <a:endParaRPr lang="en-US" altLang="ko-KR" sz="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AE32D700-FB6E-4E02-9E70-4D49C686C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60" y="5237285"/>
            <a:ext cx="157958" cy="157958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DE17FA-D446-4E4F-A0CB-940A97760A24}"/>
              </a:ext>
            </a:extLst>
          </p:cNvPr>
          <p:cNvSpPr/>
          <p:nvPr/>
        </p:nvSpPr>
        <p:spPr>
          <a:xfrm>
            <a:off x="272046" y="3791277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AF7F8FB-1404-4151-B938-1C184D84F3D9}"/>
              </a:ext>
            </a:extLst>
          </p:cNvPr>
          <p:cNvSpPr/>
          <p:nvPr/>
        </p:nvSpPr>
        <p:spPr>
          <a:xfrm>
            <a:off x="584884" y="4203470"/>
            <a:ext cx="1249301" cy="209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76F9C6-4F89-4F5A-BFF3-283F86A90894}"/>
              </a:ext>
            </a:extLst>
          </p:cNvPr>
          <p:cNvSpPr txBox="1"/>
          <p:nvPr/>
        </p:nvSpPr>
        <p:spPr>
          <a:xfrm>
            <a:off x="470165" y="3769053"/>
            <a:ext cx="1437832" cy="688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insight              </a:t>
            </a:r>
            <a:r>
              <a:rPr lang="en-US" altLang="ko-KR" sz="105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▼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Predictions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Event performance</a:t>
            </a:r>
            <a:endParaRPr lang="ko-KR" altLang="en-US" sz="10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10C37E-6B2F-40C5-A092-A048BE17B123}"/>
              </a:ext>
            </a:extLst>
          </p:cNvPr>
          <p:cNvSpPr/>
          <p:nvPr/>
        </p:nvSpPr>
        <p:spPr>
          <a:xfrm>
            <a:off x="247827" y="598205"/>
            <a:ext cx="11759014" cy="6097424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90D9A0-4280-4426-9C78-26A149CFBA03}"/>
              </a:ext>
            </a:extLst>
          </p:cNvPr>
          <p:cNvSpPr/>
          <p:nvPr/>
        </p:nvSpPr>
        <p:spPr>
          <a:xfrm>
            <a:off x="3171434" y="1458129"/>
            <a:ext cx="7063339" cy="5069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99F1D0E-8375-4940-8E11-432415878C6B}"/>
              </a:ext>
            </a:extLst>
          </p:cNvPr>
          <p:cNvSpPr/>
          <p:nvPr/>
        </p:nvSpPr>
        <p:spPr>
          <a:xfrm>
            <a:off x="9980903" y="1513620"/>
            <a:ext cx="193040" cy="1930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00" bIns="72000" rtlCol="0" anchor="ctr"/>
          <a:lstStyle/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3877829-4B9C-4343-B91A-C29AEDA7E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13" y="1545007"/>
            <a:ext cx="2873964" cy="2826591"/>
          </a:xfrm>
          <a:prstGeom prst="rect">
            <a:avLst/>
          </a:prstGeom>
        </p:spPr>
      </p:pic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CA2E130B-0751-41F4-A16C-876EDD572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75306"/>
              </p:ext>
            </p:extLst>
          </p:nvPr>
        </p:nvGraphicFramePr>
        <p:xfrm>
          <a:off x="3456510" y="4606861"/>
          <a:ext cx="6692025" cy="1757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0675">
                  <a:extLst>
                    <a:ext uri="{9D8B030D-6E8A-4147-A177-3AD203B41FA5}">
                      <a16:colId xmlns:a16="http://schemas.microsoft.com/office/drawing/2014/main" val="2119540372"/>
                    </a:ext>
                  </a:extLst>
                </a:gridCol>
                <a:gridCol w="2230675">
                  <a:extLst>
                    <a:ext uri="{9D8B030D-6E8A-4147-A177-3AD203B41FA5}">
                      <a16:colId xmlns:a16="http://schemas.microsoft.com/office/drawing/2014/main" val="4149655907"/>
                    </a:ext>
                  </a:extLst>
                </a:gridCol>
                <a:gridCol w="2230675">
                  <a:extLst>
                    <a:ext uri="{9D8B030D-6E8A-4147-A177-3AD203B41FA5}">
                      <a16:colId xmlns:a16="http://schemas.microsoft.com/office/drawing/2014/main" val="475198170"/>
                    </a:ext>
                  </a:extLst>
                </a:gridCol>
              </a:tblGrid>
              <a:tr h="292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Event X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나눔고딕" panose="020D0604000000000000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상관지수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나눔고딕" panose="020D0604000000000000" pitchFamily="50" charset="-127"/>
                          <a:cs typeface="Arial" panose="020B0604020202020204" pitchFamily="34" charset="0"/>
                        </a:rPr>
                        <a:t>Event Y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나눔고딕" panose="020D0604000000000000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083598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MacaronGallery_Click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31.43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HomeAD_Click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439566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36164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643650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58823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84119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CCF67E9D-2FF9-4F10-BA3A-2B9F193C8567}"/>
              </a:ext>
            </a:extLst>
          </p:cNvPr>
          <p:cNvSpPr txBox="1"/>
          <p:nvPr/>
        </p:nvSpPr>
        <p:spPr>
          <a:xfrm>
            <a:off x="1906149" y="1370898"/>
            <a:ext cx="25122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performance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30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363D98-1941-4CE3-BCA0-F0224093577F}"/>
              </a:ext>
            </a:extLst>
          </p:cNvPr>
          <p:cNvSpPr/>
          <p:nvPr/>
        </p:nvSpPr>
        <p:spPr>
          <a:xfrm>
            <a:off x="247827" y="598206"/>
            <a:ext cx="1666431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279F0B-2B0E-4CE6-801D-5895CEEDC40F}"/>
              </a:ext>
            </a:extLst>
          </p:cNvPr>
          <p:cNvSpPr/>
          <p:nvPr/>
        </p:nvSpPr>
        <p:spPr>
          <a:xfrm>
            <a:off x="1909868" y="598205"/>
            <a:ext cx="10096973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78894-6A84-44B4-8CF6-A457404B3D24}"/>
              </a:ext>
            </a:extLst>
          </p:cNvPr>
          <p:cNvSpPr/>
          <p:nvPr/>
        </p:nvSpPr>
        <p:spPr>
          <a:xfrm>
            <a:off x="247827" y="599250"/>
            <a:ext cx="1666431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Sphere Analytics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50844A-C035-4A2F-98DE-E0A9E4DF99E0}"/>
              </a:ext>
            </a:extLst>
          </p:cNvPr>
          <p:cNvSpPr/>
          <p:nvPr/>
        </p:nvSpPr>
        <p:spPr>
          <a:xfrm>
            <a:off x="250843" y="6104021"/>
            <a:ext cx="1663415" cy="591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96E14B2-7DE9-4B01-93E8-6F6927C1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3" y="6197189"/>
            <a:ext cx="157958" cy="157958"/>
          </a:xfrm>
          <a:prstGeom prst="rect">
            <a:avLst/>
          </a:prstGeom>
        </p:spPr>
      </p:pic>
      <p:pic>
        <p:nvPicPr>
          <p:cNvPr id="31" name="그림 30" descr="개체이(가) 표시된 사진&#10;&#10;자동 생성된 설명">
            <a:extLst>
              <a:ext uri="{FF2B5EF4-FFF2-40B4-BE49-F238E27FC236}">
                <a16:creationId xmlns:a16="http://schemas.microsoft.com/office/drawing/2014/main" id="{6B1BE481-54BD-4C53-A4EF-C2BDF4EBF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515" y="6474724"/>
            <a:ext cx="157958" cy="157958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1D6CEE-40EE-4C41-AB4A-92FE5EC2F54E}"/>
              </a:ext>
            </a:extLst>
          </p:cNvPr>
          <p:cNvSpPr/>
          <p:nvPr/>
        </p:nvSpPr>
        <p:spPr>
          <a:xfrm>
            <a:off x="651432" y="6197188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Help center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7F13CE-EDA4-4631-BE8F-CBDD6752E3BC}"/>
              </a:ext>
            </a:extLst>
          </p:cNvPr>
          <p:cNvSpPr/>
          <p:nvPr/>
        </p:nvSpPr>
        <p:spPr>
          <a:xfrm>
            <a:off x="650287" y="6462133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등록하기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AEDA76-22AB-4153-B434-A566E4284A4D}"/>
              </a:ext>
            </a:extLst>
          </p:cNvPr>
          <p:cNvSpPr txBox="1"/>
          <p:nvPr/>
        </p:nvSpPr>
        <p:spPr>
          <a:xfrm>
            <a:off x="0" y="14427"/>
            <a:ext cx="41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insights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7A5A5C9-13B0-47AA-8D00-1F2DB6FBD3F1}"/>
              </a:ext>
            </a:extLst>
          </p:cNvPr>
          <p:cNvSpPr/>
          <p:nvPr/>
        </p:nvSpPr>
        <p:spPr>
          <a:xfrm>
            <a:off x="278307" y="1180574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FA8C88-5DC0-481F-BFAE-3DEB68C84C17}"/>
              </a:ext>
            </a:extLst>
          </p:cNvPr>
          <p:cNvSpPr txBox="1"/>
          <p:nvPr/>
        </p:nvSpPr>
        <p:spPr>
          <a:xfrm>
            <a:off x="476426" y="1158350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71E2CA4-EE5C-4035-A34C-78A00BCD4C7D}"/>
              </a:ext>
            </a:extLst>
          </p:cNvPr>
          <p:cNvSpPr/>
          <p:nvPr/>
        </p:nvSpPr>
        <p:spPr>
          <a:xfrm>
            <a:off x="278307" y="1952932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2C7E1AF-88CD-4667-9F16-2A1550162399}"/>
              </a:ext>
            </a:extLst>
          </p:cNvPr>
          <p:cNvSpPr/>
          <p:nvPr/>
        </p:nvSpPr>
        <p:spPr>
          <a:xfrm>
            <a:off x="278307" y="2400730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B408BBF-6175-40DD-8692-F483BBDD611C}"/>
              </a:ext>
            </a:extLst>
          </p:cNvPr>
          <p:cNvSpPr/>
          <p:nvPr/>
        </p:nvSpPr>
        <p:spPr>
          <a:xfrm>
            <a:off x="278307" y="2885029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123BA1-9CA9-4194-848E-DF2ECD687560}"/>
              </a:ext>
            </a:extLst>
          </p:cNvPr>
          <p:cNvSpPr/>
          <p:nvPr/>
        </p:nvSpPr>
        <p:spPr>
          <a:xfrm>
            <a:off x="278307" y="1560593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CBE221-DCBC-49C6-B755-8984A59E4251}"/>
              </a:ext>
            </a:extLst>
          </p:cNvPr>
          <p:cNvSpPr txBox="1"/>
          <p:nvPr/>
        </p:nvSpPr>
        <p:spPr>
          <a:xfrm>
            <a:off x="476426" y="1538369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Segments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08AA20-A418-4D79-B52E-819BB2926B9E}"/>
              </a:ext>
            </a:extLst>
          </p:cNvPr>
          <p:cNvSpPr txBox="1"/>
          <p:nvPr/>
        </p:nvSpPr>
        <p:spPr>
          <a:xfrm>
            <a:off x="476426" y="1930708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Statistics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EAF84B-6D2E-4025-9559-1C17CD630346}"/>
              </a:ext>
            </a:extLst>
          </p:cNvPr>
          <p:cNvSpPr/>
          <p:nvPr/>
        </p:nvSpPr>
        <p:spPr>
          <a:xfrm>
            <a:off x="278307" y="3350445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A20E15-2C0F-4C83-A691-09A07A33AEAB}"/>
              </a:ext>
            </a:extLst>
          </p:cNvPr>
          <p:cNvSpPr txBox="1"/>
          <p:nvPr/>
        </p:nvSpPr>
        <p:spPr>
          <a:xfrm>
            <a:off x="480144" y="2853010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396A7E-A2B7-42D0-8C0A-8E7270E7E299}"/>
              </a:ext>
            </a:extLst>
          </p:cNvPr>
          <p:cNvSpPr txBox="1"/>
          <p:nvPr/>
        </p:nvSpPr>
        <p:spPr>
          <a:xfrm>
            <a:off x="478042" y="333590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A4F82F-2EE5-4D7F-A01D-4FEA4CAC5B6F}"/>
              </a:ext>
            </a:extLst>
          </p:cNvPr>
          <p:cNvSpPr txBox="1"/>
          <p:nvPr/>
        </p:nvSpPr>
        <p:spPr>
          <a:xfrm>
            <a:off x="476426" y="238155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management ▶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50B4301-343E-4312-8C67-DF2A4AD99738}"/>
              </a:ext>
            </a:extLst>
          </p:cNvPr>
          <p:cNvSpPr/>
          <p:nvPr/>
        </p:nvSpPr>
        <p:spPr>
          <a:xfrm>
            <a:off x="2043465" y="751982"/>
            <a:ext cx="9754097" cy="6530561"/>
          </a:xfrm>
          <a:prstGeom prst="roundRect">
            <a:avLst>
              <a:gd name="adj" fmla="val 72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4DFE98-B899-419B-B806-29B5F91732CF}"/>
              </a:ext>
            </a:extLst>
          </p:cNvPr>
          <p:cNvSpPr txBox="1"/>
          <p:nvPr/>
        </p:nvSpPr>
        <p:spPr>
          <a:xfrm>
            <a:off x="2044656" y="752624"/>
            <a:ext cx="27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다중회귀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804191-9064-47D3-9534-6B5CB4E020CB}"/>
              </a:ext>
            </a:extLst>
          </p:cNvPr>
          <p:cNvSpPr txBox="1"/>
          <p:nvPr/>
        </p:nvSpPr>
        <p:spPr>
          <a:xfrm>
            <a:off x="5523218" y="809168"/>
            <a:ext cx="2593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동안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행태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[2019.09.01 ~ 2019.10.05]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2B6D80-4615-4B09-A285-92F18F78EDD6}"/>
              </a:ext>
            </a:extLst>
          </p:cNvPr>
          <p:cNvSpPr txBox="1"/>
          <p:nvPr/>
        </p:nvSpPr>
        <p:spPr>
          <a:xfrm>
            <a:off x="8550843" y="789018"/>
            <a:ext cx="17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업데이트 </a:t>
            </a:r>
            <a:r>
              <a:rPr lang="en-US" altLang="ko-KR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D-7</a:t>
            </a:r>
          </a:p>
          <a:p>
            <a:pPr algn="ctr"/>
            <a:r>
              <a:rPr lang="en-US" altLang="ko-KR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1</a:t>
            </a:r>
            <a:r>
              <a:rPr lang="ko-KR" altLang="en-US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주일에 </a:t>
            </a:r>
            <a:r>
              <a:rPr lang="en-US" altLang="ko-KR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업데이트</a:t>
            </a:r>
            <a:endParaRPr lang="en-US" altLang="ko-KR" sz="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E739D4-8853-4911-9F9F-33A46CCB833D}"/>
              </a:ext>
            </a:extLst>
          </p:cNvPr>
          <p:cNvSpPr txBox="1"/>
          <p:nvPr/>
        </p:nvSpPr>
        <p:spPr>
          <a:xfrm>
            <a:off x="10179710" y="812656"/>
            <a:ext cx="15465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32 week, 2019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0B30FE-7569-490D-BBE8-BFABDAE58947}"/>
              </a:ext>
            </a:extLst>
          </p:cNvPr>
          <p:cNvSpPr txBox="1"/>
          <p:nvPr/>
        </p:nvSpPr>
        <p:spPr>
          <a:xfrm>
            <a:off x="3190556" y="1682658"/>
            <a:ext cx="15465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HomeAD_Click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14B4E9-82E5-4BB3-A790-403FB38F63F6}"/>
              </a:ext>
            </a:extLst>
          </p:cNvPr>
          <p:cNvSpPr txBox="1"/>
          <p:nvPr/>
        </p:nvSpPr>
        <p:spPr>
          <a:xfrm>
            <a:off x="2203087" y="1651879"/>
            <a:ext cx="104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성과지표</a:t>
            </a:r>
            <a:endParaRPr lang="en-US" altLang="ko-KR" sz="1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A6296212-500C-48A8-BB66-EE315770448A}"/>
              </a:ext>
            </a:extLst>
          </p:cNvPr>
          <p:cNvSpPr/>
          <p:nvPr/>
        </p:nvSpPr>
        <p:spPr>
          <a:xfrm>
            <a:off x="2725892" y="2885029"/>
            <a:ext cx="1143000" cy="11430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+102.8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3247946F-1484-4976-AFD3-9378D5DE05E6}"/>
              </a:ext>
            </a:extLst>
          </p:cNvPr>
          <p:cNvSpPr/>
          <p:nvPr/>
        </p:nvSpPr>
        <p:spPr>
          <a:xfrm>
            <a:off x="4214001" y="2885029"/>
            <a:ext cx="1143000" cy="1143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+77.6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6C902E10-3054-4103-B32E-7976F270A162}"/>
              </a:ext>
            </a:extLst>
          </p:cNvPr>
          <p:cNvSpPr/>
          <p:nvPr/>
        </p:nvSpPr>
        <p:spPr>
          <a:xfrm>
            <a:off x="5697226" y="2885029"/>
            <a:ext cx="1143000" cy="1143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+64.9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3E2E7401-F60D-4D31-BC66-34C38D4D6EB7}"/>
              </a:ext>
            </a:extLst>
          </p:cNvPr>
          <p:cNvSpPr/>
          <p:nvPr/>
        </p:nvSpPr>
        <p:spPr>
          <a:xfrm>
            <a:off x="7180451" y="2885029"/>
            <a:ext cx="1143000" cy="11430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+48.2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AB99AAFE-0F5B-40C6-983A-A183A0B0D4CB}"/>
              </a:ext>
            </a:extLst>
          </p:cNvPr>
          <p:cNvSpPr/>
          <p:nvPr/>
        </p:nvSpPr>
        <p:spPr>
          <a:xfrm>
            <a:off x="8663676" y="2896888"/>
            <a:ext cx="1143000" cy="1143000"/>
          </a:xfrm>
          <a:prstGeom prst="flowChartConnector">
            <a:avLst/>
          </a:prstGeom>
          <a:solidFill>
            <a:srgbClr val="D1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+29.1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BB057842-2103-4AD0-969B-9CF919A9A38F}"/>
              </a:ext>
            </a:extLst>
          </p:cNvPr>
          <p:cNvSpPr/>
          <p:nvPr/>
        </p:nvSpPr>
        <p:spPr>
          <a:xfrm>
            <a:off x="10146901" y="2896888"/>
            <a:ext cx="1143000" cy="1143000"/>
          </a:xfrm>
          <a:prstGeom prst="flowChartConnector">
            <a:avLst/>
          </a:prstGeom>
          <a:solidFill>
            <a:srgbClr val="E1E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+2.8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0741E5-60B3-4278-BB09-0BAE5B011D25}"/>
              </a:ext>
            </a:extLst>
          </p:cNvPr>
          <p:cNvSpPr txBox="1"/>
          <p:nvPr/>
        </p:nvSpPr>
        <p:spPr>
          <a:xfrm>
            <a:off x="2547489" y="2590120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Recoding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D31790-BD1B-4BC8-8EC7-34A341E388E9}"/>
              </a:ext>
            </a:extLst>
          </p:cNvPr>
          <p:cNvSpPr txBox="1"/>
          <p:nvPr/>
        </p:nvSpPr>
        <p:spPr>
          <a:xfrm>
            <a:off x="4113491" y="2590120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Screen_gallery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09F248-619A-4747-ACB9-283E778F53B8}"/>
              </a:ext>
            </a:extLst>
          </p:cNvPr>
          <p:cNvSpPr txBox="1"/>
          <p:nvPr/>
        </p:nvSpPr>
        <p:spPr>
          <a:xfrm>
            <a:off x="5567167" y="2590120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name1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804BA7-3B93-48F5-9D0A-07CCE0AA85F9}"/>
              </a:ext>
            </a:extLst>
          </p:cNvPr>
          <p:cNvSpPr txBox="1"/>
          <p:nvPr/>
        </p:nvSpPr>
        <p:spPr>
          <a:xfrm>
            <a:off x="6996891" y="2594456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name2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C0BDE1-C3DC-496B-8104-0BAF5600C7B7}"/>
              </a:ext>
            </a:extLst>
          </p:cNvPr>
          <p:cNvSpPr txBox="1"/>
          <p:nvPr/>
        </p:nvSpPr>
        <p:spPr>
          <a:xfrm>
            <a:off x="8525497" y="2585784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name3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EB32A0-F45E-43B1-A0C0-DC735B2E517E}"/>
              </a:ext>
            </a:extLst>
          </p:cNvPr>
          <p:cNvSpPr txBox="1"/>
          <p:nvPr/>
        </p:nvSpPr>
        <p:spPr>
          <a:xfrm>
            <a:off x="9955221" y="2590120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name4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F998CB-70D2-4CE1-9A37-2B9237448B66}"/>
              </a:ext>
            </a:extLst>
          </p:cNvPr>
          <p:cNvCxnSpPr/>
          <p:nvPr/>
        </p:nvCxnSpPr>
        <p:spPr>
          <a:xfrm>
            <a:off x="2412460" y="2176929"/>
            <a:ext cx="90020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75C2BD4-96C6-4294-A01B-376E5C1D8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058" y="2212102"/>
            <a:ext cx="4692076" cy="338914"/>
          </a:xfrm>
          <a:prstGeom prst="rect">
            <a:avLst/>
          </a:prstGeom>
        </p:spPr>
      </p:pic>
      <p:graphicFrame>
        <p:nvGraphicFramePr>
          <p:cNvPr id="89" name="표 18">
            <a:extLst>
              <a:ext uri="{FF2B5EF4-FFF2-40B4-BE49-F238E27FC236}">
                <a16:creationId xmlns:a16="http://schemas.microsoft.com/office/drawing/2014/main" id="{FAA2BA7B-29CE-4903-9B11-EAD8A4777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47591"/>
              </p:ext>
            </p:extLst>
          </p:nvPr>
        </p:nvGraphicFramePr>
        <p:xfrm>
          <a:off x="2455843" y="4181807"/>
          <a:ext cx="8740693" cy="123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0693">
                  <a:extLst>
                    <a:ext uri="{9D8B030D-6E8A-4147-A177-3AD203B41FA5}">
                      <a16:colId xmlns:a16="http://schemas.microsoft.com/office/drawing/2014/main" val="1380770301"/>
                    </a:ext>
                  </a:extLst>
                </a:gridCol>
              </a:tblGrid>
              <a:tr h="320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인사이트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Marketing insights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47759"/>
                  </a:ext>
                </a:extLst>
              </a:tr>
              <a:tr h="20517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 err="1">
                          <a:latin typeface="+mn-ea"/>
                        </a:rPr>
                        <a:t>Recording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</a:rPr>
                        <a:t>1000회</a:t>
                      </a:r>
                      <a:r>
                        <a:rPr lang="en-US" altLang="ko-KR" sz="1000" b="1" dirty="0">
                          <a:latin typeface="+mn-ea"/>
                        </a:rPr>
                        <a:t>]</a:t>
                      </a:r>
                      <a:r>
                        <a:rPr lang="ko-KR" altLang="en-US" sz="1000" b="1" dirty="0">
                          <a:latin typeface="+mn-ea"/>
                        </a:rPr>
                        <a:t> 증가</a:t>
                      </a:r>
                      <a:r>
                        <a:rPr lang="ko-KR" altLang="en-US" sz="1000" dirty="0">
                          <a:latin typeface="+mn-ea"/>
                        </a:rPr>
                        <a:t>시마다 </a:t>
                      </a:r>
                      <a:r>
                        <a:rPr lang="ko-KR" altLang="en-US" sz="1000" b="1" dirty="0" err="1">
                          <a:latin typeface="+mn-ea"/>
                        </a:rPr>
                        <a:t>GalleryAD_Click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</a:rPr>
                        <a:t>102.8회</a:t>
                      </a:r>
                      <a:r>
                        <a:rPr lang="en-US" altLang="ko-KR" sz="1000" b="1" dirty="0">
                          <a:latin typeface="+mn-ea"/>
                        </a:rPr>
                        <a:t>]</a:t>
                      </a:r>
                      <a:r>
                        <a:rPr lang="ko-KR" altLang="en-US" sz="1000" b="1" dirty="0">
                          <a:latin typeface="+mn-ea"/>
                        </a:rPr>
                        <a:t> 증가</a:t>
                      </a:r>
                      <a:endParaRPr lang="ko-KR" altLang="en-US" sz="1000" dirty="0">
                        <a:latin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 err="1">
                          <a:latin typeface="+mn-ea"/>
                        </a:rPr>
                        <a:t>Screen_Gallery</a:t>
                      </a:r>
                      <a:r>
                        <a:rPr lang="ko-KR" altLang="en-US" sz="1000" b="1" dirty="0">
                          <a:latin typeface="+mn-ea"/>
                        </a:rPr>
                        <a:t> 1000회 증가</a:t>
                      </a:r>
                      <a:r>
                        <a:rPr lang="ko-KR" altLang="en-US" sz="1000" dirty="0">
                          <a:latin typeface="+mn-ea"/>
                        </a:rPr>
                        <a:t>시마다 </a:t>
                      </a:r>
                      <a:r>
                        <a:rPr lang="ko-KR" altLang="en-US" sz="1000" b="1" dirty="0" err="1">
                          <a:latin typeface="+mn-ea"/>
                        </a:rPr>
                        <a:t>GalleryAD_Click</a:t>
                      </a:r>
                      <a:r>
                        <a:rPr lang="ko-KR" altLang="en-US" sz="1000" b="1" dirty="0">
                          <a:latin typeface="+mn-ea"/>
                        </a:rPr>
                        <a:t> 77.6회 증가</a:t>
                      </a:r>
                      <a:endParaRPr lang="en-US" altLang="ko-KR" sz="1000" dirty="0">
                        <a:latin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 err="1">
                          <a:latin typeface="+mn-ea"/>
                        </a:rPr>
                        <a:t>DdayMenu_Click</a:t>
                      </a:r>
                      <a:r>
                        <a:rPr lang="ko-KR" altLang="en-US" sz="1000" b="1" dirty="0">
                          <a:latin typeface="+mn-ea"/>
                        </a:rPr>
                        <a:t> 1000회 증가</a:t>
                      </a:r>
                      <a:r>
                        <a:rPr lang="ko-KR" altLang="en-US" sz="1000" dirty="0">
                          <a:latin typeface="+mn-ea"/>
                        </a:rPr>
                        <a:t>시마다 </a:t>
                      </a:r>
                      <a:r>
                        <a:rPr lang="ko-KR" altLang="en-US" sz="1000" b="1" dirty="0" err="1">
                          <a:latin typeface="+mn-ea"/>
                        </a:rPr>
                        <a:t>GalleryAD_Click</a:t>
                      </a:r>
                      <a:r>
                        <a:rPr lang="ko-KR" altLang="en-US" sz="1000" b="1" dirty="0">
                          <a:latin typeface="+mn-ea"/>
                        </a:rPr>
                        <a:t> 64.9회 증가</a:t>
                      </a:r>
                      <a:endParaRPr lang="en-US" altLang="ko-KR" sz="1000" b="1" dirty="0">
                        <a:latin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000" b="1" dirty="0">
                        <a:latin typeface="+mn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</a:rPr>
                        <a:t>위 이벤트와 연계된 프로모션의 지속 또는 강화를 검토해보세요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3546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5D404FB7-E3A6-4151-93A7-EDD49D440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849" y="5788442"/>
            <a:ext cx="5886450" cy="400050"/>
          </a:xfrm>
          <a:prstGeom prst="rect">
            <a:avLst/>
          </a:prstGeom>
        </p:spPr>
      </p:pic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AABB18BE-4AA0-402B-B367-19B6973667A5}"/>
              </a:ext>
            </a:extLst>
          </p:cNvPr>
          <p:cNvSpPr/>
          <p:nvPr/>
        </p:nvSpPr>
        <p:spPr>
          <a:xfrm>
            <a:off x="2604742" y="6492097"/>
            <a:ext cx="1143000" cy="1143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-214.6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0DB195E6-BDB1-4238-AF87-4038AC5A2BAB}"/>
              </a:ext>
            </a:extLst>
          </p:cNvPr>
          <p:cNvSpPr/>
          <p:nvPr/>
        </p:nvSpPr>
        <p:spPr>
          <a:xfrm>
            <a:off x="4092851" y="6492097"/>
            <a:ext cx="1143000" cy="1143000"/>
          </a:xfrm>
          <a:prstGeom prst="flowChartConnector">
            <a:avLst/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-99.1.6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순서도: 연결자 91">
            <a:extLst>
              <a:ext uri="{FF2B5EF4-FFF2-40B4-BE49-F238E27FC236}">
                <a16:creationId xmlns:a16="http://schemas.microsoft.com/office/drawing/2014/main" id="{EE9C34A8-53FF-4C09-B2B3-3469897A103F}"/>
              </a:ext>
            </a:extLst>
          </p:cNvPr>
          <p:cNvSpPr/>
          <p:nvPr/>
        </p:nvSpPr>
        <p:spPr>
          <a:xfrm>
            <a:off x="5576076" y="6492097"/>
            <a:ext cx="1143000" cy="1143000"/>
          </a:xfrm>
          <a:prstGeom prst="flowChartConnector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-20.7.9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1606EAC7-B5E7-472D-B35F-E7FAAB382794}"/>
              </a:ext>
            </a:extLst>
          </p:cNvPr>
          <p:cNvSpPr/>
          <p:nvPr/>
        </p:nvSpPr>
        <p:spPr>
          <a:xfrm>
            <a:off x="7059301" y="6492097"/>
            <a:ext cx="1143000" cy="1143000"/>
          </a:xfrm>
          <a:prstGeom prst="flowChartConnector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-8.2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B791F6-FE90-46A9-A1F7-EC828A09B44B}"/>
              </a:ext>
            </a:extLst>
          </p:cNvPr>
          <p:cNvSpPr txBox="1"/>
          <p:nvPr/>
        </p:nvSpPr>
        <p:spPr>
          <a:xfrm>
            <a:off x="2426339" y="6197188"/>
            <a:ext cx="173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MacaronGallery_click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D3DA81-D3F8-41F9-8F53-7B1DAB06AA3D}"/>
              </a:ext>
            </a:extLst>
          </p:cNvPr>
          <p:cNvSpPr txBox="1"/>
          <p:nvPr/>
        </p:nvSpPr>
        <p:spPr>
          <a:xfrm>
            <a:off x="3992341" y="6197188"/>
            <a:ext cx="1704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MacaronVideo_click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E0CA3D-EDB0-489A-877E-9BC0E5E2B8B5}"/>
              </a:ext>
            </a:extLst>
          </p:cNvPr>
          <p:cNvSpPr txBox="1"/>
          <p:nvPr/>
        </p:nvSpPr>
        <p:spPr>
          <a:xfrm>
            <a:off x="5446017" y="6197188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name1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67B365-9347-41C4-8B7D-3B3DCA5CC61A}"/>
              </a:ext>
            </a:extLst>
          </p:cNvPr>
          <p:cNvSpPr txBox="1"/>
          <p:nvPr/>
        </p:nvSpPr>
        <p:spPr>
          <a:xfrm>
            <a:off x="6875741" y="6201524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name2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FF512B8-95CA-4261-9763-BAA5973317EC}"/>
              </a:ext>
            </a:extLst>
          </p:cNvPr>
          <p:cNvSpPr/>
          <p:nvPr/>
        </p:nvSpPr>
        <p:spPr>
          <a:xfrm>
            <a:off x="4838665" y="1682658"/>
            <a:ext cx="518336" cy="24621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Edit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3A76EEB-D56A-4862-BBE9-6148DCE5DC3A}"/>
              </a:ext>
            </a:extLst>
          </p:cNvPr>
          <p:cNvSpPr/>
          <p:nvPr/>
        </p:nvSpPr>
        <p:spPr>
          <a:xfrm>
            <a:off x="272046" y="3791277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4B384FA-7E41-4FF7-A5E0-E325EA36F832}"/>
              </a:ext>
            </a:extLst>
          </p:cNvPr>
          <p:cNvSpPr/>
          <p:nvPr/>
        </p:nvSpPr>
        <p:spPr>
          <a:xfrm>
            <a:off x="584884" y="4203470"/>
            <a:ext cx="1249301" cy="209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F3822B-3436-410A-A777-E0A775DFA384}"/>
              </a:ext>
            </a:extLst>
          </p:cNvPr>
          <p:cNvSpPr txBox="1"/>
          <p:nvPr/>
        </p:nvSpPr>
        <p:spPr>
          <a:xfrm>
            <a:off x="470165" y="3769053"/>
            <a:ext cx="1437832" cy="688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insight              </a:t>
            </a:r>
            <a:r>
              <a:rPr lang="en-US" altLang="ko-KR" sz="105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▼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Predictions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Event performance</a:t>
            </a:r>
            <a:endParaRPr lang="ko-KR" altLang="en-US" sz="10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17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363D98-1941-4CE3-BCA0-F0224093577F}"/>
              </a:ext>
            </a:extLst>
          </p:cNvPr>
          <p:cNvSpPr/>
          <p:nvPr/>
        </p:nvSpPr>
        <p:spPr>
          <a:xfrm>
            <a:off x="247827" y="598206"/>
            <a:ext cx="1666431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279F0B-2B0E-4CE6-801D-5895CEEDC40F}"/>
              </a:ext>
            </a:extLst>
          </p:cNvPr>
          <p:cNvSpPr/>
          <p:nvPr/>
        </p:nvSpPr>
        <p:spPr>
          <a:xfrm>
            <a:off x="1909868" y="598205"/>
            <a:ext cx="10096973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78894-6A84-44B4-8CF6-A457404B3D24}"/>
              </a:ext>
            </a:extLst>
          </p:cNvPr>
          <p:cNvSpPr/>
          <p:nvPr/>
        </p:nvSpPr>
        <p:spPr>
          <a:xfrm>
            <a:off x="247827" y="599250"/>
            <a:ext cx="1666431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Sphere Analytics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50844A-C035-4A2F-98DE-E0A9E4DF99E0}"/>
              </a:ext>
            </a:extLst>
          </p:cNvPr>
          <p:cNvSpPr/>
          <p:nvPr/>
        </p:nvSpPr>
        <p:spPr>
          <a:xfrm>
            <a:off x="250843" y="6104021"/>
            <a:ext cx="1663415" cy="591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96E14B2-7DE9-4B01-93E8-6F6927C1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3" y="6197189"/>
            <a:ext cx="157958" cy="157958"/>
          </a:xfrm>
          <a:prstGeom prst="rect">
            <a:avLst/>
          </a:prstGeom>
        </p:spPr>
      </p:pic>
      <p:pic>
        <p:nvPicPr>
          <p:cNvPr id="31" name="그림 30" descr="개체이(가) 표시된 사진&#10;&#10;자동 생성된 설명">
            <a:extLst>
              <a:ext uri="{FF2B5EF4-FFF2-40B4-BE49-F238E27FC236}">
                <a16:creationId xmlns:a16="http://schemas.microsoft.com/office/drawing/2014/main" id="{6B1BE481-54BD-4C53-A4EF-C2BDF4EBF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515" y="6474724"/>
            <a:ext cx="157958" cy="157958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1D6CEE-40EE-4C41-AB4A-92FE5EC2F54E}"/>
              </a:ext>
            </a:extLst>
          </p:cNvPr>
          <p:cNvSpPr/>
          <p:nvPr/>
        </p:nvSpPr>
        <p:spPr>
          <a:xfrm>
            <a:off x="651432" y="6197188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Help center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7F13CE-EDA4-4631-BE8F-CBDD6752E3BC}"/>
              </a:ext>
            </a:extLst>
          </p:cNvPr>
          <p:cNvSpPr/>
          <p:nvPr/>
        </p:nvSpPr>
        <p:spPr>
          <a:xfrm>
            <a:off x="650287" y="6462133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등록하기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AEDA76-22AB-4153-B434-A566E4284A4D}"/>
              </a:ext>
            </a:extLst>
          </p:cNvPr>
          <p:cNvSpPr txBox="1"/>
          <p:nvPr/>
        </p:nvSpPr>
        <p:spPr>
          <a:xfrm>
            <a:off x="0" y="14427"/>
            <a:ext cx="41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insights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7A5A5C9-13B0-47AA-8D00-1F2DB6FBD3F1}"/>
              </a:ext>
            </a:extLst>
          </p:cNvPr>
          <p:cNvSpPr/>
          <p:nvPr/>
        </p:nvSpPr>
        <p:spPr>
          <a:xfrm>
            <a:off x="278307" y="1180574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FA8C88-5DC0-481F-BFAE-3DEB68C84C17}"/>
              </a:ext>
            </a:extLst>
          </p:cNvPr>
          <p:cNvSpPr txBox="1"/>
          <p:nvPr/>
        </p:nvSpPr>
        <p:spPr>
          <a:xfrm>
            <a:off x="476426" y="1158350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71E2CA4-EE5C-4035-A34C-78A00BCD4C7D}"/>
              </a:ext>
            </a:extLst>
          </p:cNvPr>
          <p:cNvSpPr/>
          <p:nvPr/>
        </p:nvSpPr>
        <p:spPr>
          <a:xfrm>
            <a:off x="278307" y="1952932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2C7E1AF-88CD-4667-9F16-2A1550162399}"/>
              </a:ext>
            </a:extLst>
          </p:cNvPr>
          <p:cNvSpPr/>
          <p:nvPr/>
        </p:nvSpPr>
        <p:spPr>
          <a:xfrm>
            <a:off x="278307" y="2400730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B408BBF-6175-40DD-8692-F483BBDD611C}"/>
              </a:ext>
            </a:extLst>
          </p:cNvPr>
          <p:cNvSpPr/>
          <p:nvPr/>
        </p:nvSpPr>
        <p:spPr>
          <a:xfrm>
            <a:off x="278307" y="2885029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123BA1-9CA9-4194-848E-DF2ECD687560}"/>
              </a:ext>
            </a:extLst>
          </p:cNvPr>
          <p:cNvSpPr/>
          <p:nvPr/>
        </p:nvSpPr>
        <p:spPr>
          <a:xfrm>
            <a:off x="278307" y="1560593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CBE221-DCBC-49C6-B755-8984A59E4251}"/>
              </a:ext>
            </a:extLst>
          </p:cNvPr>
          <p:cNvSpPr txBox="1"/>
          <p:nvPr/>
        </p:nvSpPr>
        <p:spPr>
          <a:xfrm>
            <a:off x="476426" y="1538369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Segments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08AA20-A418-4D79-B52E-819BB2926B9E}"/>
              </a:ext>
            </a:extLst>
          </p:cNvPr>
          <p:cNvSpPr txBox="1"/>
          <p:nvPr/>
        </p:nvSpPr>
        <p:spPr>
          <a:xfrm>
            <a:off x="476426" y="1930708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Statistics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EAF84B-6D2E-4025-9559-1C17CD630346}"/>
              </a:ext>
            </a:extLst>
          </p:cNvPr>
          <p:cNvSpPr/>
          <p:nvPr/>
        </p:nvSpPr>
        <p:spPr>
          <a:xfrm>
            <a:off x="278307" y="3350445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A20E15-2C0F-4C83-A691-09A07A33AEAB}"/>
              </a:ext>
            </a:extLst>
          </p:cNvPr>
          <p:cNvSpPr txBox="1"/>
          <p:nvPr/>
        </p:nvSpPr>
        <p:spPr>
          <a:xfrm>
            <a:off x="480144" y="2853010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396A7E-A2B7-42D0-8C0A-8E7270E7E299}"/>
              </a:ext>
            </a:extLst>
          </p:cNvPr>
          <p:cNvSpPr txBox="1"/>
          <p:nvPr/>
        </p:nvSpPr>
        <p:spPr>
          <a:xfrm>
            <a:off x="478042" y="333590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A4F82F-2EE5-4D7F-A01D-4FEA4CAC5B6F}"/>
              </a:ext>
            </a:extLst>
          </p:cNvPr>
          <p:cNvSpPr txBox="1"/>
          <p:nvPr/>
        </p:nvSpPr>
        <p:spPr>
          <a:xfrm>
            <a:off x="476426" y="238155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management ▶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50B4301-343E-4312-8C67-DF2A4AD99738}"/>
              </a:ext>
            </a:extLst>
          </p:cNvPr>
          <p:cNvSpPr/>
          <p:nvPr/>
        </p:nvSpPr>
        <p:spPr>
          <a:xfrm>
            <a:off x="2043465" y="751982"/>
            <a:ext cx="9754097" cy="3901661"/>
          </a:xfrm>
          <a:prstGeom prst="roundRect">
            <a:avLst>
              <a:gd name="adj" fmla="val 72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404FB7-E3A6-4151-93A7-EDD49D440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685" y="875896"/>
            <a:ext cx="5886450" cy="400050"/>
          </a:xfrm>
          <a:prstGeom prst="rect">
            <a:avLst/>
          </a:prstGeom>
        </p:spPr>
      </p:pic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AABB18BE-4AA0-402B-B367-19B6973667A5}"/>
              </a:ext>
            </a:extLst>
          </p:cNvPr>
          <p:cNvSpPr/>
          <p:nvPr/>
        </p:nvSpPr>
        <p:spPr>
          <a:xfrm>
            <a:off x="2596578" y="1579551"/>
            <a:ext cx="1143000" cy="1143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-214.6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0DB195E6-BDB1-4238-AF87-4038AC5A2BAB}"/>
              </a:ext>
            </a:extLst>
          </p:cNvPr>
          <p:cNvSpPr/>
          <p:nvPr/>
        </p:nvSpPr>
        <p:spPr>
          <a:xfrm>
            <a:off x="4084687" y="1579551"/>
            <a:ext cx="1143000" cy="1143000"/>
          </a:xfrm>
          <a:prstGeom prst="flowChartConnector">
            <a:avLst/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-99.1.6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순서도: 연결자 91">
            <a:extLst>
              <a:ext uri="{FF2B5EF4-FFF2-40B4-BE49-F238E27FC236}">
                <a16:creationId xmlns:a16="http://schemas.microsoft.com/office/drawing/2014/main" id="{EE9C34A8-53FF-4C09-B2B3-3469897A103F}"/>
              </a:ext>
            </a:extLst>
          </p:cNvPr>
          <p:cNvSpPr/>
          <p:nvPr/>
        </p:nvSpPr>
        <p:spPr>
          <a:xfrm>
            <a:off x="5567912" y="1579551"/>
            <a:ext cx="1143000" cy="1143000"/>
          </a:xfrm>
          <a:prstGeom prst="flowChartConnector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-20.7.9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1606EAC7-B5E7-472D-B35F-E7FAAB382794}"/>
              </a:ext>
            </a:extLst>
          </p:cNvPr>
          <p:cNvSpPr/>
          <p:nvPr/>
        </p:nvSpPr>
        <p:spPr>
          <a:xfrm>
            <a:off x="7051137" y="1579551"/>
            <a:ext cx="1143000" cy="1143000"/>
          </a:xfrm>
          <a:prstGeom prst="flowChartConnector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-8.2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B791F6-FE90-46A9-A1F7-EC828A09B44B}"/>
              </a:ext>
            </a:extLst>
          </p:cNvPr>
          <p:cNvSpPr txBox="1"/>
          <p:nvPr/>
        </p:nvSpPr>
        <p:spPr>
          <a:xfrm>
            <a:off x="2418175" y="1284642"/>
            <a:ext cx="173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MacaronGallery_click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D3DA81-D3F8-41F9-8F53-7B1DAB06AA3D}"/>
              </a:ext>
            </a:extLst>
          </p:cNvPr>
          <p:cNvSpPr txBox="1"/>
          <p:nvPr/>
        </p:nvSpPr>
        <p:spPr>
          <a:xfrm>
            <a:off x="3984177" y="1284642"/>
            <a:ext cx="1704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MacaronVideo_click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E0CA3D-EDB0-489A-877E-9BC0E5E2B8B5}"/>
              </a:ext>
            </a:extLst>
          </p:cNvPr>
          <p:cNvSpPr txBox="1"/>
          <p:nvPr/>
        </p:nvSpPr>
        <p:spPr>
          <a:xfrm>
            <a:off x="5437853" y="1284642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name1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67B365-9347-41C4-8B7D-3B3DCA5CC61A}"/>
              </a:ext>
            </a:extLst>
          </p:cNvPr>
          <p:cNvSpPr txBox="1"/>
          <p:nvPr/>
        </p:nvSpPr>
        <p:spPr>
          <a:xfrm>
            <a:off x="6867577" y="1288978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name2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8C1896-484D-4C69-9646-4CA89157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36655"/>
              </p:ext>
            </p:extLst>
          </p:nvPr>
        </p:nvGraphicFramePr>
        <p:xfrm>
          <a:off x="2340565" y="2876328"/>
          <a:ext cx="8740693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0693">
                  <a:extLst>
                    <a:ext uri="{9D8B030D-6E8A-4147-A177-3AD203B41FA5}">
                      <a16:colId xmlns:a16="http://schemas.microsoft.com/office/drawing/2014/main" val="3253627170"/>
                    </a:ext>
                  </a:extLst>
                </a:gridCol>
              </a:tblGrid>
              <a:tr h="320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인사이트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Marketing insights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55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dirty="0" err="1">
                          <a:latin typeface="+mn-ea"/>
                        </a:rPr>
                        <a:t>MacaronGallery_Click</a:t>
                      </a:r>
                      <a:r>
                        <a:rPr lang="ko-KR" altLang="en-US" sz="900" b="1" dirty="0">
                          <a:latin typeface="+mn-ea"/>
                        </a:rPr>
                        <a:t> 1000회 증가</a:t>
                      </a:r>
                      <a:r>
                        <a:rPr lang="ko-KR" altLang="en-US" sz="900" dirty="0">
                          <a:latin typeface="+mn-ea"/>
                        </a:rPr>
                        <a:t>시마다 </a:t>
                      </a:r>
                      <a:r>
                        <a:rPr lang="ko-KR" altLang="en-US" sz="900" b="1" dirty="0" err="1">
                          <a:latin typeface="+mn-ea"/>
                        </a:rPr>
                        <a:t>GalleryAD_Click</a:t>
                      </a:r>
                      <a:r>
                        <a:rPr lang="ko-KR" altLang="en-US" sz="900" b="1" dirty="0">
                          <a:latin typeface="+mn-ea"/>
                        </a:rPr>
                        <a:t> 214.6회 감소</a:t>
                      </a:r>
                      <a:endParaRPr lang="ko-KR" altLang="en-US" sz="900" dirty="0">
                        <a:latin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dirty="0" err="1">
                          <a:latin typeface="+mn-ea"/>
                        </a:rPr>
                        <a:t>MacaronVideo_Click</a:t>
                      </a:r>
                      <a:r>
                        <a:rPr lang="ko-KR" altLang="en-US" sz="900" b="1" dirty="0">
                          <a:latin typeface="+mn-ea"/>
                        </a:rPr>
                        <a:t> 1000회 증가</a:t>
                      </a:r>
                      <a:r>
                        <a:rPr lang="ko-KR" altLang="en-US" sz="900" dirty="0">
                          <a:latin typeface="+mn-ea"/>
                        </a:rPr>
                        <a:t>시마다 </a:t>
                      </a:r>
                      <a:r>
                        <a:rPr lang="ko-KR" altLang="en-US" sz="900" b="1" dirty="0" err="1">
                          <a:latin typeface="+mn-ea"/>
                        </a:rPr>
                        <a:t>GalleryAD_Click</a:t>
                      </a:r>
                      <a:r>
                        <a:rPr lang="ko-KR" altLang="en-US" sz="900" b="1" dirty="0">
                          <a:latin typeface="+mn-ea"/>
                        </a:rPr>
                        <a:t> 99.1회 감소</a:t>
                      </a:r>
                      <a:endParaRPr lang="ko-KR" altLang="en-US" sz="900" dirty="0">
                        <a:latin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dirty="0" err="1">
                          <a:latin typeface="+mn-ea"/>
                        </a:rPr>
                        <a:t>EditBeauty_Click</a:t>
                      </a:r>
                      <a:r>
                        <a:rPr lang="ko-KR" altLang="en-US" sz="900" b="1" dirty="0">
                          <a:latin typeface="+mn-ea"/>
                        </a:rPr>
                        <a:t> 1000회 증가</a:t>
                      </a:r>
                      <a:r>
                        <a:rPr lang="ko-KR" altLang="en-US" sz="900" dirty="0">
                          <a:latin typeface="+mn-ea"/>
                        </a:rPr>
                        <a:t>시마다 </a:t>
                      </a:r>
                      <a:r>
                        <a:rPr lang="ko-KR" altLang="en-US" sz="900" b="1" dirty="0" err="1">
                          <a:latin typeface="+mn-ea"/>
                        </a:rPr>
                        <a:t>GalleryAD_Click</a:t>
                      </a:r>
                      <a:r>
                        <a:rPr lang="ko-KR" altLang="en-US" sz="900" b="1" dirty="0">
                          <a:latin typeface="+mn-ea"/>
                        </a:rPr>
                        <a:t> 20.7회 감소</a:t>
                      </a:r>
                      <a:endParaRPr lang="ko-KR" altLang="en-US" sz="900" dirty="0">
                        <a:latin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</a:rPr>
                        <a:t>위 이벤트와 연계된 프로모션을 체크하거나 UI 변경을 검토해보세요</a:t>
                      </a:r>
                      <a:br>
                        <a:rPr lang="en-US" altLang="ko-KR" sz="9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</a:rPr>
                      </a:br>
                      <a:endParaRPr lang="en-US" altLang="ko-KR" sz="400" dirty="0">
                        <a:latin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1" dirty="0" err="1">
                          <a:latin typeface="+mn-ea"/>
                        </a:rPr>
                        <a:t>use_time</a:t>
                      </a:r>
                      <a:r>
                        <a:rPr lang="ko-KR" altLang="en-US" sz="900" b="1" dirty="0">
                          <a:latin typeface="+mn-ea"/>
                        </a:rPr>
                        <a:t> 1시간 증가</a:t>
                      </a:r>
                      <a:r>
                        <a:rPr lang="ko-KR" altLang="en-US" sz="900" dirty="0">
                          <a:latin typeface="+mn-ea"/>
                        </a:rPr>
                        <a:t>시마다 </a:t>
                      </a:r>
                      <a:r>
                        <a:rPr lang="ko-KR" altLang="en-US" sz="900" b="1" dirty="0" err="1">
                          <a:latin typeface="+mn-ea"/>
                        </a:rPr>
                        <a:t>GalleryAD_Click</a:t>
                      </a:r>
                      <a:r>
                        <a:rPr lang="ko-KR" altLang="en-US" sz="900" b="1" dirty="0">
                          <a:latin typeface="+mn-ea"/>
                        </a:rPr>
                        <a:t> 1.5회 감소</a:t>
                      </a:r>
                      <a:endParaRPr lang="en-US" altLang="ko-KR" sz="900" dirty="0">
                        <a:latin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</a:rPr>
                        <a:t>단시간 접속을 유도하는 프로모션과 </a:t>
                      </a:r>
                      <a:r>
                        <a:rPr lang="en-US" altLang="ko-KR" sz="9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</a:rPr>
                        <a:t>UI</a:t>
                      </a:r>
                      <a:r>
                        <a:rPr lang="ko-KR" altLang="en-US" sz="9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</a:rPr>
                        <a:t>를 구성해보세요</a:t>
                      </a:r>
                      <a:endParaRPr lang="en-US" altLang="ko-KR" sz="9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28756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38C3E486-D465-4D57-93B2-BBD5AD9DF36C}"/>
              </a:ext>
            </a:extLst>
          </p:cNvPr>
          <p:cNvSpPr/>
          <p:nvPr/>
        </p:nvSpPr>
        <p:spPr>
          <a:xfrm>
            <a:off x="272046" y="3791277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E20A8-B4D0-4893-8419-E0D4816DD353}"/>
              </a:ext>
            </a:extLst>
          </p:cNvPr>
          <p:cNvSpPr/>
          <p:nvPr/>
        </p:nvSpPr>
        <p:spPr>
          <a:xfrm>
            <a:off x="584884" y="4203470"/>
            <a:ext cx="1249301" cy="209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A81BBA-E8DA-4298-B922-2484D20DB130}"/>
              </a:ext>
            </a:extLst>
          </p:cNvPr>
          <p:cNvSpPr txBox="1"/>
          <p:nvPr/>
        </p:nvSpPr>
        <p:spPr>
          <a:xfrm>
            <a:off x="470165" y="3769053"/>
            <a:ext cx="1437832" cy="688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insight              </a:t>
            </a:r>
            <a:r>
              <a:rPr lang="en-US" altLang="ko-KR" sz="105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▼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Predictions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Event performance</a:t>
            </a:r>
            <a:endParaRPr lang="ko-KR" altLang="en-US" sz="10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6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363D98-1941-4CE3-BCA0-F0224093577F}"/>
              </a:ext>
            </a:extLst>
          </p:cNvPr>
          <p:cNvSpPr/>
          <p:nvPr/>
        </p:nvSpPr>
        <p:spPr>
          <a:xfrm>
            <a:off x="247827" y="598206"/>
            <a:ext cx="1666431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279F0B-2B0E-4CE6-801D-5895CEEDC40F}"/>
              </a:ext>
            </a:extLst>
          </p:cNvPr>
          <p:cNvSpPr/>
          <p:nvPr/>
        </p:nvSpPr>
        <p:spPr>
          <a:xfrm>
            <a:off x="1909868" y="598205"/>
            <a:ext cx="10096973" cy="6097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78894-6A84-44B4-8CF6-A457404B3D24}"/>
              </a:ext>
            </a:extLst>
          </p:cNvPr>
          <p:cNvSpPr/>
          <p:nvPr/>
        </p:nvSpPr>
        <p:spPr>
          <a:xfrm>
            <a:off x="247827" y="599250"/>
            <a:ext cx="1666431" cy="435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Sphere Analytics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50844A-C035-4A2F-98DE-E0A9E4DF99E0}"/>
              </a:ext>
            </a:extLst>
          </p:cNvPr>
          <p:cNvSpPr/>
          <p:nvPr/>
        </p:nvSpPr>
        <p:spPr>
          <a:xfrm>
            <a:off x="250843" y="6104021"/>
            <a:ext cx="1663415" cy="591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96E14B2-7DE9-4B01-93E8-6F6927C1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3" y="6197189"/>
            <a:ext cx="157958" cy="157958"/>
          </a:xfrm>
          <a:prstGeom prst="rect">
            <a:avLst/>
          </a:prstGeom>
        </p:spPr>
      </p:pic>
      <p:pic>
        <p:nvPicPr>
          <p:cNvPr id="31" name="그림 30" descr="개체이(가) 표시된 사진&#10;&#10;자동 생성된 설명">
            <a:extLst>
              <a:ext uri="{FF2B5EF4-FFF2-40B4-BE49-F238E27FC236}">
                <a16:creationId xmlns:a16="http://schemas.microsoft.com/office/drawing/2014/main" id="{6B1BE481-54BD-4C53-A4EF-C2BDF4EBF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515" y="6474724"/>
            <a:ext cx="157958" cy="157958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D1D6CEE-40EE-4C41-AB4A-92FE5EC2F54E}"/>
              </a:ext>
            </a:extLst>
          </p:cNvPr>
          <p:cNvSpPr/>
          <p:nvPr/>
        </p:nvSpPr>
        <p:spPr>
          <a:xfrm>
            <a:off x="651432" y="6197188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Help center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7F13CE-EDA4-4631-BE8F-CBDD6752E3BC}"/>
              </a:ext>
            </a:extLst>
          </p:cNvPr>
          <p:cNvSpPr/>
          <p:nvPr/>
        </p:nvSpPr>
        <p:spPr>
          <a:xfrm>
            <a:off x="650287" y="6462133"/>
            <a:ext cx="1059872" cy="1579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등록하기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AEDA76-22AB-4153-B434-A566E4284A4D}"/>
              </a:ext>
            </a:extLst>
          </p:cNvPr>
          <p:cNvSpPr txBox="1"/>
          <p:nvPr/>
        </p:nvSpPr>
        <p:spPr>
          <a:xfrm>
            <a:off x="0" y="14427"/>
            <a:ext cx="41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insights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7A5A5C9-13B0-47AA-8D00-1F2DB6FBD3F1}"/>
              </a:ext>
            </a:extLst>
          </p:cNvPr>
          <p:cNvSpPr/>
          <p:nvPr/>
        </p:nvSpPr>
        <p:spPr>
          <a:xfrm>
            <a:off x="278307" y="1180574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FA8C88-5DC0-481F-BFAE-3DEB68C84C17}"/>
              </a:ext>
            </a:extLst>
          </p:cNvPr>
          <p:cNvSpPr txBox="1"/>
          <p:nvPr/>
        </p:nvSpPr>
        <p:spPr>
          <a:xfrm>
            <a:off x="476426" y="1158350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  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71E2CA4-EE5C-4035-A34C-78A00BCD4C7D}"/>
              </a:ext>
            </a:extLst>
          </p:cNvPr>
          <p:cNvSpPr/>
          <p:nvPr/>
        </p:nvSpPr>
        <p:spPr>
          <a:xfrm>
            <a:off x="278307" y="1952932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2C7E1AF-88CD-4667-9F16-2A1550162399}"/>
              </a:ext>
            </a:extLst>
          </p:cNvPr>
          <p:cNvSpPr/>
          <p:nvPr/>
        </p:nvSpPr>
        <p:spPr>
          <a:xfrm>
            <a:off x="278307" y="2400730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B408BBF-6175-40DD-8692-F483BBDD611C}"/>
              </a:ext>
            </a:extLst>
          </p:cNvPr>
          <p:cNvSpPr/>
          <p:nvPr/>
        </p:nvSpPr>
        <p:spPr>
          <a:xfrm>
            <a:off x="278307" y="2885029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123BA1-9CA9-4194-848E-DF2ECD687560}"/>
              </a:ext>
            </a:extLst>
          </p:cNvPr>
          <p:cNvSpPr/>
          <p:nvPr/>
        </p:nvSpPr>
        <p:spPr>
          <a:xfrm>
            <a:off x="278307" y="1560593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CBE221-DCBC-49C6-B755-8984A59E4251}"/>
              </a:ext>
            </a:extLst>
          </p:cNvPr>
          <p:cNvSpPr txBox="1"/>
          <p:nvPr/>
        </p:nvSpPr>
        <p:spPr>
          <a:xfrm>
            <a:off x="476426" y="1538369"/>
            <a:ext cx="14347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Segments          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08AA20-A418-4D79-B52E-819BB2926B9E}"/>
              </a:ext>
            </a:extLst>
          </p:cNvPr>
          <p:cNvSpPr txBox="1"/>
          <p:nvPr/>
        </p:nvSpPr>
        <p:spPr>
          <a:xfrm>
            <a:off x="476426" y="1930708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Statistics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EAF84B-6D2E-4025-9559-1C17CD630346}"/>
              </a:ext>
            </a:extLst>
          </p:cNvPr>
          <p:cNvSpPr/>
          <p:nvPr/>
        </p:nvSpPr>
        <p:spPr>
          <a:xfrm>
            <a:off x="278307" y="3350445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A20E15-2C0F-4C83-A691-09A07A33AEAB}"/>
              </a:ext>
            </a:extLst>
          </p:cNvPr>
          <p:cNvSpPr txBox="1"/>
          <p:nvPr/>
        </p:nvSpPr>
        <p:spPr>
          <a:xfrm>
            <a:off x="480144" y="2853010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396A7E-A2B7-42D0-8C0A-8E7270E7E299}"/>
              </a:ext>
            </a:extLst>
          </p:cNvPr>
          <p:cNvSpPr txBox="1"/>
          <p:nvPr/>
        </p:nvSpPr>
        <p:spPr>
          <a:xfrm>
            <a:off x="478042" y="333590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▶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DA4F82F-2EE5-4D7F-A01D-4FEA4CAC5B6F}"/>
              </a:ext>
            </a:extLst>
          </p:cNvPr>
          <p:cNvSpPr txBox="1"/>
          <p:nvPr/>
        </p:nvSpPr>
        <p:spPr>
          <a:xfrm>
            <a:off x="476426" y="2381559"/>
            <a:ext cx="14378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management ▶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50B4301-343E-4312-8C67-DF2A4AD99738}"/>
              </a:ext>
            </a:extLst>
          </p:cNvPr>
          <p:cNvSpPr/>
          <p:nvPr/>
        </p:nvSpPr>
        <p:spPr>
          <a:xfrm>
            <a:off x="2043465" y="751982"/>
            <a:ext cx="9754097" cy="6530561"/>
          </a:xfrm>
          <a:prstGeom prst="roundRect">
            <a:avLst>
              <a:gd name="adj" fmla="val 72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4DFE98-B899-419B-B806-29B5F91732CF}"/>
              </a:ext>
            </a:extLst>
          </p:cNvPr>
          <p:cNvSpPr txBox="1"/>
          <p:nvPr/>
        </p:nvSpPr>
        <p:spPr>
          <a:xfrm>
            <a:off x="2044656" y="752624"/>
            <a:ext cx="27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다중회귀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804191-9064-47D3-9534-6B5CB4E020CB}"/>
              </a:ext>
            </a:extLst>
          </p:cNvPr>
          <p:cNvSpPr txBox="1"/>
          <p:nvPr/>
        </p:nvSpPr>
        <p:spPr>
          <a:xfrm>
            <a:off x="5523218" y="809168"/>
            <a:ext cx="2593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동안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행태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[2019.09.01 ~ 2019.10.05]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2B6D80-4615-4B09-A285-92F18F78EDD6}"/>
              </a:ext>
            </a:extLst>
          </p:cNvPr>
          <p:cNvSpPr txBox="1"/>
          <p:nvPr/>
        </p:nvSpPr>
        <p:spPr>
          <a:xfrm>
            <a:off x="8550843" y="789018"/>
            <a:ext cx="17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업데이트 </a:t>
            </a:r>
            <a:r>
              <a:rPr lang="en-US" altLang="ko-KR" sz="1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D-7</a:t>
            </a:r>
          </a:p>
          <a:p>
            <a:pPr algn="ctr"/>
            <a:r>
              <a:rPr lang="en-US" altLang="ko-KR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1</a:t>
            </a:r>
            <a:r>
              <a:rPr lang="ko-KR" altLang="en-US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주일에 </a:t>
            </a:r>
            <a:r>
              <a:rPr lang="en-US" altLang="ko-KR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업데이트</a:t>
            </a:r>
            <a:endParaRPr lang="en-US" altLang="ko-KR" sz="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E739D4-8853-4911-9F9F-33A46CCB833D}"/>
              </a:ext>
            </a:extLst>
          </p:cNvPr>
          <p:cNvSpPr txBox="1"/>
          <p:nvPr/>
        </p:nvSpPr>
        <p:spPr>
          <a:xfrm>
            <a:off x="10179710" y="812656"/>
            <a:ext cx="15465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32 week, 2019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0B30FE-7569-490D-BBE8-BFABDAE58947}"/>
              </a:ext>
            </a:extLst>
          </p:cNvPr>
          <p:cNvSpPr txBox="1"/>
          <p:nvPr/>
        </p:nvSpPr>
        <p:spPr>
          <a:xfrm>
            <a:off x="3190556" y="1682658"/>
            <a:ext cx="15465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HomeAD_Click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14B4E9-82E5-4BB3-A790-403FB38F63F6}"/>
              </a:ext>
            </a:extLst>
          </p:cNvPr>
          <p:cNvSpPr txBox="1"/>
          <p:nvPr/>
        </p:nvSpPr>
        <p:spPr>
          <a:xfrm>
            <a:off x="2203087" y="1651879"/>
            <a:ext cx="104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성과지표</a:t>
            </a:r>
            <a:endParaRPr lang="en-US" altLang="ko-KR" sz="1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A6296212-500C-48A8-BB66-EE315770448A}"/>
              </a:ext>
            </a:extLst>
          </p:cNvPr>
          <p:cNvSpPr/>
          <p:nvPr/>
        </p:nvSpPr>
        <p:spPr>
          <a:xfrm>
            <a:off x="2725892" y="2885029"/>
            <a:ext cx="1143000" cy="11430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+102.8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3247946F-1484-4976-AFD3-9378D5DE05E6}"/>
              </a:ext>
            </a:extLst>
          </p:cNvPr>
          <p:cNvSpPr/>
          <p:nvPr/>
        </p:nvSpPr>
        <p:spPr>
          <a:xfrm>
            <a:off x="4214001" y="2885029"/>
            <a:ext cx="1143000" cy="1143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+77.6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6C902E10-3054-4103-B32E-7976F270A162}"/>
              </a:ext>
            </a:extLst>
          </p:cNvPr>
          <p:cNvSpPr/>
          <p:nvPr/>
        </p:nvSpPr>
        <p:spPr>
          <a:xfrm>
            <a:off x="5697226" y="2885029"/>
            <a:ext cx="1143000" cy="1143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+64.9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3E2E7401-F60D-4D31-BC66-34C38D4D6EB7}"/>
              </a:ext>
            </a:extLst>
          </p:cNvPr>
          <p:cNvSpPr/>
          <p:nvPr/>
        </p:nvSpPr>
        <p:spPr>
          <a:xfrm>
            <a:off x="7180451" y="2885029"/>
            <a:ext cx="1143000" cy="11430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+48.2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AB99AAFE-0F5B-40C6-983A-A183A0B0D4CB}"/>
              </a:ext>
            </a:extLst>
          </p:cNvPr>
          <p:cNvSpPr/>
          <p:nvPr/>
        </p:nvSpPr>
        <p:spPr>
          <a:xfrm>
            <a:off x="8663676" y="2896888"/>
            <a:ext cx="1143000" cy="1143000"/>
          </a:xfrm>
          <a:prstGeom prst="flowChartConnector">
            <a:avLst/>
          </a:prstGeom>
          <a:solidFill>
            <a:srgbClr val="D1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+29.1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BB057842-2103-4AD0-969B-9CF919A9A38F}"/>
              </a:ext>
            </a:extLst>
          </p:cNvPr>
          <p:cNvSpPr/>
          <p:nvPr/>
        </p:nvSpPr>
        <p:spPr>
          <a:xfrm>
            <a:off x="10146901" y="2896888"/>
            <a:ext cx="1143000" cy="1143000"/>
          </a:xfrm>
          <a:prstGeom prst="flowChartConnector">
            <a:avLst/>
          </a:prstGeom>
          <a:solidFill>
            <a:srgbClr val="E1E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+2.8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0741E5-60B3-4278-BB09-0BAE5B011D25}"/>
              </a:ext>
            </a:extLst>
          </p:cNvPr>
          <p:cNvSpPr txBox="1"/>
          <p:nvPr/>
        </p:nvSpPr>
        <p:spPr>
          <a:xfrm>
            <a:off x="2547489" y="2590120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Recoding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D31790-BD1B-4BC8-8EC7-34A341E388E9}"/>
              </a:ext>
            </a:extLst>
          </p:cNvPr>
          <p:cNvSpPr txBox="1"/>
          <p:nvPr/>
        </p:nvSpPr>
        <p:spPr>
          <a:xfrm>
            <a:off x="4113491" y="2590120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Screen_gallery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09F248-619A-4747-ACB9-283E778F53B8}"/>
              </a:ext>
            </a:extLst>
          </p:cNvPr>
          <p:cNvSpPr txBox="1"/>
          <p:nvPr/>
        </p:nvSpPr>
        <p:spPr>
          <a:xfrm>
            <a:off x="5567167" y="2590120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name1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804BA7-3B93-48F5-9D0A-07CCE0AA85F9}"/>
              </a:ext>
            </a:extLst>
          </p:cNvPr>
          <p:cNvSpPr txBox="1"/>
          <p:nvPr/>
        </p:nvSpPr>
        <p:spPr>
          <a:xfrm>
            <a:off x="6996891" y="2594456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name2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C0BDE1-C3DC-496B-8104-0BAF5600C7B7}"/>
              </a:ext>
            </a:extLst>
          </p:cNvPr>
          <p:cNvSpPr txBox="1"/>
          <p:nvPr/>
        </p:nvSpPr>
        <p:spPr>
          <a:xfrm>
            <a:off x="8525497" y="2585784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name3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EB32A0-F45E-43B1-A0C0-DC735B2E517E}"/>
              </a:ext>
            </a:extLst>
          </p:cNvPr>
          <p:cNvSpPr txBox="1"/>
          <p:nvPr/>
        </p:nvSpPr>
        <p:spPr>
          <a:xfrm>
            <a:off x="9955221" y="2590120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name4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F998CB-70D2-4CE1-9A37-2B9237448B66}"/>
              </a:ext>
            </a:extLst>
          </p:cNvPr>
          <p:cNvCxnSpPr/>
          <p:nvPr/>
        </p:nvCxnSpPr>
        <p:spPr>
          <a:xfrm>
            <a:off x="2412460" y="2176929"/>
            <a:ext cx="90020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75C2BD4-96C6-4294-A01B-376E5C1D8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058" y="2212102"/>
            <a:ext cx="4692076" cy="338914"/>
          </a:xfrm>
          <a:prstGeom prst="rect">
            <a:avLst/>
          </a:prstGeom>
        </p:spPr>
      </p:pic>
      <p:graphicFrame>
        <p:nvGraphicFramePr>
          <p:cNvPr id="89" name="표 18">
            <a:extLst>
              <a:ext uri="{FF2B5EF4-FFF2-40B4-BE49-F238E27FC236}">
                <a16:creationId xmlns:a16="http://schemas.microsoft.com/office/drawing/2014/main" id="{FAA2BA7B-29CE-4903-9B11-EAD8A4777E47}"/>
              </a:ext>
            </a:extLst>
          </p:cNvPr>
          <p:cNvGraphicFramePr>
            <a:graphicFrameLocks noGrp="1"/>
          </p:cNvGraphicFramePr>
          <p:nvPr/>
        </p:nvGraphicFramePr>
        <p:xfrm>
          <a:off x="2455843" y="4181807"/>
          <a:ext cx="8740693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0693">
                  <a:extLst>
                    <a:ext uri="{9D8B030D-6E8A-4147-A177-3AD203B41FA5}">
                      <a16:colId xmlns:a16="http://schemas.microsoft.com/office/drawing/2014/main" val="1380770301"/>
                    </a:ext>
                  </a:extLst>
                </a:gridCol>
              </a:tblGrid>
              <a:tr h="320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인사이트</a:t>
                      </a:r>
                      <a:endParaRPr lang="en-US" altLang="ko-KR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Marketing insights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47759"/>
                  </a:ext>
                </a:extLst>
              </a:tr>
              <a:tr h="205178">
                <a:tc>
                  <a:txBody>
                    <a:bodyPr/>
                    <a:lstStyle/>
                    <a:p>
                      <a:r>
                        <a:rPr lang="ko-KR" altLang="en-US" sz="900" b="1" dirty="0" err="1">
                          <a:latin typeface="+mn-ea"/>
                        </a:rPr>
                        <a:t>GalleryAD_Click에</a:t>
                      </a:r>
                      <a:r>
                        <a:rPr lang="ko-KR" altLang="en-US" sz="900" b="1" dirty="0">
                          <a:latin typeface="+mn-ea"/>
                        </a:rPr>
                        <a:t> 긍정적 영향</a:t>
                      </a:r>
                      <a:r>
                        <a:rPr lang="ko-KR" altLang="en-US" sz="900" dirty="0">
                          <a:latin typeface="+mn-ea"/>
                        </a:rPr>
                        <a:t>을 주는 이벤트들입니다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 err="1">
                          <a:latin typeface="+mn-ea"/>
                        </a:rPr>
                        <a:t>Recording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</a:rPr>
                        <a:t>1000회</a:t>
                      </a:r>
                      <a:r>
                        <a:rPr lang="en-US" altLang="ko-KR" sz="1000" b="1" dirty="0">
                          <a:latin typeface="+mn-ea"/>
                        </a:rPr>
                        <a:t>]</a:t>
                      </a:r>
                      <a:r>
                        <a:rPr lang="ko-KR" altLang="en-US" sz="1000" b="1" dirty="0">
                          <a:latin typeface="+mn-ea"/>
                        </a:rPr>
                        <a:t> 증가</a:t>
                      </a:r>
                      <a:r>
                        <a:rPr lang="ko-KR" altLang="en-US" sz="1000" dirty="0">
                          <a:latin typeface="+mn-ea"/>
                        </a:rPr>
                        <a:t>시마다 </a:t>
                      </a:r>
                      <a:r>
                        <a:rPr lang="ko-KR" altLang="en-US" sz="1000" b="1" dirty="0" err="1">
                          <a:latin typeface="+mn-ea"/>
                        </a:rPr>
                        <a:t>GalleryAD_Click</a:t>
                      </a:r>
                      <a:r>
                        <a:rPr lang="ko-KR" altLang="en-US" sz="1000" b="1" dirty="0">
                          <a:latin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</a:rPr>
                        <a:t>102.8회</a:t>
                      </a:r>
                      <a:r>
                        <a:rPr lang="en-US" altLang="ko-KR" sz="1000" b="1" dirty="0">
                          <a:latin typeface="+mn-ea"/>
                        </a:rPr>
                        <a:t>]</a:t>
                      </a:r>
                      <a:r>
                        <a:rPr lang="ko-KR" altLang="en-US" sz="1000" b="1" dirty="0">
                          <a:latin typeface="+mn-ea"/>
                        </a:rPr>
                        <a:t> 증가</a:t>
                      </a:r>
                      <a:endParaRPr lang="ko-KR" altLang="en-US" sz="1000" dirty="0">
                        <a:latin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 err="1">
                          <a:latin typeface="+mn-ea"/>
                        </a:rPr>
                        <a:t>Screen_Gallery</a:t>
                      </a:r>
                      <a:r>
                        <a:rPr lang="ko-KR" altLang="en-US" sz="1000" b="1" dirty="0">
                          <a:latin typeface="+mn-ea"/>
                        </a:rPr>
                        <a:t> 1000회 증가</a:t>
                      </a:r>
                      <a:r>
                        <a:rPr lang="ko-KR" altLang="en-US" sz="1000" dirty="0">
                          <a:latin typeface="+mn-ea"/>
                        </a:rPr>
                        <a:t>시마다 </a:t>
                      </a:r>
                      <a:r>
                        <a:rPr lang="ko-KR" altLang="en-US" sz="1000" b="1" dirty="0" err="1">
                          <a:latin typeface="+mn-ea"/>
                        </a:rPr>
                        <a:t>GalleryAD_Click</a:t>
                      </a:r>
                      <a:r>
                        <a:rPr lang="ko-KR" altLang="en-US" sz="1000" b="1" dirty="0">
                          <a:latin typeface="+mn-ea"/>
                        </a:rPr>
                        <a:t> 77.6회 증가</a:t>
                      </a:r>
                      <a:endParaRPr lang="en-US" altLang="ko-KR" sz="1000" dirty="0">
                        <a:latin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 err="1">
                          <a:latin typeface="+mn-ea"/>
                        </a:rPr>
                        <a:t>DdayMenu_Click</a:t>
                      </a:r>
                      <a:r>
                        <a:rPr lang="ko-KR" altLang="en-US" sz="1000" b="1" dirty="0">
                          <a:latin typeface="+mn-ea"/>
                        </a:rPr>
                        <a:t> 1000회 증가</a:t>
                      </a:r>
                      <a:r>
                        <a:rPr lang="ko-KR" altLang="en-US" sz="1000" dirty="0">
                          <a:latin typeface="+mn-ea"/>
                        </a:rPr>
                        <a:t>시마다 </a:t>
                      </a:r>
                      <a:r>
                        <a:rPr lang="ko-KR" altLang="en-US" sz="1000" b="1" dirty="0" err="1">
                          <a:latin typeface="+mn-ea"/>
                        </a:rPr>
                        <a:t>GalleryAD_Click</a:t>
                      </a:r>
                      <a:r>
                        <a:rPr lang="ko-KR" altLang="en-US" sz="1000" b="1" dirty="0">
                          <a:latin typeface="+mn-ea"/>
                        </a:rPr>
                        <a:t> 64.9회 증가</a:t>
                      </a:r>
                      <a:endParaRPr lang="en-US" altLang="ko-KR" sz="1000" b="1" dirty="0">
                        <a:latin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000" b="1" dirty="0">
                        <a:latin typeface="+mn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</a:rPr>
                        <a:t>위 이벤트와 연계된 프로모션의 지속 또는 강화를 검토해보세요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3546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5D404FB7-E3A6-4151-93A7-EDD49D440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849" y="5788442"/>
            <a:ext cx="5886450" cy="400050"/>
          </a:xfrm>
          <a:prstGeom prst="rect">
            <a:avLst/>
          </a:prstGeom>
        </p:spPr>
      </p:pic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AABB18BE-4AA0-402B-B367-19B6973667A5}"/>
              </a:ext>
            </a:extLst>
          </p:cNvPr>
          <p:cNvSpPr/>
          <p:nvPr/>
        </p:nvSpPr>
        <p:spPr>
          <a:xfrm>
            <a:off x="2604742" y="6492097"/>
            <a:ext cx="1143000" cy="1143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-214.6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0DB195E6-BDB1-4238-AF87-4038AC5A2BAB}"/>
              </a:ext>
            </a:extLst>
          </p:cNvPr>
          <p:cNvSpPr/>
          <p:nvPr/>
        </p:nvSpPr>
        <p:spPr>
          <a:xfrm>
            <a:off x="4092851" y="6492097"/>
            <a:ext cx="1143000" cy="1143000"/>
          </a:xfrm>
          <a:prstGeom prst="flowChartConnector">
            <a:avLst/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-99.1.6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순서도: 연결자 91">
            <a:extLst>
              <a:ext uri="{FF2B5EF4-FFF2-40B4-BE49-F238E27FC236}">
                <a16:creationId xmlns:a16="http://schemas.microsoft.com/office/drawing/2014/main" id="{EE9C34A8-53FF-4C09-B2B3-3469897A103F}"/>
              </a:ext>
            </a:extLst>
          </p:cNvPr>
          <p:cNvSpPr/>
          <p:nvPr/>
        </p:nvSpPr>
        <p:spPr>
          <a:xfrm>
            <a:off x="5576076" y="6492097"/>
            <a:ext cx="1143000" cy="1143000"/>
          </a:xfrm>
          <a:prstGeom prst="flowChartConnector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-20.7.9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1606EAC7-B5E7-472D-B35F-E7FAAB382794}"/>
              </a:ext>
            </a:extLst>
          </p:cNvPr>
          <p:cNvSpPr/>
          <p:nvPr/>
        </p:nvSpPr>
        <p:spPr>
          <a:xfrm>
            <a:off x="7059301" y="6492097"/>
            <a:ext cx="1143000" cy="1143000"/>
          </a:xfrm>
          <a:prstGeom prst="flowChartConnector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-8.2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B791F6-FE90-46A9-A1F7-EC828A09B44B}"/>
              </a:ext>
            </a:extLst>
          </p:cNvPr>
          <p:cNvSpPr txBox="1"/>
          <p:nvPr/>
        </p:nvSpPr>
        <p:spPr>
          <a:xfrm>
            <a:off x="2426339" y="6197188"/>
            <a:ext cx="173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MacaronGallery_click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D3DA81-D3F8-41F9-8F53-7B1DAB06AA3D}"/>
              </a:ext>
            </a:extLst>
          </p:cNvPr>
          <p:cNvSpPr txBox="1"/>
          <p:nvPr/>
        </p:nvSpPr>
        <p:spPr>
          <a:xfrm>
            <a:off x="3992341" y="6197188"/>
            <a:ext cx="1704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MacaronVideo_click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E0CA3D-EDB0-489A-877E-9BC0E5E2B8B5}"/>
              </a:ext>
            </a:extLst>
          </p:cNvPr>
          <p:cNvSpPr txBox="1"/>
          <p:nvPr/>
        </p:nvSpPr>
        <p:spPr>
          <a:xfrm>
            <a:off x="5446017" y="6197188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name1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67B365-9347-41C4-8B7D-3B3DCA5CC61A}"/>
              </a:ext>
            </a:extLst>
          </p:cNvPr>
          <p:cNvSpPr txBox="1"/>
          <p:nvPr/>
        </p:nvSpPr>
        <p:spPr>
          <a:xfrm>
            <a:off x="6875741" y="6201524"/>
            <a:ext cx="14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name2</a:t>
            </a:r>
            <a:endParaRPr lang="en-US" altLang="ko-KR" sz="1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FF512B8-95CA-4261-9763-BAA5973317EC}"/>
              </a:ext>
            </a:extLst>
          </p:cNvPr>
          <p:cNvSpPr/>
          <p:nvPr/>
        </p:nvSpPr>
        <p:spPr>
          <a:xfrm>
            <a:off x="4838665" y="1682658"/>
            <a:ext cx="518336" cy="24621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Edit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3A76EEB-D56A-4862-BBE9-6148DCE5DC3A}"/>
              </a:ext>
            </a:extLst>
          </p:cNvPr>
          <p:cNvSpPr/>
          <p:nvPr/>
        </p:nvSpPr>
        <p:spPr>
          <a:xfrm>
            <a:off x="272046" y="3791277"/>
            <a:ext cx="198119" cy="19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1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4B384FA-7E41-4FF7-A5E0-E325EA36F832}"/>
              </a:ext>
            </a:extLst>
          </p:cNvPr>
          <p:cNvSpPr/>
          <p:nvPr/>
        </p:nvSpPr>
        <p:spPr>
          <a:xfrm>
            <a:off x="584884" y="4203470"/>
            <a:ext cx="1249301" cy="209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F3822B-3436-410A-A777-E0A775DFA384}"/>
              </a:ext>
            </a:extLst>
          </p:cNvPr>
          <p:cNvSpPr txBox="1"/>
          <p:nvPr/>
        </p:nvSpPr>
        <p:spPr>
          <a:xfrm>
            <a:off x="470165" y="3769053"/>
            <a:ext cx="1437832" cy="688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insight              </a:t>
            </a:r>
            <a:r>
              <a:rPr lang="en-US" altLang="ko-KR" sz="105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▼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Predictions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Event performance</a:t>
            </a:r>
            <a:endParaRPr lang="ko-KR" altLang="en-US" sz="10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C1E3CE4-0ADC-4245-A954-3C6F4F3E9DE5}"/>
              </a:ext>
            </a:extLst>
          </p:cNvPr>
          <p:cNvSpPr/>
          <p:nvPr/>
        </p:nvSpPr>
        <p:spPr>
          <a:xfrm>
            <a:off x="247827" y="598205"/>
            <a:ext cx="11759014" cy="6097424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4D611F-987A-437E-BB02-82DB4E57A476}"/>
              </a:ext>
            </a:extLst>
          </p:cNvPr>
          <p:cNvSpPr/>
          <p:nvPr/>
        </p:nvSpPr>
        <p:spPr>
          <a:xfrm>
            <a:off x="3171434" y="1458129"/>
            <a:ext cx="7063339" cy="1815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4B6BB91-8E37-428F-908B-F10CCAE9A79F}"/>
              </a:ext>
            </a:extLst>
          </p:cNvPr>
          <p:cNvSpPr/>
          <p:nvPr/>
        </p:nvSpPr>
        <p:spPr>
          <a:xfrm>
            <a:off x="9980903" y="1513620"/>
            <a:ext cx="193040" cy="1930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00" bIns="72000" rtlCol="0" anchor="ctr"/>
          <a:lstStyle/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2B702B-AA27-4F47-90C1-AA5F425C62A0}"/>
              </a:ext>
            </a:extLst>
          </p:cNvPr>
          <p:cNvSpPr/>
          <p:nvPr/>
        </p:nvSpPr>
        <p:spPr>
          <a:xfrm>
            <a:off x="3343982" y="1829365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1FEAEA-B8BF-454F-B3ED-9FA26C056529}"/>
              </a:ext>
            </a:extLst>
          </p:cNvPr>
          <p:cNvSpPr/>
          <p:nvPr/>
        </p:nvSpPr>
        <p:spPr>
          <a:xfrm>
            <a:off x="4750131" y="1865454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B0B1B7-1E69-491B-9A8A-4B53ADAE25DE}"/>
              </a:ext>
            </a:extLst>
          </p:cNvPr>
          <p:cNvSpPr/>
          <p:nvPr/>
        </p:nvSpPr>
        <p:spPr>
          <a:xfrm>
            <a:off x="5019856" y="1829365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B6AF81-1B06-4038-ADAA-0D5F3B55CAF6}"/>
              </a:ext>
            </a:extLst>
          </p:cNvPr>
          <p:cNvSpPr/>
          <p:nvPr/>
        </p:nvSpPr>
        <p:spPr>
          <a:xfrm>
            <a:off x="6426005" y="1865454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694892-3617-46FF-840A-FBDD25695588}"/>
              </a:ext>
            </a:extLst>
          </p:cNvPr>
          <p:cNvSpPr/>
          <p:nvPr/>
        </p:nvSpPr>
        <p:spPr>
          <a:xfrm>
            <a:off x="6677780" y="1829365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3B8A4D9-09A9-4F58-9F38-1C7AE825F8DE}"/>
              </a:ext>
            </a:extLst>
          </p:cNvPr>
          <p:cNvSpPr/>
          <p:nvPr/>
        </p:nvSpPr>
        <p:spPr>
          <a:xfrm>
            <a:off x="8083929" y="1865454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192C01-16DE-4493-95B5-541B5B9338E5}"/>
              </a:ext>
            </a:extLst>
          </p:cNvPr>
          <p:cNvSpPr/>
          <p:nvPr/>
        </p:nvSpPr>
        <p:spPr>
          <a:xfrm>
            <a:off x="8353654" y="1829365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C05B324-1159-4035-966B-A10D1830FA72}"/>
              </a:ext>
            </a:extLst>
          </p:cNvPr>
          <p:cNvSpPr/>
          <p:nvPr/>
        </p:nvSpPr>
        <p:spPr>
          <a:xfrm>
            <a:off x="9759803" y="1865454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B07B1E8-B941-4094-B962-30C393E77F1B}"/>
              </a:ext>
            </a:extLst>
          </p:cNvPr>
          <p:cNvSpPr/>
          <p:nvPr/>
        </p:nvSpPr>
        <p:spPr>
          <a:xfrm>
            <a:off x="3343982" y="2133905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C903CC-7B58-4C4F-B1F1-2B397DA9C2FB}"/>
              </a:ext>
            </a:extLst>
          </p:cNvPr>
          <p:cNvSpPr/>
          <p:nvPr/>
        </p:nvSpPr>
        <p:spPr>
          <a:xfrm>
            <a:off x="4750131" y="2169994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683F9F7-227B-46C4-ACFE-E32993A070EE}"/>
              </a:ext>
            </a:extLst>
          </p:cNvPr>
          <p:cNvSpPr/>
          <p:nvPr/>
        </p:nvSpPr>
        <p:spPr>
          <a:xfrm>
            <a:off x="5019856" y="2133905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963FD78-AD9B-4E3B-BEA8-AC6D420EE840}"/>
              </a:ext>
            </a:extLst>
          </p:cNvPr>
          <p:cNvSpPr/>
          <p:nvPr/>
        </p:nvSpPr>
        <p:spPr>
          <a:xfrm>
            <a:off x="6426005" y="2169994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3070F4C-0AE9-4598-BAC4-1A5B2FDC5D3A}"/>
              </a:ext>
            </a:extLst>
          </p:cNvPr>
          <p:cNvSpPr/>
          <p:nvPr/>
        </p:nvSpPr>
        <p:spPr>
          <a:xfrm>
            <a:off x="6677780" y="2133905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76A5511-F59C-46EA-9294-C9950D331833}"/>
              </a:ext>
            </a:extLst>
          </p:cNvPr>
          <p:cNvSpPr/>
          <p:nvPr/>
        </p:nvSpPr>
        <p:spPr>
          <a:xfrm>
            <a:off x="8083929" y="2169994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159FACE-C66A-43BD-B718-D2B58ABD61F9}"/>
              </a:ext>
            </a:extLst>
          </p:cNvPr>
          <p:cNvSpPr/>
          <p:nvPr/>
        </p:nvSpPr>
        <p:spPr>
          <a:xfrm>
            <a:off x="8353654" y="2133905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243AFA8-2265-4DC8-A92F-5FA1158F688B}"/>
              </a:ext>
            </a:extLst>
          </p:cNvPr>
          <p:cNvSpPr/>
          <p:nvPr/>
        </p:nvSpPr>
        <p:spPr>
          <a:xfrm>
            <a:off x="9759803" y="2169994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C9DB92-C7B7-4682-9111-76A9FCEB422A}"/>
              </a:ext>
            </a:extLst>
          </p:cNvPr>
          <p:cNvSpPr/>
          <p:nvPr/>
        </p:nvSpPr>
        <p:spPr>
          <a:xfrm>
            <a:off x="3343982" y="2420702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E22645F-918C-44A4-865C-5E7875AF9820}"/>
              </a:ext>
            </a:extLst>
          </p:cNvPr>
          <p:cNvSpPr/>
          <p:nvPr/>
        </p:nvSpPr>
        <p:spPr>
          <a:xfrm>
            <a:off x="4750131" y="2456791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8DFC081-F5CB-4A7B-A143-D17643F67B00}"/>
              </a:ext>
            </a:extLst>
          </p:cNvPr>
          <p:cNvSpPr/>
          <p:nvPr/>
        </p:nvSpPr>
        <p:spPr>
          <a:xfrm>
            <a:off x="5019856" y="2420702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8F14326-02FB-45CD-8F02-79DC6E4BA974}"/>
              </a:ext>
            </a:extLst>
          </p:cNvPr>
          <p:cNvSpPr/>
          <p:nvPr/>
        </p:nvSpPr>
        <p:spPr>
          <a:xfrm>
            <a:off x="6426005" y="2456791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B2388E6-00EA-4224-912E-9F0303E0544E}"/>
              </a:ext>
            </a:extLst>
          </p:cNvPr>
          <p:cNvSpPr/>
          <p:nvPr/>
        </p:nvSpPr>
        <p:spPr>
          <a:xfrm>
            <a:off x="6677780" y="2420702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57AB390-0520-431D-936F-2F0FAF99D45B}"/>
              </a:ext>
            </a:extLst>
          </p:cNvPr>
          <p:cNvSpPr/>
          <p:nvPr/>
        </p:nvSpPr>
        <p:spPr>
          <a:xfrm>
            <a:off x="8083929" y="2456791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4263415-1B27-463D-BB68-1A05551847BD}"/>
              </a:ext>
            </a:extLst>
          </p:cNvPr>
          <p:cNvSpPr/>
          <p:nvPr/>
        </p:nvSpPr>
        <p:spPr>
          <a:xfrm>
            <a:off x="8353654" y="2420702"/>
            <a:ext cx="1586143" cy="21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45C62FB-6F20-4C75-83B3-BEE9F184918A}"/>
              </a:ext>
            </a:extLst>
          </p:cNvPr>
          <p:cNvSpPr/>
          <p:nvPr/>
        </p:nvSpPr>
        <p:spPr>
          <a:xfrm>
            <a:off x="9759803" y="2456791"/>
            <a:ext cx="144236" cy="14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ACBA695-90D3-4CA7-A775-EA7B42A0DED8}"/>
              </a:ext>
            </a:extLst>
          </p:cNvPr>
          <p:cNvSpPr/>
          <p:nvPr/>
        </p:nvSpPr>
        <p:spPr>
          <a:xfrm>
            <a:off x="9065641" y="2693380"/>
            <a:ext cx="926630" cy="226046"/>
          </a:xfrm>
          <a:prstGeom prst="roundRect">
            <a:avLst>
              <a:gd name="adj" fmla="val 438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BBF6A4A1-B215-4D8D-95D5-B2BF3E0FDD21}"/>
              </a:ext>
            </a:extLst>
          </p:cNvPr>
          <p:cNvSpPr/>
          <p:nvPr/>
        </p:nvSpPr>
        <p:spPr>
          <a:xfrm>
            <a:off x="8046420" y="2693380"/>
            <a:ext cx="895969" cy="226046"/>
          </a:xfrm>
          <a:prstGeom prst="roundRect">
            <a:avLst>
              <a:gd name="adj" fmla="val 43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F1FCCD-3887-4452-9CD8-B988CEE7B083}"/>
              </a:ext>
            </a:extLst>
          </p:cNvPr>
          <p:cNvSpPr txBox="1"/>
          <p:nvPr/>
        </p:nvSpPr>
        <p:spPr>
          <a:xfrm>
            <a:off x="3171434" y="1462234"/>
            <a:ext cx="279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성과지표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90133A-F534-46DF-83E2-B4B7DB0C1EB5}"/>
              </a:ext>
            </a:extLst>
          </p:cNvPr>
          <p:cNvSpPr/>
          <p:nvPr/>
        </p:nvSpPr>
        <p:spPr>
          <a:xfrm>
            <a:off x="3566984" y="3791277"/>
            <a:ext cx="6239692" cy="164461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 업데이트 시 변경된 성과지표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효과가 예측됩니다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A4FF595-C373-4148-B745-9B12A6F73D51}"/>
              </a:ext>
            </a:extLst>
          </p:cNvPr>
          <p:cNvSpPr/>
          <p:nvPr/>
        </p:nvSpPr>
        <p:spPr>
          <a:xfrm>
            <a:off x="6412426" y="5088505"/>
            <a:ext cx="926630" cy="226046"/>
          </a:xfrm>
          <a:prstGeom prst="roundRect">
            <a:avLst>
              <a:gd name="adj" fmla="val 438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확인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317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0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10285</TotalTime>
  <Words>1549</Words>
  <Application>Microsoft Macintosh PowerPoint</Application>
  <PresentationFormat>와이드스크린</PresentationFormat>
  <Paragraphs>561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김대성</dc:creator>
  <cp:lastModifiedBy>임지</cp:lastModifiedBy>
  <cp:revision>375</cp:revision>
  <cp:lastPrinted>2019-09-03T08:32:33Z</cp:lastPrinted>
  <dcterms:created xsi:type="dcterms:W3CDTF">2019-08-20T02:19:31Z</dcterms:created>
  <dcterms:modified xsi:type="dcterms:W3CDTF">2019-10-31T09:10:01Z</dcterms:modified>
</cp:coreProperties>
</file>